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295" r:id="rId3"/>
    <p:sldId id="296" r:id="rId4"/>
    <p:sldId id="297" r:id="rId5"/>
    <p:sldId id="298" r:id="rId6"/>
    <p:sldId id="320" r:id="rId7"/>
    <p:sldId id="308" r:id="rId8"/>
    <p:sldId id="322" r:id="rId9"/>
    <p:sldId id="331" r:id="rId10"/>
    <p:sldId id="332" r:id="rId11"/>
    <p:sldId id="333" r:id="rId12"/>
    <p:sldId id="338" r:id="rId13"/>
    <p:sldId id="339" r:id="rId14"/>
    <p:sldId id="299" r:id="rId15"/>
    <p:sldId id="300" r:id="rId16"/>
    <p:sldId id="31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  <a:srgbClr val="969696"/>
    <a:srgbClr val="FF6600"/>
    <a:srgbClr val="FF9900"/>
    <a:srgbClr val="595959"/>
    <a:srgbClr val="33CC33"/>
    <a:srgbClr val="DAA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402" autoAdjust="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B382-FA2D-4487-A5F6-99B19D0298DB}" type="datetimeFigureOut">
              <a:rPr lang="pt-BR" smtClean="0"/>
              <a:pPr/>
              <a:t>13/11/2018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4FEB-C3FD-4E16-AB62-2B23FF60E9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92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580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580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7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capa_down_6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opo_amarelo_out_2014_75.jpg"/>
          <p:cNvPicPr>
            <a:picLocks noChangeAspect="1"/>
          </p:cNvPicPr>
          <p:nvPr userDrawn="1"/>
        </p:nvPicPr>
        <p:blipFill>
          <a:blip r:embed="rId2" cstate="print"/>
          <a:srcRect l="30313"/>
          <a:stretch>
            <a:fillRect/>
          </a:stretch>
        </p:blipFill>
        <p:spPr>
          <a:xfrm flipV="1">
            <a:off x="0" y="4437112"/>
            <a:ext cx="9144000" cy="242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ANP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652016" cy="719328"/>
          </a:xfrm>
          <a:prstGeom prst="rect">
            <a:avLst/>
          </a:prstGeom>
        </p:spPr>
      </p:pic>
      <p:sp>
        <p:nvSpPr>
          <p:cNvPr id="10" name="Espaço Reservado para Texto 2"/>
          <p:cNvSpPr txBox="1">
            <a:spLocks/>
          </p:cNvSpPr>
          <p:nvPr userDrawn="1"/>
        </p:nvSpPr>
        <p:spPr>
          <a:xfrm>
            <a:off x="0" y="0"/>
            <a:ext cx="3886200" cy="5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Consulta Pública nº 18/2017</a:t>
            </a:r>
            <a:endParaRPr lang="pt-BR" sz="28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Marco Regulatório do GLP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opo_amarelo_out_2014_7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8406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8639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Atribuições da ANP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exto 2"/>
          <p:cNvSpPr txBox="1">
            <a:spLocks/>
          </p:cNvSpPr>
          <p:nvPr userDrawn="1"/>
        </p:nvSpPr>
        <p:spPr>
          <a:xfrm>
            <a:off x="0" y="6309320"/>
            <a:ext cx="3886200" cy="5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Consulta Pública nº 18/2017</a:t>
            </a:r>
            <a:endParaRPr lang="pt-BR" sz="28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Marco Regulatório do GLP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Audiência Pública ANP nº 26/2018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solidFill>
                  <a:srgbClr val="002060"/>
                </a:solidFill>
              </a:rPr>
              <a:t>Marco regulatório de autorizações de construção e de operação de instalação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Minuta de resolução que substitui a 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Resolução ANP º 42/2011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0" y="6165304"/>
            <a:ext cx="4860032" cy="692497"/>
            <a:chOff x="0" y="0"/>
            <a:chExt cx="4860032" cy="692497"/>
          </a:xfrm>
        </p:grpSpPr>
        <p:sp>
          <p:nvSpPr>
            <p:cNvPr id="11" name="Retângulo 10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0" y="0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26" name="Espaço Reservado para Conteúdo 11"/>
          <p:cNvSpPr>
            <a:spLocks noGrp="1"/>
          </p:cNvSpPr>
          <p:nvPr>
            <p:ph idx="1"/>
          </p:nvPr>
        </p:nvSpPr>
        <p:spPr>
          <a:xfrm>
            <a:off x="611560" y="1916832"/>
            <a:ext cx="4104456" cy="4392488"/>
          </a:xfrm>
        </p:spPr>
        <p:txBody>
          <a:bodyPr>
            <a:noAutofit/>
          </a:bodyPr>
          <a:lstStyle/>
          <a:p>
            <a:endParaRPr lang="pt-BR" sz="1800" dirty="0" smtClean="0">
              <a:solidFill>
                <a:srgbClr val="002060"/>
              </a:solidFill>
            </a:endParaRPr>
          </a:p>
          <a:p>
            <a:endParaRPr lang="pt-BR" sz="1800" dirty="0">
              <a:solidFill>
                <a:srgbClr val="002060"/>
              </a:solidFill>
            </a:endParaRPr>
          </a:p>
        </p:txBody>
      </p:sp>
      <p:sp>
        <p:nvSpPr>
          <p:cNvPr id="27" name="Espaço Reservado para Conteúdo 11"/>
          <p:cNvSpPr txBox="1">
            <a:spLocks/>
          </p:cNvSpPr>
          <p:nvPr/>
        </p:nvSpPr>
        <p:spPr>
          <a:xfrm>
            <a:off x="4716016" y="1916832"/>
            <a:ext cx="3826768" cy="36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sz="1700" b="1" dirty="0">
              <a:solidFill>
                <a:srgbClr val="002060"/>
              </a:solidFill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683568" y="1124744"/>
            <a:ext cx="4006730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4813742" y="1124744"/>
            <a:ext cx="4006730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2" name="Tabela 31"/>
          <p:cNvGraphicFramePr>
            <a:graphicFrameLocks noGrp="1"/>
          </p:cNvGraphicFramePr>
          <p:nvPr/>
        </p:nvGraphicFramePr>
        <p:xfrm>
          <a:off x="611560" y="1556792"/>
          <a:ext cx="7920880" cy="4291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440"/>
                <a:gridCol w="3960440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Requisitos retirados</a:t>
                      </a:r>
                      <a:r>
                        <a:rPr kumimoji="0" lang="pt-BR" sz="16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da Resolução (AC e AO)</a:t>
                      </a:r>
                      <a:endParaRPr kumimoji="0" lang="pt-B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Requisitos incorporados ou mantidos na AO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Requerimento de autorização de construção;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Alvará de Construção;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Licença de Instalação (LI) ambiental;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Planta das instalações;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Planta geral de tubulação;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Plantas de drenagem oleosa/pluvial;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Cronograma físico da obra;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Folha de rosto do certificado de arqueação dos tanques;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Certificado de aferição de balanças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Declaração de laboratório;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Planta elétrica de alimentação elétrica e diagrama </a:t>
                      </a:r>
                      <a:r>
                        <a:rPr lang="pt-BR" sz="1800" b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unifilar</a:t>
                      </a:r>
                      <a:r>
                        <a:rPr lang="pt-B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Comprovante de propriedade ou posse do terreno onde se localizarão as instalações;</a:t>
                      </a:r>
                    </a:p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Memorial descritivo;</a:t>
                      </a:r>
                    </a:p>
                    <a:p>
                      <a:pPr marL="342900" indent="-342900" algn="l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Planta de locação; </a:t>
                      </a:r>
                    </a:p>
                    <a:p>
                      <a:pPr marL="342900" indent="-342900" algn="l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Fluxograma de Engenharia</a:t>
                      </a:r>
                    </a:p>
                    <a:p>
                      <a:pPr marL="342900" indent="-342900" algn="l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Projeto detalhado dos tanques;</a:t>
                      </a:r>
                    </a:p>
                    <a:p>
                      <a:pPr marL="342900" indent="-342900" algn="l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Sistema de combate a incêndio;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2060"/>
                          </a:solidFill>
                        </a:rPr>
                        <a:t>Planta geral de classificação elétrica e de aterramento. </a:t>
                      </a:r>
                      <a:endParaRPr lang="pt-B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0" y="6165304"/>
            <a:ext cx="4860032" cy="692497"/>
            <a:chOff x="0" y="0"/>
            <a:chExt cx="4860032" cy="692497"/>
          </a:xfrm>
        </p:grpSpPr>
        <p:sp>
          <p:nvSpPr>
            <p:cNvPr id="11" name="Retângulo 10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0" y="0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2420888"/>
            <a:ext cx="2063498" cy="295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4847">
            <a:off x="597962" y="2107065"/>
            <a:ext cx="2021405" cy="298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3578">
            <a:off x="1153813" y="2240755"/>
            <a:ext cx="1786707" cy="281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060848"/>
            <a:ext cx="1735773" cy="276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9723">
            <a:off x="1584727" y="2100656"/>
            <a:ext cx="1878475" cy="2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70218">
            <a:off x="2005403" y="2456686"/>
            <a:ext cx="1728192" cy="275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ta para baixo 19"/>
          <p:cNvSpPr/>
          <p:nvPr/>
        </p:nvSpPr>
        <p:spPr>
          <a:xfrm rot="16200000">
            <a:off x="4878034" y="3122966"/>
            <a:ext cx="288032" cy="1764196"/>
          </a:xfrm>
          <a:prstGeom prst="downArrow">
            <a:avLst>
              <a:gd name="adj1" fmla="val 17802"/>
              <a:gd name="adj2" fmla="val 7967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971600" y="3933056"/>
            <a:ext cx="7992888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pt-BR" sz="16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anexos e </a:t>
            </a:r>
            <a:r>
              <a:rPr lang="pt-BR" sz="16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  <a:r>
              <a:rPr lang="pt-BR" sz="16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tabelas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compiladas em </a:t>
            </a:r>
            <a:r>
              <a:rPr kumimoji="0" lang="pt-BR" sz="1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pt-B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artigo para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todos</a:t>
            </a:r>
            <a:r>
              <a:rPr kumimoji="0" lang="pt-BR" sz="16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os agentes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EXPOSIÇÕES ORAIS</a:t>
            </a:r>
            <a:endParaRPr lang="pt-B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upo 4"/>
          <p:cNvGrpSpPr/>
          <p:nvPr/>
        </p:nvGrpSpPr>
        <p:grpSpPr>
          <a:xfrm>
            <a:off x="0" y="6165304"/>
            <a:ext cx="4860032" cy="692497"/>
            <a:chOff x="0" y="0"/>
            <a:chExt cx="4860032" cy="692497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0" y="0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1522374"/>
              </p:ext>
            </p:extLst>
          </p:nvPr>
        </p:nvGraphicFramePr>
        <p:xfrm>
          <a:off x="899593" y="1844824"/>
          <a:ext cx="7488831" cy="3733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99258"/>
                <a:gridCol w="999258"/>
                <a:gridCol w="3825454"/>
                <a:gridCol w="1664861"/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Expositor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Empresa</a:t>
                      </a:r>
                      <a:endParaRPr lang="pt-B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14h30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14h40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Felipe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Alves Pacheco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ABEDA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14h40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14h50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Galileu Teixeira Marinho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rgbClr val="002060"/>
                          </a:solidFill>
                        </a:rPr>
                        <a:t>Brasquimica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14h50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15h00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Leonardo Machado de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Azevedo Vilela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EMAM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15h00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15h10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rgbClr val="002060"/>
                          </a:solidFill>
                        </a:rPr>
                        <a:t>Solon</a:t>
                      </a: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 Brasil Júnior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Advogado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15h10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15h20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Wander Paulo da Silva </a:t>
                      </a:r>
                      <a:r>
                        <a:rPr lang="pt-BR" dirty="0" err="1" smtClean="0">
                          <a:solidFill>
                            <a:srgbClr val="002060"/>
                          </a:solidFill>
                        </a:rPr>
                        <a:t>Omena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rgbClr val="002060"/>
                          </a:solidFill>
                        </a:rPr>
                        <a:t>Greca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15h20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15h30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Adriano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Horta Loureiro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SINDIGÁS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15h30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15h40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Leonardo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de Almeida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Engenheiro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15h40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15h50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André Luiz </a:t>
                      </a:r>
                      <a:r>
                        <a:rPr lang="pt-BR" dirty="0" err="1" smtClean="0">
                          <a:solidFill>
                            <a:srgbClr val="002060"/>
                          </a:solidFill>
                        </a:rPr>
                        <a:t>Maynart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de Lemos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rgbClr val="002060"/>
                          </a:solidFill>
                        </a:rPr>
                        <a:t>Associquim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15h50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16h00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Mauricio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Alves Prado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SINDTRR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52"/>
          <p:cNvGrpSpPr/>
          <p:nvPr/>
        </p:nvGrpSpPr>
        <p:grpSpPr>
          <a:xfrm>
            <a:off x="2981325" y="1164753"/>
            <a:ext cx="3624091" cy="3258852"/>
            <a:chOff x="2981325" y="1164753"/>
            <a:chExt cx="3624091" cy="3258852"/>
          </a:xfrm>
          <a:gradFill flip="none" rotWithShape="0"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/>
          </a:gradFill>
        </p:grpSpPr>
        <p:grpSp>
          <p:nvGrpSpPr>
            <p:cNvPr id="4" name="Gruppieren 54"/>
            <p:cNvGrpSpPr>
              <a:grpSpLocks noChangeAspect="1"/>
            </p:cNvGrpSpPr>
            <p:nvPr/>
          </p:nvGrpSpPr>
          <p:grpSpPr bwMode="gray">
            <a:xfrm>
              <a:off x="4018459" y="3315604"/>
              <a:ext cx="482699" cy="1108001"/>
              <a:chOff x="10625592" y="1535985"/>
              <a:chExt cx="1929937" cy="4430037"/>
            </a:xfrm>
            <a:grpFill/>
          </p:grpSpPr>
          <p:sp>
            <p:nvSpPr>
              <p:cNvPr id="37" name="Freeform 5"/>
              <p:cNvSpPr>
                <a:spLocks/>
              </p:cNvSpPr>
              <p:nvPr/>
            </p:nvSpPr>
            <p:spPr bwMode="gray">
              <a:xfrm>
                <a:off x="11129760" y="1535985"/>
                <a:ext cx="921600" cy="9198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gray">
              <a:xfrm>
                <a:off x="10625592" y="2516336"/>
                <a:ext cx="1929937" cy="3449686"/>
              </a:xfrm>
              <a:custGeom>
                <a:avLst/>
                <a:gdLst>
                  <a:gd name="T0" fmla="*/ 928 w 959"/>
                  <a:gd name="T1" fmla="*/ 219 h 1715"/>
                  <a:gd name="T2" fmla="*/ 670 w 959"/>
                  <a:gd name="T3" fmla="*/ 0 h 1715"/>
                  <a:gd name="T4" fmla="*/ 480 w 959"/>
                  <a:gd name="T5" fmla="*/ 72 h 1715"/>
                  <a:gd name="T6" fmla="*/ 290 w 959"/>
                  <a:gd name="T7" fmla="*/ 0 h 1715"/>
                  <a:gd name="T8" fmla="*/ 32 w 959"/>
                  <a:gd name="T9" fmla="*/ 219 h 1715"/>
                  <a:gd name="T10" fmla="*/ 0 w 959"/>
                  <a:gd name="T11" fmla="*/ 777 h 1715"/>
                  <a:gd name="T12" fmla="*/ 96 w 959"/>
                  <a:gd name="T13" fmla="*/ 872 h 1715"/>
                  <a:gd name="T14" fmla="*/ 191 w 959"/>
                  <a:gd name="T15" fmla="*/ 777 h 1715"/>
                  <a:gd name="T16" fmla="*/ 210 w 959"/>
                  <a:gd name="T17" fmla="*/ 293 h 1715"/>
                  <a:gd name="T18" fmla="*/ 230 w 959"/>
                  <a:gd name="T19" fmla="*/ 273 h 1715"/>
                  <a:gd name="T20" fmla="*/ 250 w 959"/>
                  <a:gd name="T21" fmla="*/ 293 h 1715"/>
                  <a:gd name="T22" fmla="*/ 250 w 959"/>
                  <a:gd name="T23" fmla="*/ 855 h 1715"/>
                  <a:gd name="T24" fmla="*/ 250 w 959"/>
                  <a:gd name="T25" fmla="*/ 902 h 1715"/>
                  <a:gd name="T26" fmla="*/ 191 w 959"/>
                  <a:gd name="T27" fmla="*/ 1602 h 1715"/>
                  <a:gd name="T28" fmla="*/ 305 w 959"/>
                  <a:gd name="T29" fmla="*/ 1715 h 1715"/>
                  <a:gd name="T30" fmla="*/ 418 w 959"/>
                  <a:gd name="T31" fmla="*/ 1602 h 1715"/>
                  <a:gd name="T32" fmla="*/ 460 w 959"/>
                  <a:gd name="T33" fmla="*/ 902 h 1715"/>
                  <a:gd name="T34" fmla="*/ 480 w 959"/>
                  <a:gd name="T35" fmla="*/ 882 h 1715"/>
                  <a:gd name="T36" fmla="*/ 500 w 959"/>
                  <a:gd name="T37" fmla="*/ 902 h 1715"/>
                  <a:gd name="T38" fmla="*/ 541 w 959"/>
                  <a:gd name="T39" fmla="*/ 1602 h 1715"/>
                  <a:gd name="T40" fmla="*/ 655 w 959"/>
                  <a:gd name="T41" fmla="*/ 1715 h 1715"/>
                  <a:gd name="T42" fmla="*/ 769 w 959"/>
                  <a:gd name="T43" fmla="*/ 1602 h 1715"/>
                  <a:gd name="T44" fmla="*/ 710 w 959"/>
                  <a:gd name="T45" fmla="*/ 902 h 1715"/>
                  <a:gd name="T46" fmla="*/ 710 w 959"/>
                  <a:gd name="T47" fmla="*/ 855 h 1715"/>
                  <a:gd name="T48" fmla="*/ 710 w 959"/>
                  <a:gd name="T49" fmla="*/ 293 h 1715"/>
                  <a:gd name="T50" fmla="*/ 730 w 959"/>
                  <a:gd name="T51" fmla="*/ 273 h 1715"/>
                  <a:gd name="T52" fmla="*/ 750 w 959"/>
                  <a:gd name="T53" fmla="*/ 293 h 1715"/>
                  <a:gd name="T54" fmla="*/ 769 w 959"/>
                  <a:gd name="T55" fmla="*/ 777 h 1715"/>
                  <a:gd name="T56" fmla="*/ 864 w 959"/>
                  <a:gd name="T57" fmla="*/ 872 h 1715"/>
                  <a:gd name="T58" fmla="*/ 959 w 959"/>
                  <a:gd name="T59" fmla="*/ 777 h 1715"/>
                  <a:gd name="T60" fmla="*/ 928 w 959"/>
                  <a:gd name="T61" fmla="*/ 219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9" h="1715">
                    <a:moveTo>
                      <a:pt x="928" y="219"/>
                    </a:moveTo>
                    <a:cubicBezTo>
                      <a:pt x="928" y="65"/>
                      <a:pt x="768" y="0"/>
                      <a:pt x="670" y="0"/>
                    </a:cubicBezTo>
                    <a:cubicBezTo>
                      <a:pt x="572" y="0"/>
                      <a:pt x="557" y="72"/>
                      <a:pt x="480" y="72"/>
                    </a:cubicBezTo>
                    <a:cubicBezTo>
                      <a:pt x="403" y="72"/>
                      <a:pt x="367" y="0"/>
                      <a:pt x="290" y="0"/>
                    </a:cubicBezTo>
                    <a:cubicBezTo>
                      <a:pt x="213" y="0"/>
                      <a:pt x="32" y="65"/>
                      <a:pt x="32" y="219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0" y="829"/>
                      <a:pt x="43" y="872"/>
                      <a:pt x="96" y="872"/>
                    </a:cubicBezTo>
                    <a:cubicBezTo>
                      <a:pt x="148" y="872"/>
                      <a:pt x="191" y="829"/>
                      <a:pt x="191" y="777"/>
                    </a:cubicBezTo>
                    <a:cubicBezTo>
                      <a:pt x="210" y="293"/>
                      <a:pt x="210" y="293"/>
                      <a:pt x="210" y="293"/>
                    </a:cubicBezTo>
                    <a:cubicBezTo>
                      <a:pt x="210" y="282"/>
                      <a:pt x="219" y="273"/>
                      <a:pt x="230" y="273"/>
                    </a:cubicBezTo>
                    <a:cubicBezTo>
                      <a:pt x="241" y="273"/>
                      <a:pt x="250" y="282"/>
                      <a:pt x="250" y="293"/>
                    </a:cubicBezTo>
                    <a:cubicBezTo>
                      <a:pt x="250" y="855"/>
                      <a:pt x="250" y="855"/>
                      <a:pt x="250" y="855"/>
                    </a:cubicBezTo>
                    <a:cubicBezTo>
                      <a:pt x="250" y="902"/>
                      <a:pt x="250" y="902"/>
                      <a:pt x="250" y="902"/>
                    </a:cubicBezTo>
                    <a:cubicBezTo>
                      <a:pt x="191" y="1602"/>
                      <a:pt x="191" y="1602"/>
                      <a:pt x="191" y="1602"/>
                    </a:cubicBezTo>
                    <a:cubicBezTo>
                      <a:pt x="191" y="1664"/>
                      <a:pt x="242" y="1715"/>
                      <a:pt x="305" y="1715"/>
                    </a:cubicBezTo>
                    <a:cubicBezTo>
                      <a:pt x="367" y="1715"/>
                      <a:pt x="418" y="1664"/>
                      <a:pt x="418" y="1602"/>
                    </a:cubicBezTo>
                    <a:cubicBezTo>
                      <a:pt x="460" y="902"/>
                      <a:pt x="460" y="902"/>
                      <a:pt x="460" y="902"/>
                    </a:cubicBezTo>
                    <a:cubicBezTo>
                      <a:pt x="460" y="891"/>
                      <a:pt x="469" y="882"/>
                      <a:pt x="480" y="882"/>
                    </a:cubicBezTo>
                    <a:cubicBezTo>
                      <a:pt x="491" y="882"/>
                      <a:pt x="500" y="891"/>
                      <a:pt x="500" y="902"/>
                    </a:cubicBezTo>
                    <a:cubicBezTo>
                      <a:pt x="541" y="1602"/>
                      <a:pt x="541" y="1602"/>
                      <a:pt x="541" y="1602"/>
                    </a:cubicBezTo>
                    <a:cubicBezTo>
                      <a:pt x="541" y="1664"/>
                      <a:pt x="592" y="1715"/>
                      <a:pt x="655" y="1715"/>
                    </a:cubicBezTo>
                    <a:cubicBezTo>
                      <a:pt x="718" y="1715"/>
                      <a:pt x="769" y="1664"/>
                      <a:pt x="769" y="1602"/>
                    </a:cubicBezTo>
                    <a:cubicBezTo>
                      <a:pt x="710" y="902"/>
                      <a:pt x="710" y="902"/>
                      <a:pt x="710" y="902"/>
                    </a:cubicBezTo>
                    <a:cubicBezTo>
                      <a:pt x="710" y="855"/>
                      <a:pt x="710" y="855"/>
                      <a:pt x="710" y="855"/>
                    </a:cubicBezTo>
                    <a:cubicBezTo>
                      <a:pt x="710" y="293"/>
                      <a:pt x="710" y="293"/>
                      <a:pt x="710" y="293"/>
                    </a:cubicBezTo>
                    <a:cubicBezTo>
                      <a:pt x="710" y="282"/>
                      <a:pt x="719" y="273"/>
                      <a:pt x="730" y="273"/>
                    </a:cubicBezTo>
                    <a:cubicBezTo>
                      <a:pt x="741" y="273"/>
                      <a:pt x="750" y="282"/>
                      <a:pt x="750" y="293"/>
                    </a:cubicBezTo>
                    <a:cubicBezTo>
                      <a:pt x="769" y="777"/>
                      <a:pt x="769" y="777"/>
                      <a:pt x="769" y="777"/>
                    </a:cubicBezTo>
                    <a:cubicBezTo>
                      <a:pt x="769" y="829"/>
                      <a:pt x="811" y="872"/>
                      <a:pt x="864" y="872"/>
                    </a:cubicBezTo>
                    <a:cubicBezTo>
                      <a:pt x="917" y="872"/>
                      <a:pt x="959" y="829"/>
                      <a:pt x="959" y="777"/>
                    </a:cubicBezTo>
                    <a:lnTo>
                      <a:pt x="928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" name="Gruppieren 55"/>
            <p:cNvGrpSpPr>
              <a:grpSpLocks noChangeAspect="1"/>
            </p:cNvGrpSpPr>
            <p:nvPr/>
          </p:nvGrpSpPr>
          <p:grpSpPr bwMode="gray">
            <a:xfrm>
              <a:off x="4682741" y="3315604"/>
              <a:ext cx="482699" cy="1108001"/>
              <a:chOff x="10625592" y="1535985"/>
              <a:chExt cx="1929937" cy="4430037"/>
            </a:xfrm>
            <a:grpFill/>
          </p:grpSpPr>
          <p:sp>
            <p:nvSpPr>
              <p:cNvPr id="35" name="Freeform 5"/>
              <p:cNvSpPr>
                <a:spLocks/>
              </p:cNvSpPr>
              <p:nvPr/>
            </p:nvSpPr>
            <p:spPr bwMode="gray">
              <a:xfrm>
                <a:off x="11129760" y="1535985"/>
                <a:ext cx="921600" cy="9198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gray">
              <a:xfrm>
                <a:off x="10625592" y="2516336"/>
                <a:ext cx="1929937" cy="3449686"/>
              </a:xfrm>
              <a:custGeom>
                <a:avLst/>
                <a:gdLst>
                  <a:gd name="T0" fmla="*/ 928 w 959"/>
                  <a:gd name="T1" fmla="*/ 219 h 1715"/>
                  <a:gd name="T2" fmla="*/ 670 w 959"/>
                  <a:gd name="T3" fmla="*/ 0 h 1715"/>
                  <a:gd name="T4" fmla="*/ 480 w 959"/>
                  <a:gd name="T5" fmla="*/ 72 h 1715"/>
                  <a:gd name="T6" fmla="*/ 290 w 959"/>
                  <a:gd name="T7" fmla="*/ 0 h 1715"/>
                  <a:gd name="T8" fmla="*/ 32 w 959"/>
                  <a:gd name="T9" fmla="*/ 219 h 1715"/>
                  <a:gd name="T10" fmla="*/ 0 w 959"/>
                  <a:gd name="T11" fmla="*/ 777 h 1715"/>
                  <a:gd name="T12" fmla="*/ 96 w 959"/>
                  <a:gd name="T13" fmla="*/ 872 h 1715"/>
                  <a:gd name="T14" fmla="*/ 191 w 959"/>
                  <a:gd name="T15" fmla="*/ 777 h 1715"/>
                  <a:gd name="T16" fmla="*/ 210 w 959"/>
                  <a:gd name="T17" fmla="*/ 293 h 1715"/>
                  <a:gd name="T18" fmla="*/ 230 w 959"/>
                  <a:gd name="T19" fmla="*/ 273 h 1715"/>
                  <a:gd name="T20" fmla="*/ 250 w 959"/>
                  <a:gd name="T21" fmla="*/ 293 h 1715"/>
                  <a:gd name="T22" fmla="*/ 250 w 959"/>
                  <a:gd name="T23" fmla="*/ 855 h 1715"/>
                  <a:gd name="T24" fmla="*/ 250 w 959"/>
                  <a:gd name="T25" fmla="*/ 902 h 1715"/>
                  <a:gd name="T26" fmla="*/ 191 w 959"/>
                  <a:gd name="T27" fmla="*/ 1602 h 1715"/>
                  <a:gd name="T28" fmla="*/ 305 w 959"/>
                  <a:gd name="T29" fmla="*/ 1715 h 1715"/>
                  <a:gd name="T30" fmla="*/ 418 w 959"/>
                  <a:gd name="T31" fmla="*/ 1602 h 1715"/>
                  <a:gd name="T32" fmla="*/ 460 w 959"/>
                  <a:gd name="T33" fmla="*/ 902 h 1715"/>
                  <a:gd name="T34" fmla="*/ 480 w 959"/>
                  <a:gd name="T35" fmla="*/ 882 h 1715"/>
                  <a:gd name="T36" fmla="*/ 500 w 959"/>
                  <a:gd name="T37" fmla="*/ 902 h 1715"/>
                  <a:gd name="T38" fmla="*/ 541 w 959"/>
                  <a:gd name="T39" fmla="*/ 1602 h 1715"/>
                  <a:gd name="T40" fmla="*/ 655 w 959"/>
                  <a:gd name="T41" fmla="*/ 1715 h 1715"/>
                  <a:gd name="T42" fmla="*/ 769 w 959"/>
                  <a:gd name="T43" fmla="*/ 1602 h 1715"/>
                  <a:gd name="T44" fmla="*/ 710 w 959"/>
                  <a:gd name="T45" fmla="*/ 902 h 1715"/>
                  <a:gd name="T46" fmla="*/ 710 w 959"/>
                  <a:gd name="T47" fmla="*/ 855 h 1715"/>
                  <a:gd name="T48" fmla="*/ 710 w 959"/>
                  <a:gd name="T49" fmla="*/ 293 h 1715"/>
                  <a:gd name="T50" fmla="*/ 730 w 959"/>
                  <a:gd name="T51" fmla="*/ 273 h 1715"/>
                  <a:gd name="T52" fmla="*/ 750 w 959"/>
                  <a:gd name="T53" fmla="*/ 293 h 1715"/>
                  <a:gd name="T54" fmla="*/ 769 w 959"/>
                  <a:gd name="T55" fmla="*/ 777 h 1715"/>
                  <a:gd name="T56" fmla="*/ 864 w 959"/>
                  <a:gd name="T57" fmla="*/ 872 h 1715"/>
                  <a:gd name="T58" fmla="*/ 959 w 959"/>
                  <a:gd name="T59" fmla="*/ 777 h 1715"/>
                  <a:gd name="T60" fmla="*/ 928 w 959"/>
                  <a:gd name="T61" fmla="*/ 219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9" h="1715">
                    <a:moveTo>
                      <a:pt x="928" y="219"/>
                    </a:moveTo>
                    <a:cubicBezTo>
                      <a:pt x="928" y="65"/>
                      <a:pt x="768" y="0"/>
                      <a:pt x="670" y="0"/>
                    </a:cubicBezTo>
                    <a:cubicBezTo>
                      <a:pt x="572" y="0"/>
                      <a:pt x="557" y="72"/>
                      <a:pt x="480" y="72"/>
                    </a:cubicBezTo>
                    <a:cubicBezTo>
                      <a:pt x="403" y="72"/>
                      <a:pt x="367" y="0"/>
                      <a:pt x="290" y="0"/>
                    </a:cubicBezTo>
                    <a:cubicBezTo>
                      <a:pt x="213" y="0"/>
                      <a:pt x="32" y="65"/>
                      <a:pt x="32" y="219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0" y="829"/>
                      <a:pt x="43" y="872"/>
                      <a:pt x="96" y="872"/>
                    </a:cubicBezTo>
                    <a:cubicBezTo>
                      <a:pt x="148" y="872"/>
                      <a:pt x="191" y="829"/>
                      <a:pt x="191" y="777"/>
                    </a:cubicBezTo>
                    <a:cubicBezTo>
                      <a:pt x="210" y="293"/>
                      <a:pt x="210" y="293"/>
                      <a:pt x="210" y="293"/>
                    </a:cubicBezTo>
                    <a:cubicBezTo>
                      <a:pt x="210" y="282"/>
                      <a:pt x="219" y="273"/>
                      <a:pt x="230" y="273"/>
                    </a:cubicBezTo>
                    <a:cubicBezTo>
                      <a:pt x="241" y="273"/>
                      <a:pt x="250" y="282"/>
                      <a:pt x="250" y="293"/>
                    </a:cubicBezTo>
                    <a:cubicBezTo>
                      <a:pt x="250" y="855"/>
                      <a:pt x="250" y="855"/>
                      <a:pt x="250" y="855"/>
                    </a:cubicBezTo>
                    <a:cubicBezTo>
                      <a:pt x="250" y="902"/>
                      <a:pt x="250" y="902"/>
                      <a:pt x="250" y="902"/>
                    </a:cubicBezTo>
                    <a:cubicBezTo>
                      <a:pt x="191" y="1602"/>
                      <a:pt x="191" y="1602"/>
                      <a:pt x="191" y="1602"/>
                    </a:cubicBezTo>
                    <a:cubicBezTo>
                      <a:pt x="191" y="1664"/>
                      <a:pt x="242" y="1715"/>
                      <a:pt x="305" y="1715"/>
                    </a:cubicBezTo>
                    <a:cubicBezTo>
                      <a:pt x="367" y="1715"/>
                      <a:pt x="418" y="1664"/>
                      <a:pt x="418" y="1602"/>
                    </a:cubicBezTo>
                    <a:cubicBezTo>
                      <a:pt x="460" y="902"/>
                      <a:pt x="460" y="902"/>
                      <a:pt x="460" y="902"/>
                    </a:cubicBezTo>
                    <a:cubicBezTo>
                      <a:pt x="460" y="891"/>
                      <a:pt x="469" y="882"/>
                      <a:pt x="480" y="882"/>
                    </a:cubicBezTo>
                    <a:cubicBezTo>
                      <a:pt x="491" y="882"/>
                      <a:pt x="500" y="891"/>
                      <a:pt x="500" y="902"/>
                    </a:cubicBezTo>
                    <a:cubicBezTo>
                      <a:pt x="541" y="1602"/>
                      <a:pt x="541" y="1602"/>
                      <a:pt x="541" y="1602"/>
                    </a:cubicBezTo>
                    <a:cubicBezTo>
                      <a:pt x="541" y="1664"/>
                      <a:pt x="592" y="1715"/>
                      <a:pt x="655" y="1715"/>
                    </a:cubicBezTo>
                    <a:cubicBezTo>
                      <a:pt x="718" y="1715"/>
                      <a:pt x="769" y="1664"/>
                      <a:pt x="769" y="1602"/>
                    </a:cubicBezTo>
                    <a:cubicBezTo>
                      <a:pt x="710" y="902"/>
                      <a:pt x="710" y="902"/>
                      <a:pt x="710" y="902"/>
                    </a:cubicBezTo>
                    <a:cubicBezTo>
                      <a:pt x="710" y="855"/>
                      <a:pt x="710" y="855"/>
                      <a:pt x="710" y="855"/>
                    </a:cubicBezTo>
                    <a:cubicBezTo>
                      <a:pt x="710" y="293"/>
                      <a:pt x="710" y="293"/>
                      <a:pt x="710" y="293"/>
                    </a:cubicBezTo>
                    <a:cubicBezTo>
                      <a:pt x="710" y="282"/>
                      <a:pt x="719" y="273"/>
                      <a:pt x="730" y="273"/>
                    </a:cubicBezTo>
                    <a:cubicBezTo>
                      <a:pt x="741" y="273"/>
                      <a:pt x="750" y="282"/>
                      <a:pt x="750" y="293"/>
                    </a:cubicBezTo>
                    <a:cubicBezTo>
                      <a:pt x="769" y="777"/>
                      <a:pt x="769" y="777"/>
                      <a:pt x="769" y="777"/>
                    </a:cubicBezTo>
                    <a:cubicBezTo>
                      <a:pt x="769" y="829"/>
                      <a:pt x="811" y="872"/>
                      <a:pt x="864" y="872"/>
                    </a:cubicBezTo>
                    <a:cubicBezTo>
                      <a:pt x="917" y="872"/>
                      <a:pt x="959" y="829"/>
                      <a:pt x="959" y="777"/>
                    </a:cubicBezTo>
                    <a:lnTo>
                      <a:pt x="928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3219211" y="1235510"/>
              <a:ext cx="674691" cy="660461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 flipH="1">
              <a:off x="4337806" y="1164753"/>
              <a:ext cx="1960375" cy="1919022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147290" y="1620752"/>
              <a:ext cx="1412578" cy="1382781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flipH="1">
              <a:off x="5338396" y="2417567"/>
              <a:ext cx="1267020" cy="1240294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981325" y="2605733"/>
              <a:ext cx="872249" cy="853850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</p:grpSp>
      <p:sp>
        <p:nvSpPr>
          <p:cNvPr id="39" name="Freeform 6"/>
          <p:cNvSpPr>
            <a:spLocks/>
          </p:cNvSpPr>
          <p:nvPr/>
        </p:nvSpPr>
        <p:spPr bwMode="auto">
          <a:xfrm rot="19913694">
            <a:off x="3384300" y="2070946"/>
            <a:ext cx="638557" cy="495831"/>
          </a:xfrm>
          <a:custGeom>
            <a:avLst/>
            <a:gdLst>
              <a:gd name="T0" fmla="*/ 775 w 775"/>
              <a:gd name="T1" fmla="*/ 297 h 602"/>
              <a:gd name="T2" fmla="*/ 770 w 775"/>
              <a:gd name="T3" fmla="*/ 15 h 602"/>
              <a:gd name="T4" fmla="*/ 751 w 775"/>
              <a:gd name="T5" fmla="*/ 1 h 602"/>
              <a:gd name="T6" fmla="*/ 751 w 775"/>
              <a:gd name="T7" fmla="*/ 30 h 602"/>
              <a:gd name="T8" fmla="*/ 674 w 775"/>
              <a:gd name="T9" fmla="*/ 82 h 602"/>
              <a:gd name="T10" fmla="*/ 583 w 775"/>
              <a:gd name="T11" fmla="*/ 122 h 602"/>
              <a:gd name="T12" fmla="*/ 544 w 775"/>
              <a:gd name="T13" fmla="*/ 130 h 602"/>
              <a:gd name="T14" fmla="*/ 505 w 775"/>
              <a:gd name="T15" fmla="*/ 134 h 602"/>
              <a:gd name="T16" fmla="*/ 349 w 775"/>
              <a:gd name="T17" fmla="*/ 137 h 602"/>
              <a:gd name="T18" fmla="*/ 349 w 775"/>
              <a:gd name="T19" fmla="*/ 137 h 602"/>
              <a:gd name="T20" fmla="*/ 96 w 775"/>
              <a:gd name="T21" fmla="*/ 134 h 602"/>
              <a:gd name="T22" fmla="*/ 88 w 775"/>
              <a:gd name="T23" fmla="*/ 134 h 602"/>
              <a:gd name="T24" fmla="*/ 85 w 775"/>
              <a:gd name="T25" fmla="*/ 136 h 602"/>
              <a:gd name="T26" fmla="*/ 69 w 775"/>
              <a:gd name="T27" fmla="*/ 166 h 602"/>
              <a:gd name="T28" fmla="*/ 44 w 775"/>
              <a:gd name="T29" fmla="*/ 157 h 602"/>
              <a:gd name="T30" fmla="*/ 29 w 775"/>
              <a:gd name="T31" fmla="*/ 157 h 602"/>
              <a:gd name="T32" fmla="*/ 23 w 775"/>
              <a:gd name="T33" fmla="*/ 157 h 602"/>
              <a:gd name="T34" fmla="*/ 1 w 775"/>
              <a:gd name="T35" fmla="*/ 164 h 602"/>
              <a:gd name="T36" fmla="*/ 0 w 775"/>
              <a:gd name="T37" fmla="*/ 250 h 602"/>
              <a:gd name="T38" fmla="*/ 1 w 775"/>
              <a:gd name="T39" fmla="*/ 316 h 602"/>
              <a:gd name="T40" fmla="*/ 69 w 775"/>
              <a:gd name="T41" fmla="*/ 315 h 602"/>
              <a:gd name="T42" fmla="*/ 82 w 775"/>
              <a:gd name="T43" fmla="*/ 348 h 602"/>
              <a:gd name="T44" fmla="*/ 191 w 775"/>
              <a:gd name="T45" fmla="*/ 346 h 602"/>
              <a:gd name="T46" fmla="*/ 197 w 775"/>
              <a:gd name="T47" fmla="*/ 406 h 602"/>
              <a:gd name="T48" fmla="*/ 226 w 775"/>
              <a:gd name="T49" fmla="*/ 410 h 602"/>
              <a:gd name="T50" fmla="*/ 341 w 775"/>
              <a:gd name="T51" fmla="*/ 601 h 602"/>
              <a:gd name="T52" fmla="*/ 346 w 775"/>
              <a:gd name="T53" fmla="*/ 601 h 602"/>
              <a:gd name="T54" fmla="*/ 393 w 775"/>
              <a:gd name="T55" fmla="*/ 543 h 602"/>
              <a:gd name="T56" fmla="*/ 391 w 775"/>
              <a:gd name="T57" fmla="*/ 539 h 602"/>
              <a:gd name="T58" fmla="*/ 391 w 775"/>
              <a:gd name="T59" fmla="*/ 532 h 602"/>
              <a:gd name="T60" fmla="*/ 364 w 775"/>
              <a:gd name="T61" fmla="*/ 468 h 602"/>
              <a:gd name="T62" fmla="*/ 333 w 775"/>
              <a:gd name="T63" fmla="*/ 363 h 602"/>
              <a:gd name="T64" fmla="*/ 339 w 775"/>
              <a:gd name="T65" fmla="*/ 347 h 602"/>
              <a:gd name="T66" fmla="*/ 362 w 775"/>
              <a:gd name="T67" fmla="*/ 347 h 602"/>
              <a:gd name="T68" fmla="*/ 362 w 775"/>
              <a:gd name="T69" fmla="*/ 346 h 602"/>
              <a:gd name="T70" fmla="*/ 678 w 775"/>
              <a:gd name="T71" fmla="*/ 399 h 602"/>
              <a:gd name="T72" fmla="*/ 715 w 775"/>
              <a:gd name="T73" fmla="*/ 427 h 602"/>
              <a:gd name="T74" fmla="*/ 751 w 775"/>
              <a:gd name="T75" fmla="*/ 456 h 602"/>
              <a:gd name="T76" fmla="*/ 753 w 775"/>
              <a:gd name="T77" fmla="*/ 486 h 602"/>
              <a:gd name="T78" fmla="*/ 755 w 775"/>
              <a:gd name="T79" fmla="*/ 486 h 602"/>
              <a:gd name="T80" fmla="*/ 772 w 775"/>
              <a:gd name="T81" fmla="*/ 463 h 602"/>
              <a:gd name="T82" fmla="*/ 772 w 775"/>
              <a:gd name="T83" fmla="*/ 425 h 602"/>
              <a:gd name="T84" fmla="*/ 775 w 775"/>
              <a:gd name="T85" fmla="*/ 316 h 602"/>
              <a:gd name="T86" fmla="*/ 775 w 775"/>
              <a:gd name="T87" fmla="*/ 29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5" h="602">
                <a:moveTo>
                  <a:pt x="775" y="297"/>
                </a:moveTo>
                <a:cubicBezTo>
                  <a:pt x="772" y="204"/>
                  <a:pt x="774" y="107"/>
                  <a:pt x="770" y="15"/>
                </a:cubicBezTo>
                <a:cubicBezTo>
                  <a:pt x="764" y="10"/>
                  <a:pt x="757" y="0"/>
                  <a:pt x="751" y="1"/>
                </a:cubicBezTo>
                <a:cubicBezTo>
                  <a:pt x="751" y="1"/>
                  <a:pt x="751" y="1"/>
                  <a:pt x="751" y="30"/>
                </a:cubicBezTo>
                <a:cubicBezTo>
                  <a:pt x="727" y="49"/>
                  <a:pt x="701" y="67"/>
                  <a:pt x="674" y="82"/>
                </a:cubicBezTo>
                <a:cubicBezTo>
                  <a:pt x="646" y="97"/>
                  <a:pt x="618" y="114"/>
                  <a:pt x="583" y="122"/>
                </a:cubicBezTo>
                <a:cubicBezTo>
                  <a:pt x="571" y="125"/>
                  <a:pt x="557" y="127"/>
                  <a:pt x="544" y="130"/>
                </a:cubicBezTo>
                <a:cubicBezTo>
                  <a:pt x="531" y="131"/>
                  <a:pt x="518" y="133"/>
                  <a:pt x="505" y="134"/>
                </a:cubicBezTo>
                <a:cubicBezTo>
                  <a:pt x="459" y="137"/>
                  <a:pt x="401" y="137"/>
                  <a:pt x="349" y="137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263" y="138"/>
                  <a:pt x="177" y="142"/>
                  <a:pt x="96" y="134"/>
                </a:cubicBezTo>
                <a:cubicBezTo>
                  <a:pt x="96" y="134"/>
                  <a:pt x="96" y="134"/>
                  <a:pt x="88" y="134"/>
                </a:cubicBezTo>
                <a:cubicBezTo>
                  <a:pt x="88" y="134"/>
                  <a:pt x="88" y="134"/>
                  <a:pt x="85" y="136"/>
                </a:cubicBezTo>
                <a:cubicBezTo>
                  <a:pt x="76" y="142"/>
                  <a:pt x="71" y="153"/>
                  <a:pt x="69" y="166"/>
                </a:cubicBezTo>
                <a:cubicBezTo>
                  <a:pt x="63" y="161"/>
                  <a:pt x="53" y="158"/>
                  <a:pt x="44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14" y="159"/>
                  <a:pt x="8" y="160"/>
                  <a:pt x="1" y="164"/>
                </a:cubicBezTo>
                <a:cubicBezTo>
                  <a:pt x="1" y="193"/>
                  <a:pt x="1" y="222"/>
                  <a:pt x="0" y="250"/>
                </a:cubicBezTo>
                <a:cubicBezTo>
                  <a:pt x="2" y="264"/>
                  <a:pt x="0" y="293"/>
                  <a:pt x="1" y="316"/>
                </a:cubicBezTo>
                <a:cubicBezTo>
                  <a:pt x="17" y="326"/>
                  <a:pt x="52" y="321"/>
                  <a:pt x="69" y="315"/>
                </a:cubicBezTo>
                <a:cubicBezTo>
                  <a:pt x="72" y="328"/>
                  <a:pt x="76" y="340"/>
                  <a:pt x="82" y="348"/>
                </a:cubicBezTo>
                <a:cubicBezTo>
                  <a:pt x="118" y="346"/>
                  <a:pt x="154" y="346"/>
                  <a:pt x="191" y="346"/>
                </a:cubicBezTo>
                <a:cubicBezTo>
                  <a:pt x="191" y="367"/>
                  <a:pt x="193" y="390"/>
                  <a:pt x="197" y="406"/>
                </a:cubicBezTo>
                <a:cubicBezTo>
                  <a:pt x="205" y="409"/>
                  <a:pt x="214" y="412"/>
                  <a:pt x="226" y="410"/>
                </a:cubicBezTo>
                <a:cubicBezTo>
                  <a:pt x="266" y="472"/>
                  <a:pt x="303" y="538"/>
                  <a:pt x="341" y="601"/>
                </a:cubicBezTo>
                <a:cubicBezTo>
                  <a:pt x="342" y="602"/>
                  <a:pt x="345" y="602"/>
                  <a:pt x="346" y="601"/>
                </a:cubicBezTo>
                <a:cubicBezTo>
                  <a:pt x="361" y="580"/>
                  <a:pt x="382" y="567"/>
                  <a:pt x="393" y="543"/>
                </a:cubicBezTo>
                <a:cubicBezTo>
                  <a:pt x="393" y="543"/>
                  <a:pt x="391" y="541"/>
                  <a:pt x="391" y="539"/>
                </a:cubicBezTo>
                <a:cubicBezTo>
                  <a:pt x="391" y="535"/>
                  <a:pt x="391" y="535"/>
                  <a:pt x="391" y="532"/>
                </a:cubicBezTo>
                <a:cubicBezTo>
                  <a:pt x="382" y="510"/>
                  <a:pt x="374" y="490"/>
                  <a:pt x="364" y="468"/>
                </a:cubicBezTo>
                <a:cubicBezTo>
                  <a:pt x="350" y="436"/>
                  <a:pt x="331" y="409"/>
                  <a:pt x="333" y="363"/>
                </a:cubicBezTo>
                <a:cubicBezTo>
                  <a:pt x="335" y="359"/>
                  <a:pt x="337" y="351"/>
                  <a:pt x="339" y="347"/>
                </a:cubicBezTo>
                <a:cubicBezTo>
                  <a:pt x="347" y="347"/>
                  <a:pt x="354" y="347"/>
                  <a:pt x="362" y="347"/>
                </a:cubicBezTo>
                <a:cubicBezTo>
                  <a:pt x="362" y="346"/>
                  <a:pt x="362" y="346"/>
                  <a:pt x="362" y="346"/>
                </a:cubicBezTo>
                <a:cubicBezTo>
                  <a:pt x="491" y="343"/>
                  <a:pt x="599" y="353"/>
                  <a:pt x="678" y="399"/>
                </a:cubicBezTo>
                <a:cubicBezTo>
                  <a:pt x="692" y="407"/>
                  <a:pt x="703" y="418"/>
                  <a:pt x="715" y="427"/>
                </a:cubicBezTo>
                <a:cubicBezTo>
                  <a:pt x="727" y="435"/>
                  <a:pt x="741" y="444"/>
                  <a:pt x="751" y="456"/>
                </a:cubicBezTo>
                <a:cubicBezTo>
                  <a:pt x="753" y="463"/>
                  <a:pt x="749" y="479"/>
                  <a:pt x="753" y="486"/>
                </a:cubicBezTo>
                <a:cubicBezTo>
                  <a:pt x="753" y="486"/>
                  <a:pt x="753" y="486"/>
                  <a:pt x="755" y="486"/>
                </a:cubicBezTo>
                <a:cubicBezTo>
                  <a:pt x="757" y="477"/>
                  <a:pt x="770" y="472"/>
                  <a:pt x="772" y="463"/>
                </a:cubicBezTo>
                <a:cubicBezTo>
                  <a:pt x="775" y="452"/>
                  <a:pt x="772" y="438"/>
                  <a:pt x="772" y="425"/>
                </a:cubicBezTo>
                <a:cubicBezTo>
                  <a:pt x="772" y="392"/>
                  <a:pt x="774" y="348"/>
                  <a:pt x="775" y="316"/>
                </a:cubicBezTo>
                <a:cubicBezTo>
                  <a:pt x="775" y="316"/>
                  <a:pt x="775" y="316"/>
                  <a:pt x="775" y="29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upo 42"/>
          <p:cNvGrpSpPr/>
          <p:nvPr/>
        </p:nvGrpSpPr>
        <p:grpSpPr>
          <a:xfrm>
            <a:off x="3769881" y="1857375"/>
            <a:ext cx="478272" cy="478271"/>
            <a:chOff x="1914529" y="912017"/>
            <a:chExt cx="723901" cy="723901"/>
          </a:xfrm>
          <a:noFill/>
        </p:grpSpPr>
        <p:sp>
          <p:nvSpPr>
            <p:cNvPr id="40" name="Arco 39"/>
            <p:cNvSpPr/>
            <p:nvPr/>
          </p:nvSpPr>
          <p:spPr>
            <a:xfrm>
              <a:off x="1940720" y="1021558"/>
              <a:ext cx="571500" cy="571500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Arco 40"/>
            <p:cNvSpPr/>
            <p:nvPr/>
          </p:nvSpPr>
          <p:spPr>
            <a:xfrm>
              <a:off x="1914529" y="912017"/>
              <a:ext cx="723901" cy="723901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Arco 41"/>
            <p:cNvSpPr/>
            <p:nvPr/>
          </p:nvSpPr>
          <p:spPr>
            <a:xfrm>
              <a:off x="1931195" y="1109666"/>
              <a:ext cx="447674" cy="447674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" name="Freeform 6"/>
          <p:cNvSpPr>
            <a:spLocks/>
          </p:cNvSpPr>
          <p:nvPr/>
        </p:nvSpPr>
        <p:spPr bwMode="auto">
          <a:xfrm rot="1686306" flipH="1">
            <a:off x="5058939" y="1786726"/>
            <a:ext cx="894189" cy="694326"/>
          </a:xfrm>
          <a:custGeom>
            <a:avLst/>
            <a:gdLst>
              <a:gd name="T0" fmla="*/ 775 w 775"/>
              <a:gd name="T1" fmla="*/ 297 h 602"/>
              <a:gd name="T2" fmla="*/ 770 w 775"/>
              <a:gd name="T3" fmla="*/ 15 h 602"/>
              <a:gd name="T4" fmla="*/ 751 w 775"/>
              <a:gd name="T5" fmla="*/ 1 h 602"/>
              <a:gd name="T6" fmla="*/ 751 w 775"/>
              <a:gd name="T7" fmla="*/ 30 h 602"/>
              <a:gd name="T8" fmla="*/ 674 w 775"/>
              <a:gd name="T9" fmla="*/ 82 h 602"/>
              <a:gd name="T10" fmla="*/ 583 w 775"/>
              <a:gd name="T11" fmla="*/ 122 h 602"/>
              <a:gd name="T12" fmla="*/ 544 w 775"/>
              <a:gd name="T13" fmla="*/ 130 h 602"/>
              <a:gd name="T14" fmla="*/ 505 w 775"/>
              <a:gd name="T15" fmla="*/ 134 h 602"/>
              <a:gd name="T16" fmla="*/ 349 w 775"/>
              <a:gd name="T17" fmla="*/ 137 h 602"/>
              <a:gd name="T18" fmla="*/ 349 w 775"/>
              <a:gd name="T19" fmla="*/ 137 h 602"/>
              <a:gd name="T20" fmla="*/ 96 w 775"/>
              <a:gd name="T21" fmla="*/ 134 h 602"/>
              <a:gd name="T22" fmla="*/ 88 w 775"/>
              <a:gd name="T23" fmla="*/ 134 h 602"/>
              <a:gd name="T24" fmla="*/ 85 w 775"/>
              <a:gd name="T25" fmla="*/ 136 h 602"/>
              <a:gd name="T26" fmla="*/ 69 w 775"/>
              <a:gd name="T27" fmla="*/ 166 h 602"/>
              <a:gd name="T28" fmla="*/ 44 w 775"/>
              <a:gd name="T29" fmla="*/ 157 h 602"/>
              <a:gd name="T30" fmla="*/ 29 w 775"/>
              <a:gd name="T31" fmla="*/ 157 h 602"/>
              <a:gd name="T32" fmla="*/ 23 w 775"/>
              <a:gd name="T33" fmla="*/ 157 h 602"/>
              <a:gd name="T34" fmla="*/ 1 w 775"/>
              <a:gd name="T35" fmla="*/ 164 h 602"/>
              <a:gd name="T36" fmla="*/ 0 w 775"/>
              <a:gd name="T37" fmla="*/ 250 h 602"/>
              <a:gd name="T38" fmla="*/ 1 w 775"/>
              <a:gd name="T39" fmla="*/ 316 h 602"/>
              <a:gd name="T40" fmla="*/ 69 w 775"/>
              <a:gd name="T41" fmla="*/ 315 h 602"/>
              <a:gd name="T42" fmla="*/ 82 w 775"/>
              <a:gd name="T43" fmla="*/ 348 h 602"/>
              <a:gd name="T44" fmla="*/ 191 w 775"/>
              <a:gd name="T45" fmla="*/ 346 h 602"/>
              <a:gd name="T46" fmla="*/ 197 w 775"/>
              <a:gd name="T47" fmla="*/ 406 h 602"/>
              <a:gd name="T48" fmla="*/ 226 w 775"/>
              <a:gd name="T49" fmla="*/ 410 h 602"/>
              <a:gd name="T50" fmla="*/ 341 w 775"/>
              <a:gd name="T51" fmla="*/ 601 h 602"/>
              <a:gd name="T52" fmla="*/ 346 w 775"/>
              <a:gd name="T53" fmla="*/ 601 h 602"/>
              <a:gd name="T54" fmla="*/ 393 w 775"/>
              <a:gd name="T55" fmla="*/ 543 h 602"/>
              <a:gd name="T56" fmla="*/ 391 w 775"/>
              <a:gd name="T57" fmla="*/ 539 h 602"/>
              <a:gd name="T58" fmla="*/ 391 w 775"/>
              <a:gd name="T59" fmla="*/ 532 h 602"/>
              <a:gd name="T60" fmla="*/ 364 w 775"/>
              <a:gd name="T61" fmla="*/ 468 h 602"/>
              <a:gd name="T62" fmla="*/ 333 w 775"/>
              <a:gd name="T63" fmla="*/ 363 h 602"/>
              <a:gd name="T64" fmla="*/ 339 w 775"/>
              <a:gd name="T65" fmla="*/ 347 h 602"/>
              <a:gd name="T66" fmla="*/ 362 w 775"/>
              <a:gd name="T67" fmla="*/ 347 h 602"/>
              <a:gd name="T68" fmla="*/ 362 w 775"/>
              <a:gd name="T69" fmla="*/ 346 h 602"/>
              <a:gd name="T70" fmla="*/ 678 w 775"/>
              <a:gd name="T71" fmla="*/ 399 h 602"/>
              <a:gd name="T72" fmla="*/ 715 w 775"/>
              <a:gd name="T73" fmla="*/ 427 h 602"/>
              <a:gd name="T74" fmla="*/ 751 w 775"/>
              <a:gd name="T75" fmla="*/ 456 h 602"/>
              <a:gd name="T76" fmla="*/ 753 w 775"/>
              <a:gd name="T77" fmla="*/ 486 h 602"/>
              <a:gd name="T78" fmla="*/ 755 w 775"/>
              <a:gd name="T79" fmla="*/ 486 h 602"/>
              <a:gd name="T80" fmla="*/ 772 w 775"/>
              <a:gd name="T81" fmla="*/ 463 h 602"/>
              <a:gd name="T82" fmla="*/ 772 w 775"/>
              <a:gd name="T83" fmla="*/ 425 h 602"/>
              <a:gd name="T84" fmla="*/ 775 w 775"/>
              <a:gd name="T85" fmla="*/ 316 h 602"/>
              <a:gd name="T86" fmla="*/ 775 w 775"/>
              <a:gd name="T87" fmla="*/ 29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5" h="602">
                <a:moveTo>
                  <a:pt x="775" y="297"/>
                </a:moveTo>
                <a:cubicBezTo>
                  <a:pt x="772" y="204"/>
                  <a:pt x="774" y="107"/>
                  <a:pt x="770" y="15"/>
                </a:cubicBezTo>
                <a:cubicBezTo>
                  <a:pt x="764" y="10"/>
                  <a:pt x="757" y="0"/>
                  <a:pt x="751" y="1"/>
                </a:cubicBezTo>
                <a:cubicBezTo>
                  <a:pt x="751" y="1"/>
                  <a:pt x="751" y="1"/>
                  <a:pt x="751" y="30"/>
                </a:cubicBezTo>
                <a:cubicBezTo>
                  <a:pt x="727" y="49"/>
                  <a:pt x="701" y="67"/>
                  <a:pt x="674" y="82"/>
                </a:cubicBezTo>
                <a:cubicBezTo>
                  <a:pt x="646" y="97"/>
                  <a:pt x="618" y="114"/>
                  <a:pt x="583" y="122"/>
                </a:cubicBezTo>
                <a:cubicBezTo>
                  <a:pt x="571" y="125"/>
                  <a:pt x="557" y="127"/>
                  <a:pt x="544" y="130"/>
                </a:cubicBezTo>
                <a:cubicBezTo>
                  <a:pt x="531" y="131"/>
                  <a:pt x="518" y="133"/>
                  <a:pt x="505" y="134"/>
                </a:cubicBezTo>
                <a:cubicBezTo>
                  <a:pt x="459" y="137"/>
                  <a:pt x="401" y="137"/>
                  <a:pt x="349" y="137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263" y="138"/>
                  <a:pt x="177" y="142"/>
                  <a:pt x="96" y="134"/>
                </a:cubicBezTo>
                <a:cubicBezTo>
                  <a:pt x="96" y="134"/>
                  <a:pt x="96" y="134"/>
                  <a:pt x="88" y="134"/>
                </a:cubicBezTo>
                <a:cubicBezTo>
                  <a:pt x="88" y="134"/>
                  <a:pt x="88" y="134"/>
                  <a:pt x="85" y="136"/>
                </a:cubicBezTo>
                <a:cubicBezTo>
                  <a:pt x="76" y="142"/>
                  <a:pt x="71" y="153"/>
                  <a:pt x="69" y="166"/>
                </a:cubicBezTo>
                <a:cubicBezTo>
                  <a:pt x="63" y="161"/>
                  <a:pt x="53" y="158"/>
                  <a:pt x="44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14" y="159"/>
                  <a:pt x="8" y="160"/>
                  <a:pt x="1" y="164"/>
                </a:cubicBezTo>
                <a:cubicBezTo>
                  <a:pt x="1" y="193"/>
                  <a:pt x="1" y="222"/>
                  <a:pt x="0" y="250"/>
                </a:cubicBezTo>
                <a:cubicBezTo>
                  <a:pt x="2" y="264"/>
                  <a:pt x="0" y="293"/>
                  <a:pt x="1" y="316"/>
                </a:cubicBezTo>
                <a:cubicBezTo>
                  <a:pt x="17" y="326"/>
                  <a:pt x="52" y="321"/>
                  <a:pt x="69" y="315"/>
                </a:cubicBezTo>
                <a:cubicBezTo>
                  <a:pt x="72" y="328"/>
                  <a:pt x="76" y="340"/>
                  <a:pt x="82" y="348"/>
                </a:cubicBezTo>
                <a:cubicBezTo>
                  <a:pt x="118" y="346"/>
                  <a:pt x="154" y="346"/>
                  <a:pt x="191" y="346"/>
                </a:cubicBezTo>
                <a:cubicBezTo>
                  <a:pt x="191" y="367"/>
                  <a:pt x="193" y="390"/>
                  <a:pt x="197" y="406"/>
                </a:cubicBezTo>
                <a:cubicBezTo>
                  <a:pt x="205" y="409"/>
                  <a:pt x="214" y="412"/>
                  <a:pt x="226" y="410"/>
                </a:cubicBezTo>
                <a:cubicBezTo>
                  <a:pt x="266" y="472"/>
                  <a:pt x="303" y="538"/>
                  <a:pt x="341" y="601"/>
                </a:cubicBezTo>
                <a:cubicBezTo>
                  <a:pt x="342" y="602"/>
                  <a:pt x="345" y="602"/>
                  <a:pt x="346" y="601"/>
                </a:cubicBezTo>
                <a:cubicBezTo>
                  <a:pt x="361" y="580"/>
                  <a:pt x="382" y="567"/>
                  <a:pt x="393" y="543"/>
                </a:cubicBezTo>
                <a:cubicBezTo>
                  <a:pt x="393" y="543"/>
                  <a:pt x="391" y="541"/>
                  <a:pt x="391" y="539"/>
                </a:cubicBezTo>
                <a:cubicBezTo>
                  <a:pt x="391" y="535"/>
                  <a:pt x="391" y="535"/>
                  <a:pt x="391" y="532"/>
                </a:cubicBezTo>
                <a:cubicBezTo>
                  <a:pt x="382" y="510"/>
                  <a:pt x="374" y="490"/>
                  <a:pt x="364" y="468"/>
                </a:cubicBezTo>
                <a:cubicBezTo>
                  <a:pt x="350" y="436"/>
                  <a:pt x="331" y="409"/>
                  <a:pt x="333" y="363"/>
                </a:cubicBezTo>
                <a:cubicBezTo>
                  <a:pt x="335" y="359"/>
                  <a:pt x="337" y="351"/>
                  <a:pt x="339" y="347"/>
                </a:cubicBezTo>
                <a:cubicBezTo>
                  <a:pt x="347" y="347"/>
                  <a:pt x="354" y="347"/>
                  <a:pt x="362" y="347"/>
                </a:cubicBezTo>
                <a:cubicBezTo>
                  <a:pt x="362" y="346"/>
                  <a:pt x="362" y="346"/>
                  <a:pt x="362" y="346"/>
                </a:cubicBezTo>
                <a:cubicBezTo>
                  <a:pt x="491" y="343"/>
                  <a:pt x="599" y="353"/>
                  <a:pt x="678" y="399"/>
                </a:cubicBezTo>
                <a:cubicBezTo>
                  <a:pt x="692" y="407"/>
                  <a:pt x="703" y="418"/>
                  <a:pt x="715" y="427"/>
                </a:cubicBezTo>
                <a:cubicBezTo>
                  <a:pt x="727" y="435"/>
                  <a:pt x="741" y="444"/>
                  <a:pt x="751" y="456"/>
                </a:cubicBezTo>
                <a:cubicBezTo>
                  <a:pt x="753" y="463"/>
                  <a:pt x="749" y="479"/>
                  <a:pt x="753" y="486"/>
                </a:cubicBezTo>
                <a:cubicBezTo>
                  <a:pt x="753" y="486"/>
                  <a:pt x="753" y="486"/>
                  <a:pt x="755" y="486"/>
                </a:cubicBezTo>
                <a:cubicBezTo>
                  <a:pt x="757" y="477"/>
                  <a:pt x="770" y="472"/>
                  <a:pt x="772" y="463"/>
                </a:cubicBezTo>
                <a:cubicBezTo>
                  <a:pt x="775" y="452"/>
                  <a:pt x="772" y="438"/>
                  <a:pt x="772" y="425"/>
                </a:cubicBezTo>
                <a:cubicBezTo>
                  <a:pt x="772" y="392"/>
                  <a:pt x="774" y="348"/>
                  <a:pt x="775" y="316"/>
                </a:cubicBezTo>
                <a:cubicBezTo>
                  <a:pt x="775" y="316"/>
                  <a:pt x="775" y="316"/>
                  <a:pt x="775" y="29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upo 42"/>
          <p:cNvGrpSpPr/>
          <p:nvPr/>
        </p:nvGrpSpPr>
        <p:grpSpPr>
          <a:xfrm flipH="1">
            <a:off x="4743450" y="1487656"/>
            <a:ext cx="669737" cy="669737"/>
            <a:chOff x="1914529" y="912017"/>
            <a:chExt cx="723901" cy="723901"/>
          </a:xfrm>
          <a:noFill/>
        </p:grpSpPr>
        <p:sp>
          <p:nvSpPr>
            <p:cNvPr id="49" name="Arco 48"/>
            <p:cNvSpPr/>
            <p:nvPr/>
          </p:nvSpPr>
          <p:spPr>
            <a:xfrm>
              <a:off x="1940720" y="1021558"/>
              <a:ext cx="571500" cy="571500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Arco 49"/>
            <p:cNvSpPr/>
            <p:nvPr/>
          </p:nvSpPr>
          <p:spPr>
            <a:xfrm>
              <a:off x="1914529" y="912017"/>
              <a:ext cx="723901" cy="723901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Arco 50"/>
            <p:cNvSpPr/>
            <p:nvPr/>
          </p:nvSpPr>
          <p:spPr>
            <a:xfrm>
              <a:off x="1931195" y="1109666"/>
              <a:ext cx="447674" cy="447674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Grupo 31"/>
          <p:cNvGrpSpPr/>
          <p:nvPr/>
        </p:nvGrpSpPr>
        <p:grpSpPr>
          <a:xfrm>
            <a:off x="0" y="0"/>
            <a:ext cx="4860032" cy="702568"/>
            <a:chOff x="0" y="0"/>
            <a:chExt cx="4860032" cy="702568"/>
          </a:xfrm>
        </p:grpSpPr>
        <p:sp>
          <p:nvSpPr>
            <p:cNvPr id="33" name="Retângulo 32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0" y="10071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Próximos passos 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ENCERRAMENTO</a:t>
            </a:r>
            <a:endParaRPr lang="pt-BR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-15771"/>
            <a:ext cx="4860032" cy="636459"/>
            <a:chOff x="0" y="-15771"/>
            <a:chExt cx="4860032" cy="636459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0" y="-15771"/>
              <a:ext cx="48600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Freeform 180"/>
          <p:cNvSpPr>
            <a:spLocks noChangeAspect="1" noEditPoints="1"/>
          </p:cNvSpPr>
          <p:nvPr/>
        </p:nvSpPr>
        <p:spPr bwMode="auto">
          <a:xfrm>
            <a:off x="5276850" y="2751220"/>
            <a:ext cx="3409949" cy="1685892"/>
          </a:xfrm>
          <a:custGeom>
            <a:avLst/>
            <a:gdLst>
              <a:gd name="T0" fmla="*/ 420 w 2750"/>
              <a:gd name="T1" fmla="*/ 634 h 1710"/>
              <a:gd name="T2" fmla="*/ 902 w 2750"/>
              <a:gd name="T3" fmla="*/ 137 h 1710"/>
              <a:gd name="T4" fmla="*/ 618 w 2750"/>
              <a:gd name="T5" fmla="*/ 137 h 1710"/>
              <a:gd name="T6" fmla="*/ 136 w 2750"/>
              <a:gd name="T7" fmla="*/ 634 h 1710"/>
              <a:gd name="T8" fmla="*/ 420 w 2750"/>
              <a:gd name="T9" fmla="*/ 634 h 1710"/>
              <a:gd name="T10" fmla="*/ 133 w 2750"/>
              <a:gd name="T11" fmla="*/ 137 h 1710"/>
              <a:gd name="T12" fmla="*/ 133 w 2750"/>
              <a:gd name="T13" fmla="*/ 345 h 1710"/>
              <a:gd name="T14" fmla="*/ 335 w 2750"/>
              <a:gd name="T15" fmla="*/ 137 h 1710"/>
              <a:gd name="T16" fmla="*/ 133 w 2750"/>
              <a:gd name="T17" fmla="*/ 137 h 1710"/>
              <a:gd name="T18" fmla="*/ 1565 w 2750"/>
              <a:gd name="T19" fmla="*/ 634 h 1710"/>
              <a:gd name="T20" fmla="*/ 2047 w 2750"/>
              <a:gd name="T21" fmla="*/ 137 h 1710"/>
              <a:gd name="T22" fmla="*/ 1771 w 2750"/>
              <a:gd name="T23" fmla="*/ 137 h 1710"/>
              <a:gd name="T24" fmla="*/ 1288 w 2750"/>
              <a:gd name="T25" fmla="*/ 634 h 1710"/>
              <a:gd name="T26" fmla="*/ 1565 w 2750"/>
              <a:gd name="T27" fmla="*/ 634 h 1710"/>
              <a:gd name="T28" fmla="*/ 1006 w 2750"/>
              <a:gd name="T29" fmla="*/ 634 h 1710"/>
              <a:gd name="T30" fmla="*/ 1488 w 2750"/>
              <a:gd name="T31" fmla="*/ 137 h 1710"/>
              <a:gd name="T32" fmla="*/ 1185 w 2750"/>
              <a:gd name="T33" fmla="*/ 137 h 1710"/>
              <a:gd name="T34" fmla="*/ 703 w 2750"/>
              <a:gd name="T35" fmla="*/ 634 h 1710"/>
              <a:gd name="T36" fmla="*/ 1006 w 2750"/>
              <a:gd name="T37" fmla="*/ 634 h 1710"/>
              <a:gd name="T38" fmla="*/ 2133 w 2750"/>
              <a:gd name="T39" fmla="*/ 634 h 1710"/>
              <a:gd name="T40" fmla="*/ 2615 w 2750"/>
              <a:gd name="T41" fmla="*/ 137 h 1710"/>
              <a:gd name="T42" fmla="*/ 2330 w 2750"/>
              <a:gd name="T43" fmla="*/ 137 h 1710"/>
              <a:gd name="T44" fmla="*/ 1848 w 2750"/>
              <a:gd name="T45" fmla="*/ 634 h 1710"/>
              <a:gd name="T46" fmla="*/ 2133 w 2750"/>
              <a:gd name="T47" fmla="*/ 634 h 1710"/>
              <a:gd name="T48" fmla="*/ 2617 w 2750"/>
              <a:gd name="T49" fmla="*/ 634 h 1710"/>
              <a:gd name="T50" fmla="*/ 2617 w 2750"/>
              <a:gd name="T51" fmla="*/ 428 h 1710"/>
              <a:gd name="T52" fmla="*/ 2416 w 2750"/>
              <a:gd name="T53" fmla="*/ 634 h 1710"/>
              <a:gd name="T54" fmla="*/ 2617 w 2750"/>
              <a:gd name="T55" fmla="*/ 634 h 1710"/>
              <a:gd name="T56" fmla="*/ 0 w 2750"/>
              <a:gd name="T57" fmla="*/ 0 h 1710"/>
              <a:gd name="T58" fmla="*/ 0 w 2750"/>
              <a:gd name="T59" fmla="*/ 1710 h 1710"/>
              <a:gd name="T60" fmla="*/ 81 w 2750"/>
              <a:gd name="T61" fmla="*/ 1710 h 1710"/>
              <a:gd name="T62" fmla="*/ 81 w 2750"/>
              <a:gd name="T63" fmla="*/ 734 h 1710"/>
              <a:gd name="T64" fmla="*/ 2668 w 2750"/>
              <a:gd name="T65" fmla="*/ 734 h 1710"/>
              <a:gd name="T66" fmla="*/ 2668 w 2750"/>
              <a:gd name="T67" fmla="*/ 1710 h 1710"/>
              <a:gd name="T68" fmla="*/ 2750 w 2750"/>
              <a:gd name="T69" fmla="*/ 1710 h 1710"/>
              <a:gd name="T70" fmla="*/ 2750 w 2750"/>
              <a:gd name="T71" fmla="*/ 0 h 1710"/>
              <a:gd name="T72" fmla="*/ 0 w 2750"/>
              <a:gd name="T73" fmla="*/ 0 h 1710"/>
              <a:gd name="T74" fmla="*/ 2668 w 2750"/>
              <a:gd name="T75" fmla="*/ 689 h 1710"/>
              <a:gd name="T76" fmla="*/ 81 w 2750"/>
              <a:gd name="T77" fmla="*/ 689 h 1710"/>
              <a:gd name="T78" fmla="*/ 81 w 2750"/>
              <a:gd name="T79" fmla="*/ 81 h 1710"/>
              <a:gd name="T80" fmla="*/ 2668 w 2750"/>
              <a:gd name="T81" fmla="*/ 81 h 1710"/>
              <a:gd name="T82" fmla="*/ 2668 w 2750"/>
              <a:gd name="T83" fmla="*/ 689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50" h="1710">
                <a:moveTo>
                  <a:pt x="420" y="634"/>
                </a:moveTo>
                <a:lnTo>
                  <a:pt x="902" y="137"/>
                </a:lnTo>
                <a:lnTo>
                  <a:pt x="618" y="137"/>
                </a:lnTo>
                <a:lnTo>
                  <a:pt x="136" y="634"/>
                </a:lnTo>
                <a:lnTo>
                  <a:pt x="420" y="634"/>
                </a:lnTo>
                <a:close/>
                <a:moveTo>
                  <a:pt x="133" y="137"/>
                </a:moveTo>
                <a:lnTo>
                  <a:pt x="133" y="345"/>
                </a:lnTo>
                <a:lnTo>
                  <a:pt x="335" y="137"/>
                </a:lnTo>
                <a:lnTo>
                  <a:pt x="133" y="137"/>
                </a:lnTo>
                <a:close/>
                <a:moveTo>
                  <a:pt x="1565" y="634"/>
                </a:moveTo>
                <a:lnTo>
                  <a:pt x="2047" y="137"/>
                </a:lnTo>
                <a:lnTo>
                  <a:pt x="1771" y="137"/>
                </a:lnTo>
                <a:lnTo>
                  <a:pt x="1288" y="634"/>
                </a:lnTo>
                <a:lnTo>
                  <a:pt x="1565" y="634"/>
                </a:lnTo>
                <a:close/>
                <a:moveTo>
                  <a:pt x="1006" y="634"/>
                </a:moveTo>
                <a:lnTo>
                  <a:pt x="1488" y="137"/>
                </a:lnTo>
                <a:lnTo>
                  <a:pt x="1185" y="137"/>
                </a:lnTo>
                <a:lnTo>
                  <a:pt x="703" y="634"/>
                </a:lnTo>
                <a:lnTo>
                  <a:pt x="1006" y="634"/>
                </a:lnTo>
                <a:close/>
                <a:moveTo>
                  <a:pt x="2133" y="634"/>
                </a:moveTo>
                <a:lnTo>
                  <a:pt x="2615" y="137"/>
                </a:lnTo>
                <a:lnTo>
                  <a:pt x="2330" y="137"/>
                </a:lnTo>
                <a:lnTo>
                  <a:pt x="1848" y="634"/>
                </a:lnTo>
                <a:lnTo>
                  <a:pt x="2133" y="634"/>
                </a:lnTo>
                <a:close/>
                <a:moveTo>
                  <a:pt x="2617" y="634"/>
                </a:moveTo>
                <a:lnTo>
                  <a:pt x="2617" y="428"/>
                </a:lnTo>
                <a:lnTo>
                  <a:pt x="2416" y="634"/>
                </a:lnTo>
                <a:lnTo>
                  <a:pt x="2617" y="634"/>
                </a:lnTo>
                <a:close/>
                <a:moveTo>
                  <a:pt x="0" y="0"/>
                </a:moveTo>
                <a:lnTo>
                  <a:pt x="0" y="1710"/>
                </a:lnTo>
                <a:lnTo>
                  <a:pt x="81" y="1710"/>
                </a:lnTo>
                <a:lnTo>
                  <a:pt x="81" y="734"/>
                </a:lnTo>
                <a:lnTo>
                  <a:pt x="2668" y="734"/>
                </a:lnTo>
                <a:lnTo>
                  <a:pt x="2668" y="1710"/>
                </a:lnTo>
                <a:lnTo>
                  <a:pt x="2750" y="1710"/>
                </a:lnTo>
                <a:lnTo>
                  <a:pt x="2750" y="0"/>
                </a:lnTo>
                <a:lnTo>
                  <a:pt x="0" y="0"/>
                </a:lnTo>
                <a:close/>
                <a:moveTo>
                  <a:pt x="2668" y="689"/>
                </a:moveTo>
                <a:lnTo>
                  <a:pt x="81" y="689"/>
                </a:lnTo>
                <a:lnTo>
                  <a:pt x="81" y="81"/>
                </a:lnTo>
                <a:lnTo>
                  <a:pt x="2668" y="81"/>
                </a:lnTo>
                <a:lnTo>
                  <a:pt x="2668" y="689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0"/>
            <a:ext cx="4860032" cy="702568"/>
            <a:chOff x="0" y="0"/>
            <a:chExt cx="4860032" cy="702568"/>
          </a:xfrm>
        </p:grpSpPr>
        <p:sp>
          <p:nvSpPr>
            <p:cNvPr id="10" name="Retângulo 9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0" y="10071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PRÓXIMOS PASSOS ANP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Análise interna da contribuições recebidas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 Dezembro/2018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Divulgação dos Acatamentos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 Janeiro/2019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Publicação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u="sng" dirty="0" smtClean="0">
                <a:solidFill>
                  <a:srgbClr val="FF6600"/>
                </a:solidFill>
              </a:rPr>
              <a:t>Janeiro/2019</a:t>
            </a:r>
          </a:p>
          <a:p>
            <a:pPr lvl="1"/>
            <a:endParaRPr lang="pt-BR" dirty="0" smtClean="0">
              <a:solidFill>
                <a:srgbClr val="002060"/>
              </a:solidFill>
            </a:endParaRPr>
          </a:p>
        </p:txBody>
      </p:sp>
      <p:sp>
        <p:nvSpPr>
          <p:cNvPr id="9" name="Freeform 58"/>
          <p:cNvSpPr>
            <a:spLocks noChangeAspect="1" noEditPoints="1"/>
          </p:cNvSpPr>
          <p:nvPr/>
        </p:nvSpPr>
        <p:spPr bwMode="auto">
          <a:xfrm>
            <a:off x="5119190" y="4938246"/>
            <a:ext cx="1148259" cy="1194267"/>
          </a:xfrm>
          <a:custGeom>
            <a:avLst/>
            <a:gdLst>
              <a:gd name="T0" fmla="*/ 2147483647 w 3636"/>
              <a:gd name="T1" fmla="*/ 2147483647 h 4763"/>
              <a:gd name="T2" fmla="*/ 2147483647 w 3636"/>
              <a:gd name="T3" fmla="*/ 2147483647 h 4763"/>
              <a:gd name="T4" fmla="*/ 2147483647 w 3636"/>
              <a:gd name="T5" fmla="*/ 2147483647 h 4763"/>
              <a:gd name="T6" fmla="*/ 2147483647 w 3636"/>
              <a:gd name="T7" fmla="*/ 2147483647 h 4763"/>
              <a:gd name="T8" fmla="*/ 2147483647 w 3636"/>
              <a:gd name="T9" fmla="*/ 2147483647 h 4763"/>
              <a:gd name="T10" fmla="*/ 2147483647 w 3636"/>
              <a:gd name="T11" fmla="*/ 2147483647 h 4763"/>
              <a:gd name="T12" fmla="*/ 2147483647 w 3636"/>
              <a:gd name="T13" fmla="*/ 2147483647 h 4763"/>
              <a:gd name="T14" fmla="*/ 2147483647 w 3636"/>
              <a:gd name="T15" fmla="*/ 2147483647 h 4763"/>
              <a:gd name="T16" fmla="*/ 2147483647 w 3636"/>
              <a:gd name="T17" fmla="*/ 2147483647 h 4763"/>
              <a:gd name="T18" fmla="*/ 2147483647 w 3636"/>
              <a:gd name="T19" fmla="*/ 0 h 4763"/>
              <a:gd name="T20" fmla="*/ 2147483647 w 3636"/>
              <a:gd name="T21" fmla="*/ 2147483647 h 4763"/>
              <a:gd name="T22" fmla="*/ 2147483647 w 3636"/>
              <a:gd name="T23" fmla="*/ 2147483647 h 4763"/>
              <a:gd name="T24" fmla="*/ 2147483647 w 3636"/>
              <a:gd name="T25" fmla="*/ 2147483647 h 4763"/>
              <a:gd name="T26" fmla="*/ 2147483647 w 3636"/>
              <a:gd name="T27" fmla="*/ 2147483647 h 4763"/>
              <a:gd name="T28" fmla="*/ 2147483647 w 3636"/>
              <a:gd name="T29" fmla="*/ 2147483647 h 4763"/>
              <a:gd name="T30" fmla="*/ 2147483647 w 3636"/>
              <a:gd name="T31" fmla="*/ 2147483647 h 4763"/>
              <a:gd name="T32" fmla="*/ 2147483647 w 3636"/>
              <a:gd name="T33" fmla="*/ 2147483647 h 4763"/>
              <a:gd name="T34" fmla="*/ 2147483647 w 3636"/>
              <a:gd name="T35" fmla="*/ 2147483647 h 4763"/>
              <a:gd name="T36" fmla="*/ 0 w 3636"/>
              <a:gd name="T37" fmla="*/ 2147483647 h 4763"/>
              <a:gd name="T38" fmla="*/ 2147483647 w 3636"/>
              <a:gd name="T39" fmla="*/ 2147483647 h 4763"/>
              <a:gd name="T40" fmla="*/ 2147483647 w 3636"/>
              <a:gd name="T41" fmla="*/ 2147483647 h 4763"/>
              <a:gd name="T42" fmla="*/ 2147483647 w 3636"/>
              <a:gd name="T43" fmla="*/ 2147483647 h 4763"/>
              <a:gd name="T44" fmla="*/ 2147483647 w 3636"/>
              <a:gd name="T45" fmla="*/ 2147483647 h 4763"/>
              <a:gd name="T46" fmla="*/ 2147483647 w 3636"/>
              <a:gd name="T47" fmla="*/ 2147483647 h 4763"/>
              <a:gd name="T48" fmla="*/ 2147483647 w 3636"/>
              <a:gd name="T49" fmla="*/ 2147483647 h 4763"/>
              <a:gd name="T50" fmla="*/ 2147483647 w 3636"/>
              <a:gd name="T51" fmla="*/ 2147483647 h 4763"/>
              <a:gd name="T52" fmla="*/ 2147483647 w 3636"/>
              <a:gd name="T53" fmla="*/ 2147483647 h 4763"/>
              <a:gd name="T54" fmla="*/ 2147483647 w 3636"/>
              <a:gd name="T55" fmla="*/ 2147483647 h 4763"/>
              <a:gd name="T56" fmla="*/ 2147483647 w 3636"/>
              <a:gd name="T57" fmla="*/ 2147483647 h 4763"/>
              <a:gd name="T58" fmla="*/ 2147483647 w 3636"/>
              <a:gd name="T59" fmla="*/ 2147483647 h 4763"/>
              <a:gd name="T60" fmla="*/ 2147483647 w 3636"/>
              <a:gd name="T61" fmla="*/ 2147483647 h 4763"/>
              <a:gd name="T62" fmla="*/ 2147483647 w 3636"/>
              <a:gd name="T63" fmla="*/ 2147483647 h 47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36"/>
              <a:gd name="T97" fmla="*/ 0 h 4763"/>
              <a:gd name="T98" fmla="*/ 3636 w 3636"/>
              <a:gd name="T99" fmla="*/ 4763 h 47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36" h="4763">
                <a:moveTo>
                  <a:pt x="519" y="3301"/>
                </a:moveTo>
                <a:lnTo>
                  <a:pt x="1983" y="3301"/>
                </a:lnTo>
                <a:lnTo>
                  <a:pt x="1983" y="3206"/>
                </a:lnTo>
                <a:lnTo>
                  <a:pt x="519" y="3206"/>
                </a:lnTo>
                <a:lnTo>
                  <a:pt x="519" y="3301"/>
                </a:lnTo>
                <a:close/>
                <a:moveTo>
                  <a:pt x="2389" y="2687"/>
                </a:moveTo>
                <a:lnTo>
                  <a:pt x="519" y="2687"/>
                </a:lnTo>
                <a:lnTo>
                  <a:pt x="519" y="2783"/>
                </a:lnTo>
                <a:lnTo>
                  <a:pt x="2389" y="2783"/>
                </a:lnTo>
                <a:lnTo>
                  <a:pt x="2389" y="2687"/>
                </a:lnTo>
                <a:close/>
                <a:moveTo>
                  <a:pt x="947" y="0"/>
                </a:moveTo>
                <a:lnTo>
                  <a:pt x="947" y="214"/>
                </a:lnTo>
                <a:lnTo>
                  <a:pt x="1042" y="214"/>
                </a:lnTo>
                <a:lnTo>
                  <a:pt x="1042" y="96"/>
                </a:lnTo>
                <a:lnTo>
                  <a:pt x="3540" y="96"/>
                </a:lnTo>
                <a:lnTo>
                  <a:pt x="3540" y="3729"/>
                </a:lnTo>
                <a:lnTo>
                  <a:pt x="3389" y="3729"/>
                </a:lnTo>
                <a:lnTo>
                  <a:pt x="3389" y="3825"/>
                </a:lnTo>
                <a:lnTo>
                  <a:pt x="3636" y="3825"/>
                </a:lnTo>
                <a:lnTo>
                  <a:pt x="3636" y="0"/>
                </a:lnTo>
                <a:lnTo>
                  <a:pt x="947" y="0"/>
                </a:lnTo>
                <a:close/>
                <a:moveTo>
                  <a:pt x="567" y="544"/>
                </a:moveTo>
                <a:lnTo>
                  <a:pt x="662" y="544"/>
                </a:lnTo>
                <a:lnTo>
                  <a:pt x="662" y="427"/>
                </a:lnTo>
                <a:lnTo>
                  <a:pt x="3170" y="427"/>
                </a:lnTo>
                <a:lnTo>
                  <a:pt x="3170" y="4040"/>
                </a:lnTo>
                <a:lnTo>
                  <a:pt x="3018" y="4040"/>
                </a:lnTo>
                <a:lnTo>
                  <a:pt x="3018" y="4136"/>
                </a:lnTo>
                <a:lnTo>
                  <a:pt x="3265" y="4136"/>
                </a:lnTo>
                <a:lnTo>
                  <a:pt x="3265" y="331"/>
                </a:lnTo>
                <a:lnTo>
                  <a:pt x="567" y="331"/>
                </a:lnTo>
                <a:lnTo>
                  <a:pt x="567" y="544"/>
                </a:lnTo>
                <a:close/>
                <a:moveTo>
                  <a:pt x="2389" y="2168"/>
                </a:moveTo>
                <a:lnTo>
                  <a:pt x="519" y="2168"/>
                </a:lnTo>
                <a:lnTo>
                  <a:pt x="519" y="2264"/>
                </a:lnTo>
                <a:lnTo>
                  <a:pt x="2389" y="2264"/>
                </a:lnTo>
                <a:lnTo>
                  <a:pt x="2389" y="2168"/>
                </a:lnTo>
                <a:close/>
                <a:moveTo>
                  <a:pt x="0" y="642"/>
                </a:moveTo>
                <a:lnTo>
                  <a:pt x="0" y="4763"/>
                </a:lnTo>
                <a:lnTo>
                  <a:pt x="726" y="4261"/>
                </a:lnTo>
                <a:lnTo>
                  <a:pt x="1079" y="4523"/>
                </a:lnTo>
                <a:lnTo>
                  <a:pt x="1579" y="4014"/>
                </a:lnTo>
                <a:lnTo>
                  <a:pt x="1989" y="4357"/>
                </a:lnTo>
                <a:lnTo>
                  <a:pt x="2410" y="3792"/>
                </a:lnTo>
                <a:lnTo>
                  <a:pt x="2908" y="4114"/>
                </a:lnTo>
                <a:lnTo>
                  <a:pt x="2909" y="1686"/>
                </a:lnTo>
                <a:lnTo>
                  <a:pt x="2718" y="1686"/>
                </a:lnTo>
                <a:lnTo>
                  <a:pt x="2717" y="3777"/>
                </a:lnTo>
                <a:lnTo>
                  <a:pt x="2359" y="3540"/>
                </a:lnTo>
                <a:lnTo>
                  <a:pt x="1957" y="4081"/>
                </a:lnTo>
                <a:lnTo>
                  <a:pt x="1566" y="3754"/>
                </a:lnTo>
                <a:lnTo>
                  <a:pt x="1059" y="4271"/>
                </a:lnTo>
                <a:lnTo>
                  <a:pt x="729" y="4026"/>
                </a:lnTo>
                <a:lnTo>
                  <a:pt x="191" y="4398"/>
                </a:lnTo>
                <a:lnTo>
                  <a:pt x="191" y="833"/>
                </a:lnTo>
                <a:lnTo>
                  <a:pt x="1966" y="833"/>
                </a:lnTo>
                <a:lnTo>
                  <a:pt x="1966" y="1591"/>
                </a:lnTo>
                <a:lnTo>
                  <a:pt x="2910" y="1591"/>
                </a:lnTo>
                <a:lnTo>
                  <a:pt x="2910" y="1402"/>
                </a:lnTo>
                <a:lnTo>
                  <a:pt x="2150" y="642"/>
                </a:lnTo>
                <a:lnTo>
                  <a:pt x="0" y="642"/>
                </a:lnTo>
                <a:close/>
                <a:moveTo>
                  <a:pt x="2157" y="928"/>
                </a:moveTo>
                <a:lnTo>
                  <a:pt x="2636" y="1400"/>
                </a:lnTo>
                <a:lnTo>
                  <a:pt x="2157" y="1400"/>
                </a:lnTo>
                <a:lnTo>
                  <a:pt x="2157" y="928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0" name="Freeform 38"/>
          <p:cNvSpPr>
            <a:spLocks noChangeAspect="1" noEditPoints="1"/>
          </p:cNvSpPr>
          <p:nvPr/>
        </p:nvSpPr>
        <p:spPr bwMode="auto">
          <a:xfrm>
            <a:off x="7654185" y="4926946"/>
            <a:ext cx="1146915" cy="1175615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1" name="Seta para a direita listrada 10"/>
          <p:cNvSpPr/>
          <p:nvPr/>
        </p:nvSpPr>
        <p:spPr>
          <a:xfrm>
            <a:off x="6505575" y="5314950"/>
            <a:ext cx="962025" cy="428625"/>
          </a:xfrm>
          <a:prstGeom prst="stripedRightArrow">
            <a:avLst>
              <a:gd name="adj1" fmla="val 46918"/>
              <a:gd name="adj2" fmla="val 50000"/>
            </a:avLst>
          </a:pr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0" y="6165304"/>
            <a:ext cx="4860032" cy="692497"/>
            <a:chOff x="0" y="0"/>
            <a:chExt cx="4860032" cy="692497"/>
          </a:xfrm>
        </p:grpSpPr>
        <p:sp>
          <p:nvSpPr>
            <p:cNvPr id="14" name="Retângulo 13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0" y="0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Obrigado.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-15771"/>
            <a:ext cx="4860032" cy="636459"/>
            <a:chOff x="0" y="-15771"/>
            <a:chExt cx="4860032" cy="636459"/>
          </a:xfrm>
        </p:grpSpPr>
        <p:sp>
          <p:nvSpPr>
            <p:cNvPr id="13" name="Retângulo 12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-15771"/>
              <a:ext cx="48600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0" y="0"/>
            <a:ext cx="4860032" cy="702568"/>
            <a:chOff x="0" y="0"/>
            <a:chExt cx="4860032" cy="70256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10071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opo_amarelo_out_2014_75.jpg"/>
          <p:cNvPicPr>
            <a:picLocks noChangeAspect="1"/>
          </p:cNvPicPr>
          <p:nvPr/>
        </p:nvPicPr>
        <p:blipFill>
          <a:blip r:embed="rId2" cstate="print"/>
          <a:srcRect l="30313"/>
          <a:stretch>
            <a:fillRect/>
          </a:stretch>
        </p:blipFill>
        <p:spPr>
          <a:xfrm flipV="1">
            <a:off x="0" y="4437112"/>
            <a:ext cx="9144000" cy="242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0" y="0"/>
            <a:ext cx="4860032" cy="702568"/>
            <a:chOff x="0" y="0"/>
            <a:chExt cx="4860032" cy="702568"/>
          </a:xfrm>
        </p:grpSpPr>
        <p:sp>
          <p:nvSpPr>
            <p:cNvPr id="11" name="Retângulo 10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0" y="10071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 DE TRABALHO</a:t>
            </a:r>
            <a:endParaRPr lang="pt-B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92280" y="1052736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Century Gothic" pitchFamily="34" charset="0"/>
              </a:rPr>
              <a:t>13/11/2018</a:t>
            </a:r>
            <a:endParaRPr lang="pt-BR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Century Gothic" pitchFamily="34" charset="0"/>
              </a:rPr>
              <a:t>Terça-feira</a:t>
            </a:r>
            <a:endParaRPr lang="pt-BR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6165304"/>
            <a:ext cx="4860032" cy="692497"/>
            <a:chOff x="0" y="0"/>
            <a:chExt cx="4860032" cy="692497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0" y="0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1522374"/>
              </p:ext>
            </p:extLst>
          </p:nvPr>
        </p:nvGraphicFramePr>
        <p:xfrm>
          <a:off x="504456" y="1772816"/>
          <a:ext cx="8172000" cy="2519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08000"/>
                <a:gridCol w="1008000"/>
                <a:gridCol w="615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PROGRAMAÇÃO</a:t>
                      </a:r>
                      <a:endParaRPr lang="pt-B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13h00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14h00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Recepção de expositores e registro de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participantes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14h00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14h15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Abertura das atividades pelo Presidente da Audiência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14h15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14h30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Exposição do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tema pela Secretária da Audiência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14h30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16h45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Pronunciamento dos inscritos por ordem de recebimento de inscrições e debate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16h45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17h00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Comentários finais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e encerramento</a:t>
                      </a:r>
                      <a:endParaRPr lang="pt-BR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Regras da audiência pública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829174" y="1380594"/>
            <a:ext cx="2500633" cy="3056518"/>
            <a:chOff x="5004048" y="476672"/>
            <a:chExt cx="3240160" cy="3960440"/>
          </a:xfrm>
        </p:grpSpPr>
        <p:grpSp>
          <p:nvGrpSpPr>
            <p:cNvPr id="8" name="Grupo 10"/>
            <p:cNvGrpSpPr/>
            <p:nvPr/>
          </p:nvGrpSpPr>
          <p:grpSpPr>
            <a:xfrm>
              <a:off x="5004048" y="476672"/>
              <a:ext cx="1800000" cy="3960440"/>
              <a:chOff x="3672000" y="908920"/>
              <a:chExt cx="1800000" cy="39604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4499992" y="2276872"/>
                <a:ext cx="144016" cy="25924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4" descr="16.png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lum bright="70000"/>
              </a:blip>
              <a:stretch>
                <a:fillRect/>
              </a:stretch>
            </p:blipFill>
            <p:spPr>
              <a:xfrm>
                <a:off x="3672000" y="908920"/>
                <a:ext cx="1800000" cy="1800000"/>
              </a:xfrm>
              <a:prstGeom prst="rect">
                <a:avLst/>
              </a:prstGeom>
            </p:spPr>
          </p:pic>
        </p:grpSp>
        <p:grpSp>
          <p:nvGrpSpPr>
            <p:cNvPr id="9" name="Grupo 14"/>
            <p:cNvGrpSpPr/>
            <p:nvPr/>
          </p:nvGrpSpPr>
          <p:grpSpPr>
            <a:xfrm>
              <a:off x="6444208" y="980728"/>
              <a:ext cx="1800000" cy="3456384"/>
              <a:chOff x="5004048" y="763559"/>
              <a:chExt cx="1800000" cy="3456384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5832040" y="1916632"/>
                <a:ext cx="144016" cy="23033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4" name="Imagem 13" descr="545px-Italian_traffic_signs_-_dare_precedenza.svg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lum bright="40000"/>
              </a:blip>
              <a:stretch>
                <a:fillRect/>
              </a:stretch>
            </p:blipFill>
            <p:spPr>
              <a:xfrm>
                <a:off x="5004048" y="763559"/>
                <a:ext cx="1800000" cy="1585321"/>
              </a:xfrm>
              <a:prstGeom prst="rect">
                <a:avLst/>
              </a:prstGeom>
            </p:spPr>
          </p:pic>
        </p:grpSp>
        <p:grpSp>
          <p:nvGrpSpPr>
            <p:cNvPr id="10" name="Grupo 8"/>
            <p:cNvGrpSpPr/>
            <p:nvPr/>
          </p:nvGrpSpPr>
          <p:grpSpPr>
            <a:xfrm>
              <a:off x="5868144" y="1340768"/>
              <a:ext cx="1512168" cy="3096344"/>
              <a:chOff x="3816016" y="980528"/>
              <a:chExt cx="1512168" cy="3096344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4499992" y="2132856"/>
                <a:ext cx="144016" cy="19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" name="Imagem 11" descr="direction.pn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lum bright="40000"/>
              </a:blip>
              <a:stretch>
                <a:fillRect/>
              </a:stretch>
            </p:blipFill>
            <p:spPr>
              <a:xfrm>
                <a:off x="3816016" y="980528"/>
                <a:ext cx="1512168" cy="1512168"/>
              </a:xfrm>
              <a:prstGeom prst="rect">
                <a:avLst/>
              </a:prstGeom>
            </p:spPr>
          </p:pic>
        </p:grpSp>
      </p:grpSp>
      <p:grpSp>
        <p:nvGrpSpPr>
          <p:cNvPr id="17" name="Grupo 16"/>
          <p:cNvGrpSpPr/>
          <p:nvPr/>
        </p:nvGrpSpPr>
        <p:grpSpPr>
          <a:xfrm>
            <a:off x="0" y="0"/>
            <a:ext cx="4860032" cy="702568"/>
            <a:chOff x="0" y="0"/>
            <a:chExt cx="4860032" cy="702568"/>
          </a:xfrm>
        </p:grpSpPr>
        <p:sp>
          <p:nvSpPr>
            <p:cNvPr id="18" name="Retângulo 17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0" y="10071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REGRAS DA AUDIÊNCIA 26/2018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41987"/>
          </a:xfrm>
        </p:spPr>
        <p:txBody>
          <a:bodyPr>
            <a:normAutofit fontScale="62500" lnSpcReduction="20000"/>
          </a:bodyPr>
          <a:lstStyle/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Cada exposição estará limitada a </a:t>
            </a:r>
            <a:r>
              <a:rPr lang="pt-BR" b="1" dirty="0" smtClean="0">
                <a:solidFill>
                  <a:srgbClr val="FF6600"/>
                </a:solidFill>
              </a:rPr>
              <a:t>10 minutos </a:t>
            </a:r>
            <a:r>
              <a:rPr lang="pt-BR" dirty="0" smtClean="0">
                <a:solidFill>
                  <a:srgbClr val="002060"/>
                </a:solidFill>
              </a:rPr>
              <a:t>e obedece à ordem de inscrição.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É permitida a manifestação de pessoas físicas e de 1 (um) representante de cada entidade.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Na hipótese de haver defensores e opositores da matéria sob apreciação, inscritos ou não como expositores, a Presidente da Audiência procederá de forma que possibilite a oitiva de todas as partes interessadas, observado o período definido para tanto.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Os membros da mesa poderão interpelar o depoente sobre assuntos diretamente ligados à exposição feita, sendo </a:t>
            </a:r>
            <a:r>
              <a:rPr lang="pt-BR" b="1" dirty="0" smtClean="0">
                <a:solidFill>
                  <a:srgbClr val="FF6600"/>
                </a:solidFill>
              </a:rPr>
              <a:t>permitido o debate</a:t>
            </a:r>
            <a:r>
              <a:rPr lang="pt-BR" dirty="0" smtClean="0">
                <a:solidFill>
                  <a:srgbClr val="002060"/>
                </a:solidFill>
              </a:rPr>
              <a:t>. 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 Todas as manifestações serão registradas por meio eletrônico, de forma a preservar a integridade de seus conteúdos e o seu máximo aproveitamento como subsídios ao aprimoramento do ato regulamentar a ser expedido.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0" y="6165304"/>
            <a:ext cx="4860032" cy="692497"/>
            <a:chOff x="0" y="0"/>
            <a:chExt cx="4860032" cy="692497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0" y="0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800" b="1" dirty="0" smtClean="0"/>
              <a:t>MAPA ESTRATÉGICO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3968" y="4406900"/>
            <a:ext cx="4713783" cy="2451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defTabSz="4486275"/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Atualizar a regulamentação da ANP, minimizando barreiras ao investimento e reduzindo os custos impostos pela regulação.</a:t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Aprimorar a qualidade regulatória tendo como foco a simplificação administrativa e a livre concorrência, preservando os interesses da sociedade. </a:t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 descr="118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37958"/>
            <a:ext cx="3777596" cy="5343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700000">
              <a:rot lat="21301142" lon="19198845" rev="26213"/>
            </a:camera>
            <a:lightRig rig="soft" dir="t"/>
          </a:scene3d>
          <a:sp3d z="12700"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9" name="Grupo 8"/>
          <p:cNvGrpSpPr/>
          <p:nvPr/>
        </p:nvGrpSpPr>
        <p:grpSpPr>
          <a:xfrm>
            <a:off x="0" y="0"/>
            <a:ext cx="4860032" cy="702568"/>
            <a:chOff x="0" y="0"/>
            <a:chExt cx="4860032" cy="702568"/>
          </a:xfrm>
        </p:grpSpPr>
        <p:sp>
          <p:nvSpPr>
            <p:cNvPr id="10" name="Retângulo 9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0" y="10071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AÇÃO REGULATÓRIA 1.6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4569767" cy="1362075"/>
          </a:xfrm>
          <a:noFill/>
        </p:spPr>
        <p:txBody>
          <a:bodyPr/>
          <a:lstStyle/>
          <a:p>
            <a:pPr algn="just"/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Atualizar o marco regulatório de autorizações de construção e de operação de instalação de combustíveis líquidos, solventes, óleos lubrificantes básicos e acabados, GLP, óleo combustível, querosene </a:t>
            </a:r>
            <a:r>
              <a:rPr lang="pt-BR" sz="1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iluminante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asfaltos, homologação de contratos de cessão de espaço ou de carregamento rodoviário. </a:t>
            </a:r>
            <a:endParaRPr lang="pt-BR" sz="1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0" y="-61937"/>
              <a:ext cx="48600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pic>
        <p:nvPicPr>
          <p:cNvPr id="8" name="Imagem 7" descr="AR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112" y="1840706"/>
            <a:ext cx="2452160" cy="3475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" name="Grupo 8"/>
          <p:cNvGrpSpPr/>
          <p:nvPr/>
        </p:nvGrpSpPr>
        <p:grpSpPr>
          <a:xfrm>
            <a:off x="0" y="0"/>
            <a:ext cx="4860032" cy="702568"/>
            <a:chOff x="0" y="0"/>
            <a:chExt cx="4860032" cy="702568"/>
          </a:xfrm>
        </p:grpSpPr>
        <p:sp>
          <p:nvSpPr>
            <p:cNvPr id="10" name="Retângulo 9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0" y="10071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6165304"/>
            <a:ext cx="4860032" cy="692497"/>
            <a:chOff x="0" y="0"/>
            <a:chExt cx="4860032" cy="692497"/>
          </a:xfrm>
        </p:grpSpPr>
        <p:sp>
          <p:nvSpPr>
            <p:cNvPr id="11" name="Retângulo 10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0" y="0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400" b="1" dirty="0" smtClean="0">
                <a:solidFill>
                  <a:srgbClr val="FF6600"/>
                </a:solidFill>
              </a:rPr>
              <a:t>FIM</a:t>
            </a:r>
            <a:r>
              <a:rPr lang="pt-BR" sz="2400" dirty="0" smtClean="0">
                <a:solidFill>
                  <a:srgbClr val="002060"/>
                </a:solidFill>
              </a:rPr>
              <a:t> da necessidade de documentos autenticados e com firma reconhecida;</a:t>
            </a:r>
          </a:p>
          <a:p>
            <a:pPr algn="just"/>
            <a:r>
              <a:rPr lang="pt-BR" sz="2400" b="1" dirty="0" smtClean="0">
                <a:solidFill>
                  <a:srgbClr val="FF6600"/>
                </a:solidFill>
              </a:rPr>
              <a:t>FIM</a:t>
            </a:r>
            <a:r>
              <a:rPr lang="pt-BR" sz="2400" dirty="0" smtClean="0">
                <a:solidFill>
                  <a:srgbClr val="002060"/>
                </a:solidFill>
              </a:rPr>
              <a:t> da necessidade de nova </a:t>
            </a:r>
            <a:r>
              <a:rPr lang="pt-BR" sz="2400" b="1" dirty="0" smtClean="0">
                <a:solidFill>
                  <a:srgbClr val="002060"/>
                </a:solidFill>
              </a:rPr>
              <a:t>AO</a:t>
            </a:r>
            <a:r>
              <a:rPr lang="pt-BR" sz="2400" dirty="0" smtClean="0">
                <a:solidFill>
                  <a:srgbClr val="002060"/>
                </a:solidFill>
              </a:rPr>
              <a:t> por rearranjo físico das instalações, desde que não envolvam o parque de </a:t>
            </a:r>
            <a:r>
              <a:rPr lang="pt-BR" sz="2400" dirty="0" err="1" smtClean="0">
                <a:solidFill>
                  <a:srgbClr val="002060"/>
                </a:solidFill>
              </a:rPr>
              <a:t>tancagem</a:t>
            </a:r>
            <a:r>
              <a:rPr lang="pt-BR" sz="24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pt-BR" sz="2400" b="1" dirty="0" smtClean="0">
                <a:solidFill>
                  <a:srgbClr val="FF6600"/>
                </a:solidFill>
              </a:rPr>
              <a:t>Simplificação</a:t>
            </a:r>
            <a:r>
              <a:rPr lang="pt-BR" sz="2400" dirty="0" smtClean="0">
                <a:solidFill>
                  <a:srgbClr val="002060"/>
                </a:solidFill>
              </a:rPr>
              <a:t> do instrumento para permitir a transição, sem parada das operações da empresas, em todos os casos, independentemente de se tratar, ou não, de fusões e incorporações:</a:t>
            </a:r>
          </a:p>
          <a:p>
            <a:pPr lvl="1" algn="just"/>
            <a:r>
              <a:rPr lang="pt-BR" sz="2000" dirty="0" smtClean="0">
                <a:solidFill>
                  <a:srgbClr val="002060"/>
                </a:solidFill>
              </a:rPr>
              <a:t>Para comprovação de Licença Ambiental e Alvará de Vistoria do Corpo de Bombeiros na solicitação de AO por </a:t>
            </a:r>
            <a:r>
              <a:rPr lang="pt-BR" sz="2000" b="1" dirty="0" smtClean="0">
                <a:solidFill>
                  <a:srgbClr val="002060"/>
                </a:solidFill>
              </a:rPr>
              <a:t>alteração de titularidade</a:t>
            </a:r>
            <a:r>
              <a:rPr lang="pt-BR" sz="2000" dirty="0" smtClean="0">
                <a:solidFill>
                  <a:srgbClr val="002060"/>
                </a:solidFill>
              </a:rPr>
              <a:t>, bastará apresentação dos documentos vigentes com </a:t>
            </a:r>
            <a:r>
              <a:rPr lang="pt-BR" sz="2000" b="1" dirty="0" smtClean="0">
                <a:solidFill>
                  <a:srgbClr val="002060"/>
                </a:solidFill>
              </a:rPr>
              <a:t>protocolos de transferência</a:t>
            </a:r>
            <a:r>
              <a:rPr lang="pt-BR" sz="2000" dirty="0" smtClean="0">
                <a:solidFill>
                  <a:srgbClr val="002060"/>
                </a:solidFill>
              </a:rPr>
              <a:t> junto aos órgãos competentes (art. 9, §1º); </a:t>
            </a:r>
          </a:p>
          <a:p>
            <a:pPr lvl="1" algn="just"/>
            <a:r>
              <a:rPr lang="pt-BR" sz="2000" dirty="0" smtClean="0">
                <a:solidFill>
                  <a:srgbClr val="002060"/>
                </a:solidFill>
              </a:rPr>
              <a:t>Compilação dos requisitos para </a:t>
            </a:r>
            <a:r>
              <a:rPr lang="pt-BR" sz="2000" b="1" dirty="0" smtClean="0">
                <a:solidFill>
                  <a:srgbClr val="002060"/>
                </a:solidFill>
              </a:rPr>
              <a:t>alteração de titularidade: </a:t>
            </a:r>
            <a:r>
              <a:rPr lang="pt-BR" sz="2000" dirty="0" smtClean="0">
                <a:solidFill>
                  <a:srgbClr val="002060"/>
                </a:solidFill>
              </a:rPr>
              <a:t>vários anexos em </a:t>
            </a:r>
            <a:r>
              <a:rPr lang="pt-BR" sz="2000" b="1" dirty="0" smtClean="0">
                <a:solidFill>
                  <a:srgbClr val="002060"/>
                </a:solidFill>
              </a:rPr>
              <a:t>6 incisos </a:t>
            </a:r>
            <a:r>
              <a:rPr lang="pt-BR" sz="2000" dirty="0" smtClean="0">
                <a:solidFill>
                  <a:srgbClr val="002060"/>
                </a:solidFill>
              </a:rPr>
              <a:t>(art. 5º, I a VI).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0" y="6165304"/>
            <a:ext cx="4860032" cy="692497"/>
            <a:chOff x="0" y="0"/>
            <a:chExt cx="4860032" cy="692497"/>
          </a:xfrm>
        </p:grpSpPr>
        <p:sp>
          <p:nvSpPr>
            <p:cNvPr id="11" name="Retângulo 10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0" y="0"/>
              <a:ext cx="48600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 smtClean="0">
                  <a:solidFill>
                    <a:srgbClr val="002060"/>
                  </a:solidFill>
                  <a:latin typeface="Century Gothic" pitchFamily="34" charset="0"/>
                </a:rPr>
                <a:t>Consulta Pública nº 26/2018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Marco regulatório de autorização de construção e operação de instalações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9" name="Retângulo de cantos arredondados 8"/>
          <p:cNvSpPr/>
          <p:nvPr/>
        </p:nvSpPr>
        <p:spPr>
          <a:xfrm>
            <a:off x="1475656" y="2852936"/>
            <a:ext cx="1008112" cy="576064"/>
          </a:xfrm>
          <a:prstGeom prst="roundRect">
            <a:avLst/>
          </a:prstGeom>
          <a:solidFill>
            <a:schemeClr val="tx2">
              <a:alpha val="72000"/>
            </a:schemeClr>
          </a:solidFill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75656" y="4221088"/>
            <a:ext cx="1008112" cy="576064"/>
          </a:xfrm>
          <a:prstGeom prst="roundRect">
            <a:avLst/>
          </a:prstGeom>
          <a:solidFill>
            <a:schemeClr val="tx2">
              <a:alpha val="72000"/>
            </a:schemeClr>
          </a:solidFill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115616" y="1988840"/>
            <a:ext cx="2376264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BR" sz="28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atual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907704" y="3501008"/>
            <a:ext cx="216024" cy="648072"/>
          </a:xfrm>
          <a:prstGeom prst="downArrow">
            <a:avLst>
              <a:gd name="adj1" fmla="val 42088"/>
              <a:gd name="adj2" fmla="val 5000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339752" y="2780928"/>
            <a:ext cx="2664296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 a 13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requisitos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(dependendo do ramo de atividade)</a:t>
            </a:r>
            <a:endParaRPr kumimoji="0" lang="pt-BR" sz="1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267744" y="4149080"/>
            <a:ext cx="2664296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a 11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requisitos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331640" y="2780928"/>
            <a:ext cx="1368152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AC</a:t>
            </a: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331640" y="4153640"/>
            <a:ext cx="1368152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AO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436096" y="2852936"/>
            <a:ext cx="1008112" cy="576064"/>
          </a:xfrm>
          <a:prstGeom prst="roundRect">
            <a:avLst/>
          </a:prstGeom>
          <a:solidFill>
            <a:schemeClr val="bg1">
              <a:lumMod val="65000"/>
              <a:alpha val="32000"/>
            </a:schemeClr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436096" y="4221088"/>
            <a:ext cx="1008112" cy="576064"/>
          </a:xfrm>
          <a:prstGeom prst="roundRect">
            <a:avLst/>
          </a:prstGeom>
          <a:solidFill>
            <a:schemeClr val="tx2">
              <a:alpha val="72000"/>
            </a:schemeClr>
          </a:solidFill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4499992" y="1988840"/>
            <a:ext cx="2952328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BR" sz="28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proposto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eta para baixo 21"/>
          <p:cNvSpPr/>
          <p:nvPr/>
        </p:nvSpPr>
        <p:spPr>
          <a:xfrm>
            <a:off x="5868144" y="3501008"/>
            <a:ext cx="216024" cy="648072"/>
          </a:xfrm>
          <a:prstGeom prst="downArrow">
            <a:avLst>
              <a:gd name="adj1" fmla="val 50001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084168" y="4149080"/>
            <a:ext cx="2664296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requisitos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0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Art. 5º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5292080" y="2780928"/>
            <a:ext cx="1368152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AC</a:t>
            </a: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92080" y="4153640"/>
            <a:ext cx="1368152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99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856</Words>
  <Application>Microsoft Office PowerPoint</Application>
  <PresentationFormat>Apresentação na tela (4:3)</PresentationFormat>
  <Paragraphs>172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Audiência Pública ANP nº 26/2018 Marco regulatório de autorizações de construção e de operação de instalação</vt:lpstr>
      <vt:lpstr>Agenda</vt:lpstr>
      <vt:lpstr>AGENDA DE TRABALHO</vt:lpstr>
      <vt:lpstr>Regras da audiência pública</vt:lpstr>
      <vt:lpstr>REGRAS DA AUDIÊNCIA 26/2018</vt:lpstr>
      <vt:lpstr>Atualizar a regulamentação da ANP, minimizando barreiras ao investimento e reduzindo os custos impostos pela regulação.  Aprimorar a qualidade regulatória tendo como foco a simplificação administrativa e a livre concorrência, preservando os interesses da sociedade.  </vt:lpstr>
      <vt:lpstr>Atualizar o marco regulatório de autorizações de construção e de operação de instalação de combustíveis líquidos, solventes, óleos lubrificantes básicos e acabados, GLP, óleo combustível, querosene iluminante e asfaltos, homologação de contratos de cessão de espaço ou de carregamento rodoviário. </vt:lpstr>
      <vt:lpstr>PRINCIPAIS ALTERAÇÕES</vt:lpstr>
      <vt:lpstr>PRINCIPAIS ALTERAÇÕES</vt:lpstr>
      <vt:lpstr>PRINCIPAIS ALTERAÇÕES</vt:lpstr>
      <vt:lpstr>PRINCIPAIS ALTERAÇÕES</vt:lpstr>
      <vt:lpstr>EXPOSIÇÕES ORAIS</vt:lpstr>
      <vt:lpstr>DEBATES</vt:lpstr>
      <vt:lpstr>Próximos passos </vt:lpstr>
      <vt:lpstr>PRÓXIMOS PASSOS ANP</vt:lpstr>
      <vt:lpstr>Obrigado.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lferraz</dc:creator>
  <cp:lastModifiedBy>Usuário do Windows</cp:lastModifiedBy>
  <cp:revision>234</cp:revision>
  <dcterms:created xsi:type="dcterms:W3CDTF">2014-09-22T19:51:46Z</dcterms:created>
  <dcterms:modified xsi:type="dcterms:W3CDTF">2018-11-13T11:56:37Z</dcterms:modified>
</cp:coreProperties>
</file>