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94" r:id="rId2"/>
    <p:sldId id="295" r:id="rId3"/>
    <p:sldId id="296" r:id="rId4"/>
    <p:sldId id="297" r:id="rId5"/>
    <p:sldId id="298" r:id="rId6"/>
    <p:sldId id="320" r:id="rId7"/>
    <p:sldId id="308" r:id="rId8"/>
    <p:sldId id="322" r:id="rId9"/>
    <p:sldId id="324" r:id="rId10"/>
    <p:sldId id="323" r:id="rId11"/>
    <p:sldId id="317" r:id="rId12"/>
    <p:sldId id="299" r:id="rId13"/>
    <p:sldId id="300" r:id="rId14"/>
    <p:sldId id="319" r:id="rId1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FFFFF"/>
    <a:srgbClr val="969696"/>
    <a:srgbClr val="FF6600"/>
    <a:srgbClr val="FF9900"/>
    <a:srgbClr val="595959"/>
    <a:srgbClr val="33CC33"/>
    <a:srgbClr val="DAA6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Estilo Médio 1 - Ênfas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5402" autoAdjust="0"/>
  </p:normalViewPr>
  <p:slideViewPr>
    <p:cSldViewPr>
      <p:cViewPr varScale="1">
        <p:scale>
          <a:sx n="111" d="100"/>
          <a:sy n="111" d="100"/>
        </p:scale>
        <p:origin x="-161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34B382-FA2D-4487-A5F6-99B19D0298DB}" type="datetimeFigureOut">
              <a:rPr lang="pt-BR" smtClean="0"/>
              <a:pPr/>
              <a:t>23/10/2018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2F4FEB-C3FD-4E16-AB62-2B23FF60E9E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919209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F4FEB-C3FD-4E16-AB62-2B23FF60E9EB}" type="slidenum">
              <a:rPr lang="pt-BR" smtClean="0"/>
              <a:pPr/>
              <a:t>3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9258037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F4FEB-C3FD-4E16-AB62-2B23FF60E9EB}" type="slidenum">
              <a:rPr lang="pt-BR" smtClean="0"/>
              <a:pPr/>
              <a:t>13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0275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19/04</a:t>
            </a: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DBB2E-5D00-49BA-B110-6992A804FA72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7" name="Imagem 6" descr="capa_down_6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19/04</a:t>
            </a: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DBB2E-5D00-49BA-B110-6992A804FA7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19/04</a:t>
            </a: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DBB2E-5D00-49BA-B110-6992A804FA7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 b="0"/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19/04</a:t>
            </a: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DBB2E-5D00-49BA-B110-6992A804FA7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topo_amarelo_out_2014_75.jpg"/>
          <p:cNvPicPr>
            <a:picLocks noChangeAspect="1"/>
          </p:cNvPicPr>
          <p:nvPr userDrawn="1"/>
        </p:nvPicPr>
        <p:blipFill>
          <a:blip r:embed="rId2" cstate="print"/>
          <a:srcRect l="30313"/>
          <a:stretch>
            <a:fillRect/>
          </a:stretch>
        </p:blipFill>
        <p:spPr>
          <a:xfrm flipV="1">
            <a:off x="0" y="4437112"/>
            <a:ext cx="9144000" cy="242088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00206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19/04</a:t>
            </a: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DBB2E-5D00-49BA-B110-6992A804FA72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Retângulo 7"/>
          <p:cNvSpPr/>
          <p:nvPr userDrawn="1"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8" descr="logoANP_h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236296" y="188640"/>
            <a:ext cx="1652016" cy="719328"/>
          </a:xfrm>
          <a:prstGeom prst="rect">
            <a:avLst/>
          </a:prstGeom>
        </p:spPr>
      </p:pic>
      <p:sp>
        <p:nvSpPr>
          <p:cNvPr id="10" name="Espaço Reservado para Texto 2"/>
          <p:cNvSpPr txBox="1">
            <a:spLocks/>
          </p:cNvSpPr>
          <p:nvPr userDrawn="1"/>
        </p:nvSpPr>
        <p:spPr>
          <a:xfrm>
            <a:off x="0" y="0"/>
            <a:ext cx="3886200" cy="54868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55000" lnSpcReduction="20000"/>
          </a:bodyPr>
          <a:lstStyle/>
          <a:p>
            <a:pPr lvl="0">
              <a:spcBef>
                <a:spcPct val="20000"/>
              </a:spcBef>
              <a:defRPr/>
            </a:pPr>
            <a:r>
              <a:rPr lang="pt-BR" sz="2800" b="1" dirty="0" smtClean="0">
                <a:solidFill>
                  <a:srgbClr val="002060"/>
                </a:solidFill>
              </a:rPr>
              <a:t>Consulta Pública nº 18/2017</a:t>
            </a:r>
            <a:endParaRPr lang="pt-BR" sz="2800" dirty="0" smtClean="0">
              <a:solidFill>
                <a:srgbClr val="002060"/>
              </a:solidFill>
            </a:endParaRPr>
          </a:p>
          <a:p>
            <a:pPr lvl="0">
              <a:spcBef>
                <a:spcPct val="20000"/>
              </a:spcBef>
              <a:defRPr/>
            </a:pPr>
            <a:r>
              <a:rPr lang="pt-BR" sz="2800" dirty="0" smtClean="0">
                <a:solidFill>
                  <a:srgbClr val="002060"/>
                </a:solidFill>
              </a:rPr>
              <a:t>Marco Regulatório do GLP</a:t>
            </a:r>
            <a:endParaRPr lang="pt-BR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19/04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DBB2E-5D00-49BA-B110-6992A804FA7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19/04</a:t>
            </a:r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DBB2E-5D00-49BA-B110-6992A804FA7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19/04</a:t>
            </a:r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DBB2E-5D00-49BA-B110-6992A804FA7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19/04</a:t>
            </a:r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DBB2E-5D00-49BA-B110-6992A804FA7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19/04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DBB2E-5D00-49BA-B110-6992A804FA7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19/04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DBB2E-5D00-49BA-B110-6992A804FA7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topo_amarelo_out_2014_75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984069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3214678" y="214290"/>
            <a:ext cx="5586394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dirty="0" smtClean="0"/>
              <a:t>Atribuições da ANP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 smtClean="0"/>
              <a:t>19/04</a:t>
            </a: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9DBB2E-5D00-49BA-B110-6992A804FA72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Espaço Reservado para Texto 2"/>
          <p:cNvSpPr txBox="1">
            <a:spLocks/>
          </p:cNvSpPr>
          <p:nvPr userDrawn="1"/>
        </p:nvSpPr>
        <p:spPr>
          <a:xfrm>
            <a:off x="0" y="6309320"/>
            <a:ext cx="3886200" cy="54868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55000" lnSpcReduction="20000"/>
          </a:bodyPr>
          <a:lstStyle/>
          <a:p>
            <a:pPr lvl="0">
              <a:spcBef>
                <a:spcPct val="20000"/>
              </a:spcBef>
              <a:defRPr/>
            </a:pPr>
            <a:r>
              <a:rPr lang="pt-BR" sz="2800" b="1" dirty="0" smtClean="0">
                <a:solidFill>
                  <a:srgbClr val="002060"/>
                </a:solidFill>
              </a:rPr>
              <a:t>Consulta Pública nº 18/2017</a:t>
            </a:r>
            <a:endParaRPr lang="pt-BR" sz="2800" dirty="0" smtClean="0">
              <a:solidFill>
                <a:srgbClr val="002060"/>
              </a:solidFill>
            </a:endParaRPr>
          </a:p>
          <a:p>
            <a:pPr lvl="0">
              <a:spcBef>
                <a:spcPct val="20000"/>
              </a:spcBef>
              <a:defRPr/>
            </a:pPr>
            <a:r>
              <a:rPr lang="pt-BR" sz="2800" dirty="0" smtClean="0">
                <a:solidFill>
                  <a:srgbClr val="002060"/>
                </a:solidFill>
              </a:rPr>
              <a:t>Marco Regulatório do GLP</a:t>
            </a:r>
            <a:endParaRPr lang="pt-BR" sz="2800" dirty="0">
              <a:solidFill>
                <a:srgbClr val="00206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r" defTabSz="914400" rtl="0" eaLnBrk="1" latinLnBrk="0" hangingPunct="1">
        <a:spcBef>
          <a:spcPct val="0"/>
        </a:spcBef>
        <a:buNone/>
        <a:defRPr sz="2800" b="1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pt-BR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Audiência Pública ANP nº 25/2018</a:t>
            </a:r>
            <a:r>
              <a:rPr lang="pt-BR" sz="3600" dirty="0" smtClean="0"/>
              <a:t/>
            </a:r>
            <a:br>
              <a:rPr lang="pt-BR" sz="3600" dirty="0" smtClean="0"/>
            </a:br>
            <a:r>
              <a:rPr lang="pt-BR" sz="3600" dirty="0" smtClean="0">
                <a:solidFill>
                  <a:srgbClr val="002060"/>
                </a:solidFill>
              </a:rPr>
              <a:t>Distribuição de solventes</a:t>
            </a:r>
            <a:endParaRPr lang="pt-BR" sz="3600" dirty="0">
              <a:solidFill>
                <a:srgbClr val="00206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t-BR" sz="2400" dirty="0" smtClean="0">
                <a:solidFill>
                  <a:srgbClr val="002060"/>
                </a:solidFill>
              </a:rPr>
              <a:t>Minuta de resolução que altera a </a:t>
            </a:r>
          </a:p>
          <a:p>
            <a:r>
              <a:rPr lang="pt-BR" sz="2400" dirty="0" smtClean="0">
                <a:solidFill>
                  <a:srgbClr val="002060"/>
                </a:solidFill>
              </a:rPr>
              <a:t>Resolução ANP º 24/2006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771800" y="214290"/>
            <a:ext cx="6029272" cy="571504"/>
          </a:xfrm>
        </p:spPr>
        <p:txBody>
          <a:bodyPr/>
          <a:lstStyle/>
          <a:p>
            <a:r>
              <a:rPr lang="pt-BR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PRINCIPAIS ALTERAÇÕES</a:t>
            </a:r>
            <a:endParaRPr lang="pt-BR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2" name="Grupo 5"/>
          <p:cNvGrpSpPr/>
          <p:nvPr/>
        </p:nvGrpSpPr>
        <p:grpSpPr>
          <a:xfrm>
            <a:off x="0" y="6237312"/>
            <a:ext cx="4860032" cy="620688"/>
            <a:chOff x="0" y="0"/>
            <a:chExt cx="4860032" cy="620688"/>
          </a:xfrm>
        </p:grpSpPr>
        <p:sp>
          <p:nvSpPr>
            <p:cNvPr id="7" name="Retângulo 6"/>
            <p:cNvSpPr/>
            <p:nvPr/>
          </p:nvSpPr>
          <p:spPr>
            <a:xfrm>
              <a:off x="0" y="0"/>
              <a:ext cx="2987824" cy="6206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CaixaDeTexto 7"/>
            <p:cNvSpPr txBox="1"/>
            <p:nvPr/>
          </p:nvSpPr>
          <p:spPr>
            <a:xfrm>
              <a:off x="0" y="37455"/>
              <a:ext cx="4860032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b="1" dirty="0" smtClean="0">
                  <a:solidFill>
                    <a:srgbClr val="002060"/>
                  </a:solidFill>
                </a:rPr>
                <a:t>Consulta Pública nº 25/2018</a:t>
              </a:r>
            </a:p>
            <a:p>
              <a:r>
                <a:rPr lang="pt-BR" sz="1300" dirty="0" smtClean="0">
                  <a:solidFill>
                    <a:srgbClr val="002060"/>
                  </a:solidFill>
                  <a:latin typeface="Century Gothic" pitchFamily="34" charset="0"/>
                </a:rPr>
                <a:t>Distribuição de solventes</a:t>
              </a:r>
              <a:endParaRPr lang="pt-BR" sz="1300" dirty="0">
                <a:solidFill>
                  <a:srgbClr val="002060"/>
                </a:solidFill>
                <a:latin typeface="Century Gothic" pitchFamily="34" charset="0"/>
              </a:endParaRPr>
            </a:p>
          </p:txBody>
        </p:sp>
      </p:grpSp>
      <p:graphicFrame>
        <p:nvGraphicFramePr>
          <p:cNvPr id="10" name="Espaço Reservado para Conteúdo 6"/>
          <p:cNvGraphicFramePr>
            <a:graphicFrameLocks noGrp="1"/>
          </p:cNvGraphicFramePr>
          <p:nvPr>
            <p:ph idx="1"/>
          </p:nvPr>
        </p:nvGraphicFramePr>
        <p:xfrm>
          <a:off x="395536" y="1484784"/>
          <a:ext cx="8280920" cy="475488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140460"/>
                <a:gridCol w="4140460"/>
              </a:tblGrid>
              <a:tr h="297822">
                <a:tc>
                  <a:txBody>
                    <a:bodyPr/>
                    <a:lstStyle/>
                    <a:p>
                      <a:pPr algn="ctr"/>
                      <a:r>
                        <a:rPr lang="pt-BR" cap="small" baseline="0" dirty="0" smtClean="0"/>
                        <a:t>Redação original</a:t>
                      </a: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cap="small" baseline="0" dirty="0" smtClean="0"/>
                        <a:t>Redação proposta</a:t>
                      </a: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4386">
                <a:tc>
                  <a:txBody>
                    <a:bodyPr/>
                    <a:lstStyle/>
                    <a:p>
                      <a:pPr lvl="0" algn="just"/>
                      <a:r>
                        <a:rPr lang="pt-BR" sz="1200" b="1" i="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Art. 27</a:t>
                      </a:r>
                      <a:r>
                        <a:rPr lang="pt-BR" sz="1200" b="0" i="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. A autorização para o exercício da atividade de distribuição de solventes é outorgada em caráter precário e será:</a:t>
                      </a:r>
                    </a:p>
                    <a:p>
                      <a:pPr lvl="0" algn="just"/>
                      <a:r>
                        <a:rPr lang="pt-BR" sz="1200" b="0" i="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 – cancelada nos seguintes casos:</a:t>
                      </a:r>
                    </a:p>
                    <a:p>
                      <a:pPr lvl="0" algn="just"/>
                      <a:r>
                        <a:rPr lang="pt-BR" sz="1200" b="0" i="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a) extinção da pessoa jurídica, judicial ou extrajudicialmente;</a:t>
                      </a:r>
                    </a:p>
                    <a:p>
                      <a:pPr lvl="0" algn="just"/>
                      <a:r>
                        <a:rPr lang="pt-BR" sz="1200" b="0" i="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b) por decretação de falência da pessoa jurídica; ou</a:t>
                      </a:r>
                    </a:p>
                    <a:p>
                      <a:pPr lvl="0" algn="just"/>
                      <a:r>
                        <a:rPr lang="pt-BR" sz="1200" b="0" i="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c) por requerimento do distribuidor;</a:t>
                      </a:r>
                    </a:p>
                    <a:p>
                      <a:pPr lvl="0" algn="just"/>
                      <a:r>
                        <a:rPr lang="pt-BR" sz="1200" b="0" i="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II – revogada, a qualquer tempo, mediante declaração expressa da ANP, quando comprovado em processo administrativo, com garantia do contraditório e ampla defesa:</a:t>
                      </a:r>
                    </a:p>
                    <a:p>
                      <a:pPr lvl="0" algn="just"/>
                      <a:r>
                        <a:rPr lang="pt-BR" sz="1200" b="0" i="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a) que o exercício da atividade de distribuição de solventes não foi iniciada após 180 (cento e oitenta) dias após a publicação da autorização no Diário Oficial da União;</a:t>
                      </a:r>
                    </a:p>
                    <a:p>
                      <a:pPr lvl="0" algn="just"/>
                      <a:r>
                        <a:rPr lang="pt-BR" sz="1200" b="0" i="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b) que houve paralisação injustificada da atividade de distribuição, não tendo apresentado comercialização de solventes no prazo de 180 (cento e oitenta) dias;</a:t>
                      </a:r>
                    </a:p>
                    <a:p>
                      <a:pPr lvl="0" algn="just"/>
                      <a:r>
                        <a:rPr lang="pt-BR" sz="1200" b="0" i="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c) que há fundadas razões de interesse público, justificadas pela autoridade competente;</a:t>
                      </a:r>
                    </a:p>
                    <a:p>
                      <a:pPr lvl="0" algn="just"/>
                      <a:r>
                        <a:rPr lang="pt-BR" sz="1200" b="0" i="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d) que deixou de atender aos requisitos referentes às fases de habilitação e de outorga da autorização que condicionaram a concessão da autorização; ou</a:t>
                      </a:r>
                    </a:p>
                    <a:p>
                      <a:pPr lvl="0" algn="just"/>
                      <a:r>
                        <a:rPr lang="pt-BR" sz="1200" b="0" i="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e) que a atividade está sendo executada em desacordo com a legislação vigente.</a:t>
                      </a:r>
                    </a:p>
                    <a:p>
                      <a:pPr lvl="0" algn="just"/>
                      <a:r>
                        <a:rPr lang="pt-BR" sz="1200" b="0" i="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f) que não foi atendido o disposto no art. 26 desta Resolução.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2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Art. 27</a:t>
                      </a:r>
                      <a:r>
                        <a:rPr lang="pt-BR" sz="12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A autorização para o exercício da atividade de distribuição de solventes é outorgada em caráter precário e será:</a:t>
                      </a:r>
                    </a:p>
                    <a:p>
                      <a:pPr lvl="0" algn="just"/>
                      <a:r>
                        <a:rPr lang="pt-BR" sz="12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 –.....................................................................................................</a:t>
                      </a:r>
                    </a:p>
                    <a:p>
                      <a:pPr lvl="0" algn="just"/>
                      <a:r>
                        <a:rPr lang="pt-BR" sz="12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a).....................................................................................................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b).....................................................................................................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c).....................................................................................................</a:t>
                      </a:r>
                    </a:p>
                    <a:p>
                      <a:pPr algn="just"/>
                      <a:r>
                        <a:rPr lang="pt-BR" sz="12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d) a qualquer tempo, de forma temporária ou definitiva, quando constar situação cancelada, inapta ou similar, em um ou mais dos seguintes documentos:</a:t>
                      </a:r>
                    </a:p>
                    <a:p>
                      <a:pPr algn="just"/>
                      <a:r>
                        <a:rPr lang="pt-BR" sz="12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 Inscrição e situação cadastral no Cadastro Nacional de Pessoa Jurídica - CNPJ; ou</a:t>
                      </a:r>
                    </a:p>
                    <a:p>
                      <a:pPr algn="just"/>
                      <a:r>
                        <a:rPr lang="pt-BR" sz="12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 Inscrição Estadual;</a:t>
                      </a:r>
                    </a:p>
                    <a:p>
                      <a:pPr lvl="0" algn="just"/>
                      <a:r>
                        <a:rPr lang="pt-BR" sz="12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II – ........................................................................</a:t>
                      </a:r>
                      <a:endParaRPr lang="pt-BR" sz="1200" b="0" i="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pt-BR" sz="12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g) que haja indícios de que houve comercialização de solventes com empresa fantasma.</a:t>
                      </a:r>
                      <a:endParaRPr lang="pt-BR" sz="1200" b="1" i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EXPOSIÇÕES ORAIS</a:t>
            </a:r>
            <a:br>
              <a:rPr lang="pt-B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DEBATES</a:t>
            </a:r>
            <a:endParaRPr lang="pt-B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Grupo 52"/>
          <p:cNvGrpSpPr/>
          <p:nvPr/>
        </p:nvGrpSpPr>
        <p:grpSpPr>
          <a:xfrm>
            <a:off x="2981325" y="1164753"/>
            <a:ext cx="3624091" cy="3258852"/>
            <a:chOff x="2981325" y="1164753"/>
            <a:chExt cx="3624091" cy="3258852"/>
          </a:xfrm>
          <a:gradFill flip="none" rotWithShape="0">
            <a:gsLst>
              <a:gs pos="0">
                <a:srgbClr val="FF6600"/>
              </a:gs>
              <a:gs pos="50000">
                <a:srgbClr val="FF9900"/>
              </a:gs>
              <a:gs pos="100000">
                <a:srgbClr val="FFC000"/>
              </a:gs>
            </a:gsLst>
            <a:path path="circle">
              <a:fillToRect l="100000" t="100000"/>
            </a:path>
            <a:tileRect/>
          </a:gradFill>
        </p:grpSpPr>
        <p:grpSp>
          <p:nvGrpSpPr>
            <p:cNvPr id="4" name="Gruppieren 54"/>
            <p:cNvGrpSpPr>
              <a:grpSpLocks noChangeAspect="1"/>
            </p:cNvGrpSpPr>
            <p:nvPr/>
          </p:nvGrpSpPr>
          <p:grpSpPr bwMode="gray">
            <a:xfrm>
              <a:off x="4018459" y="3315604"/>
              <a:ext cx="482699" cy="1108001"/>
              <a:chOff x="10625592" y="1535985"/>
              <a:chExt cx="1929937" cy="4430037"/>
            </a:xfrm>
            <a:grpFill/>
          </p:grpSpPr>
          <p:sp>
            <p:nvSpPr>
              <p:cNvPr id="37" name="Freeform 5"/>
              <p:cNvSpPr>
                <a:spLocks/>
              </p:cNvSpPr>
              <p:nvPr/>
            </p:nvSpPr>
            <p:spPr bwMode="gray">
              <a:xfrm>
                <a:off x="11129760" y="1535985"/>
                <a:ext cx="921600" cy="91984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dirty="0">
                  <a:solidFill>
                    <a:schemeClr val="lt1"/>
                  </a:solidFill>
                </a:endParaRPr>
              </a:p>
            </p:txBody>
          </p:sp>
          <p:sp>
            <p:nvSpPr>
              <p:cNvPr id="38" name="Freeform 6"/>
              <p:cNvSpPr>
                <a:spLocks/>
              </p:cNvSpPr>
              <p:nvPr/>
            </p:nvSpPr>
            <p:spPr bwMode="gray">
              <a:xfrm>
                <a:off x="10625592" y="2516336"/>
                <a:ext cx="1929937" cy="3449686"/>
              </a:xfrm>
              <a:custGeom>
                <a:avLst/>
                <a:gdLst>
                  <a:gd name="T0" fmla="*/ 928 w 959"/>
                  <a:gd name="T1" fmla="*/ 219 h 1715"/>
                  <a:gd name="T2" fmla="*/ 670 w 959"/>
                  <a:gd name="T3" fmla="*/ 0 h 1715"/>
                  <a:gd name="T4" fmla="*/ 480 w 959"/>
                  <a:gd name="T5" fmla="*/ 72 h 1715"/>
                  <a:gd name="T6" fmla="*/ 290 w 959"/>
                  <a:gd name="T7" fmla="*/ 0 h 1715"/>
                  <a:gd name="T8" fmla="*/ 32 w 959"/>
                  <a:gd name="T9" fmla="*/ 219 h 1715"/>
                  <a:gd name="T10" fmla="*/ 0 w 959"/>
                  <a:gd name="T11" fmla="*/ 777 h 1715"/>
                  <a:gd name="T12" fmla="*/ 96 w 959"/>
                  <a:gd name="T13" fmla="*/ 872 h 1715"/>
                  <a:gd name="T14" fmla="*/ 191 w 959"/>
                  <a:gd name="T15" fmla="*/ 777 h 1715"/>
                  <a:gd name="T16" fmla="*/ 210 w 959"/>
                  <a:gd name="T17" fmla="*/ 293 h 1715"/>
                  <a:gd name="T18" fmla="*/ 230 w 959"/>
                  <a:gd name="T19" fmla="*/ 273 h 1715"/>
                  <a:gd name="T20" fmla="*/ 250 w 959"/>
                  <a:gd name="T21" fmla="*/ 293 h 1715"/>
                  <a:gd name="T22" fmla="*/ 250 w 959"/>
                  <a:gd name="T23" fmla="*/ 855 h 1715"/>
                  <a:gd name="T24" fmla="*/ 250 w 959"/>
                  <a:gd name="T25" fmla="*/ 902 h 1715"/>
                  <a:gd name="T26" fmla="*/ 191 w 959"/>
                  <a:gd name="T27" fmla="*/ 1602 h 1715"/>
                  <a:gd name="T28" fmla="*/ 305 w 959"/>
                  <a:gd name="T29" fmla="*/ 1715 h 1715"/>
                  <a:gd name="T30" fmla="*/ 418 w 959"/>
                  <a:gd name="T31" fmla="*/ 1602 h 1715"/>
                  <a:gd name="T32" fmla="*/ 460 w 959"/>
                  <a:gd name="T33" fmla="*/ 902 h 1715"/>
                  <a:gd name="T34" fmla="*/ 480 w 959"/>
                  <a:gd name="T35" fmla="*/ 882 h 1715"/>
                  <a:gd name="T36" fmla="*/ 500 w 959"/>
                  <a:gd name="T37" fmla="*/ 902 h 1715"/>
                  <a:gd name="T38" fmla="*/ 541 w 959"/>
                  <a:gd name="T39" fmla="*/ 1602 h 1715"/>
                  <a:gd name="T40" fmla="*/ 655 w 959"/>
                  <a:gd name="T41" fmla="*/ 1715 h 1715"/>
                  <a:gd name="T42" fmla="*/ 769 w 959"/>
                  <a:gd name="T43" fmla="*/ 1602 h 1715"/>
                  <a:gd name="T44" fmla="*/ 710 w 959"/>
                  <a:gd name="T45" fmla="*/ 902 h 1715"/>
                  <a:gd name="T46" fmla="*/ 710 w 959"/>
                  <a:gd name="T47" fmla="*/ 855 h 1715"/>
                  <a:gd name="T48" fmla="*/ 710 w 959"/>
                  <a:gd name="T49" fmla="*/ 293 h 1715"/>
                  <a:gd name="T50" fmla="*/ 730 w 959"/>
                  <a:gd name="T51" fmla="*/ 273 h 1715"/>
                  <a:gd name="T52" fmla="*/ 750 w 959"/>
                  <a:gd name="T53" fmla="*/ 293 h 1715"/>
                  <a:gd name="T54" fmla="*/ 769 w 959"/>
                  <a:gd name="T55" fmla="*/ 777 h 1715"/>
                  <a:gd name="T56" fmla="*/ 864 w 959"/>
                  <a:gd name="T57" fmla="*/ 872 h 1715"/>
                  <a:gd name="T58" fmla="*/ 959 w 959"/>
                  <a:gd name="T59" fmla="*/ 777 h 1715"/>
                  <a:gd name="T60" fmla="*/ 928 w 959"/>
                  <a:gd name="T61" fmla="*/ 219 h 17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959" h="1715">
                    <a:moveTo>
                      <a:pt x="928" y="219"/>
                    </a:moveTo>
                    <a:cubicBezTo>
                      <a:pt x="928" y="65"/>
                      <a:pt x="768" y="0"/>
                      <a:pt x="670" y="0"/>
                    </a:cubicBezTo>
                    <a:cubicBezTo>
                      <a:pt x="572" y="0"/>
                      <a:pt x="557" y="72"/>
                      <a:pt x="480" y="72"/>
                    </a:cubicBezTo>
                    <a:cubicBezTo>
                      <a:pt x="403" y="72"/>
                      <a:pt x="367" y="0"/>
                      <a:pt x="290" y="0"/>
                    </a:cubicBezTo>
                    <a:cubicBezTo>
                      <a:pt x="213" y="0"/>
                      <a:pt x="32" y="65"/>
                      <a:pt x="32" y="219"/>
                    </a:cubicBezTo>
                    <a:cubicBezTo>
                      <a:pt x="0" y="777"/>
                      <a:pt x="0" y="777"/>
                      <a:pt x="0" y="777"/>
                    </a:cubicBezTo>
                    <a:cubicBezTo>
                      <a:pt x="0" y="829"/>
                      <a:pt x="43" y="872"/>
                      <a:pt x="96" y="872"/>
                    </a:cubicBezTo>
                    <a:cubicBezTo>
                      <a:pt x="148" y="872"/>
                      <a:pt x="191" y="829"/>
                      <a:pt x="191" y="777"/>
                    </a:cubicBezTo>
                    <a:cubicBezTo>
                      <a:pt x="210" y="293"/>
                      <a:pt x="210" y="293"/>
                      <a:pt x="210" y="293"/>
                    </a:cubicBezTo>
                    <a:cubicBezTo>
                      <a:pt x="210" y="282"/>
                      <a:pt x="219" y="273"/>
                      <a:pt x="230" y="273"/>
                    </a:cubicBezTo>
                    <a:cubicBezTo>
                      <a:pt x="241" y="273"/>
                      <a:pt x="250" y="282"/>
                      <a:pt x="250" y="293"/>
                    </a:cubicBezTo>
                    <a:cubicBezTo>
                      <a:pt x="250" y="855"/>
                      <a:pt x="250" y="855"/>
                      <a:pt x="250" y="855"/>
                    </a:cubicBezTo>
                    <a:cubicBezTo>
                      <a:pt x="250" y="902"/>
                      <a:pt x="250" y="902"/>
                      <a:pt x="250" y="902"/>
                    </a:cubicBezTo>
                    <a:cubicBezTo>
                      <a:pt x="191" y="1602"/>
                      <a:pt x="191" y="1602"/>
                      <a:pt x="191" y="1602"/>
                    </a:cubicBezTo>
                    <a:cubicBezTo>
                      <a:pt x="191" y="1664"/>
                      <a:pt x="242" y="1715"/>
                      <a:pt x="305" y="1715"/>
                    </a:cubicBezTo>
                    <a:cubicBezTo>
                      <a:pt x="367" y="1715"/>
                      <a:pt x="418" y="1664"/>
                      <a:pt x="418" y="1602"/>
                    </a:cubicBezTo>
                    <a:cubicBezTo>
                      <a:pt x="460" y="902"/>
                      <a:pt x="460" y="902"/>
                      <a:pt x="460" y="902"/>
                    </a:cubicBezTo>
                    <a:cubicBezTo>
                      <a:pt x="460" y="891"/>
                      <a:pt x="469" y="882"/>
                      <a:pt x="480" y="882"/>
                    </a:cubicBezTo>
                    <a:cubicBezTo>
                      <a:pt x="491" y="882"/>
                      <a:pt x="500" y="891"/>
                      <a:pt x="500" y="902"/>
                    </a:cubicBezTo>
                    <a:cubicBezTo>
                      <a:pt x="541" y="1602"/>
                      <a:pt x="541" y="1602"/>
                      <a:pt x="541" y="1602"/>
                    </a:cubicBezTo>
                    <a:cubicBezTo>
                      <a:pt x="541" y="1664"/>
                      <a:pt x="592" y="1715"/>
                      <a:pt x="655" y="1715"/>
                    </a:cubicBezTo>
                    <a:cubicBezTo>
                      <a:pt x="718" y="1715"/>
                      <a:pt x="769" y="1664"/>
                      <a:pt x="769" y="1602"/>
                    </a:cubicBezTo>
                    <a:cubicBezTo>
                      <a:pt x="710" y="902"/>
                      <a:pt x="710" y="902"/>
                      <a:pt x="710" y="902"/>
                    </a:cubicBezTo>
                    <a:cubicBezTo>
                      <a:pt x="710" y="855"/>
                      <a:pt x="710" y="855"/>
                      <a:pt x="710" y="855"/>
                    </a:cubicBezTo>
                    <a:cubicBezTo>
                      <a:pt x="710" y="293"/>
                      <a:pt x="710" y="293"/>
                      <a:pt x="710" y="293"/>
                    </a:cubicBezTo>
                    <a:cubicBezTo>
                      <a:pt x="710" y="282"/>
                      <a:pt x="719" y="273"/>
                      <a:pt x="730" y="273"/>
                    </a:cubicBezTo>
                    <a:cubicBezTo>
                      <a:pt x="741" y="273"/>
                      <a:pt x="750" y="282"/>
                      <a:pt x="750" y="293"/>
                    </a:cubicBezTo>
                    <a:cubicBezTo>
                      <a:pt x="769" y="777"/>
                      <a:pt x="769" y="777"/>
                      <a:pt x="769" y="777"/>
                    </a:cubicBezTo>
                    <a:cubicBezTo>
                      <a:pt x="769" y="829"/>
                      <a:pt x="811" y="872"/>
                      <a:pt x="864" y="872"/>
                    </a:cubicBezTo>
                    <a:cubicBezTo>
                      <a:pt x="917" y="872"/>
                      <a:pt x="959" y="829"/>
                      <a:pt x="959" y="777"/>
                    </a:cubicBezTo>
                    <a:lnTo>
                      <a:pt x="928" y="2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dirty="0">
                  <a:solidFill>
                    <a:schemeClr val="lt1"/>
                  </a:solidFill>
                </a:endParaRPr>
              </a:p>
            </p:txBody>
          </p:sp>
        </p:grpSp>
        <p:grpSp>
          <p:nvGrpSpPr>
            <p:cNvPr id="5" name="Gruppieren 55"/>
            <p:cNvGrpSpPr>
              <a:grpSpLocks noChangeAspect="1"/>
            </p:cNvGrpSpPr>
            <p:nvPr/>
          </p:nvGrpSpPr>
          <p:grpSpPr bwMode="gray">
            <a:xfrm>
              <a:off x="4682741" y="3315604"/>
              <a:ext cx="482699" cy="1108001"/>
              <a:chOff x="10625592" y="1535985"/>
              <a:chExt cx="1929937" cy="4430037"/>
            </a:xfrm>
            <a:grpFill/>
          </p:grpSpPr>
          <p:sp>
            <p:nvSpPr>
              <p:cNvPr id="35" name="Freeform 5"/>
              <p:cNvSpPr>
                <a:spLocks/>
              </p:cNvSpPr>
              <p:nvPr/>
            </p:nvSpPr>
            <p:spPr bwMode="gray">
              <a:xfrm>
                <a:off x="11129760" y="1535985"/>
                <a:ext cx="921600" cy="91984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dirty="0">
                  <a:solidFill>
                    <a:schemeClr val="lt1"/>
                  </a:solidFill>
                </a:endParaRPr>
              </a:p>
            </p:txBody>
          </p:sp>
          <p:sp>
            <p:nvSpPr>
              <p:cNvPr id="36" name="Freeform 6"/>
              <p:cNvSpPr>
                <a:spLocks/>
              </p:cNvSpPr>
              <p:nvPr/>
            </p:nvSpPr>
            <p:spPr bwMode="gray">
              <a:xfrm>
                <a:off x="10625592" y="2516336"/>
                <a:ext cx="1929937" cy="3449686"/>
              </a:xfrm>
              <a:custGeom>
                <a:avLst/>
                <a:gdLst>
                  <a:gd name="T0" fmla="*/ 928 w 959"/>
                  <a:gd name="T1" fmla="*/ 219 h 1715"/>
                  <a:gd name="T2" fmla="*/ 670 w 959"/>
                  <a:gd name="T3" fmla="*/ 0 h 1715"/>
                  <a:gd name="T4" fmla="*/ 480 w 959"/>
                  <a:gd name="T5" fmla="*/ 72 h 1715"/>
                  <a:gd name="T6" fmla="*/ 290 w 959"/>
                  <a:gd name="T7" fmla="*/ 0 h 1715"/>
                  <a:gd name="T8" fmla="*/ 32 w 959"/>
                  <a:gd name="T9" fmla="*/ 219 h 1715"/>
                  <a:gd name="T10" fmla="*/ 0 w 959"/>
                  <a:gd name="T11" fmla="*/ 777 h 1715"/>
                  <a:gd name="T12" fmla="*/ 96 w 959"/>
                  <a:gd name="T13" fmla="*/ 872 h 1715"/>
                  <a:gd name="T14" fmla="*/ 191 w 959"/>
                  <a:gd name="T15" fmla="*/ 777 h 1715"/>
                  <a:gd name="T16" fmla="*/ 210 w 959"/>
                  <a:gd name="T17" fmla="*/ 293 h 1715"/>
                  <a:gd name="T18" fmla="*/ 230 w 959"/>
                  <a:gd name="T19" fmla="*/ 273 h 1715"/>
                  <a:gd name="T20" fmla="*/ 250 w 959"/>
                  <a:gd name="T21" fmla="*/ 293 h 1715"/>
                  <a:gd name="T22" fmla="*/ 250 w 959"/>
                  <a:gd name="T23" fmla="*/ 855 h 1715"/>
                  <a:gd name="T24" fmla="*/ 250 w 959"/>
                  <a:gd name="T25" fmla="*/ 902 h 1715"/>
                  <a:gd name="T26" fmla="*/ 191 w 959"/>
                  <a:gd name="T27" fmla="*/ 1602 h 1715"/>
                  <a:gd name="T28" fmla="*/ 305 w 959"/>
                  <a:gd name="T29" fmla="*/ 1715 h 1715"/>
                  <a:gd name="T30" fmla="*/ 418 w 959"/>
                  <a:gd name="T31" fmla="*/ 1602 h 1715"/>
                  <a:gd name="T32" fmla="*/ 460 w 959"/>
                  <a:gd name="T33" fmla="*/ 902 h 1715"/>
                  <a:gd name="T34" fmla="*/ 480 w 959"/>
                  <a:gd name="T35" fmla="*/ 882 h 1715"/>
                  <a:gd name="T36" fmla="*/ 500 w 959"/>
                  <a:gd name="T37" fmla="*/ 902 h 1715"/>
                  <a:gd name="T38" fmla="*/ 541 w 959"/>
                  <a:gd name="T39" fmla="*/ 1602 h 1715"/>
                  <a:gd name="T40" fmla="*/ 655 w 959"/>
                  <a:gd name="T41" fmla="*/ 1715 h 1715"/>
                  <a:gd name="T42" fmla="*/ 769 w 959"/>
                  <a:gd name="T43" fmla="*/ 1602 h 1715"/>
                  <a:gd name="T44" fmla="*/ 710 w 959"/>
                  <a:gd name="T45" fmla="*/ 902 h 1715"/>
                  <a:gd name="T46" fmla="*/ 710 w 959"/>
                  <a:gd name="T47" fmla="*/ 855 h 1715"/>
                  <a:gd name="T48" fmla="*/ 710 w 959"/>
                  <a:gd name="T49" fmla="*/ 293 h 1715"/>
                  <a:gd name="T50" fmla="*/ 730 w 959"/>
                  <a:gd name="T51" fmla="*/ 273 h 1715"/>
                  <a:gd name="T52" fmla="*/ 750 w 959"/>
                  <a:gd name="T53" fmla="*/ 293 h 1715"/>
                  <a:gd name="T54" fmla="*/ 769 w 959"/>
                  <a:gd name="T55" fmla="*/ 777 h 1715"/>
                  <a:gd name="T56" fmla="*/ 864 w 959"/>
                  <a:gd name="T57" fmla="*/ 872 h 1715"/>
                  <a:gd name="T58" fmla="*/ 959 w 959"/>
                  <a:gd name="T59" fmla="*/ 777 h 1715"/>
                  <a:gd name="T60" fmla="*/ 928 w 959"/>
                  <a:gd name="T61" fmla="*/ 219 h 17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959" h="1715">
                    <a:moveTo>
                      <a:pt x="928" y="219"/>
                    </a:moveTo>
                    <a:cubicBezTo>
                      <a:pt x="928" y="65"/>
                      <a:pt x="768" y="0"/>
                      <a:pt x="670" y="0"/>
                    </a:cubicBezTo>
                    <a:cubicBezTo>
                      <a:pt x="572" y="0"/>
                      <a:pt x="557" y="72"/>
                      <a:pt x="480" y="72"/>
                    </a:cubicBezTo>
                    <a:cubicBezTo>
                      <a:pt x="403" y="72"/>
                      <a:pt x="367" y="0"/>
                      <a:pt x="290" y="0"/>
                    </a:cubicBezTo>
                    <a:cubicBezTo>
                      <a:pt x="213" y="0"/>
                      <a:pt x="32" y="65"/>
                      <a:pt x="32" y="219"/>
                    </a:cubicBezTo>
                    <a:cubicBezTo>
                      <a:pt x="0" y="777"/>
                      <a:pt x="0" y="777"/>
                      <a:pt x="0" y="777"/>
                    </a:cubicBezTo>
                    <a:cubicBezTo>
                      <a:pt x="0" y="829"/>
                      <a:pt x="43" y="872"/>
                      <a:pt x="96" y="872"/>
                    </a:cubicBezTo>
                    <a:cubicBezTo>
                      <a:pt x="148" y="872"/>
                      <a:pt x="191" y="829"/>
                      <a:pt x="191" y="777"/>
                    </a:cubicBezTo>
                    <a:cubicBezTo>
                      <a:pt x="210" y="293"/>
                      <a:pt x="210" y="293"/>
                      <a:pt x="210" y="293"/>
                    </a:cubicBezTo>
                    <a:cubicBezTo>
                      <a:pt x="210" y="282"/>
                      <a:pt x="219" y="273"/>
                      <a:pt x="230" y="273"/>
                    </a:cubicBezTo>
                    <a:cubicBezTo>
                      <a:pt x="241" y="273"/>
                      <a:pt x="250" y="282"/>
                      <a:pt x="250" y="293"/>
                    </a:cubicBezTo>
                    <a:cubicBezTo>
                      <a:pt x="250" y="855"/>
                      <a:pt x="250" y="855"/>
                      <a:pt x="250" y="855"/>
                    </a:cubicBezTo>
                    <a:cubicBezTo>
                      <a:pt x="250" y="902"/>
                      <a:pt x="250" y="902"/>
                      <a:pt x="250" y="902"/>
                    </a:cubicBezTo>
                    <a:cubicBezTo>
                      <a:pt x="191" y="1602"/>
                      <a:pt x="191" y="1602"/>
                      <a:pt x="191" y="1602"/>
                    </a:cubicBezTo>
                    <a:cubicBezTo>
                      <a:pt x="191" y="1664"/>
                      <a:pt x="242" y="1715"/>
                      <a:pt x="305" y="1715"/>
                    </a:cubicBezTo>
                    <a:cubicBezTo>
                      <a:pt x="367" y="1715"/>
                      <a:pt x="418" y="1664"/>
                      <a:pt x="418" y="1602"/>
                    </a:cubicBezTo>
                    <a:cubicBezTo>
                      <a:pt x="460" y="902"/>
                      <a:pt x="460" y="902"/>
                      <a:pt x="460" y="902"/>
                    </a:cubicBezTo>
                    <a:cubicBezTo>
                      <a:pt x="460" y="891"/>
                      <a:pt x="469" y="882"/>
                      <a:pt x="480" y="882"/>
                    </a:cubicBezTo>
                    <a:cubicBezTo>
                      <a:pt x="491" y="882"/>
                      <a:pt x="500" y="891"/>
                      <a:pt x="500" y="902"/>
                    </a:cubicBezTo>
                    <a:cubicBezTo>
                      <a:pt x="541" y="1602"/>
                      <a:pt x="541" y="1602"/>
                      <a:pt x="541" y="1602"/>
                    </a:cubicBezTo>
                    <a:cubicBezTo>
                      <a:pt x="541" y="1664"/>
                      <a:pt x="592" y="1715"/>
                      <a:pt x="655" y="1715"/>
                    </a:cubicBezTo>
                    <a:cubicBezTo>
                      <a:pt x="718" y="1715"/>
                      <a:pt x="769" y="1664"/>
                      <a:pt x="769" y="1602"/>
                    </a:cubicBezTo>
                    <a:cubicBezTo>
                      <a:pt x="710" y="902"/>
                      <a:pt x="710" y="902"/>
                      <a:pt x="710" y="902"/>
                    </a:cubicBezTo>
                    <a:cubicBezTo>
                      <a:pt x="710" y="855"/>
                      <a:pt x="710" y="855"/>
                      <a:pt x="710" y="855"/>
                    </a:cubicBezTo>
                    <a:cubicBezTo>
                      <a:pt x="710" y="293"/>
                      <a:pt x="710" y="293"/>
                      <a:pt x="710" y="293"/>
                    </a:cubicBezTo>
                    <a:cubicBezTo>
                      <a:pt x="710" y="282"/>
                      <a:pt x="719" y="273"/>
                      <a:pt x="730" y="273"/>
                    </a:cubicBezTo>
                    <a:cubicBezTo>
                      <a:pt x="741" y="273"/>
                      <a:pt x="750" y="282"/>
                      <a:pt x="750" y="293"/>
                    </a:cubicBezTo>
                    <a:cubicBezTo>
                      <a:pt x="769" y="777"/>
                      <a:pt x="769" y="777"/>
                      <a:pt x="769" y="777"/>
                    </a:cubicBezTo>
                    <a:cubicBezTo>
                      <a:pt x="769" y="829"/>
                      <a:pt x="811" y="872"/>
                      <a:pt x="864" y="872"/>
                    </a:cubicBezTo>
                    <a:cubicBezTo>
                      <a:pt x="917" y="872"/>
                      <a:pt x="959" y="829"/>
                      <a:pt x="959" y="777"/>
                    </a:cubicBezTo>
                    <a:lnTo>
                      <a:pt x="928" y="2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dirty="0">
                  <a:solidFill>
                    <a:schemeClr val="lt1"/>
                  </a:solidFill>
                </a:endParaRPr>
              </a:p>
            </p:txBody>
          </p:sp>
        </p:grpSp>
        <p:sp>
          <p:nvSpPr>
            <p:cNvPr id="31" name="Freeform 19"/>
            <p:cNvSpPr>
              <a:spLocks/>
            </p:cNvSpPr>
            <p:nvPr/>
          </p:nvSpPr>
          <p:spPr bwMode="auto">
            <a:xfrm>
              <a:off x="3219211" y="1235510"/>
              <a:ext cx="674691" cy="660461"/>
            </a:xfrm>
            <a:custGeom>
              <a:avLst/>
              <a:gdLst>
                <a:gd name="T0" fmla="*/ 1184 w 1184"/>
                <a:gd name="T1" fmla="*/ 516 h 1159"/>
                <a:gd name="T2" fmla="*/ 592 w 1184"/>
                <a:gd name="T3" fmla="*/ 0 h 1159"/>
                <a:gd name="T4" fmla="*/ 0 w 1184"/>
                <a:gd name="T5" fmla="*/ 516 h 1159"/>
                <a:gd name="T6" fmla="*/ 592 w 1184"/>
                <a:gd name="T7" fmla="*/ 1033 h 1159"/>
                <a:gd name="T8" fmla="*/ 646 w 1184"/>
                <a:gd name="T9" fmla="*/ 1030 h 1159"/>
                <a:gd name="T10" fmla="*/ 938 w 1184"/>
                <a:gd name="T11" fmla="*/ 1159 h 1159"/>
                <a:gd name="T12" fmla="*/ 807 w 1184"/>
                <a:gd name="T13" fmla="*/ 997 h 1159"/>
                <a:gd name="T14" fmla="*/ 1184 w 1184"/>
                <a:gd name="T15" fmla="*/ 516 h 1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84" h="1159">
                  <a:moveTo>
                    <a:pt x="1184" y="516"/>
                  </a:moveTo>
                  <a:cubicBezTo>
                    <a:pt x="1184" y="231"/>
                    <a:pt x="919" y="0"/>
                    <a:pt x="592" y="0"/>
                  </a:cubicBezTo>
                  <a:cubicBezTo>
                    <a:pt x="265" y="0"/>
                    <a:pt x="0" y="231"/>
                    <a:pt x="0" y="516"/>
                  </a:cubicBezTo>
                  <a:cubicBezTo>
                    <a:pt x="0" y="801"/>
                    <a:pt x="265" y="1033"/>
                    <a:pt x="592" y="1033"/>
                  </a:cubicBezTo>
                  <a:cubicBezTo>
                    <a:pt x="610" y="1033"/>
                    <a:pt x="628" y="1032"/>
                    <a:pt x="646" y="1030"/>
                  </a:cubicBezTo>
                  <a:cubicBezTo>
                    <a:pt x="726" y="1103"/>
                    <a:pt x="827" y="1150"/>
                    <a:pt x="938" y="1159"/>
                  </a:cubicBezTo>
                  <a:cubicBezTo>
                    <a:pt x="887" y="1113"/>
                    <a:pt x="843" y="1058"/>
                    <a:pt x="807" y="997"/>
                  </a:cubicBezTo>
                  <a:cubicBezTo>
                    <a:pt x="1028" y="922"/>
                    <a:pt x="1184" y="735"/>
                    <a:pt x="1184" y="516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DE">
                <a:solidFill>
                  <a:schemeClr val="lt1"/>
                </a:solidFill>
              </a:endParaRPr>
            </a:p>
          </p:txBody>
        </p:sp>
        <p:sp>
          <p:nvSpPr>
            <p:cNvPr id="29" name="Freeform 19"/>
            <p:cNvSpPr>
              <a:spLocks/>
            </p:cNvSpPr>
            <p:nvPr/>
          </p:nvSpPr>
          <p:spPr bwMode="auto">
            <a:xfrm flipH="1">
              <a:off x="4337806" y="1164753"/>
              <a:ext cx="1960375" cy="1919022"/>
            </a:xfrm>
            <a:custGeom>
              <a:avLst/>
              <a:gdLst>
                <a:gd name="T0" fmla="*/ 1184 w 1184"/>
                <a:gd name="T1" fmla="*/ 516 h 1159"/>
                <a:gd name="T2" fmla="*/ 592 w 1184"/>
                <a:gd name="T3" fmla="*/ 0 h 1159"/>
                <a:gd name="T4" fmla="*/ 0 w 1184"/>
                <a:gd name="T5" fmla="*/ 516 h 1159"/>
                <a:gd name="T6" fmla="*/ 592 w 1184"/>
                <a:gd name="T7" fmla="*/ 1033 h 1159"/>
                <a:gd name="T8" fmla="*/ 646 w 1184"/>
                <a:gd name="T9" fmla="*/ 1030 h 1159"/>
                <a:gd name="T10" fmla="*/ 938 w 1184"/>
                <a:gd name="T11" fmla="*/ 1159 h 1159"/>
                <a:gd name="T12" fmla="*/ 807 w 1184"/>
                <a:gd name="T13" fmla="*/ 997 h 1159"/>
                <a:gd name="T14" fmla="*/ 1184 w 1184"/>
                <a:gd name="T15" fmla="*/ 516 h 1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84" h="1159">
                  <a:moveTo>
                    <a:pt x="1184" y="516"/>
                  </a:moveTo>
                  <a:cubicBezTo>
                    <a:pt x="1184" y="231"/>
                    <a:pt x="919" y="0"/>
                    <a:pt x="592" y="0"/>
                  </a:cubicBezTo>
                  <a:cubicBezTo>
                    <a:pt x="265" y="0"/>
                    <a:pt x="0" y="231"/>
                    <a:pt x="0" y="516"/>
                  </a:cubicBezTo>
                  <a:cubicBezTo>
                    <a:pt x="0" y="801"/>
                    <a:pt x="265" y="1033"/>
                    <a:pt x="592" y="1033"/>
                  </a:cubicBezTo>
                  <a:cubicBezTo>
                    <a:pt x="610" y="1033"/>
                    <a:pt x="628" y="1032"/>
                    <a:pt x="646" y="1030"/>
                  </a:cubicBezTo>
                  <a:cubicBezTo>
                    <a:pt x="726" y="1103"/>
                    <a:pt x="827" y="1150"/>
                    <a:pt x="938" y="1159"/>
                  </a:cubicBezTo>
                  <a:cubicBezTo>
                    <a:pt x="887" y="1113"/>
                    <a:pt x="843" y="1058"/>
                    <a:pt x="807" y="997"/>
                  </a:cubicBezTo>
                  <a:cubicBezTo>
                    <a:pt x="1028" y="922"/>
                    <a:pt x="1184" y="735"/>
                    <a:pt x="1184" y="516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DE">
                <a:solidFill>
                  <a:schemeClr val="lt1"/>
                </a:solidFill>
              </a:endParaRPr>
            </a:p>
          </p:txBody>
        </p:sp>
        <p:sp>
          <p:nvSpPr>
            <p:cNvPr id="27" name="Freeform 19"/>
            <p:cNvSpPr>
              <a:spLocks/>
            </p:cNvSpPr>
            <p:nvPr/>
          </p:nvSpPr>
          <p:spPr bwMode="auto">
            <a:xfrm>
              <a:off x="3147290" y="1620752"/>
              <a:ext cx="1412578" cy="1382781"/>
            </a:xfrm>
            <a:custGeom>
              <a:avLst/>
              <a:gdLst>
                <a:gd name="T0" fmla="*/ 1184 w 1184"/>
                <a:gd name="T1" fmla="*/ 516 h 1159"/>
                <a:gd name="T2" fmla="*/ 592 w 1184"/>
                <a:gd name="T3" fmla="*/ 0 h 1159"/>
                <a:gd name="T4" fmla="*/ 0 w 1184"/>
                <a:gd name="T5" fmla="*/ 516 h 1159"/>
                <a:gd name="T6" fmla="*/ 592 w 1184"/>
                <a:gd name="T7" fmla="*/ 1033 h 1159"/>
                <a:gd name="T8" fmla="*/ 646 w 1184"/>
                <a:gd name="T9" fmla="*/ 1030 h 1159"/>
                <a:gd name="T10" fmla="*/ 938 w 1184"/>
                <a:gd name="T11" fmla="*/ 1159 h 1159"/>
                <a:gd name="T12" fmla="*/ 807 w 1184"/>
                <a:gd name="T13" fmla="*/ 997 h 1159"/>
                <a:gd name="T14" fmla="*/ 1184 w 1184"/>
                <a:gd name="T15" fmla="*/ 516 h 1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84" h="1159">
                  <a:moveTo>
                    <a:pt x="1184" y="516"/>
                  </a:moveTo>
                  <a:cubicBezTo>
                    <a:pt x="1184" y="231"/>
                    <a:pt x="919" y="0"/>
                    <a:pt x="592" y="0"/>
                  </a:cubicBezTo>
                  <a:cubicBezTo>
                    <a:pt x="265" y="0"/>
                    <a:pt x="0" y="231"/>
                    <a:pt x="0" y="516"/>
                  </a:cubicBezTo>
                  <a:cubicBezTo>
                    <a:pt x="0" y="801"/>
                    <a:pt x="265" y="1033"/>
                    <a:pt x="592" y="1033"/>
                  </a:cubicBezTo>
                  <a:cubicBezTo>
                    <a:pt x="610" y="1033"/>
                    <a:pt x="628" y="1032"/>
                    <a:pt x="646" y="1030"/>
                  </a:cubicBezTo>
                  <a:cubicBezTo>
                    <a:pt x="726" y="1103"/>
                    <a:pt x="827" y="1150"/>
                    <a:pt x="938" y="1159"/>
                  </a:cubicBezTo>
                  <a:cubicBezTo>
                    <a:pt x="887" y="1113"/>
                    <a:pt x="843" y="1058"/>
                    <a:pt x="807" y="997"/>
                  </a:cubicBezTo>
                  <a:cubicBezTo>
                    <a:pt x="1028" y="922"/>
                    <a:pt x="1184" y="735"/>
                    <a:pt x="1184" y="516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DE">
                <a:solidFill>
                  <a:schemeClr val="lt1"/>
                </a:solidFill>
              </a:endParaRPr>
            </a:p>
          </p:txBody>
        </p:sp>
        <p:sp>
          <p:nvSpPr>
            <p:cNvPr id="25" name="Freeform 19"/>
            <p:cNvSpPr>
              <a:spLocks/>
            </p:cNvSpPr>
            <p:nvPr/>
          </p:nvSpPr>
          <p:spPr bwMode="auto">
            <a:xfrm flipH="1">
              <a:off x="5338396" y="2417567"/>
              <a:ext cx="1267020" cy="1240294"/>
            </a:xfrm>
            <a:custGeom>
              <a:avLst/>
              <a:gdLst>
                <a:gd name="T0" fmla="*/ 1184 w 1184"/>
                <a:gd name="T1" fmla="*/ 516 h 1159"/>
                <a:gd name="T2" fmla="*/ 592 w 1184"/>
                <a:gd name="T3" fmla="*/ 0 h 1159"/>
                <a:gd name="T4" fmla="*/ 0 w 1184"/>
                <a:gd name="T5" fmla="*/ 516 h 1159"/>
                <a:gd name="T6" fmla="*/ 592 w 1184"/>
                <a:gd name="T7" fmla="*/ 1033 h 1159"/>
                <a:gd name="T8" fmla="*/ 646 w 1184"/>
                <a:gd name="T9" fmla="*/ 1030 h 1159"/>
                <a:gd name="T10" fmla="*/ 938 w 1184"/>
                <a:gd name="T11" fmla="*/ 1159 h 1159"/>
                <a:gd name="T12" fmla="*/ 807 w 1184"/>
                <a:gd name="T13" fmla="*/ 997 h 1159"/>
                <a:gd name="T14" fmla="*/ 1184 w 1184"/>
                <a:gd name="T15" fmla="*/ 516 h 1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84" h="1159">
                  <a:moveTo>
                    <a:pt x="1184" y="516"/>
                  </a:moveTo>
                  <a:cubicBezTo>
                    <a:pt x="1184" y="231"/>
                    <a:pt x="919" y="0"/>
                    <a:pt x="592" y="0"/>
                  </a:cubicBezTo>
                  <a:cubicBezTo>
                    <a:pt x="265" y="0"/>
                    <a:pt x="0" y="231"/>
                    <a:pt x="0" y="516"/>
                  </a:cubicBezTo>
                  <a:cubicBezTo>
                    <a:pt x="0" y="801"/>
                    <a:pt x="265" y="1033"/>
                    <a:pt x="592" y="1033"/>
                  </a:cubicBezTo>
                  <a:cubicBezTo>
                    <a:pt x="610" y="1033"/>
                    <a:pt x="628" y="1032"/>
                    <a:pt x="646" y="1030"/>
                  </a:cubicBezTo>
                  <a:cubicBezTo>
                    <a:pt x="726" y="1103"/>
                    <a:pt x="827" y="1150"/>
                    <a:pt x="938" y="1159"/>
                  </a:cubicBezTo>
                  <a:cubicBezTo>
                    <a:pt x="887" y="1113"/>
                    <a:pt x="843" y="1058"/>
                    <a:pt x="807" y="997"/>
                  </a:cubicBezTo>
                  <a:cubicBezTo>
                    <a:pt x="1028" y="922"/>
                    <a:pt x="1184" y="735"/>
                    <a:pt x="1184" y="516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DE">
                <a:solidFill>
                  <a:schemeClr val="lt1"/>
                </a:solidFill>
              </a:endParaRPr>
            </a:p>
          </p:txBody>
        </p:sp>
        <p:sp>
          <p:nvSpPr>
            <p:cNvPr id="23" name="Freeform 19"/>
            <p:cNvSpPr>
              <a:spLocks/>
            </p:cNvSpPr>
            <p:nvPr/>
          </p:nvSpPr>
          <p:spPr bwMode="auto">
            <a:xfrm>
              <a:off x="2981325" y="2605733"/>
              <a:ext cx="872249" cy="853850"/>
            </a:xfrm>
            <a:custGeom>
              <a:avLst/>
              <a:gdLst>
                <a:gd name="T0" fmla="*/ 1184 w 1184"/>
                <a:gd name="T1" fmla="*/ 516 h 1159"/>
                <a:gd name="T2" fmla="*/ 592 w 1184"/>
                <a:gd name="T3" fmla="*/ 0 h 1159"/>
                <a:gd name="T4" fmla="*/ 0 w 1184"/>
                <a:gd name="T5" fmla="*/ 516 h 1159"/>
                <a:gd name="T6" fmla="*/ 592 w 1184"/>
                <a:gd name="T7" fmla="*/ 1033 h 1159"/>
                <a:gd name="T8" fmla="*/ 646 w 1184"/>
                <a:gd name="T9" fmla="*/ 1030 h 1159"/>
                <a:gd name="T10" fmla="*/ 938 w 1184"/>
                <a:gd name="T11" fmla="*/ 1159 h 1159"/>
                <a:gd name="T12" fmla="*/ 807 w 1184"/>
                <a:gd name="T13" fmla="*/ 997 h 1159"/>
                <a:gd name="T14" fmla="*/ 1184 w 1184"/>
                <a:gd name="T15" fmla="*/ 516 h 1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84" h="1159">
                  <a:moveTo>
                    <a:pt x="1184" y="516"/>
                  </a:moveTo>
                  <a:cubicBezTo>
                    <a:pt x="1184" y="231"/>
                    <a:pt x="919" y="0"/>
                    <a:pt x="592" y="0"/>
                  </a:cubicBezTo>
                  <a:cubicBezTo>
                    <a:pt x="265" y="0"/>
                    <a:pt x="0" y="231"/>
                    <a:pt x="0" y="516"/>
                  </a:cubicBezTo>
                  <a:cubicBezTo>
                    <a:pt x="0" y="801"/>
                    <a:pt x="265" y="1033"/>
                    <a:pt x="592" y="1033"/>
                  </a:cubicBezTo>
                  <a:cubicBezTo>
                    <a:pt x="610" y="1033"/>
                    <a:pt x="628" y="1032"/>
                    <a:pt x="646" y="1030"/>
                  </a:cubicBezTo>
                  <a:cubicBezTo>
                    <a:pt x="726" y="1103"/>
                    <a:pt x="827" y="1150"/>
                    <a:pt x="938" y="1159"/>
                  </a:cubicBezTo>
                  <a:cubicBezTo>
                    <a:pt x="887" y="1113"/>
                    <a:pt x="843" y="1058"/>
                    <a:pt x="807" y="997"/>
                  </a:cubicBezTo>
                  <a:cubicBezTo>
                    <a:pt x="1028" y="922"/>
                    <a:pt x="1184" y="735"/>
                    <a:pt x="1184" y="516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DE">
                <a:solidFill>
                  <a:schemeClr val="lt1"/>
                </a:solidFill>
              </a:endParaRPr>
            </a:p>
          </p:txBody>
        </p:sp>
      </p:grpSp>
      <p:sp>
        <p:nvSpPr>
          <p:cNvPr id="39" name="Freeform 6"/>
          <p:cNvSpPr>
            <a:spLocks/>
          </p:cNvSpPr>
          <p:nvPr/>
        </p:nvSpPr>
        <p:spPr bwMode="auto">
          <a:xfrm rot="19913694">
            <a:off x="3384300" y="2070946"/>
            <a:ext cx="638557" cy="495831"/>
          </a:xfrm>
          <a:custGeom>
            <a:avLst/>
            <a:gdLst>
              <a:gd name="T0" fmla="*/ 775 w 775"/>
              <a:gd name="T1" fmla="*/ 297 h 602"/>
              <a:gd name="T2" fmla="*/ 770 w 775"/>
              <a:gd name="T3" fmla="*/ 15 h 602"/>
              <a:gd name="T4" fmla="*/ 751 w 775"/>
              <a:gd name="T5" fmla="*/ 1 h 602"/>
              <a:gd name="T6" fmla="*/ 751 w 775"/>
              <a:gd name="T7" fmla="*/ 30 h 602"/>
              <a:gd name="T8" fmla="*/ 674 w 775"/>
              <a:gd name="T9" fmla="*/ 82 h 602"/>
              <a:gd name="T10" fmla="*/ 583 w 775"/>
              <a:gd name="T11" fmla="*/ 122 h 602"/>
              <a:gd name="T12" fmla="*/ 544 w 775"/>
              <a:gd name="T13" fmla="*/ 130 h 602"/>
              <a:gd name="T14" fmla="*/ 505 w 775"/>
              <a:gd name="T15" fmla="*/ 134 h 602"/>
              <a:gd name="T16" fmla="*/ 349 w 775"/>
              <a:gd name="T17" fmla="*/ 137 h 602"/>
              <a:gd name="T18" fmla="*/ 349 w 775"/>
              <a:gd name="T19" fmla="*/ 137 h 602"/>
              <a:gd name="T20" fmla="*/ 96 w 775"/>
              <a:gd name="T21" fmla="*/ 134 h 602"/>
              <a:gd name="T22" fmla="*/ 88 w 775"/>
              <a:gd name="T23" fmla="*/ 134 h 602"/>
              <a:gd name="T24" fmla="*/ 85 w 775"/>
              <a:gd name="T25" fmla="*/ 136 h 602"/>
              <a:gd name="T26" fmla="*/ 69 w 775"/>
              <a:gd name="T27" fmla="*/ 166 h 602"/>
              <a:gd name="T28" fmla="*/ 44 w 775"/>
              <a:gd name="T29" fmla="*/ 157 h 602"/>
              <a:gd name="T30" fmla="*/ 29 w 775"/>
              <a:gd name="T31" fmla="*/ 157 h 602"/>
              <a:gd name="T32" fmla="*/ 23 w 775"/>
              <a:gd name="T33" fmla="*/ 157 h 602"/>
              <a:gd name="T34" fmla="*/ 1 w 775"/>
              <a:gd name="T35" fmla="*/ 164 h 602"/>
              <a:gd name="T36" fmla="*/ 0 w 775"/>
              <a:gd name="T37" fmla="*/ 250 h 602"/>
              <a:gd name="T38" fmla="*/ 1 w 775"/>
              <a:gd name="T39" fmla="*/ 316 h 602"/>
              <a:gd name="T40" fmla="*/ 69 w 775"/>
              <a:gd name="T41" fmla="*/ 315 h 602"/>
              <a:gd name="T42" fmla="*/ 82 w 775"/>
              <a:gd name="T43" fmla="*/ 348 h 602"/>
              <a:gd name="T44" fmla="*/ 191 w 775"/>
              <a:gd name="T45" fmla="*/ 346 h 602"/>
              <a:gd name="T46" fmla="*/ 197 w 775"/>
              <a:gd name="T47" fmla="*/ 406 h 602"/>
              <a:gd name="T48" fmla="*/ 226 w 775"/>
              <a:gd name="T49" fmla="*/ 410 h 602"/>
              <a:gd name="T50" fmla="*/ 341 w 775"/>
              <a:gd name="T51" fmla="*/ 601 h 602"/>
              <a:gd name="T52" fmla="*/ 346 w 775"/>
              <a:gd name="T53" fmla="*/ 601 h 602"/>
              <a:gd name="T54" fmla="*/ 393 w 775"/>
              <a:gd name="T55" fmla="*/ 543 h 602"/>
              <a:gd name="T56" fmla="*/ 391 w 775"/>
              <a:gd name="T57" fmla="*/ 539 h 602"/>
              <a:gd name="T58" fmla="*/ 391 w 775"/>
              <a:gd name="T59" fmla="*/ 532 h 602"/>
              <a:gd name="T60" fmla="*/ 364 w 775"/>
              <a:gd name="T61" fmla="*/ 468 h 602"/>
              <a:gd name="T62" fmla="*/ 333 w 775"/>
              <a:gd name="T63" fmla="*/ 363 h 602"/>
              <a:gd name="T64" fmla="*/ 339 w 775"/>
              <a:gd name="T65" fmla="*/ 347 h 602"/>
              <a:gd name="T66" fmla="*/ 362 w 775"/>
              <a:gd name="T67" fmla="*/ 347 h 602"/>
              <a:gd name="T68" fmla="*/ 362 w 775"/>
              <a:gd name="T69" fmla="*/ 346 h 602"/>
              <a:gd name="T70" fmla="*/ 678 w 775"/>
              <a:gd name="T71" fmla="*/ 399 h 602"/>
              <a:gd name="T72" fmla="*/ 715 w 775"/>
              <a:gd name="T73" fmla="*/ 427 h 602"/>
              <a:gd name="T74" fmla="*/ 751 w 775"/>
              <a:gd name="T75" fmla="*/ 456 h 602"/>
              <a:gd name="T76" fmla="*/ 753 w 775"/>
              <a:gd name="T77" fmla="*/ 486 h 602"/>
              <a:gd name="T78" fmla="*/ 755 w 775"/>
              <a:gd name="T79" fmla="*/ 486 h 602"/>
              <a:gd name="T80" fmla="*/ 772 w 775"/>
              <a:gd name="T81" fmla="*/ 463 h 602"/>
              <a:gd name="T82" fmla="*/ 772 w 775"/>
              <a:gd name="T83" fmla="*/ 425 h 602"/>
              <a:gd name="T84" fmla="*/ 775 w 775"/>
              <a:gd name="T85" fmla="*/ 316 h 602"/>
              <a:gd name="T86" fmla="*/ 775 w 775"/>
              <a:gd name="T87" fmla="*/ 297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775" h="602">
                <a:moveTo>
                  <a:pt x="775" y="297"/>
                </a:moveTo>
                <a:cubicBezTo>
                  <a:pt x="772" y="204"/>
                  <a:pt x="774" y="107"/>
                  <a:pt x="770" y="15"/>
                </a:cubicBezTo>
                <a:cubicBezTo>
                  <a:pt x="764" y="10"/>
                  <a:pt x="757" y="0"/>
                  <a:pt x="751" y="1"/>
                </a:cubicBezTo>
                <a:cubicBezTo>
                  <a:pt x="751" y="1"/>
                  <a:pt x="751" y="1"/>
                  <a:pt x="751" y="30"/>
                </a:cubicBezTo>
                <a:cubicBezTo>
                  <a:pt x="727" y="49"/>
                  <a:pt x="701" y="67"/>
                  <a:pt x="674" y="82"/>
                </a:cubicBezTo>
                <a:cubicBezTo>
                  <a:pt x="646" y="97"/>
                  <a:pt x="618" y="114"/>
                  <a:pt x="583" y="122"/>
                </a:cubicBezTo>
                <a:cubicBezTo>
                  <a:pt x="571" y="125"/>
                  <a:pt x="557" y="127"/>
                  <a:pt x="544" y="130"/>
                </a:cubicBezTo>
                <a:cubicBezTo>
                  <a:pt x="531" y="131"/>
                  <a:pt x="518" y="133"/>
                  <a:pt x="505" y="134"/>
                </a:cubicBezTo>
                <a:cubicBezTo>
                  <a:pt x="459" y="137"/>
                  <a:pt x="401" y="137"/>
                  <a:pt x="349" y="137"/>
                </a:cubicBezTo>
                <a:cubicBezTo>
                  <a:pt x="349" y="137"/>
                  <a:pt x="349" y="137"/>
                  <a:pt x="349" y="137"/>
                </a:cubicBezTo>
                <a:cubicBezTo>
                  <a:pt x="263" y="138"/>
                  <a:pt x="177" y="142"/>
                  <a:pt x="96" y="134"/>
                </a:cubicBezTo>
                <a:cubicBezTo>
                  <a:pt x="96" y="134"/>
                  <a:pt x="96" y="134"/>
                  <a:pt x="88" y="134"/>
                </a:cubicBezTo>
                <a:cubicBezTo>
                  <a:pt x="88" y="134"/>
                  <a:pt x="88" y="134"/>
                  <a:pt x="85" y="136"/>
                </a:cubicBezTo>
                <a:cubicBezTo>
                  <a:pt x="76" y="142"/>
                  <a:pt x="71" y="153"/>
                  <a:pt x="69" y="166"/>
                </a:cubicBezTo>
                <a:cubicBezTo>
                  <a:pt x="63" y="161"/>
                  <a:pt x="53" y="158"/>
                  <a:pt x="44" y="157"/>
                </a:cubicBezTo>
                <a:cubicBezTo>
                  <a:pt x="29" y="157"/>
                  <a:pt x="29" y="157"/>
                  <a:pt x="29" y="157"/>
                </a:cubicBezTo>
                <a:cubicBezTo>
                  <a:pt x="23" y="157"/>
                  <a:pt x="23" y="157"/>
                  <a:pt x="23" y="157"/>
                </a:cubicBezTo>
                <a:cubicBezTo>
                  <a:pt x="14" y="159"/>
                  <a:pt x="8" y="160"/>
                  <a:pt x="1" y="164"/>
                </a:cubicBezTo>
                <a:cubicBezTo>
                  <a:pt x="1" y="193"/>
                  <a:pt x="1" y="222"/>
                  <a:pt x="0" y="250"/>
                </a:cubicBezTo>
                <a:cubicBezTo>
                  <a:pt x="2" y="264"/>
                  <a:pt x="0" y="293"/>
                  <a:pt x="1" y="316"/>
                </a:cubicBezTo>
                <a:cubicBezTo>
                  <a:pt x="17" y="326"/>
                  <a:pt x="52" y="321"/>
                  <a:pt x="69" y="315"/>
                </a:cubicBezTo>
                <a:cubicBezTo>
                  <a:pt x="72" y="328"/>
                  <a:pt x="76" y="340"/>
                  <a:pt x="82" y="348"/>
                </a:cubicBezTo>
                <a:cubicBezTo>
                  <a:pt x="118" y="346"/>
                  <a:pt x="154" y="346"/>
                  <a:pt x="191" y="346"/>
                </a:cubicBezTo>
                <a:cubicBezTo>
                  <a:pt x="191" y="367"/>
                  <a:pt x="193" y="390"/>
                  <a:pt x="197" y="406"/>
                </a:cubicBezTo>
                <a:cubicBezTo>
                  <a:pt x="205" y="409"/>
                  <a:pt x="214" y="412"/>
                  <a:pt x="226" y="410"/>
                </a:cubicBezTo>
                <a:cubicBezTo>
                  <a:pt x="266" y="472"/>
                  <a:pt x="303" y="538"/>
                  <a:pt x="341" y="601"/>
                </a:cubicBezTo>
                <a:cubicBezTo>
                  <a:pt x="342" y="602"/>
                  <a:pt x="345" y="602"/>
                  <a:pt x="346" y="601"/>
                </a:cubicBezTo>
                <a:cubicBezTo>
                  <a:pt x="361" y="580"/>
                  <a:pt x="382" y="567"/>
                  <a:pt x="393" y="543"/>
                </a:cubicBezTo>
                <a:cubicBezTo>
                  <a:pt x="393" y="543"/>
                  <a:pt x="391" y="541"/>
                  <a:pt x="391" y="539"/>
                </a:cubicBezTo>
                <a:cubicBezTo>
                  <a:pt x="391" y="535"/>
                  <a:pt x="391" y="535"/>
                  <a:pt x="391" y="532"/>
                </a:cubicBezTo>
                <a:cubicBezTo>
                  <a:pt x="382" y="510"/>
                  <a:pt x="374" y="490"/>
                  <a:pt x="364" y="468"/>
                </a:cubicBezTo>
                <a:cubicBezTo>
                  <a:pt x="350" y="436"/>
                  <a:pt x="331" y="409"/>
                  <a:pt x="333" y="363"/>
                </a:cubicBezTo>
                <a:cubicBezTo>
                  <a:pt x="335" y="359"/>
                  <a:pt x="337" y="351"/>
                  <a:pt x="339" y="347"/>
                </a:cubicBezTo>
                <a:cubicBezTo>
                  <a:pt x="347" y="347"/>
                  <a:pt x="354" y="347"/>
                  <a:pt x="362" y="347"/>
                </a:cubicBezTo>
                <a:cubicBezTo>
                  <a:pt x="362" y="346"/>
                  <a:pt x="362" y="346"/>
                  <a:pt x="362" y="346"/>
                </a:cubicBezTo>
                <a:cubicBezTo>
                  <a:pt x="491" y="343"/>
                  <a:pt x="599" y="353"/>
                  <a:pt x="678" y="399"/>
                </a:cubicBezTo>
                <a:cubicBezTo>
                  <a:pt x="692" y="407"/>
                  <a:pt x="703" y="418"/>
                  <a:pt x="715" y="427"/>
                </a:cubicBezTo>
                <a:cubicBezTo>
                  <a:pt x="727" y="435"/>
                  <a:pt x="741" y="444"/>
                  <a:pt x="751" y="456"/>
                </a:cubicBezTo>
                <a:cubicBezTo>
                  <a:pt x="753" y="463"/>
                  <a:pt x="749" y="479"/>
                  <a:pt x="753" y="486"/>
                </a:cubicBezTo>
                <a:cubicBezTo>
                  <a:pt x="753" y="486"/>
                  <a:pt x="753" y="486"/>
                  <a:pt x="755" y="486"/>
                </a:cubicBezTo>
                <a:cubicBezTo>
                  <a:pt x="757" y="477"/>
                  <a:pt x="770" y="472"/>
                  <a:pt x="772" y="463"/>
                </a:cubicBezTo>
                <a:cubicBezTo>
                  <a:pt x="775" y="452"/>
                  <a:pt x="772" y="438"/>
                  <a:pt x="772" y="425"/>
                </a:cubicBezTo>
                <a:cubicBezTo>
                  <a:pt x="772" y="392"/>
                  <a:pt x="774" y="348"/>
                  <a:pt x="775" y="316"/>
                </a:cubicBezTo>
                <a:cubicBezTo>
                  <a:pt x="775" y="316"/>
                  <a:pt x="775" y="316"/>
                  <a:pt x="775" y="297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kern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6" name="Grupo 42"/>
          <p:cNvGrpSpPr/>
          <p:nvPr/>
        </p:nvGrpSpPr>
        <p:grpSpPr>
          <a:xfrm>
            <a:off x="3769881" y="1857375"/>
            <a:ext cx="478272" cy="478271"/>
            <a:chOff x="1914529" y="912017"/>
            <a:chExt cx="723901" cy="723901"/>
          </a:xfrm>
          <a:noFill/>
        </p:grpSpPr>
        <p:sp>
          <p:nvSpPr>
            <p:cNvPr id="40" name="Arco 39"/>
            <p:cNvSpPr/>
            <p:nvPr/>
          </p:nvSpPr>
          <p:spPr>
            <a:xfrm>
              <a:off x="1940720" y="1021558"/>
              <a:ext cx="571500" cy="571500"/>
            </a:xfrm>
            <a:prstGeom prst="arc">
              <a:avLst>
                <a:gd name="adj1" fmla="val 16200000"/>
                <a:gd name="adj2" fmla="val 1689375"/>
              </a:avLst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1" name="Arco 40"/>
            <p:cNvSpPr/>
            <p:nvPr/>
          </p:nvSpPr>
          <p:spPr>
            <a:xfrm>
              <a:off x="1914529" y="912017"/>
              <a:ext cx="723901" cy="723901"/>
            </a:xfrm>
            <a:prstGeom prst="arc">
              <a:avLst>
                <a:gd name="adj1" fmla="val 16200000"/>
                <a:gd name="adj2" fmla="val 1689375"/>
              </a:avLst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2" name="Arco 41"/>
            <p:cNvSpPr/>
            <p:nvPr/>
          </p:nvSpPr>
          <p:spPr>
            <a:xfrm>
              <a:off x="1931195" y="1109666"/>
              <a:ext cx="447674" cy="447674"/>
            </a:xfrm>
            <a:prstGeom prst="arc">
              <a:avLst>
                <a:gd name="adj1" fmla="val 16200000"/>
                <a:gd name="adj2" fmla="val 1689375"/>
              </a:avLst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47" name="Freeform 6"/>
          <p:cNvSpPr>
            <a:spLocks/>
          </p:cNvSpPr>
          <p:nvPr/>
        </p:nvSpPr>
        <p:spPr bwMode="auto">
          <a:xfrm rot="1686306" flipH="1">
            <a:off x="5058939" y="1786726"/>
            <a:ext cx="894189" cy="694326"/>
          </a:xfrm>
          <a:custGeom>
            <a:avLst/>
            <a:gdLst>
              <a:gd name="T0" fmla="*/ 775 w 775"/>
              <a:gd name="T1" fmla="*/ 297 h 602"/>
              <a:gd name="T2" fmla="*/ 770 w 775"/>
              <a:gd name="T3" fmla="*/ 15 h 602"/>
              <a:gd name="T4" fmla="*/ 751 w 775"/>
              <a:gd name="T5" fmla="*/ 1 h 602"/>
              <a:gd name="T6" fmla="*/ 751 w 775"/>
              <a:gd name="T7" fmla="*/ 30 h 602"/>
              <a:gd name="T8" fmla="*/ 674 w 775"/>
              <a:gd name="T9" fmla="*/ 82 h 602"/>
              <a:gd name="T10" fmla="*/ 583 w 775"/>
              <a:gd name="T11" fmla="*/ 122 h 602"/>
              <a:gd name="T12" fmla="*/ 544 w 775"/>
              <a:gd name="T13" fmla="*/ 130 h 602"/>
              <a:gd name="T14" fmla="*/ 505 w 775"/>
              <a:gd name="T15" fmla="*/ 134 h 602"/>
              <a:gd name="T16" fmla="*/ 349 w 775"/>
              <a:gd name="T17" fmla="*/ 137 h 602"/>
              <a:gd name="T18" fmla="*/ 349 w 775"/>
              <a:gd name="T19" fmla="*/ 137 h 602"/>
              <a:gd name="T20" fmla="*/ 96 w 775"/>
              <a:gd name="T21" fmla="*/ 134 h 602"/>
              <a:gd name="T22" fmla="*/ 88 w 775"/>
              <a:gd name="T23" fmla="*/ 134 h 602"/>
              <a:gd name="T24" fmla="*/ 85 w 775"/>
              <a:gd name="T25" fmla="*/ 136 h 602"/>
              <a:gd name="T26" fmla="*/ 69 w 775"/>
              <a:gd name="T27" fmla="*/ 166 h 602"/>
              <a:gd name="T28" fmla="*/ 44 w 775"/>
              <a:gd name="T29" fmla="*/ 157 h 602"/>
              <a:gd name="T30" fmla="*/ 29 w 775"/>
              <a:gd name="T31" fmla="*/ 157 h 602"/>
              <a:gd name="T32" fmla="*/ 23 w 775"/>
              <a:gd name="T33" fmla="*/ 157 h 602"/>
              <a:gd name="T34" fmla="*/ 1 w 775"/>
              <a:gd name="T35" fmla="*/ 164 h 602"/>
              <a:gd name="T36" fmla="*/ 0 w 775"/>
              <a:gd name="T37" fmla="*/ 250 h 602"/>
              <a:gd name="T38" fmla="*/ 1 w 775"/>
              <a:gd name="T39" fmla="*/ 316 h 602"/>
              <a:gd name="T40" fmla="*/ 69 w 775"/>
              <a:gd name="T41" fmla="*/ 315 h 602"/>
              <a:gd name="T42" fmla="*/ 82 w 775"/>
              <a:gd name="T43" fmla="*/ 348 h 602"/>
              <a:gd name="T44" fmla="*/ 191 w 775"/>
              <a:gd name="T45" fmla="*/ 346 h 602"/>
              <a:gd name="T46" fmla="*/ 197 w 775"/>
              <a:gd name="T47" fmla="*/ 406 h 602"/>
              <a:gd name="T48" fmla="*/ 226 w 775"/>
              <a:gd name="T49" fmla="*/ 410 h 602"/>
              <a:gd name="T50" fmla="*/ 341 w 775"/>
              <a:gd name="T51" fmla="*/ 601 h 602"/>
              <a:gd name="T52" fmla="*/ 346 w 775"/>
              <a:gd name="T53" fmla="*/ 601 h 602"/>
              <a:gd name="T54" fmla="*/ 393 w 775"/>
              <a:gd name="T55" fmla="*/ 543 h 602"/>
              <a:gd name="T56" fmla="*/ 391 w 775"/>
              <a:gd name="T57" fmla="*/ 539 h 602"/>
              <a:gd name="T58" fmla="*/ 391 w 775"/>
              <a:gd name="T59" fmla="*/ 532 h 602"/>
              <a:gd name="T60" fmla="*/ 364 w 775"/>
              <a:gd name="T61" fmla="*/ 468 h 602"/>
              <a:gd name="T62" fmla="*/ 333 w 775"/>
              <a:gd name="T63" fmla="*/ 363 h 602"/>
              <a:gd name="T64" fmla="*/ 339 w 775"/>
              <a:gd name="T65" fmla="*/ 347 h 602"/>
              <a:gd name="T66" fmla="*/ 362 w 775"/>
              <a:gd name="T67" fmla="*/ 347 h 602"/>
              <a:gd name="T68" fmla="*/ 362 w 775"/>
              <a:gd name="T69" fmla="*/ 346 h 602"/>
              <a:gd name="T70" fmla="*/ 678 w 775"/>
              <a:gd name="T71" fmla="*/ 399 h 602"/>
              <a:gd name="T72" fmla="*/ 715 w 775"/>
              <a:gd name="T73" fmla="*/ 427 h 602"/>
              <a:gd name="T74" fmla="*/ 751 w 775"/>
              <a:gd name="T75" fmla="*/ 456 h 602"/>
              <a:gd name="T76" fmla="*/ 753 w 775"/>
              <a:gd name="T77" fmla="*/ 486 h 602"/>
              <a:gd name="T78" fmla="*/ 755 w 775"/>
              <a:gd name="T79" fmla="*/ 486 h 602"/>
              <a:gd name="T80" fmla="*/ 772 w 775"/>
              <a:gd name="T81" fmla="*/ 463 h 602"/>
              <a:gd name="T82" fmla="*/ 772 w 775"/>
              <a:gd name="T83" fmla="*/ 425 h 602"/>
              <a:gd name="T84" fmla="*/ 775 w 775"/>
              <a:gd name="T85" fmla="*/ 316 h 602"/>
              <a:gd name="T86" fmla="*/ 775 w 775"/>
              <a:gd name="T87" fmla="*/ 297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775" h="602">
                <a:moveTo>
                  <a:pt x="775" y="297"/>
                </a:moveTo>
                <a:cubicBezTo>
                  <a:pt x="772" y="204"/>
                  <a:pt x="774" y="107"/>
                  <a:pt x="770" y="15"/>
                </a:cubicBezTo>
                <a:cubicBezTo>
                  <a:pt x="764" y="10"/>
                  <a:pt x="757" y="0"/>
                  <a:pt x="751" y="1"/>
                </a:cubicBezTo>
                <a:cubicBezTo>
                  <a:pt x="751" y="1"/>
                  <a:pt x="751" y="1"/>
                  <a:pt x="751" y="30"/>
                </a:cubicBezTo>
                <a:cubicBezTo>
                  <a:pt x="727" y="49"/>
                  <a:pt x="701" y="67"/>
                  <a:pt x="674" y="82"/>
                </a:cubicBezTo>
                <a:cubicBezTo>
                  <a:pt x="646" y="97"/>
                  <a:pt x="618" y="114"/>
                  <a:pt x="583" y="122"/>
                </a:cubicBezTo>
                <a:cubicBezTo>
                  <a:pt x="571" y="125"/>
                  <a:pt x="557" y="127"/>
                  <a:pt x="544" y="130"/>
                </a:cubicBezTo>
                <a:cubicBezTo>
                  <a:pt x="531" y="131"/>
                  <a:pt x="518" y="133"/>
                  <a:pt x="505" y="134"/>
                </a:cubicBezTo>
                <a:cubicBezTo>
                  <a:pt x="459" y="137"/>
                  <a:pt x="401" y="137"/>
                  <a:pt x="349" y="137"/>
                </a:cubicBezTo>
                <a:cubicBezTo>
                  <a:pt x="349" y="137"/>
                  <a:pt x="349" y="137"/>
                  <a:pt x="349" y="137"/>
                </a:cubicBezTo>
                <a:cubicBezTo>
                  <a:pt x="263" y="138"/>
                  <a:pt x="177" y="142"/>
                  <a:pt x="96" y="134"/>
                </a:cubicBezTo>
                <a:cubicBezTo>
                  <a:pt x="96" y="134"/>
                  <a:pt x="96" y="134"/>
                  <a:pt x="88" y="134"/>
                </a:cubicBezTo>
                <a:cubicBezTo>
                  <a:pt x="88" y="134"/>
                  <a:pt x="88" y="134"/>
                  <a:pt x="85" y="136"/>
                </a:cubicBezTo>
                <a:cubicBezTo>
                  <a:pt x="76" y="142"/>
                  <a:pt x="71" y="153"/>
                  <a:pt x="69" y="166"/>
                </a:cubicBezTo>
                <a:cubicBezTo>
                  <a:pt x="63" y="161"/>
                  <a:pt x="53" y="158"/>
                  <a:pt x="44" y="157"/>
                </a:cubicBezTo>
                <a:cubicBezTo>
                  <a:pt x="29" y="157"/>
                  <a:pt x="29" y="157"/>
                  <a:pt x="29" y="157"/>
                </a:cubicBezTo>
                <a:cubicBezTo>
                  <a:pt x="23" y="157"/>
                  <a:pt x="23" y="157"/>
                  <a:pt x="23" y="157"/>
                </a:cubicBezTo>
                <a:cubicBezTo>
                  <a:pt x="14" y="159"/>
                  <a:pt x="8" y="160"/>
                  <a:pt x="1" y="164"/>
                </a:cubicBezTo>
                <a:cubicBezTo>
                  <a:pt x="1" y="193"/>
                  <a:pt x="1" y="222"/>
                  <a:pt x="0" y="250"/>
                </a:cubicBezTo>
                <a:cubicBezTo>
                  <a:pt x="2" y="264"/>
                  <a:pt x="0" y="293"/>
                  <a:pt x="1" y="316"/>
                </a:cubicBezTo>
                <a:cubicBezTo>
                  <a:pt x="17" y="326"/>
                  <a:pt x="52" y="321"/>
                  <a:pt x="69" y="315"/>
                </a:cubicBezTo>
                <a:cubicBezTo>
                  <a:pt x="72" y="328"/>
                  <a:pt x="76" y="340"/>
                  <a:pt x="82" y="348"/>
                </a:cubicBezTo>
                <a:cubicBezTo>
                  <a:pt x="118" y="346"/>
                  <a:pt x="154" y="346"/>
                  <a:pt x="191" y="346"/>
                </a:cubicBezTo>
                <a:cubicBezTo>
                  <a:pt x="191" y="367"/>
                  <a:pt x="193" y="390"/>
                  <a:pt x="197" y="406"/>
                </a:cubicBezTo>
                <a:cubicBezTo>
                  <a:pt x="205" y="409"/>
                  <a:pt x="214" y="412"/>
                  <a:pt x="226" y="410"/>
                </a:cubicBezTo>
                <a:cubicBezTo>
                  <a:pt x="266" y="472"/>
                  <a:pt x="303" y="538"/>
                  <a:pt x="341" y="601"/>
                </a:cubicBezTo>
                <a:cubicBezTo>
                  <a:pt x="342" y="602"/>
                  <a:pt x="345" y="602"/>
                  <a:pt x="346" y="601"/>
                </a:cubicBezTo>
                <a:cubicBezTo>
                  <a:pt x="361" y="580"/>
                  <a:pt x="382" y="567"/>
                  <a:pt x="393" y="543"/>
                </a:cubicBezTo>
                <a:cubicBezTo>
                  <a:pt x="393" y="543"/>
                  <a:pt x="391" y="541"/>
                  <a:pt x="391" y="539"/>
                </a:cubicBezTo>
                <a:cubicBezTo>
                  <a:pt x="391" y="535"/>
                  <a:pt x="391" y="535"/>
                  <a:pt x="391" y="532"/>
                </a:cubicBezTo>
                <a:cubicBezTo>
                  <a:pt x="382" y="510"/>
                  <a:pt x="374" y="490"/>
                  <a:pt x="364" y="468"/>
                </a:cubicBezTo>
                <a:cubicBezTo>
                  <a:pt x="350" y="436"/>
                  <a:pt x="331" y="409"/>
                  <a:pt x="333" y="363"/>
                </a:cubicBezTo>
                <a:cubicBezTo>
                  <a:pt x="335" y="359"/>
                  <a:pt x="337" y="351"/>
                  <a:pt x="339" y="347"/>
                </a:cubicBezTo>
                <a:cubicBezTo>
                  <a:pt x="347" y="347"/>
                  <a:pt x="354" y="347"/>
                  <a:pt x="362" y="347"/>
                </a:cubicBezTo>
                <a:cubicBezTo>
                  <a:pt x="362" y="346"/>
                  <a:pt x="362" y="346"/>
                  <a:pt x="362" y="346"/>
                </a:cubicBezTo>
                <a:cubicBezTo>
                  <a:pt x="491" y="343"/>
                  <a:pt x="599" y="353"/>
                  <a:pt x="678" y="399"/>
                </a:cubicBezTo>
                <a:cubicBezTo>
                  <a:pt x="692" y="407"/>
                  <a:pt x="703" y="418"/>
                  <a:pt x="715" y="427"/>
                </a:cubicBezTo>
                <a:cubicBezTo>
                  <a:pt x="727" y="435"/>
                  <a:pt x="741" y="444"/>
                  <a:pt x="751" y="456"/>
                </a:cubicBezTo>
                <a:cubicBezTo>
                  <a:pt x="753" y="463"/>
                  <a:pt x="749" y="479"/>
                  <a:pt x="753" y="486"/>
                </a:cubicBezTo>
                <a:cubicBezTo>
                  <a:pt x="753" y="486"/>
                  <a:pt x="753" y="486"/>
                  <a:pt x="755" y="486"/>
                </a:cubicBezTo>
                <a:cubicBezTo>
                  <a:pt x="757" y="477"/>
                  <a:pt x="770" y="472"/>
                  <a:pt x="772" y="463"/>
                </a:cubicBezTo>
                <a:cubicBezTo>
                  <a:pt x="775" y="452"/>
                  <a:pt x="772" y="438"/>
                  <a:pt x="772" y="425"/>
                </a:cubicBezTo>
                <a:cubicBezTo>
                  <a:pt x="772" y="392"/>
                  <a:pt x="774" y="348"/>
                  <a:pt x="775" y="316"/>
                </a:cubicBezTo>
                <a:cubicBezTo>
                  <a:pt x="775" y="316"/>
                  <a:pt x="775" y="316"/>
                  <a:pt x="775" y="297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kern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7" name="Grupo 42"/>
          <p:cNvGrpSpPr/>
          <p:nvPr/>
        </p:nvGrpSpPr>
        <p:grpSpPr>
          <a:xfrm flipH="1">
            <a:off x="4743450" y="1487656"/>
            <a:ext cx="669737" cy="669737"/>
            <a:chOff x="1914529" y="912017"/>
            <a:chExt cx="723901" cy="723901"/>
          </a:xfrm>
          <a:noFill/>
        </p:grpSpPr>
        <p:sp>
          <p:nvSpPr>
            <p:cNvPr id="49" name="Arco 48"/>
            <p:cNvSpPr/>
            <p:nvPr/>
          </p:nvSpPr>
          <p:spPr>
            <a:xfrm>
              <a:off x="1940720" y="1021558"/>
              <a:ext cx="571500" cy="571500"/>
            </a:xfrm>
            <a:prstGeom prst="arc">
              <a:avLst>
                <a:gd name="adj1" fmla="val 16200000"/>
                <a:gd name="adj2" fmla="val 1689375"/>
              </a:avLst>
            </a:prstGeom>
            <a:grpFill/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0" name="Arco 49"/>
            <p:cNvSpPr/>
            <p:nvPr/>
          </p:nvSpPr>
          <p:spPr>
            <a:xfrm>
              <a:off x="1914529" y="912017"/>
              <a:ext cx="723901" cy="723901"/>
            </a:xfrm>
            <a:prstGeom prst="arc">
              <a:avLst>
                <a:gd name="adj1" fmla="val 16200000"/>
                <a:gd name="adj2" fmla="val 1689375"/>
              </a:avLst>
            </a:prstGeom>
            <a:grpFill/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1" name="Arco 50"/>
            <p:cNvSpPr/>
            <p:nvPr/>
          </p:nvSpPr>
          <p:spPr>
            <a:xfrm>
              <a:off x="1931195" y="1109666"/>
              <a:ext cx="447674" cy="447674"/>
            </a:xfrm>
            <a:prstGeom prst="arc">
              <a:avLst>
                <a:gd name="adj1" fmla="val 16200000"/>
                <a:gd name="adj2" fmla="val 1689375"/>
              </a:avLst>
            </a:prstGeom>
            <a:grpFill/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26" name="Grupo 25"/>
          <p:cNvGrpSpPr/>
          <p:nvPr/>
        </p:nvGrpSpPr>
        <p:grpSpPr>
          <a:xfrm>
            <a:off x="0" y="-61937"/>
            <a:ext cx="4860032" cy="682625"/>
            <a:chOff x="0" y="-61937"/>
            <a:chExt cx="4860032" cy="682625"/>
          </a:xfrm>
        </p:grpSpPr>
        <p:sp>
          <p:nvSpPr>
            <p:cNvPr id="28" name="Retângulo 27"/>
            <p:cNvSpPr/>
            <p:nvPr/>
          </p:nvSpPr>
          <p:spPr>
            <a:xfrm>
              <a:off x="0" y="0"/>
              <a:ext cx="2987824" cy="6206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0" name="CaixaDeTexto 29"/>
            <p:cNvSpPr txBox="1"/>
            <p:nvPr/>
          </p:nvSpPr>
          <p:spPr>
            <a:xfrm>
              <a:off x="0" y="-61937"/>
              <a:ext cx="4860032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b="1" dirty="0" smtClean="0">
                  <a:solidFill>
                    <a:srgbClr val="002060"/>
                  </a:solidFill>
                </a:rPr>
                <a:t>Consulta Pública nº 25/2018</a:t>
              </a:r>
            </a:p>
            <a:p>
              <a:r>
                <a:rPr lang="pt-BR" sz="1300" dirty="0" smtClean="0">
                  <a:solidFill>
                    <a:srgbClr val="002060"/>
                  </a:solidFill>
                  <a:latin typeface="Century Gothic" pitchFamily="34" charset="0"/>
                </a:rPr>
                <a:t>Distribuição de solventes</a:t>
              </a:r>
              <a:endParaRPr lang="pt-BR" sz="1300" dirty="0">
                <a:solidFill>
                  <a:srgbClr val="002060"/>
                </a:solidFill>
                <a:latin typeface="Century Gothic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Próximos passos </a:t>
            </a:r>
            <a:endParaRPr lang="pt-BR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sz="2800" b="1" dirty="0" smtClean="0"/>
              <a:t>ENCERRAMENTO</a:t>
            </a:r>
            <a:endParaRPr lang="pt-BR" sz="2800" b="1" dirty="0"/>
          </a:p>
        </p:txBody>
      </p:sp>
      <p:grpSp>
        <p:nvGrpSpPr>
          <p:cNvPr id="4" name="Grupo 3"/>
          <p:cNvGrpSpPr/>
          <p:nvPr/>
        </p:nvGrpSpPr>
        <p:grpSpPr>
          <a:xfrm>
            <a:off x="0" y="-61937"/>
            <a:ext cx="4860032" cy="682625"/>
            <a:chOff x="0" y="-61937"/>
            <a:chExt cx="4860032" cy="682625"/>
          </a:xfrm>
        </p:grpSpPr>
        <p:sp>
          <p:nvSpPr>
            <p:cNvPr id="5" name="Retângulo 4"/>
            <p:cNvSpPr/>
            <p:nvPr/>
          </p:nvSpPr>
          <p:spPr>
            <a:xfrm>
              <a:off x="0" y="0"/>
              <a:ext cx="2987824" cy="6206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CaixaDeTexto 5"/>
            <p:cNvSpPr txBox="1"/>
            <p:nvPr/>
          </p:nvSpPr>
          <p:spPr>
            <a:xfrm>
              <a:off x="0" y="-61937"/>
              <a:ext cx="4860032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b="1" dirty="0" smtClean="0">
                  <a:solidFill>
                    <a:srgbClr val="002060"/>
                  </a:solidFill>
                </a:rPr>
                <a:t>Consulta Pública nº 25/2018</a:t>
              </a:r>
            </a:p>
            <a:p>
              <a:r>
                <a:rPr lang="pt-BR" sz="1300" dirty="0" smtClean="0">
                  <a:solidFill>
                    <a:srgbClr val="002060"/>
                  </a:solidFill>
                  <a:latin typeface="Century Gothic" pitchFamily="34" charset="0"/>
                </a:rPr>
                <a:t>Distribuição de solventes</a:t>
              </a:r>
              <a:endParaRPr lang="pt-BR" sz="1300" dirty="0">
                <a:solidFill>
                  <a:srgbClr val="002060"/>
                </a:solidFill>
                <a:latin typeface="Century Gothic" pitchFamily="34" charset="0"/>
              </a:endParaRPr>
            </a:p>
          </p:txBody>
        </p:sp>
      </p:grpSp>
      <p:sp>
        <p:nvSpPr>
          <p:cNvPr id="8" name="Freeform 180"/>
          <p:cNvSpPr>
            <a:spLocks noChangeAspect="1" noEditPoints="1"/>
          </p:cNvSpPr>
          <p:nvPr/>
        </p:nvSpPr>
        <p:spPr bwMode="auto">
          <a:xfrm>
            <a:off x="5276850" y="2751220"/>
            <a:ext cx="3409949" cy="1685892"/>
          </a:xfrm>
          <a:custGeom>
            <a:avLst/>
            <a:gdLst>
              <a:gd name="T0" fmla="*/ 420 w 2750"/>
              <a:gd name="T1" fmla="*/ 634 h 1710"/>
              <a:gd name="T2" fmla="*/ 902 w 2750"/>
              <a:gd name="T3" fmla="*/ 137 h 1710"/>
              <a:gd name="T4" fmla="*/ 618 w 2750"/>
              <a:gd name="T5" fmla="*/ 137 h 1710"/>
              <a:gd name="T6" fmla="*/ 136 w 2750"/>
              <a:gd name="T7" fmla="*/ 634 h 1710"/>
              <a:gd name="T8" fmla="*/ 420 w 2750"/>
              <a:gd name="T9" fmla="*/ 634 h 1710"/>
              <a:gd name="T10" fmla="*/ 133 w 2750"/>
              <a:gd name="T11" fmla="*/ 137 h 1710"/>
              <a:gd name="T12" fmla="*/ 133 w 2750"/>
              <a:gd name="T13" fmla="*/ 345 h 1710"/>
              <a:gd name="T14" fmla="*/ 335 w 2750"/>
              <a:gd name="T15" fmla="*/ 137 h 1710"/>
              <a:gd name="T16" fmla="*/ 133 w 2750"/>
              <a:gd name="T17" fmla="*/ 137 h 1710"/>
              <a:gd name="T18" fmla="*/ 1565 w 2750"/>
              <a:gd name="T19" fmla="*/ 634 h 1710"/>
              <a:gd name="T20" fmla="*/ 2047 w 2750"/>
              <a:gd name="T21" fmla="*/ 137 h 1710"/>
              <a:gd name="T22" fmla="*/ 1771 w 2750"/>
              <a:gd name="T23" fmla="*/ 137 h 1710"/>
              <a:gd name="T24" fmla="*/ 1288 w 2750"/>
              <a:gd name="T25" fmla="*/ 634 h 1710"/>
              <a:gd name="T26" fmla="*/ 1565 w 2750"/>
              <a:gd name="T27" fmla="*/ 634 h 1710"/>
              <a:gd name="T28" fmla="*/ 1006 w 2750"/>
              <a:gd name="T29" fmla="*/ 634 h 1710"/>
              <a:gd name="T30" fmla="*/ 1488 w 2750"/>
              <a:gd name="T31" fmla="*/ 137 h 1710"/>
              <a:gd name="T32" fmla="*/ 1185 w 2750"/>
              <a:gd name="T33" fmla="*/ 137 h 1710"/>
              <a:gd name="T34" fmla="*/ 703 w 2750"/>
              <a:gd name="T35" fmla="*/ 634 h 1710"/>
              <a:gd name="T36" fmla="*/ 1006 w 2750"/>
              <a:gd name="T37" fmla="*/ 634 h 1710"/>
              <a:gd name="T38" fmla="*/ 2133 w 2750"/>
              <a:gd name="T39" fmla="*/ 634 h 1710"/>
              <a:gd name="T40" fmla="*/ 2615 w 2750"/>
              <a:gd name="T41" fmla="*/ 137 h 1710"/>
              <a:gd name="T42" fmla="*/ 2330 w 2750"/>
              <a:gd name="T43" fmla="*/ 137 h 1710"/>
              <a:gd name="T44" fmla="*/ 1848 w 2750"/>
              <a:gd name="T45" fmla="*/ 634 h 1710"/>
              <a:gd name="T46" fmla="*/ 2133 w 2750"/>
              <a:gd name="T47" fmla="*/ 634 h 1710"/>
              <a:gd name="T48" fmla="*/ 2617 w 2750"/>
              <a:gd name="T49" fmla="*/ 634 h 1710"/>
              <a:gd name="T50" fmla="*/ 2617 w 2750"/>
              <a:gd name="T51" fmla="*/ 428 h 1710"/>
              <a:gd name="T52" fmla="*/ 2416 w 2750"/>
              <a:gd name="T53" fmla="*/ 634 h 1710"/>
              <a:gd name="T54" fmla="*/ 2617 w 2750"/>
              <a:gd name="T55" fmla="*/ 634 h 1710"/>
              <a:gd name="T56" fmla="*/ 0 w 2750"/>
              <a:gd name="T57" fmla="*/ 0 h 1710"/>
              <a:gd name="T58" fmla="*/ 0 w 2750"/>
              <a:gd name="T59" fmla="*/ 1710 h 1710"/>
              <a:gd name="T60" fmla="*/ 81 w 2750"/>
              <a:gd name="T61" fmla="*/ 1710 h 1710"/>
              <a:gd name="T62" fmla="*/ 81 w 2750"/>
              <a:gd name="T63" fmla="*/ 734 h 1710"/>
              <a:gd name="T64" fmla="*/ 2668 w 2750"/>
              <a:gd name="T65" fmla="*/ 734 h 1710"/>
              <a:gd name="T66" fmla="*/ 2668 w 2750"/>
              <a:gd name="T67" fmla="*/ 1710 h 1710"/>
              <a:gd name="T68" fmla="*/ 2750 w 2750"/>
              <a:gd name="T69" fmla="*/ 1710 h 1710"/>
              <a:gd name="T70" fmla="*/ 2750 w 2750"/>
              <a:gd name="T71" fmla="*/ 0 h 1710"/>
              <a:gd name="T72" fmla="*/ 0 w 2750"/>
              <a:gd name="T73" fmla="*/ 0 h 1710"/>
              <a:gd name="T74" fmla="*/ 2668 w 2750"/>
              <a:gd name="T75" fmla="*/ 689 h 1710"/>
              <a:gd name="T76" fmla="*/ 81 w 2750"/>
              <a:gd name="T77" fmla="*/ 689 h 1710"/>
              <a:gd name="T78" fmla="*/ 81 w 2750"/>
              <a:gd name="T79" fmla="*/ 81 h 1710"/>
              <a:gd name="T80" fmla="*/ 2668 w 2750"/>
              <a:gd name="T81" fmla="*/ 81 h 1710"/>
              <a:gd name="T82" fmla="*/ 2668 w 2750"/>
              <a:gd name="T83" fmla="*/ 689 h 17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750" h="1710">
                <a:moveTo>
                  <a:pt x="420" y="634"/>
                </a:moveTo>
                <a:lnTo>
                  <a:pt x="902" y="137"/>
                </a:lnTo>
                <a:lnTo>
                  <a:pt x="618" y="137"/>
                </a:lnTo>
                <a:lnTo>
                  <a:pt x="136" y="634"/>
                </a:lnTo>
                <a:lnTo>
                  <a:pt x="420" y="634"/>
                </a:lnTo>
                <a:close/>
                <a:moveTo>
                  <a:pt x="133" y="137"/>
                </a:moveTo>
                <a:lnTo>
                  <a:pt x="133" y="345"/>
                </a:lnTo>
                <a:lnTo>
                  <a:pt x="335" y="137"/>
                </a:lnTo>
                <a:lnTo>
                  <a:pt x="133" y="137"/>
                </a:lnTo>
                <a:close/>
                <a:moveTo>
                  <a:pt x="1565" y="634"/>
                </a:moveTo>
                <a:lnTo>
                  <a:pt x="2047" y="137"/>
                </a:lnTo>
                <a:lnTo>
                  <a:pt x="1771" y="137"/>
                </a:lnTo>
                <a:lnTo>
                  <a:pt x="1288" y="634"/>
                </a:lnTo>
                <a:lnTo>
                  <a:pt x="1565" y="634"/>
                </a:lnTo>
                <a:close/>
                <a:moveTo>
                  <a:pt x="1006" y="634"/>
                </a:moveTo>
                <a:lnTo>
                  <a:pt x="1488" y="137"/>
                </a:lnTo>
                <a:lnTo>
                  <a:pt x="1185" y="137"/>
                </a:lnTo>
                <a:lnTo>
                  <a:pt x="703" y="634"/>
                </a:lnTo>
                <a:lnTo>
                  <a:pt x="1006" y="634"/>
                </a:lnTo>
                <a:close/>
                <a:moveTo>
                  <a:pt x="2133" y="634"/>
                </a:moveTo>
                <a:lnTo>
                  <a:pt x="2615" y="137"/>
                </a:lnTo>
                <a:lnTo>
                  <a:pt x="2330" y="137"/>
                </a:lnTo>
                <a:lnTo>
                  <a:pt x="1848" y="634"/>
                </a:lnTo>
                <a:lnTo>
                  <a:pt x="2133" y="634"/>
                </a:lnTo>
                <a:close/>
                <a:moveTo>
                  <a:pt x="2617" y="634"/>
                </a:moveTo>
                <a:lnTo>
                  <a:pt x="2617" y="428"/>
                </a:lnTo>
                <a:lnTo>
                  <a:pt x="2416" y="634"/>
                </a:lnTo>
                <a:lnTo>
                  <a:pt x="2617" y="634"/>
                </a:lnTo>
                <a:close/>
                <a:moveTo>
                  <a:pt x="0" y="0"/>
                </a:moveTo>
                <a:lnTo>
                  <a:pt x="0" y="1710"/>
                </a:lnTo>
                <a:lnTo>
                  <a:pt x="81" y="1710"/>
                </a:lnTo>
                <a:lnTo>
                  <a:pt x="81" y="734"/>
                </a:lnTo>
                <a:lnTo>
                  <a:pt x="2668" y="734"/>
                </a:lnTo>
                <a:lnTo>
                  <a:pt x="2668" y="1710"/>
                </a:lnTo>
                <a:lnTo>
                  <a:pt x="2750" y="1710"/>
                </a:lnTo>
                <a:lnTo>
                  <a:pt x="2750" y="0"/>
                </a:lnTo>
                <a:lnTo>
                  <a:pt x="0" y="0"/>
                </a:lnTo>
                <a:close/>
                <a:moveTo>
                  <a:pt x="2668" y="689"/>
                </a:moveTo>
                <a:lnTo>
                  <a:pt x="81" y="689"/>
                </a:lnTo>
                <a:lnTo>
                  <a:pt x="81" y="81"/>
                </a:lnTo>
                <a:lnTo>
                  <a:pt x="2668" y="81"/>
                </a:lnTo>
                <a:lnTo>
                  <a:pt x="2668" y="689"/>
                </a:lnTo>
                <a:close/>
              </a:path>
            </a:pathLst>
          </a:custGeom>
          <a:gradFill>
            <a:gsLst>
              <a:gs pos="0">
                <a:srgbClr val="FF6600"/>
              </a:gs>
              <a:gs pos="50000">
                <a:srgbClr val="FF9900"/>
              </a:gs>
              <a:gs pos="100000">
                <a:srgbClr val="FFC000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PRÓXIMOS PASSOS ANP</a:t>
            </a:r>
            <a:endParaRPr lang="pt-BR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2" name="Espaço Reservado para Conteúdo 1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b="1" dirty="0" smtClean="0">
                <a:solidFill>
                  <a:srgbClr val="002060"/>
                </a:solidFill>
              </a:rPr>
              <a:t>Análise interna da contribuições recebidas</a:t>
            </a:r>
          </a:p>
          <a:p>
            <a:pPr lvl="1"/>
            <a:r>
              <a:rPr lang="pt-BR" dirty="0" smtClean="0">
                <a:solidFill>
                  <a:srgbClr val="002060"/>
                </a:solidFill>
              </a:rPr>
              <a:t>Previsão: Novembro/2018</a:t>
            </a:r>
          </a:p>
          <a:p>
            <a:r>
              <a:rPr lang="pt-BR" b="1" dirty="0" smtClean="0">
                <a:solidFill>
                  <a:srgbClr val="002060"/>
                </a:solidFill>
              </a:rPr>
              <a:t>Divulgação dos Acatamentos</a:t>
            </a:r>
          </a:p>
          <a:p>
            <a:pPr lvl="1"/>
            <a:r>
              <a:rPr lang="pt-BR" dirty="0" smtClean="0">
                <a:solidFill>
                  <a:srgbClr val="002060"/>
                </a:solidFill>
              </a:rPr>
              <a:t>Previsão: Dezembro/2018</a:t>
            </a:r>
          </a:p>
          <a:p>
            <a:r>
              <a:rPr lang="pt-BR" b="1" dirty="0" smtClean="0">
                <a:solidFill>
                  <a:srgbClr val="002060"/>
                </a:solidFill>
              </a:rPr>
              <a:t>Publicação</a:t>
            </a:r>
          </a:p>
          <a:p>
            <a:pPr lvl="1"/>
            <a:r>
              <a:rPr lang="pt-BR" dirty="0" smtClean="0">
                <a:solidFill>
                  <a:srgbClr val="002060"/>
                </a:solidFill>
              </a:rPr>
              <a:t>Previsão: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  <a:r>
              <a:rPr lang="pt-BR" b="1" u="sng" dirty="0" smtClean="0">
                <a:solidFill>
                  <a:srgbClr val="FF6600"/>
                </a:solidFill>
              </a:rPr>
              <a:t>Dezembro/2018</a:t>
            </a:r>
          </a:p>
          <a:p>
            <a:pPr lvl="1"/>
            <a:endParaRPr lang="pt-BR" dirty="0" smtClean="0">
              <a:solidFill>
                <a:srgbClr val="002060"/>
              </a:solidFill>
            </a:endParaRPr>
          </a:p>
        </p:txBody>
      </p:sp>
      <p:grpSp>
        <p:nvGrpSpPr>
          <p:cNvPr id="5" name="Grupo 4"/>
          <p:cNvGrpSpPr/>
          <p:nvPr/>
        </p:nvGrpSpPr>
        <p:grpSpPr>
          <a:xfrm>
            <a:off x="0" y="6237312"/>
            <a:ext cx="4860032" cy="620688"/>
            <a:chOff x="0" y="0"/>
            <a:chExt cx="4860032" cy="620688"/>
          </a:xfrm>
        </p:grpSpPr>
        <p:sp>
          <p:nvSpPr>
            <p:cNvPr id="6" name="Retângulo 5"/>
            <p:cNvSpPr/>
            <p:nvPr/>
          </p:nvSpPr>
          <p:spPr>
            <a:xfrm>
              <a:off x="0" y="0"/>
              <a:ext cx="2987824" cy="6206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CaixaDeTexto 7"/>
            <p:cNvSpPr txBox="1"/>
            <p:nvPr/>
          </p:nvSpPr>
          <p:spPr>
            <a:xfrm>
              <a:off x="0" y="37455"/>
              <a:ext cx="4860032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b="1" dirty="0" smtClean="0">
                  <a:solidFill>
                    <a:srgbClr val="002060"/>
                  </a:solidFill>
                </a:rPr>
                <a:t>Consulta Pública nº 25/2018</a:t>
              </a:r>
            </a:p>
            <a:p>
              <a:r>
                <a:rPr lang="pt-BR" sz="1300" dirty="0" smtClean="0">
                  <a:solidFill>
                    <a:srgbClr val="002060"/>
                  </a:solidFill>
                  <a:latin typeface="Century Gothic" pitchFamily="34" charset="0"/>
                </a:rPr>
                <a:t>Distribuição de solventes</a:t>
              </a:r>
              <a:endParaRPr lang="pt-BR" sz="1300" dirty="0">
                <a:solidFill>
                  <a:srgbClr val="002060"/>
                </a:solidFill>
                <a:latin typeface="Century Gothic" pitchFamily="34" charset="0"/>
              </a:endParaRPr>
            </a:p>
          </p:txBody>
        </p:sp>
      </p:grpSp>
      <p:sp>
        <p:nvSpPr>
          <p:cNvPr id="9" name="Freeform 58"/>
          <p:cNvSpPr>
            <a:spLocks noChangeAspect="1" noEditPoints="1"/>
          </p:cNvSpPr>
          <p:nvPr/>
        </p:nvSpPr>
        <p:spPr bwMode="auto">
          <a:xfrm>
            <a:off x="5119190" y="4938246"/>
            <a:ext cx="1148259" cy="1194267"/>
          </a:xfrm>
          <a:custGeom>
            <a:avLst/>
            <a:gdLst>
              <a:gd name="T0" fmla="*/ 2147483647 w 3636"/>
              <a:gd name="T1" fmla="*/ 2147483647 h 4763"/>
              <a:gd name="T2" fmla="*/ 2147483647 w 3636"/>
              <a:gd name="T3" fmla="*/ 2147483647 h 4763"/>
              <a:gd name="T4" fmla="*/ 2147483647 w 3636"/>
              <a:gd name="T5" fmla="*/ 2147483647 h 4763"/>
              <a:gd name="T6" fmla="*/ 2147483647 w 3636"/>
              <a:gd name="T7" fmla="*/ 2147483647 h 4763"/>
              <a:gd name="T8" fmla="*/ 2147483647 w 3636"/>
              <a:gd name="T9" fmla="*/ 2147483647 h 4763"/>
              <a:gd name="T10" fmla="*/ 2147483647 w 3636"/>
              <a:gd name="T11" fmla="*/ 2147483647 h 4763"/>
              <a:gd name="T12" fmla="*/ 2147483647 w 3636"/>
              <a:gd name="T13" fmla="*/ 2147483647 h 4763"/>
              <a:gd name="T14" fmla="*/ 2147483647 w 3636"/>
              <a:gd name="T15" fmla="*/ 2147483647 h 4763"/>
              <a:gd name="T16" fmla="*/ 2147483647 w 3636"/>
              <a:gd name="T17" fmla="*/ 2147483647 h 4763"/>
              <a:gd name="T18" fmla="*/ 2147483647 w 3636"/>
              <a:gd name="T19" fmla="*/ 0 h 4763"/>
              <a:gd name="T20" fmla="*/ 2147483647 w 3636"/>
              <a:gd name="T21" fmla="*/ 2147483647 h 4763"/>
              <a:gd name="T22" fmla="*/ 2147483647 w 3636"/>
              <a:gd name="T23" fmla="*/ 2147483647 h 4763"/>
              <a:gd name="T24" fmla="*/ 2147483647 w 3636"/>
              <a:gd name="T25" fmla="*/ 2147483647 h 4763"/>
              <a:gd name="T26" fmla="*/ 2147483647 w 3636"/>
              <a:gd name="T27" fmla="*/ 2147483647 h 4763"/>
              <a:gd name="T28" fmla="*/ 2147483647 w 3636"/>
              <a:gd name="T29" fmla="*/ 2147483647 h 4763"/>
              <a:gd name="T30" fmla="*/ 2147483647 w 3636"/>
              <a:gd name="T31" fmla="*/ 2147483647 h 4763"/>
              <a:gd name="T32" fmla="*/ 2147483647 w 3636"/>
              <a:gd name="T33" fmla="*/ 2147483647 h 4763"/>
              <a:gd name="T34" fmla="*/ 2147483647 w 3636"/>
              <a:gd name="T35" fmla="*/ 2147483647 h 4763"/>
              <a:gd name="T36" fmla="*/ 0 w 3636"/>
              <a:gd name="T37" fmla="*/ 2147483647 h 4763"/>
              <a:gd name="T38" fmla="*/ 2147483647 w 3636"/>
              <a:gd name="T39" fmla="*/ 2147483647 h 4763"/>
              <a:gd name="T40" fmla="*/ 2147483647 w 3636"/>
              <a:gd name="T41" fmla="*/ 2147483647 h 4763"/>
              <a:gd name="T42" fmla="*/ 2147483647 w 3636"/>
              <a:gd name="T43" fmla="*/ 2147483647 h 4763"/>
              <a:gd name="T44" fmla="*/ 2147483647 w 3636"/>
              <a:gd name="T45" fmla="*/ 2147483647 h 4763"/>
              <a:gd name="T46" fmla="*/ 2147483647 w 3636"/>
              <a:gd name="T47" fmla="*/ 2147483647 h 4763"/>
              <a:gd name="T48" fmla="*/ 2147483647 w 3636"/>
              <a:gd name="T49" fmla="*/ 2147483647 h 4763"/>
              <a:gd name="T50" fmla="*/ 2147483647 w 3636"/>
              <a:gd name="T51" fmla="*/ 2147483647 h 4763"/>
              <a:gd name="T52" fmla="*/ 2147483647 w 3636"/>
              <a:gd name="T53" fmla="*/ 2147483647 h 4763"/>
              <a:gd name="T54" fmla="*/ 2147483647 w 3636"/>
              <a:gd name="T55" fmla="*/ 2147483647 h 4763"/>
              <a:gd name="T56" fmla="*/ 2147483647 w 3636"/>
              <a:gd name="T57" fmla="*/ 2147483647 h 4763"/>
              <a:gd name="T58" fmla="*/ 2147483647 w 3636"/>
              <a:gd name="T59" fmla="*/ 2147483647 h 4763"/>
              <a:gd name="T60" fmla="*/ 2147483647 w 3636"/>
              <a:gd name="T61" fmla="*/ 2147483647 h 4763"/>
              <a:gd name="T62" fmla="*/ 2147483647 w 3636"/>
              <a:gd name="T63" fmla="*/ 2147483647 h 4763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3636"/>
              <a:gd name="T97" fmla="*/ 0 h 4763"/>
              <a:gd name="T98" fmla="*/ 3636 w 3636"/>
              <a:gd name="T99" fmla="*/ 4763 h 4763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3636" h="4763">
                <a:moveTo>
                  <a:pt x="519" y="3301"/>
                </a:moveTo>
                <a:lnTo>
                  <a:pt x="1983" y="3301"/>
                </a:lnTo>
                <a:lnTo>
                  <a:pt x="1983" y="3206"/>
                </a:lnTo>
                <a:lnTo>
                  <a:pt x="519" y="3206"/>
                </a:lnTo>
                <a:lnTo>
                  <a:pt x="519" y="3301"/>
                </a:lnTo>
                <a:close/>
                <a:moveTo>
                  <a:pt x="2389" y="2687"/>
                </a:moveTo>
                <a:lnTo>
                  <a:pt x="519" y="2687"/>
                </a:lnTo>
                <a:lnTo>
                  <a:pt x="519" y="2783"/>
                </a:lnTo>
                <a:lnTo>
                  <a:pt x="2389" y="2783"/>
                </a:lnTo>
                <a:lnTo>
                  <a:pt x="2389" y="2687"/>
                </a:lnTo>
                <a:close/>
                <a:moveTo>
                  <a:pt x="947" y="0"/>
                </a:moveTo>
                <a:lnTo>
                  <a:pt x="947" y="214"/>
                </a:lnTo>
                <a:lnTo>
                  <a:pt x="1042" y="214"/>
                </a:lnTo>
                <a:lnTo>
                  <a:pt x="1042" y="96"/>
                </a:lnTo>
                <a:lnTo>
                  <a:pt x="3540" y="96"/>
                </a:lnTo>
                <a:lnTo>
                  <a:pt x="3540" y="3729"/>
                </a:lnTo>
                <a:lnTo>
                  <a:pt x="3389" y="3729"/>
                </a:lnTo>
                <a:lnTo>
                  <a:pt x="3389" y="3825"/>
                </a:lnTo>
                <a:lnTo>
                  <a:pt x="3636" y="3825"/>
                </a:lnTo>
                <a:lnTo>
                  <a:pt x="3636" y="0"/>
                </a:lnTo>
                <a:lnTo>
                  <a:pt x="947" y="0"/>
                </a:lnTo>
                <a:close/>
                <a:moveTo>
                  <a:pt x="567" y="544"/>
                </a:moveTo>
                <a:lnTo>
                  <a:pt x="662" y="544"/>
                </a:lnTo>
                <a:lnTo>
                  <a:pt x="662" y="427"/>
                </a:lnTo>
                <a:lnTo>
                  <a:pt x="3170" y="427"/>
                </a:lnTo>
                <a:lnTo>
                  <a:pt x="3170" y="4040"/>
                </a:lnTo>
                <a:lnTo>
                  <a:pt x="3018" y="4040"/>
                </a:lnTo>
                <a:lnTo>
                  <a:pt x="3018" y="4136"/>
                </a:lnTo>
                <a:lnTo>
                  <a:pt x="3265" y="4136"/>
                </a:lnTo>
                <a:lnTo>
                  <a:pt x="3265" y="331"/>
                </a:lnTo>
                <a:lnTo>
                  <a:pt x="567" y="331"/>
                </a:lnTo>
                <a:lnTo>
                  <a:pt x="567" y="544"/>
                </a:lnTo>
                <a:close/>
                <a:moveTo>
                  <a:pt x="2389" y="2168"/>
                </a:moveTo>
                <a:lnTo>
                  <a:pt x="519" y="2168"/>
                </a:lnTo>
                <a:lnTo>
                  <a:pt x="519" y="2264"/>
                </a:lnTo>
                <a:lnTo>
                  <a:pt x="2389" y="2264"/>
                </a:lnTo>
                <a:lnTo>
                  <a:pt x="2389" y="2168"/>
                </a:lnTo>
                <a:close/>
                <a:moveTo>
                  <a:pt x="0" y="642"/>
                </a:moveTo>
                <a:lnTo>
                  <a:pt x="0" y="4763"/>
                </a:lnTo>
                <a:lnTo>
                  <a:pt x="726" y="4261"/>
                </a:lnTo>
                <a:lnTo>
                  <a:pt x="1079" y="4523"/>
                </a:lnTo>
                <a:lnTo>
                  <a:pt x="1579" y="4014"/>
                </a:lnTo>
                <a:lnTo>
                  <a:pt x="1989" y="4357"/>
                </a:lnTo>
                <a:lnTo>
                  <a:pt x="2410" y="3792"/>
                </a:lnTo>
                <a:lnTo>
                  <a:pt x="2908" y="4114"/>
                </a:lnTo>
                <a:lnTo>
                  <a:pt x="2909" y="1686"/>
                </a:lnTo>
                <a:lnTo>
                  <a:pt x="2718" y="1686"/>
                </a:lnTo>
                <a:lnTo>
                  <a:pt x="2717" y="3777"/>
                </a:lnTo>
                <a:lnTo>
                  <a:pt x="2359" y="3540"/>
                </a:lnTo>
                <a:lnTo>
                  <a:pt x="1957" y="4081"/>
                </a:lnTo>
                <a:lnTo>
                  <a:pt x="1566" y="3754"/>
                </a:lnTo>
                <a:lnTo>
                  <a:pt x="1059" y="4271"/>
                </a:lnTo>
                <a:lnTo>
                  <a:pt x="729" y="4026"/>
                </a:lnTo>
                <a:lnTo>
                  <a:pt x="191" y="4398"/>
                </a:lnTo>
                <a:lnTo>
                  <a:pt x="191" y="833"/>
                </a:lnTo>
                <a:lnTo>
                  <a:pt x="1966" y="833"/>
                </a:lnTo>
                <a:lnTo>
                  <a:pt x="1966" y="1591"/>
                </a:lnTo>
                <a:lnTo>
                  <a:pt x="2910" y="1591"/>
                </a:lnTo>
                <a:lnTo>
                  <a:pt x="2910" y="1402"/>
                </a:lnTo>
                <a:lnTo>
                  <a:pt x="2150" y="642"/>
                </a:lnTo>
                <a:lnTo>
                  <a:pt x="0" y="642"/>
                </a:lnTo>
                <a:close/>
                <a:moveTo>
                  <a:pt x="2157" y="928"/>
                </a:moveTo>
                <a:lnTo>
                  <a:pt x="2636" y="1400"/>
                </a:lnTo>
                <a:lnTo>
                  <a:pt x="2157" y="1400"/>
                </a:lnTo>
                <a:lnTo>
                  <a:pt x="2157" y="928"/>
                </a:lnTo>
                <a:close/>
              </a:path>
            </a:pathLst>
          </a:custGeom>
          <a:gradFill>
            <a:gsLst>
              <a:gs pos="0">
                <a:srgbClr val="FF6600"/>
              </a:gs>
              <a:gs pos="50000">
                <a:srgbClr val="FF9900"/>
              </a:gs>
              <a:gs pos="100000">
                <a:srgbClr val="FFC000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lt1"/>
              </a:solidFill>
            </a:endParaRPr>
          </a:p>
        </p:txBody>
      </p:sp>
      <p:sp>
        <p:nvSpPr>
          <p:cNvPr id="10" name="Freeform 38"/>
          <p:cNvSpPr>
            <a:spLocks noChangeAspect="1" noEditPoints="1"/>
          </p:cNvSpPr>
          <p:nvPr/>
        </p:nvSpPr>
        <p:spPr bwMode="auto">
          <a:xfrm>
            <a:off x="7654185" y="4926946"/>
            <a:ext cx="1146915" cy="1175615"/>
          </a:xfrm>
          <a:custGeom>
            <a:avLst/>
            <a:gdLst>
              <a:gd name="T0" fmla="*/ 2147483647 w 3704"/>
              <a:gd name="T1" fmla="*/ 2147483647 h 4763"/>
              <a:gd name="T2" fmla="*/ 2147483647 w 3704"/>
              <a:gd name="T3" fmla="*/ 2147483647 h 4763"/>
              <a:gd name="T4" fmla="*/ 2147483647 w 3704"/>
              <a:gd name="T5" fmla="*/ 2147483647 h 4763"/>
              <a:gd name="T6" fmla="*/ 2147483647 w 3704"/>
              <a:gd name="T7" fmla="*/ 2147483647 h 4763"/>
              <a:gd name="T8" fmla="*/ 2147483647 w 3704"/>
              <a:gd name="T9" fmla="*/ 2147483647 h 4763"/>
              <a:gd name="T10" fmla="*/ 2147483647 w 3704"/>
              <a:gd name="T11" fmla="*/ 2147483647 h 4763"/>
              <a:gd name="T12" fmla="*/ 2147483647 w 3704"/>
              <a:gd name="T13" fmla="*/ 2147483647 h 4763"/>
              <a:gd name="T14" fmla="*/ 2147483647 w 3704"/>
              <a:gd name="T15" fmla="*/ 2147483647 h 4763"/>
              <a:gd name="T16" fmla="*/ 2147483647 w 3704"/>
              <a:gd name="T17" fmla="*/ 2147483647 h 4763"/>
              <a:gd name="T18" fmla="*/ 2147483647 w 3704"/>
              <a:gd name="T19" fmla="*/ 2147483647 h 4763"/>
              <a:gd name="T20" fmla="*/ 2147483647 w 3704"/>
              <a:gd name="T21" fmla="*/ 2147483647 h 4763"/>
              <a:gd name="T22" fmla="*/ 2147483647 w 3704"/>
              <a:gd name="T23" fmla="*/ 2147483647 h 4763"/>
              <a:gd name="T24" fmla="*/ 2147483647 w 3704"/>
              <a:gd name="T25" fmla="*/ 2147483647 h 4763"/>
              <a:gd name="T26" fmla="*/ 2147483647 w 3704"/>
              <a:gd name="T27" fmla="*/ 2147483647 h 4763"/>
              <a:gd name="T28" fmla="*/ 2147483647 w 3704"/>
              <a:gd name="T29" fmla="*/ 2147483647 h 4763"/>
              <a:gd name="T30" fmla="*/ 2147483647 w 3704"/>
              <a:gd name="T31" fmla="*/ 2147483647 h 4763"/>
              <a:gd name="T32" fmla="*/ 2147483647 w 3704"/>
              <a:gd name="T33" fmla="*/ 2147483647 h 4763"/>
              <a:gd name="T34" fmla="*/ 2147483647 w 3704"/>
              <a:gd name="T35" fmla="*/ 2147483647 h 4763"/>
              <a:gd name="T36" fmla="*/ 2147483647 w 3704"/>
              <a:gd name="T37" fmla="*/ 2147483647 h 4763"/>
              <a:gd name="T38" fmla="*/ 2147483647 w 3704"/>
              <a:gd name="T39" fmla="*/ 2147483647 h 4763"/>
              <a:gd name="T40" fmla="*/ 2147483647 w 3704"/>
              <a:gd name="T41" fmla="*/ 2147483647 h 4763"/>
              <a:gd name="T42" fmla="*/ 2147483647 w 3704"/>
              <a:gd name="T43" fmla="*/ 2147483647 h 4763"/>
              <a:gd name="T44" fmla="*/ 2147483647 w 3704"/>
              <a:gd name="T45" fmla="*/ 2147483647 h 4763"/>
              <a:gd name="T46" fmla="*/ 2147483647 w 3704"/>
              <a:gd name="T47" fmla="*/ 2147483647 h 4763"/>
              <a:gd name="T48" fmla="*/ 2147483647 w 3704"/>
              <a:gd name="T49" fmla="*/ 2147483647 h 4763"/>
              <a:gd name="T50" fmla="*/ 2147483647 w 3704"/>
              <a:gd name="T51" fmla="*/ 2147483647 h 4763"/>
              <a:gd name="T52" fmla="*/ 0 w 3704"/>
              <a:gd name="T53" fmla="*/ 2147483647 h 4763"/>
              <a:gd name="T54" fmla="*/ 0 w 3704"/>
              <a:gd name="T55" fmla="*/ 2147483647 h 4763"/>
              <a:gd name="T56" fmla="*/ 2147483647 w 3704"/>
              <a:gd name="T57" fmla="*/ 2147483647 h 4763"/>
              <a:gd name="T58" fmla="*/ 2147483647 w 3704"/>
              <a:gd name="T59" fmla="*/ 2147483647 h 4763"/>
              <a:gd name="T60" fmla="*/ 2147483647 w 3704"/>
              <a:gd name="T61" fmla="*/ 2147483647 h 4763"/>
              <a:gd name="T62" fmla="*/ 2147483647 w 3704"/>
              <a:gd name="T63" fmla="*/ 2147483647 h 4763"/>
              <a:gd name="T64" fmla="*/ 2147483647 w 3704"/>
              <a:gd name="T65" fmla="*/ 2147483647 h 4763"/>
              <a:gd name="T66" fmla="*/ 2147483647 w 3704"/>
              <a:gd name="T67" fmla="*/ 2147483647 h 4763"/>
              <a:gd name="T68" fmla="*/ 2147483647 w 3704"/>
              <a:gd name="T69" fmla="*/ 2147483647 h 4763"/>
              <a:gd name="T70" fmla="*/ 2147483647 w 3704"/>
              <a:gd name="T71" fmla="*/ 2147483647 h 4763"/>
              <a:gd name="T72" fmla="*/ 2147483647 w 3704"/>
              <a:gd name="T73" fmla="*/ 2147483647 h 4763"/>
              <a:gd name="T74" fmla="*/ 2147483647 w 3704"/>
              <a:gd name="T75" fmla="*/ 2147483647 h 4763"/>
              <a:gd name="T76" fmla="*/ 2147483647 w 3704"/>
              <a:gd name="T77" fmla="*/ 2147483647 h 4763"/>
              <a:gd name="T78" fmla="*/ 2147483647 w 3704"/>
              <a:gd name="T79" fmla="*/ 2147483647 h 4763"/>
              <a:gd name="T80" fmla="*/ 2147483647 w 3704"/>
              <a:gd name="T81" fmla="*/ 2147483647 h 4763"/>
              <a:gd name="T82" fmla="*/ 2147483647 w 3704"/>
              <a:gd name="T83" fmla="*/ 2147483647 h 4763"/>
              <a:gd name="T84" fmla="*/ 2147483647 w 3704"/>
              <a:gd name="T85" fmla="*/ 2147483647 h 4763"/>
              <a:gd name="T86" fmla="*/ 2147483647 w 3704"/>
              <a:gd name="T87" fmla="*/ 2147483647 h 4763"/>
              <a:gd name="T88" fmla="*/ 2147483647 w 3704"/>
              <a:gd name="T89" fmla="*/ 2147483647 h 4763"/>
              <a:gd name="T90" fmla="*/ 2147483647 w 3704"/>
              <a:gd name="T91" fmla="*/ 2147483647 h 4763"/>
              <a:gd name="T92" fmla="*/ 2147483647 w 3704"/>
              <a:gd name="T93" fmla="*/ 2147483647 h 4763"/>
              <a:gd name="T94" fmla="*/ 2147483647 w 3704"/>
              <a:gd name="T95" fmla="*/ 2147483647 h 4763"/>
              <a:gd name="T96" fmla="*/ 2147483647 w 3704"/>
              <a:gd name="T97" fmla="*/ 2147483647 h 4763"/>
              <a:gd name="T98" fmla="*/ 2147483647 w 3704"/>
              <a:gd name="T99" fmla="*/ 2147483647 h 4763"/>
              <a:gd name="T100" fmla="*/ 2147483647 w 3704"/>
              <a:gd name="T101" fmla="*/ 0 h 4763"/>
              <a:gd name="T102" fmla="*/ 2147483647 w 3704"/>
              <a:gd name="T103" fmla="*/ 0 h 4763"/>
              <a:gd name="T104" fmla="*/ 2147483647 w 3704"/>
              <a:gd name="T105" fmla="*/ 2147483647 h 4763"/>
              <a:gd name="T106" fmla="*/ 2147483647 w 3704"/>
              <a:gd name="T107" fmla="*/ 2147483647 h 4763"/>
              <a:gd name="T108" fmla="*/ 2147483647 w 3704"/>
              <a:gd name="T109" fmla="*/ 2147483647 h 4763"/>
              <a:gd name="T110" fmla="*/ 2147483647 w 3704"/>
              <a:gd name="T111" fmla="*/ 2147483647 h 4763"/>
              <a:gd name="T112" fmla="*/ 2147483647 w 3704"/>
              <a:gd name="T113" fmla="*/ 2147483647 h 4763"/>
              <a:gd name="T114" fmla="*/ 2147483647 w 3704"/>
              <a:gd name="T115" fmla="*/ 2147483647 h 4763"/>
              <a:gd name="T116" fmla="*/ 2147483647 w 3704"/>
              <a:gd name="T117" fmla="*/ 2147483647 h 4763"/>
              <a:gd name="T118" fmla="*/ 2147483647 w 3704"/>
              <a:gd name="T119" fmla="*/ 2147483647 h 4763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3704"/>
              <a:gd name="T181" fmla="*/ 0 h 4763"/>
              <a:gd name="T182" fmla="*/ 3704 w 3704"/>
              <a:gd name="T183" fmla="*/ 4763 h 4763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3704" h="4763">
                <a:moveTo>
                  <a:pt x="577" y="554"/>
                </a:moveTo>
                <a:lnTo>
                  <a:pt x="577" y="337"/>
                </a:lnTo>
                <a:lnTo>
                  <a:pt x="3327" y="337"/>
                </a:lnTo>
                <a:lnTo>
                  <a:pt x="3327" y="4213"/>
                </a:lnTo>
                <a:lnTo>
                  <a:pt x="3074" y="4213"/>
                </a:lnTo>
                <a:lnTo>
                  <a:pt x="3074" y="4115"/>
                </a:lnTo>
                <a:lnTo>
                  <a:pt x="3229" y="4115"/>
                </a:lnTo>
                <a:lnTo>
                  <a:pt x="3229" y="435"/>
                </a:lnTo>
                <a:lnTo>
                  <a:pt x="675" y="435"/>
                </a:lnTo>
                <a:lnTo>
                  <a:pt x="675" y="554"/>
                </a:lnTo>
                <a:lnTo>
                  <a:pt x="577" y="554"/>
                </a:lnTo>
                <a:close/>
                <a:moveTo>
                  <a:pt x="528" y="3793"/>
                </a:moveTo>
                <a:lnTo>
                  <a:pt x="2020" y="3793"/>
                </a:lnTo>
                <a:lnTo>
                  <a:pt x="2020" y="3890"/>
                </a:lnTo>
                <a:lnTo>
                  <a:pt x="528" y="3890"/>
                </a:lnTo>
                <a:lnTo>
                  <a:pt x="528" y="3793"/>
                </a:lnTo>
                <a:close/>
                <a:moveTo>
                  <a:pt x="2685" y="1426"/>
                </a:moveTo>
                <a:lnTo>
                  <a:pt x="2198" y="945"/>
                </a:lnTo>
                <a:lnTo>
                  <a:pt x="2198" y="1426"/>
                </a:lnTo>
                <a:lnTo>
                  <a:pt x="2685" y="1426"/>
                </a:lnTo>
                <a:close/>
                <a:moveTo>
                  <a:pt x="195" y="849"/>
                </a:moveTo>
                <a:lnTo>
                  <a:pt x="195" y="4568"/>
                </a:lnTo>
                <a:lnTo>
                  <a:pt x="2768" y="4568"/>
                </a:lnTo>
                <a:lnTo>
                  <a:pt x="2769" y="1718"/>
                </a:lnTo>
                <a:lnTo>
                  <a:pt x="2964" y="1718"/>
                </a:lnTo>
                <a:lnTo>
                  <a:pt x="2962" y="4763"/>
                </a:lnTo>
                <a:lnTo>
                  <a:pt x="0" y="4763"/>
                </a:lnTo>
                <a:lnTo>
                  <a:pt x="0" y="654"/>
                </a:lnTo>
                <a:lnTo>
                  <a:pt x="2190" y="654"/>
                </a:lnTo>
                <a:lnTo>
                  <a:pt x="2965" y="1428"/>
                </a:lnTo>
                <a:lnTo>
                  <a:pt x="2964" y="1621"/>
                </a:lnTo>
                <a:lnTo>
                  <a:pt x="2003" y="1621"/>
                </a:lnTo>
                <a:lnTo>
                  <a:pt x="2003" y="849"/>
                </a:lnTo>
                <a:lnTo>
                  <a:pt x="195" y="849"/>
                </a:lnTo>
                <a:close/>
                <a:moveTo>
                  <a:pt x="528" y="2209"/>
                </a:moveTo>
                <a:lnTo>
                  <a:pt x="2434" y="2209"/>
                </a:lnTo>
                <a:lnTo>
                  <a:pt x="2434" y="2306"/>
                </a:lnTo>
                <a:lnTo>
                  <a:pt x="528" y="2306"/>
                </a:lnTo>
                <a:lnTo>
                  <a:pt x="528" y="2209"/>
                </a:lnTo>
                <a:close/>
                <a:moveTo>
                  <a:pt x="528" y="2737"/>
                </a:moveTo>
                <a:lnTo>
                  <a:pt x="2434" y="2737"/>
                </a:lnTo>
                <a:lnTo>
                  <a:pt x="2434" y="2834"/>
                </a:lnTo>
                <a:lnTo>
                  <a:pt x="528" y="2834"/>
                </a:lnTo>
                <a:lnTo>
                  <a:pt x="528" y="2737"/>
                </a:lnTo>
                <a:close/>
                <a:moveTo>
                  <a:pt x="528" y="3265"/>
                </a:moveTo>
                <a:lnTo>
                  <a:pt x="2434" y="3265"/>
                </a:lnTo>
                <a:lnTo>
                  <a:pt x="2434" y="3363"/>
                </a:lnTo>
                <a:lnTo>
                  <a:pt x="528" y="3363"/>
                </a:lnTo>
                <a:lnTo>
                  <a:pt x="528" y="3265"/>
                </a:lnTo>
                <a:close/>
                <a:moveTo>
                  <a:pt x="964" y="218"/>
                </a:moveTo>
                <a:lnTo>
                  <a:pt x="964" y="0"/>
                </a:lnTo>
                <a:lnTo>
                  <a:pt x="3704" y="0"/>
                </a:lnTo>
                <a:lnTo>
                  <a:pt x="3704" y="3896"/>
                </a:lnTo>
                <a:lnTo>
                  <a:pt x="3452" y="3896"/>
                </a:lnTo>
                <a:lnTo>
                  <a:pt x="3452" y="3799"/>
                </a:lnTo>
                <a:lnTo>
                  <a:pt x="3607" y="3799"/>
                </a:lnTo>
                <a:lnTo>
                  <a:pt x="3607" y="97"/>
                </a:lnTo>
                <a:lnTo>
                  <a:pt x="1062" y="97"/>
                </a:lnTo>
                <a:lnTo>
                  <a:pt x="1062" y="218"/>
                </a:lnTo>
                <a:lnTo>
                  <a:pt x="964" y="218"/>
                </a:lnTo>
                <a:close/>
              </a:path>
            </a:pathLst>
          </a:custGeom>
          <a:gradFill>
            <a:gsLst>
              <a:gs pos="0">
                <a:srgbClr val="FF6600"/>
              </a:gs>
              <a:gs pos="50000">
                <a:srgbClr val="FF9900"/>
              </a:gs>
              <a:gs pos="100000">
                <a:srgbClr val="FFC000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lt1"/>
              </a:solidFill>
            </a:endParaRPr>
          </a:p>
        </p:txBody>
      </p:sp>
      <p:sp>
        <p:nvSpPr>
          <p:cNvPr id="11" name="Seta para a direita listrada 10"/>
          <p:cNvSpPr/>
          <p:nvPr/>
        </p:nvSpPr>
        <p:spPr>
          <a:xfrm>
            <a:off x="6505575" y="5314950"/>
            <a:ext cx="962025" cy="428625"/>
          </a:xfrm>
          <a:prstGeom prst="stripedRightArrow">
            <a:avLst>
              <a:gd name="adj1" fmla="val 46918"/>
              <a:gd name="adj2" fmla="val 50000"/>
            </a:avLst>
          </a:prstGeom>
          <a:gradFill>
            <a:gsLst>
              <a:gs pos="0">
                <a:srgbClr val="FF6600"/>
              </a:gs>
              <a:gs pos="50000">
                <a:srgbClr val="FF9900"/>
              </a:gs>
              <a:gs pos="100000">
                <a:srgbClr val="FFC000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Obrigado.</a:t>
            </a:r>
            <a:endParaRPr lang="pt-BR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12" name="Grupo 11"/>
          <p:cNvGrpSpPr/>
          <p:nvPr/>
        </p:nvGrpSpPr>
        <p:grpSpPr>
          <a:xfrm>
            <a:off x="0" y="-61937"/>
            <a:ext cx="4860032" cy="682625"/>
            <a:chOff x="0" y="-61937"/>
            <a:chExt cx="4860032" cy="682625"/>
          </a:xfrm>
        </p:grpSpPr>
        <p:sp>
          <p:nvSpPr>
            <p:cNvPr id="13" name="Retângulo 12"/>
            <p:cNvSpPr/>
            <p:nvPr/>
          </p:nvSpPr>
          <p:spPr>
            <a:xfrm>
              <a:off x="0" y="0"/>
              <a:ext cx="2987824" cy="6206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4" name="CaixaDeTexto 13"/>
            <p:cNvSpPr txBox="1"/>
            <p:nvPr/>
          </p:nvSpPr>
          <p:spPr>
            <a:xfrm>
              <a:off x="0" y="-61937"/>
              <a:ext cx="4860032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b="1" dirty="0" smtClean="0">
                  <a:solidFill>
                    <a:srgbClr val="002060"/>
                  </a:solidFill>
                </a:rPr>
                <a:t>Consulta Pública nº 25/2018</a:t>
              </a:r>
            </a:p>
            <a:p>
              <a:r>
                <a:rPr lang="pt-BR" sz="1300" dirty="0" smtClean="0">
                  <a:solidFill>
                    <a:srgbClr val="002060"/>
                  </a:solidFill>
                  <a:latin typeface="Century Gothic" pitchFamily="34" charset="0"/>
                </a:rPr>
                <a:t>Distribuição de solventes</a:t>
              </a:r>
              <a:endParaRPr lang="pt-BR" sz="1300" dirty="0">
                <a:solidFill>
                  <a:srgbClr val="002060"/>
                </a:solidFill>
                <a:latin typeface="Century Gothic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topo_amarelo_out_2014_75.jpg"/>
          <p:cNvPicPr>
            <a:picLocks noChangeAspect="1"/>
          </p:cNvPicPr>
          <p:nvPr/>
        </p:nvPicPr>
        <p:blipFill>
          <a:blip r:embed="rId2" cstate="print"/>
          <a:srcRect l="30313"/>
          <a:stretch>
            <a:fillRect/>
          </a:stretch>
        </p:blipFill>
        <p:spPr>
          <a:xfrm flipV="1">
            <a:off x="0" y="4437112"/>
            <a:ext cx="9144000" cy="242088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Agenda</a:t>
            </a:r>
            <a:endParaRPr lang="pt-BR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10" name="Grupo 9"/>
          <p:cNvGrpSpPr/>
          <p:nvPr/>
        </p:nvGrpSpPr>
        <p:grpSpPr>
          <a:xfrm>
            <a:off x="0" y="-61937"/>
            <a:ext cx="4860032" cy="682625"/>
            <a:chOff x="0" y="-61937"/>
            <a:chExt cx="4860032" cy="682625"/>
          </a:xfrm>
        </p:grpSpPr>
        <p:sp>
          <p:nvSpPr>
            <p:cNvPr id="11" name="Retângulo 10"/>
            <p:cNvSpPr/>
            <p:nvPr/>
          </p:nvSpPr>
          <p:spPr>
            <a:xfrm>
              <a:off x="0" y="0"/>
              <a:ext cx="2987824" cy="6206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CaixaDeTexto 11"/>
            <p:cNvSpPr txBox="1"/>
            <p:nvPr/>
          </p:nvSpPr>
          <p:spPr>
            <a:xfrm>
              <a:off x="0" y="-61937"/>
              <a:ext cx="4860032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b="1" dirty="0" smtClean="0">
                  <a:solidFill>
                    <a:srgbClr val="002060"/>
                  </a:solidFill>
                  <a:latin typeface="+mj-lt"/>
                </a:rPr>
                <a:t>Consulta Pública nº 25/2018</a:t>
              </a:r>
            </a:p>
            <a:p>
              <a:r>
                <a:rPr lang="pt-BR" sz="1300" dirty="0" smtClean="0">
                  <a:solidFill>
                    <a:srgbClr val="002060"/>
                  </a:solidFill>
                  <a:latin typeface="Century Gothic" pitchFamily="34" charset="0"/>
                </a:rPr>
                <a:t>Distribuição de solventes</a:t>
              </a:r>
              <a:endParaRPr lang="pt-BR" sz="1300" dirty="0">
                <a:solidFill>
                  <a:srgbClr val="002060"/>
                </a:solidFill>
                <a:latin typeface="Century Gothic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AGENDA DE TRABALHO</a:t>
            </a:r>
            <a:endParaRPr lang="pt-BR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7092280" y="1052736"/>
            <a:ext cx="158417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rgbClr val="002060"/>
                </a:solidFill>
                <a:latin typeface="Century Gothic" pitchFamily="34" charset="0"/>
              </a:rPr>
              <a:t>24/10/2018</a:t>
            </a:r>
            <a:endParaRPr lang="pt-BR" b="1" dirty="0" smtClean="0">
              <a:solidFill>
                <a:srgbClr val="002060"/>
              </a:solidFill>
              <a:latin typeface="Century Gothic" pitchFamily="34" charset="0"/>
            </a:endParaRPr>
          </a:p>
          <a:p>
            <a:r>
              <a:rPr lang="pt-BR" dirty="0" smtClean="0">
                <a:solidFill>
                  <a:srgbClr val="002060"/>
                </a:solidFill>
                <a:latin typeface="Century Gothic" pitchFamily="34" charset="0"/>
              </a:rPr>
              <a:t>Quarta-feira</a:t>
            </a:r>
            <a:endParaRPr lang="pt-BR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grpSp>
        <p:nvGrpSpPr>
          <p:cNvPr id="5" name="Grupo 4"/>
          <p:cNvGrpSpPr/>
          <p:nvPr/>
        </p:nvGrpSpPr>
        <p:grpSpPr>
          <a:xfrm>
            <a:off x="0" y="6191344"/>
            <a:ext cx="4860032" cy="622032"/>
            <a:chOff x="0" y="0"/>
            <a:chExt cx="4860032" cy="622032"/>
          </a:xfrm>
        </p:grpSpPr>
        <p:sp>
          <p:nvSpPr>
            <p:cNvPr id="6" name="Retângulo 5"/>
            <p:cNvSpPr/>
            <p:nvPr/>
          </p:nvSpPr>
          <p:spPr>
            <a:xfrm>
              <a:off x="0" y="0"/>
              <a:ext cx="2987824" cy="6206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0" y="83423"/>
              <a:ext cx="4860032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b="1" dirty="0" smtClean="0">
                  <a:solidFill>
                    <a:srgbClr val="002060"/>
                  </a:solidFill>
                </a:rPr>
                <a:t>Consulta Pública nº 25/2018</a:t>
              </a:r>
            </a:p>
            <a:p>
              <a:r>
                <a:rPr lang="pt-BR" sz="1300" dirty="0" smtClean="0">
                  <a:solidFill>
                    <a:srgbClr val="002060"/>
                  </a:solidFill>
                  <a:latin typeface="Century Gothic" pitchFamily="34" charset="0"/>
                </a:rPr>
                <a:t>Distribuição de solventes</a:t>
              </a:r>
              <a:endParaRPr lang="pt-BR" sz="1300" dirty="0">
                <a:solidFill>
                  <a:srgbClr val="002060"/>
                </a:solidFill>
                <a:latin typeface="Century Gothic" pitchFamily="34" charset="0"/>
              </a:endParaRPr>
            </a:p>
          </p:txBody>
        </p:sp>
      </p:grpSp>
      <p:graphicFrame>
        <p:nvGraphicFramePr>
          <p:cNvPr id="7" name="Espaço Reservado para Conteú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971522374"/>
              </p:ext>
            </p:extLst>
          </p:nvPr>
        </p:nvGraphicFramePr>
        <p:xfrm>
          <a:off x="504456" y="1772816"/>
          <a:ext cx="8172000" cy="251968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008000"/>
                <a:gridCol w="1008000"/>
                <a:gridCol w="6156000"/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pt-BR" sz="2000" b="1" dirty="0" smtClean="0"/>
                        <a:t>PROGRAMAÇÃO</a:t>
                      </a:r>
                      <a:endParaRPr lang="pt-BR" sz="20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pt-BR" b="1" dirty="0" smtClean="0">
                          <a:solidFill>
                            <a:srgbClr val="002060"/>
                          </a:solidFill>
                        </a:rPr>
                        <a:t>09h00</a:t>
                      </a:r>
                      <a:endParaRPr lang="pt-BR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rgbClr val="002060"/>
                          </a:solidFill>
                        </a:rPr>
                        <a:t>10h00</a:t>
                      </a:r>
                      <a:endParaRPr lang="pt-BR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rgbClr val="002060"/>
                          </a:solidFill>
                        </a:rPr>
                        <a:t>Recepção de expositores e registro de</a:t>
                      </a:r>
                      <a:r>
                        <a:rPr lang="pt-BR" baseline="0" dirty="0" smtClean="0">
                          <a:solidFill>
                            <a:srgbClr val="002060"/>
                          </a:solidFill>
                        </a:rPr>
                        <a:t> participantes</a:t>
                      </a:r>
                      <a:endParaRPr lang="pt-BR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pt-BR" b="1" dirty="0" smtClean="0">
                          <a:solidFill>
                            <a:srgbClr val="002060"/>
                          </a:solidFill>
                        </a:rPr>
                        <a:t>10h00</a:t>
                      </a:r>
                      <a:endParaRPr lang="pt-BR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rgbClr val="002060"/>
                          </a:solidFill>
                        </a:rPr>
                        <a:t>10h15</a:t>
                      </a:r>
                      <a:endParaRPr lang="pt-BR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rgbClr val="002060"/>
                          </a:solidFill>
                        </a:rPr>
                        <a:t>Abertura das atividades pelo Presidente da Audiência</a:t>
                      </a:r>
                      <a:endParaRPr lang="pt-BR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pt-BR" b="1" dirty="0" smtClean="0">
                          <a:solidFill>
                            <a:srgbClr val="002060"/>
                          </a:solidFill>
                        </a:rPr>
                        <a:t>10h15</a:t>
                      </a:r>
                      <a:endParaRPr lang="pt-BR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rgbClr val="002060"/>
                          </a:solidFill>
                        </a:rPr>
                        <a:t>10h30</a:t>
                      </a:r>
                      <a:endParaRPr lang="pt-BR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rgbClr val="002060"/>
                          </a:solidFill>
                        </a:rPr>
                        <a:t>Exposição do</a:t>
                      </a:r>
                      <a:r>
                        <a:rPr lang="pt-BR" baseline="0" dirty="0" smtClean="0">
                          <a:solidFill>
                            <a:srgbClr val="002060"/>
                          </a:solidFill>
                        </a:rPr>
                        <a:t> tema pela Secretária da Audiência</a:t>
                      </a:r>
                      <a:endParaRPr lang="pt-BR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pt-BR" b="1" dirty="0" smtClean="0">
                          <a:solidFill>
                            <a:srgbClr val="002060"/>
                          </a:solidFill>
                        </a:rPr>
                        <a:t>10h30</a:t>
                      </a:r>
                      <a:endParaRPr lang="pt-BR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mtClean="0">
                          <a:solidFill>
                            <a:srgbClr val="002060"/>
                          </a:solidFill>
                        </a:rPr>
                        <a:t>11h30</a:t>
                      </a:r>
                      <a:endParaRPr lang="pt-BR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Pronunciamento dos inscritos por ordem de recebimento de inscrições e debate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pt-BR" b="1" dirty="0" smtClean="0">
                          <a:solidFill>
                            <a:srgbClr val="002060"/>
                          </a:solidFill>
                        </a:rPr>
                        <a:t>11h30</a:t>
                      </a:r>
                      <a:endParaRPr lang="pt-BR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rgbClr val="002060"/>
                          </a:solidFill>
                        </a:rPr>
                        <a:t>12h00</a:t>
                      </a:r>
                      <a:endParaRPr lang="pt-BR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>
                          <a:solidFill>
                            <a:srgbClr val="002060"/>
                          </a:solidFill>
                        </a:rPr>
                        <a:t>Comentários finais</a:t>
                      </a:r>
                      <a:r>
                        <a:rPr lang="pt-BR" baseline="0" dirty="0" smtClean="0">
                          <a:solidFill>
                            <a:srgbClr val="002060"/>
                          </a:solidFill>
                        </a:rPr>
                        <a:t> e encerramento</a:t>
                      </a:r>
                      <a:endParaRPr lang="pt-BR" dirty="0" smtClean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Regras da audiência pública</a:t>
            </a:r>
            <a:endParaRPr lang="pt-BR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0" y="-61937"/>
            <a:ext cx="4860032" cy="682625"/>
            <a:chOff x="0" y="-61937"/>
            <a:chExt cx="4860032" cy="682625"/>
          </a:xfrm>
        </p:grpSpPr>
        <p:sp>
          <p:nvSpPr>
            <p:cNvPr id="5" name="Retângulo 4"/>
            <p:cNvSpPr/>
            <p:nvPr/>
          </p:nvSpPr>
          <p:spPr>
            <a:xfrm>
              <a:off x="0" y="0"/>
              <a:ext cx="2987824" cy="6206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CaixaDeTexto 5"/>
            <p:cNvSpPr txBox="1"/>
            <p:nvPr/>
          </p:nvSpPr>
          <p:spPr>
            <a:xfrm>
              <a:off x="0" y="-61937"/>
              <a:ext cx="4860032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b="1" dirty="0" smtClean="0">
                  <a:solidFill>
                    <a:srgbClr val="002060"/>
                  </a:solidFill>
                </a:rPr>
                <a:t>Consulta Pública nº 25/2018</a:t>
              </a:r>
            </a:p>
            <a:p>
              <a:r>
                <a:rPr lang="pt-BR" sz="1300" dirty="0" smtClean="0">
                  <a:solidFill>
                    <a:srgbClr val="002060"/>
                  </a:solidFill>
                  <a:latin typeface="Century Gothic" pitchFamily="34" charset="0"/>
                </a:rPr>
                <a:t>Distribuição de solventes</a:t>
              </a:r>
              <a:endParaRPr lang="pt-BR" sz="1300" dirty="0">
                <a:solidFill>
                  <a:srgbClr val="002060"/>
                </a:solidFill>
                <a:latin typeface="Century Gothic" pitchFamily="34" charset="0"/>
              </a:endParaRPr>
            </a:p>
          </p:txBody>
        </p:sp>
      </p:grpSp>
      <p:grpSp>
        <p:nvGrpSpPr>
          <p:cNvPr id="7" name="Grupo 6"/>
          <p:cNvGrpSpPr/>
          <p:nvPr/>
        </p:nvGrpSpPr>
        <p:grpSpPr>
          <a:xfrm>
            <a:off x="4829174" y="1380594"/>
            <a:ext cx="2500633" cy="3056518"/>
            <a:chOff x="5004048" y="476672"/>
            <a:chExt cx="3240160" cy="3960440"/>
          </a:xfrm>
        </p:grpSpPr>
        <p:grpSp>
          <p:nvGrpSpPr>
            <p:cNvPr id="8" name="Grupo 10"/>
            <p:cNvGrpSpPr/>
            <p:nvPr/>
          </p:nvGrpSpPr>
          <p:grpSpPr>
            <a:xfrm>
              <a:off x="5004048" y="476672"/>
              <a:ext cx="1800000" cy="3960440"/>
              <a:chOff x="3672000" y="908920"/>
              <a:chExt cx="1800000" cy="3960440"/>
            </a:xfrm>
          </p:grpSpPr>
          <p:sp>
            <p:nvSpPr>
              <p:cNvPr id="15" name="Retângulo 14"/>
              <p:cNvSpPr/>
              <p:nvPr/>
            </p:nvSpPr>
            <p:spPr>
              <a:xfrm>
                <a:off x="4499992" y="2276872"/>
                <a:ext cx="144016" cy="2592488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pic>
            <p:nvPicPr>
              <p:cNvPr id="16" name="Imagem 4" descr="16.png"/>
              <p:cNvPicPr>
                <a:picLocks noChangeAspect="1"/>
              </p:cNvPicPr>
              <p:nvPr/>
            </p:nvPicPr>
            <p:blipFill>
              <a:blip r:embed="rId2" cstate="print">
                <a:grayscl/>
                <a:lum bright="70000"/>
              </a:blip>
              <a:stretch>
                <a:fillRect/>
              </a:stretch>
            </p:blipFill>
            <p:spPr>
              <a:xfrm>
                <a:off x="3672000" y="908920"/>
                <a:ext cx="1800000" cy="1800000"/>
              </a:xfrm>
              <a:prstGeom prst="rect">
                <a:avLst/>
              </a:prstGeom>
            </p:spPr>
          </p:pic>
        </p:grpSp>
        <p:grpSp>
          <p:nvGrpSpPr>
            <p:cNvPr id="9" name="Grupo 14"/>
            <p:cNvGrpSpPr/>
            <p:nvPr/>
          </p:nvGrpSpPr>
          <p:grpSpPr>
            <a:xfrm>
              <a:off x="6444208" y="980728"/>
              <a:ext cx="1800000" cy="3456384"/>
              <a:chOff x="5004048" y="763559"/>
              <a:chExt cx="1800000" cy="3456384"/>
            </a:xfrm>
          </p:grpSpPr>
          <p:sp>
            <p:nvSpPr>
              <p:cNvPr id="13" name="Retângulo 12"/>
              <p:cNvSpPr/>
              <p:nvPr/>
            </p:nvSpPr>
            <p:spPr>
              <a:xfrm>
                <a:off x="5832040" y="1916632"/>
                <a:ext cx="144016" cy="2303311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pic>
            <p:nvPicPr>
              <p:cNvPr id="14" name="Imagem 13" descr="545px-Italian_traffic_signs_-_dare_precedenza.svg.png"/>
              <p:cNvPicPr>
                <a:picLocks noChangeAspect="1"/>
              </p:cNvPicPr>
              <p:nvPr/>
            </p:nvPicPr>
            <p:blipFill>
              <a:blip r:embed="rId3" cstate="print">
                <a:grayscl/>
                <a:lum bright="40000"/>
              </a:blip>
              <a:stretch>
                <a:fillRect/>
              </a:stretch>
            </p:blipFill>
            <p:spPr>
              <a:xfrm>
                <a:off x="5004048" y="763559"/>
                <a:ext cx="1800000" cy="1585321"/>
              </a:xfrm>
              <a:prstGeom prst="rect">
                <a:avLst/>
              </a:prstGeom>
            </p:spPr>
          </p:pic>
        </p:grpSp>
        <p:grpSp>
          <p:nvGrpSpPr>
            <p:cNvPr id="10" name="Grupo 8"/>
            <p:cNvGrpSpPr/>
            <p:nvPr/>
          </p:nvGrpSpPr>
          <p:grpSpPr>
            <a:xfrm>
              <a:off x="5868144" y="1340768"/>
              <a:ext cx="1512168" cy="3096344"/>
              <a:chOff x="3816016" y="980528"/>
              <a:chExt cx="1512168" cy="3096344"/>
            </a:xfrm>
          </p:grpSpPr>
          <p:sp>
            <p:nvSpPr>
              <p:cNvPr id="11" name="Retângulo 10"/>
              <p:cNvSpPr/>
              <p:nvPr/>
            </p:nvSpPr>
            <p:spPr>
              <a:xfrm>
                <a:off x="4499992" y="2132856"/>
                <a:ext cx="144016" cy="1944016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pic>
            <p:nvPicPr>
              <p:cNvPr id="12" name="Imagem 11" descr="direction.png"/>
              <p:cNvPicPr>
                <a:picLocks noChangeAspect="1"/>
              </p:cNvPicPr>
              <p:nvPr/>
            </p:nvPicPr>
            <p:blipFill>
              <a:blip r:embed="rId4" cstate="print">
                <a:grayscl/>
                <a:lum bright="40000"/>
              </a:blip>
              <a:stretch>
                <a:fillRect/>
              </a:stretch>
            </p:blipFill>
            <p:spPr>
              <a:xfrm>
                <a:off x="3816016" y="980528"/>
                <a:ext cx="1512168" cy="1512168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771800" y="214290"/>
            <a:ext cx="6029272" cy="571504"/>
          </a:xfrm>
        </p:spPr>
        <p:txBody>
          <a:bodyPr/>
          <a:lstStyle/>
          <a:p>
            <a:r>
              <a:rPr lang="pt-BR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REGRAS DA AUDIÊNCIA 23/2018</a:t>
            </a:r>
            <a:endParaRPr lang="pt-BR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41987"/>
          </a:xfrm>
        </p:spPr>
        <p:txBody>
          <a:bodyPr>
            <a:normAutofit fontScale="62500" lnSpcReduction="20000"/>
          </a:bodyPr>
          <a:lstStyle/>
          <a:p>
            <a:pPr marL="179388" indent="0" algn="just">
              <a:buClr>
                <a:srgbClr val="FF6600"/>
              </a:buClr>
              <a:buFont typeface="Wingdings" pitchFamily="2" charset="2"/>
              <a:buChar char="ü"/>
            </a:pPr>
            <a:r>
              <a:rPr lang="pt-BR" dirty="0" smtClean="0">
                <a:solidFill>
                  <a:srgbClr val="002060"/>
                </a:solidFill>
              </a:rPr>
              <a:t>Cada exposição estará limitada a </a:t>
            </a:r>
            <a:r>
              <a:rPr lang="pt-BR" b="1" dirty="0" smtClean="0">
                <a:solidFill>
                  <a:srgbClr val="FF6600"/>
                </a:solidFill>
              </a:rPr>
              <a:t>15 minutos </a:t>
            </a:r>
            <a:r>
              <a:rPr lang="pt-BR" dirty="0" smtClean="0">
                <a:solidFill>
                  <a:srgbClr val="002060"/>
                </a:solidFill>
              </a:rPr>
              <a:t>e obedece à ordem de inscrição. </a:t>
            </a:r>
          </a:p>
          <a:p>
            <a:pPr marL="179388" indent="0" algn="just">
              <a:buClr>
                <a:srgbClr val="FF6600"/>
              </a:buClr>
              <a:buFont typeface="Wingdings" pitchFamily="2" charset="2"/>
              <a:buChar char="ü"/>
            </a:pPr>
            <a:endParaRPr lang="pt-BR" dirty="0" smtClean="0">
              <a:solidFill>
                <a:srgbClr val="002060"/>
              </a:solidFill>
            </a:endParaRPr>
          </a:p>
          <a:p>
            <a:pPr marL="179388" indent="0" algn="just">
              <a:buClr>
                <a:srgbClr val="FF6600"/>
              </a:buClr>
              <a:buFont typeface="Wingdings" pitchFamily="2" charset="2"/>
              <a:buChar char="ü"/>
            </a:pPr>
            <a:r>
              <a:rPr lang="pt-BR" dirty="0" smtClean="0">
                <a:solidFill>
                  <a:srgbClr val="002060"/>
                </a:solidFill>
              </a:rPr>
              <a:t>É permitida a manifestação de pessoas físicas e de 1 (um) representante de cada entidade. </a:t>
            </a:r>
          </a:p>
          <a:p>
            <a:pPr marL="179388" indent="0" algn="just">
              <a:buClr>
                <a:srgbClr val="FF6600"/>
              </a:buClr>
              <a:buFont typeface="Wingdings" pitchFamily="2" charset="2"/>
              <a:buChar char="ü"/>
            </a:pPr>
            <a:endParaRPr lang="pt-BR" dirty="0" smtClean="0">
              <a:solidFill>
                <a:srgbClr val="002060"/>
              </a:solidFill>
            </a:endParaRPr>
          </a:p>
          <a:p>
            <a:pPr marL="179388" indent="0" algn="just">
              <a:buClr>
                <a:srgbClr val="FF6600"/>
              </a:buClr>
              <a:buFont typeface="Wingdings" pitchFamily="2" charset="2"/>
              <a:buChar char="ü"/>
            </a:pPr>
            <a:r>
              <a:rPr lang="pt-BR" dirty="0" smtClean="0">
                <a:solidFill>
                  <a:srgbClr val="002060"/>
                </a:solidFill>
              </a:rPr>
              <a:t>Na hipótese de haver defensores e opositores da matéria sob apreciação, inscritos ou não como expositores, a Presidente da Audiência procederá de forma que possibilite a oitiva de todas as partes interessadas, observado o período definido para tanto. </a:t>
            </a:r>
          </a:p>
          <a:p>
            <a:pPr marL="179388" indent="0" algn="just">
              <a:buClr>
                <a:srgbClr val="FF6600"/>
              </a:buClr>
              <a:buFont typeface="Wingdings" pitchFamily="2" charset="2"/>
              <a:buChar char="ü"/>
            </a:pPr>
            <a:endParaRPr lang="pt-BR" dirty="0" smtClean="0">
              <a:solidFill>
                <a:srgbClr val="002060"/>
              </a:solidFill>
            </a:endParaRPr>
          </a:p>
          <a:p>
            <a:pPr marL="179388" indent="0" algn="just">
              <a:buClr>
                <a:srgbClr val="FF6600"/>
              </a:buClr>
              <a:buFont typeface="Wingdings" pitchFamily="2" charset="2"/>
              <a:buChar char="ü"/>
            </a:pPr>
            <a:r>
              <a:rPr lang="pt-BR" dirty="0" smtClean="0">
                <a:solidFill>
                  <a:srgbClr val="002060"/>
                </a:solidFill>
              </a:rPr>
              <a:t>Os membros da mesa poderão interpelar o depoente sobre assuntos diretamente ligados à exposição feita, sendo </a:t>
            </a:r>
            <a:r>
              <a:rPr lang="pt-BR" b="1" dirty="0" smtClean="0">
                <a:solidFill>
                  <a:srgbClr val="FF6600"/>
                </a:solidFill>
              </a:rPr>
              <a:t>permitido o debate</a:t>
            </a:r>
            <a:r>
              <a:rPr lang="pt-BR" dirty="0" smtClean="0">
                <a:solidFill>
                  <a:srgbClr val="002060"/>
                </a:solidFill>
              </a:rPr>
              <a:t>. </a:t>
            </a:r>
          </a:p>
          <a:p>
            <a:pPr marL="179388" indent="0" algn="just">
              <a:buClr>
                <a:srgbClr val="FF6600"/>
              </a:buClr>
              <a:buFont typeface="Wingdings" pitchFamily="2" charset="2"/>
              <a:buChar char="ü"/>
            </a:pPr>
            <a:endParaRPr lang="pt-BR" dirty="0" smtClean="0">
              <a:solidFill>
                <a:srgbClr val="002060"/>
              </a:solidFill>
            </a:endParaRPr>
          </a:p>
          <a:p>
            <a:pPr marL="179388" indent="0" algn="just">
              <a:buClr>
                <a:srgbClr val="FF6600"/>
              </a:buClr>
              <a:buFont typeface="Wingdings" pitchFamily="2" charset="2"/>
              <a:buChar char="ü"/>
            </a:pPr>
            <a:r>
              <a:rPr lang="pt-BR" dirty="0" smtClean="0">
                <a:solidFill>
                  <a:srgbClr val="002060"/>
                </a:solidFill>
              </a:rPr>
              <a:t> Todas as manifestações serão registradas por meio eletrônico, de forma a preservar a integridade de seus conteúdos e o seu máximo aproveitamento como subsídios ao aprimoramento do ato regulamentar a ser expedido.</a:t>
            </a:r>
          </a:p>
        </p:txBody>
      </p:sp>
      <p:grpSp>
        <p:nvGrpSpPr>
          <p:cNvPr id="6" name="Grupo 5"/>
          <p:cNvGrpSpPr/>
          <p:nvPr/>
        </p:nvGrpSpPr>
        <p:grpSpPr>
          <a:xfrm>
            <a:off x="0" y="6237312"/>
            <a:ext cx="4860032" cy="620688"/>
            <a:chOff x="0" y="0"/>
            <a:chExt cx="4860032" cy="620688"/>
          </a:xfrm>
        </p:grpSpPr>
        <p:sp>
          <p:nvSpPr>
            <p:cNvPr id="7" name="Retângulo 6"/>
            <p:cNvSpPr/>
            <p:nvPr/>
          </p:nvSpPr>
          <p:spPr>
            <a:xfrm>
              <a:off x="0" y="0"/>
              <a:ext cx="2987824" cy="6206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CaixaDeTexto 7"/>
            <p:cNvSpPr txBox="1"/>
            <p:nvPr/>
          </p:nvSpPr>
          <p:spPr>
            <a:xfrm>
              <a:off x="0" y="37455"/>
              <a:ext cx="4860032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b="1" dirty="0" smtClean="0">
                  <a:solidFill>
                    <a:srgbClr val="002060"/>
                  </a:solidFill>
                </a:rPr>
                <a:t>Consulta Pública nº 25/2018</a:t>
              </a:r>
            </a:p>
            <a:p>
              <a:r>
                <a:rPr lang="pt-BR" sz="1300" dirty="0" smtClean="0">
                  <a:solidFill>
                    <a:srgbClr val="002060"/>
                  </a:solidFill>
                  <a:latin typeface="Century Gothic" pitchFamily="34" charset="0"/>
                </a:rPr>
                <a:t>Distribuição de solventes</a:t>
              </a:r>
              <a:endParaRPr lang="pt-BR" sz="1300" dirty="0">
                <a:solidFill>
                  <a:srgbClr val="002060"/>
                </a:solidFill>
                <a:latin typeface="Century Gothic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/>
            <a:r>
              <a:rPr lang="pt-BR" sz="2800" b="1" dirty="0" smtClean="0"/>
              <a:t>MAPA ESTRATÉGICO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3968" y="4406900"/>
            <a:ext cx="4713783" cy="2451100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 defTabSz="4486275"/>
            <a:r>
              <a:rPr lang="pt-B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Atualizar a regulamentação da ANP, minimizando barreiras ao investimento e reduzindo os custos imposto pela regulação.</a:t>
            </a:r>
            <a:br>
              <a:rPr lang="pt-B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Aprimorar a qualidade regulatória tendo como foco a simplificação administrativa e a livre concorrência, preservando os interesses da sociedade. </a:t>
            </a:r>
            <a:br>
              <a:rPr lang="pt-B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" name="Grupo 4"/>
          <p:cNvGrpSpPr/>
          <p:nvPr/>
        </p:nvGrpSpPr>
        <p:grpSpPr>
          <a:xfrm>
            <a:off x="0" y="-61937"/>
            <a:ext cx="4860032" cy="682625"/>
            <a:chOff x="0" y="-61937"/>
            <a:chExt cx="4860032" cy="682625"/>
          </a:xfrm>
        </p:grpSpPr>
        <p:sp>
          <p:nvSpPr>
            <p:cNvPr id="6" name="Retângulo 5"/>
            <p:cNvSpPr/>
            <p:nvPr/>
          </p:nvSpPr>
          <p:spPr>
            <a:xfrm>
              <a:off x="0" y="0"/>
              <a:ext cx="2987824" cy="6206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CaixaDeTexto 7"/>
            <p:cNvSpPr txBox="1"/>
            <p:nvPr/>
          </p:nvSpPr>
          <p:spPr>
            <a:xfrm>
              <a:off x="0" y="-61937"/>
              <a:ext cx="4860032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b="1" dirty="0" smtClean="0">
                  <a:solidFill>
                    <a:srgbClr val="002060"/>
                  </a:solidFill>
                </a:rPr>
                <a:t>Consulta Pública nº 25/2018</a:t>
              </a:r>
            </a:p>
            <a:p>
              <a:r>
                <a:rPr lang="pt-BR" sz="1300" dirty="0" smtClean="0">
                  <a:solidFill>
                    <a:srgbClr val="002060"/>
                  </a:solidFill>
                  <a:latin typeface="Century Gothic" pitchFamily="34" charset="0"/>
                </a:rPr>
                <a:t>Distribuição de solventes</a:t>
              </a:r>
              <a:endParaRPr lang="pt-BR" sz="1300" dirty="0">
                <a:solidFill>
                  <a:srgbClr val="002060"/>
                </a:solidFill>
                <a:latin typeface="Century Gothic" pitchFamily="34" charset="0"/>
              </a:endParaRPr>
            </a:p>
          </p:txBody>
        </p:sp>
      </p:grpSp>
      <p:pic>
        <p:nvPicPr>
          <p:cNvPr id="7" name="Imagem 6" descr="11846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936104"/>
            <a:ext cx="3849604" cy="54452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 fov="2700000">
              <a:rot lat="21301142" lon="19198845" rev="26213"/>
            </a:camera>
            <a:lightRig rig="soft" dir="t"/>
          </a:scene3d>
          <a:sp3d z="12700"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sz="2800" b="1" dirty="0" smtClean="0"/>
              <a:t>AÇÃO REGULATÓRIA B.3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4569767" cy="1362075"/>
          </a:xfrm>
          <a:noFill/>
        </p:spPr>
        <p:txBody>
          <a:bodyPr/>
          <a:lstStyle/>
          <a:p>
            <a:pPr algn="just"/>
            <a:r>
              <a:rPr lang="pt-BR" sz="17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Sugestão de acréscimo de inciso V ao artigo 2º da RANP 24/2006, de forma a prever a figura da empresa fantasma, bem como a vedação de comercialização com a mesma; inclusão de novas hipóteses de revogação de autorização ao exercício de atividade e inclusão de hipótese de restrição da venda de metanol entre congêneres .</a:t>
            </a:r>
            <a:endParaRPr lang="pt-BR" sz="17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" name="Grupo 4"/>
          <p:cNvGrpSpPr/>
          <p:nvPr/>
        </p:nvGrpSpPr>
        <p:grpSpPr>
          <a:xfrm>
            <a:off x="0" y="-61937"/>
            <a:ext cx="4860032" cy="682625"/>
            <a:chOff x="0" y="-61937"/>
            <a:chExt cx="4860032" cy="682625"/>
          </a:xfrm>
        </p:grpSpPr>
        <p:sp>
          <p:nvSpPr>
            <p:cNvPr id="6" name="Retângulo 5"/>
            <p:cNvSpPr/>
            <p:nvPr/>
          </p:nvSpPr>
          <p:spPr>
            <a:xfrm>
              <a:off x="0" y="0"/>
              <a:ext cx="2987824" cy="6206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" name="CaixaDeTexto 6"/>
            <p:cNvSpPr txBox="1"/>
            <p:nvPr/>
          </p:nvSpPr>
          <p:spPr>
            <a:xfrm>
              <a:off x="0" y="-61937"/>
              <a:ext cx="4860032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b="1" dirty="0" smtClean="0">
                  <a:solidFill>
                    <a:srgbClr val="002060"/>
                  </a:solidFill>
                </a:rPr>
                <a:t>Consulta Pública nº 25/2018</a:t>
              </a:r>
            </a:p>
            <a:p>
              <a:r>
                <a:rPr lang="pt-BR" sz="1300" dirty="0" smtClean="0">
                  <a:solidFill>
                    <a:srgbClr val="002060"/>
                  </a:solidFill>
                  <a:latin typeface="Century Gothic" pitchFamily="34" charset="0"/>
                </a:rPr>
                <a:t>Distribuição de solventes</a:t>
              </a:r>
              <a:endParaRPr lang="pt-BR" sz="1300" dirty="0">
                <a:solidFill>
                  <a:srgbClr val="002060"/>
                </a:solidFill>
                <a:latin typeface="Century Gothic" pitchFamily="34" charset="0"/>
              </a:endParaRPr>
            </a:p>
          </p:txBody>
        </p:sp>
      </p:grpSp>
      <p:pic>
        <p:nvPicPr>
          <p:cNvPr id="8" name="Imagem 7" descr="AR 20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26112" y="1840706"/>
            <a:ext cx="2452160" cy="347583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771800" y="214290"/>
            <a:ext cx="6029272" cy="571504"/>
          </a:xfrm>
        </p:spPr>
        <p:txBody>
          <a:bodyPr/>
          <a:lstStyle/>
          <a:p>
            <a:r>
              <a:rPr lang="pt-BR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PRINCIPAIS ALTERAÇÕES</a:t>
            </a:r>
            <a:endParaRPr lang="pt-BR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2" name="Grupo 5"/>
          <p:cNvGrpSpPr/>
          <p:nvPr/>
        </p:nvGrpSpPr>
        <p:grpSpPr>
          <a:xfrm>
            <a:off x="0" y="6237312"/>
            <a:ext cx="4860032" cy="620688"/>
            <a:chOff x="0" y="0"/>
            <a:chExt cx="4860032" cy="620688"/>
          </a:xfrm>
        </p:grpSpPr>
        <p:sp>
          <p:nvSpPr>
            <p:cNvPr id="7" name="Retângulo 6"/>
            <p:cNvSpPr/>
            <p:nvPr/>
          </p:nvSpPr>
          <p:spPr>
            <a:xfrm>
              <a:off x="0" y="0"/>
              <a:ext cx="2987824" cy="6206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CaixaDeTexto 7"/>
            <p:cNvSpPr txBox="1"/>
            <p:nvPr/>
          </p:nvSpPr>
          <p:spPr>
            <a:xfrm>
              <a:off x="0" y="37455"/>
              <a:ext cx="4860032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b="1" dirty="0" smtClean="0">
                  <a:solidFill>
                    <a:srgbClr val="002060"/>
                  </a:solidFill>
                </a:rPr>
                <a:t>Consulta Pública nº 25/2018</a:t>
              </a:r>
            </a:p>
            <a:p>
              <a:r>
                <a:rPr lang="pt-BR" sz="1300" dirty="0" smtClean="0">
                  <a:solidFill>
                    <a:srgbClr val="002060"/>
                  </a:solidFill>
                  <a:latin typeface="Century Gothic" pitchFamily="34" charset="0"/>
                </a:rPr>
                <a:t>Distribuição de solventes</a:t>
              </a:r>
              <a:endParaRPr lang="pt-BR" sz="1300" dirty="0">
                <a:solidFill>
                  <a:srgbClr val="002060"/>
                </a:solidFill>
                <a:latin typeface="Century Gothic" pitchFamily="34" charset="0"/>
              </a:endParaRPr>
            </a:p>
          </p:txBody>
        </p:sp>
      </p:grpSp>
      <p:graphicFrame>
        <p:nvGraphicFramePr>
          <p:cNvPr id="10" name="Espaço Reservado para Conteúdo 6"/>
          <p:cNvGraphicFramePr>
            <a:graphicFrameLocks noGrp="1"/>
          </p:cNvGraphicFramePr>
          <p:nvPr>
            <p:ph idx="1"/>
          </p:nvPr>
        </p:nvGraphicFramePr>
        <p:xfrm>
          <a:off x="395536" y="1484784"/>
          <a:ext cx="8280920" cy="402336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140460"/>
                <a:gridCol w="4140460"/>
              </a:tblGrid>
              <a:tr h="354302">
                <a:tc>
                  <a:txBody>
                    <a:bodyPr/>
                    <a:lstStyle/>
                    <a:p>
                      <a:pPr algn="ctr"/>
                      <a:r>
                        <a:rPr lang="pt-BR" cap="small" baseline="0" dirty="0" smtClean="0"/>
                        <a:t>Redação original</a:t>
                      </a: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cap="small" baseline="0" dirty="0" smtClean="0"/>
                        <a:t>Redação proposta</a:t>
                      </a: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3022">
                <a:tc>
                  <a:txBody>
                    <a:bodyPr/>
                    <a:lstStyle/>
                    <a:p>
                      <a:pPr algn="just"/>
                      <a:r>
                        <a:rPr lang="pt-BR" sz="1200" b="1" i="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Art. 2º</a:t>
                      </a:r>
                      <a:r>
                        <a:rPr lang="pt-BR" sz="1200" b="0" i="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 Para os fins desta Resolução, ficam estabelecidas as seguintes definições:</a:t>
                      </a:r>
                    </a:p>
                    <a:p>
                      <a:pPr algn="just"/>
                      <a:r>
                        <a:rPr lang="pt-BR" sz="1200" b="0" i="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 – consumidor industrial: pessoa jurídica que adquire solventes como insumo para uso em seu processo industrial, não obtendo como produto final outros tipos de solvente;</a:t>
                      </a:r>
                    </a:p>
                    <a:p>
                      <a:pPr algn="just"/>
                      <a:r>
                        <a:rPr lang="pt-BR" sz="1200" b="0" i="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II – importador: pessoa jurídica autorizada pela ANP ao exercício da atividade de importação de solventes;</a:t>
                      </a:r>
                    </a:p>
                    <a:p>
                      <a:pPr algn="just"/>
                      <a:r>
                        <a:rPr lang="pt-BR" sz="1200" b="0" i="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III – produtor: pessoa jurídica autorizada pela ANP ao exercício da atividade de produção de solventes; e</a:t>
                      </a:r>
                    </a:p>
                    <a:p>
                      <a:pPr algn="just"/>
                      <a:r>
                        <a:rPr lang="pt-BR" sz="1200" b="0" i="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IV - solventes:</a:t>
                      </a:r>
                    </a:p>
                    <a:p>
                      <a:pPr algn="just"/>
                      <a:r>
                        <a:rPr lang="pt-BR" sz="1200" b="0" i="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a) hidrocarboneto líquido derivado de frações resultantes do refino de petróleo, do processamento de gás natural ou de central de matérias-primas petroquímicas, capaz de ser utilizado como dissolvente de substâncias sólidas e/ou líquidas, puros ou em misturas, ou com potencial adulterador de combustíveis líquidos, cuja faixa de destilação tenha seu ponto inicial superior a 25ºC e ponto final inferior a 280ºC, com exceção de qualquer tipo de gasolina, de querosene de aviação ou de óleo diesel especificados em regulamentação da ANP; ou</a:t>
                      </a:r>
                    </a:p>
                    <a:p>
                      <a:pPr algn="just"/>
                      <a:r>
                        <a:rPr lang="pt-BR" sz="1200" b="0" i="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b) metanol.</a:t>
                      </a:r>
                      <a:endParaRPr lang="pt-BR" sz="1200" b="0" i="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Art. 2º</a:t>
                      </a:r>
                      <a:r>
                        <a:rPr lang="pt-BR" sz="12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pt-BR" sz="1200" b="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.............................................................................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 - empresa fantasma: pessoa jurídica constituída apenas documentalmente e que não atua efetivamente no mercado, sendo inexistente de fato, nos termos do art. 29, inciso II, da IN SRF nº 1634, de 6 de maio de 2016.</a:t>
                      </a:r>
                      <a:endParaRPr lang="pt-BR" sz="12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771800" y="214290"/>
            <a:ext cx="6029272" cy="571504"/>
          </a:xfrm>
        </p:spPr>
        <p:txBody>
          <a:bodyPr/>
          <a:lstStyle/>
          <a:p>
            <a:r>
              <a:rPr lang="pt-BR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PRINCIPAIS ALTERAÇÕES</a:t>
            </a:r>
            <a:endParaRPr lang="pt-BR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2" name="Grupo 5"/>
          <p:cNvGrpSpPr/>
          <p:nvPr/>
        </p:nvGrpSpPr>
        <p:grpSpPr>
          <a:xfrm>
            <a:off x="0" y="6237312"/>
            <a:ext cx="4860032" cy="620688"/>
            <a:chOff x="0" y="0"/>
            <a:chExt cx="4860032" cy="620688"/>
          </a:xfrm>
        </p:grpSpPr>
        <p:sp>
          <p:nvSpPr>
            <p:cNvPr id="7" name="Retângulo 6"/>
            <p:cNvSpPr/>
            <p:nvPr/>
          </p:nvSpPr>
          <p:spPr>
            <a:xfrm>
              <a:off x="0" y="0"/>
              <a:ext cx="2987824" cy="6206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CaixaDeTexto 7"/>
            <p:cNvSpPr txBox="1"/>
            <p:nvPr/>
          </p:nvSpPr>
          <p:spPr>
            <a:xfrm>
              <a:off x="0" y="37455"/>
              <a:ext cx="4860032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b="1" dirty="0" smtClean="0">
                  <a:solidFill>
                    <a:srgbClr val="002060"/>
                  </a:solidFill>
                </a:rPr>
                <a:t>Consulta Pública nº 25/2018</a:t>
              </a:r>
            </a:p>
            <a:p>
              <a:r>
                <a:rPr lang="pt-BR" sz="1300" dirty="0" smtClean="0">
                  <a:solidFill>
                    <a:srgbClr val="002060"/>
                  </a:solidFill>
                  <a:latin typeface="Century Gothic" pitchFamily="34" charset="0"/>
                </a:rPr>
                <a:t>Distribuição de solventes</a:t>
              </a:r>
              <a:endParaRPr lang="pt-BR" sz="1300" dirty="0">
                <a:solidFill>
                  <a:srgbClr val="002060"/>
                </a:solidFill>
                <a:latin typeface="Century Gothic" pitchFamily="34" charset="0"/>
              </a:endParaRPr>
            </a:p>
          </p:txBody>
        </p:sp>
      </p:grpSp>
      <p:graphicFrame>
        <p:nvGraphicFramePr>
          <p:cNvPr id="10" name="Espaço Reservado para Conteúdo 6"/>
          <p:cNvGraphicFramePr>
            <a:graphicFrameLocks noGrp="1"/>
          </p:cNvGraphicFramePr>
          <p:nvPr>
            <p:ph idx="1"/>
          </p:nvPr>
        </p:nvGraphicFramePr>
        <p:xfrm>
          <a:off x="395536" y="1484785"/>
          <a:ext cx="8280920" cy="2664296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140460"/>
                <a:gridCol w="4140460"/>
              </a:tblGrid>
              <a:tr h="398033">
                <a:tc>
                  <a:txBody>
                    <a:bodyPr/>
                    <a:lstStyle/>
                    <a:p>
                      <a:pPr algn="ctr"/>
                      <a:r>
                        <a:rPr lang="pt-BR" cap="small" baseline="0" dirty="0" smtClean="0"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Redação original</a:t>
                      </a: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cap="small" baseline="0" dirty="0" smtClean="0"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Redação proposta</a:t>
                      </a: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2132">
                <a:tc>
                  <a:txBody>
                    <a:bodyPr/>
                    <a:lstStyle/>
                    <a:p>
                      <a:pPr algn="just"/>
                      <a:r>
                        <a:rPr lang="pt-BR" sz="1200" b="1" i="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Art. 16</a:t>
                      </a:r>
                      <a:r>
                        <a:rPr lang="pt-BR" sz="1200" b="0" i="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. O distribuidor somente poderá adquirir solventes:</a:t>
                      </a:r>
                    </a:p>
                    <a:p>
                      <a:pPr algn="just"/>
                      <a:r>
                        <a:rPr lang="pt-BR" sz="1200" b="0" i="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 – de produtor nacional ou de importador, autorizado pela ANP;</a:t>
                      </a:r>
                    </a:p>
                    <a:p>
                      <a:pPr algn="just"/>
                      <a:r>
                        <a:rPr lang="pt-BR" sz="1200" b="0" i="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II – diretamente no mercado externo, quando encontrar-se autorizado ao exercício da atividade de importação de solventes; e</a:t>
                      </a:r>
                    </a:p>
                    <a:p>
                      <a:pPr algn="just"/>
                      <a:r>
                        <a:rPr lang="pt-BR" sz="1200" b="0" i="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III – de outro distribuidor de solventes autorizado pela ANP.</a:t>
                      </a:r>
                      <a:endParaRPr lang="pt-BR" sz="1200" b="0" i="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Art.</a:t>
                      </a:r>
                      <a:r>
                        <a:rPr lang="pt-BR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16</a:t>
                      </a:r>
                      <a:r>
                        <a:rPr lang="pt-BR" sz="12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...........................................................................................</a:t>
                      </a:r>
                    </a:p>
                    <a:p>
                      <a:pPr algn="just"/>
                      <a:r>
                        <a:rPr lang="pt-BR" sz="12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 - ....................................................................................................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II - ....................................................................................................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III - ..................................................................................................</a:t>
                      </a:r>
                    </a:p>
                    <a:p>
                      <a:pPr algn="just"/>
                      <a:r>
                        <a:rPr lang="pt-BR" sz="12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Parágrafo único. A ANP, por meio de despacho publicado no DOU, poderá restringir total ou parcialmente a comercialização de metanol entre distribuidores de solventes, em percentual e por período a serem definidos.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525">
                <a:tc gridSpan="2">
                  <a:txBody>
                    <a:bodyPr/>
                    <a:lstStyle/>
                    <a:p>
                      <a:pPr algn="ctr"/>
                      <a:r>
                        <a:rPr lang="pt-BR" sz="1800" b="1" i="0" kern="1200" cap="small" baseline="0" dirty="0" smtClean="0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Inclusão</a:t>
                      </a:r>
                      <a:endParaRPr lang="pt-BR" sz="1800" b="1" i="0" kern="1200" cap="small" baseline="0" dirty="0">
                        <a:solidFill>
                          <a:schemeClr val="bg1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/>
                      <a:endParaRPr lang="pt-BR" sz="1200" b="0" i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606">
                <a:tc gridSpan="2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Art. 19-A. Fica vedada a comercialização de solventes com empresa fantasma.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b="1" i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solidFill>
            <a:srgbClr val="FF99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5972</TotalTime>
  <Words>781</Words>
  <Application>Microsoft Office PowerPoint</Application>
  <PresentationFormat>Apresentação na tela (4:3)</PresentationFormat>
  <Paragraphs>128</Paragraphs>
  <Slides>14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5" baseType="lpstr">
      <vt:lpstr>Tema do Office</vt:lpstr>
      <vt:lpstr>Audiência Pública ANP nº 25/2018 Distribuição de solventes</vt:lpstr>
      <vt:lpstr>Agenda</vt:lpstr>
      <vt:lpstr>AGENDA DE TRABALHO</vt:lpstr>
      <vt:lpstr>Regras da audiência pública</vt:lpstr>
      <vt:lpstr>REGRAS DA AUDIÊNCIA 23/2018</vt:lpstr>
      <vt:lpstr>Atualizar a regulamentação da ANP, minimizando barreiras ao investimento e reduzindo os custos imposto pela regulação.  Aprimorar a qualidade regulatória tendo como foco a simplificação administrativa e a livre concorrência, preservando os interesses da sociedade.  </vt:lpstr>
      <vt:lpstr>Sugestão de acréscimo de inciso V ao artigo 2º da RANP 24/2006, de forma a prever a figura da empresa fantasma, bem como a vedação de comercialização com a mesma; inclusão de novas hipóteses de revogação de autorização ao exercício de atividade e inclusão de hipótese de restrição da venda de metanol entre congêneres .</vt:lpstr>
      <vt:lpstr>PRINCIPAIS ALTERAÇÕES</vt:lpstr>
      <vt:lpstr>PRINCIPAIS ALTERAÇÕES</vt:lpstr>
      <vt:lpstr>PRINCIPAIS ALTERAÇÕES</vt:lpstr>
      <vt:lpstr>EXPOSIÇÕES ORAIS e DEBATES</vt:lpstr>
      <vt:lpstr>Próximos passos </vt:lpstr>
      <vt:lpstr>PRÓXIMOS PASSOS ANP</vt:lpstr>
      <vt:lpstr>Obrigado.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lferraz</dc:creator>
  <cp:lastModifiedBy>Usuário do Windows</cp:lastModifiedBy>
  <cp:revision>196</cp:revision>
  <dcterms:created xsi:type="dcterms:W3CDTF">2014-09-22T19:51:46Z</dcterms:created>
  <dcterms:modified xsi:type="dcterms:W3CDTF">2018-10-23T22:01:14Z</dcterms:modified>
</cp:coreProperties>
</file>