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4" r:id="rId2"/>
    <p:sldId id="295" r:id="rId3"/>
    <p:sldId id="296" r:id="rId4"/>
    <p:sldId id="297" r:id="rId5"/>
    <p:sldId id="298" r:id="rId6"/>
    <p:sldId id="307" r:id="rId7"/>
    <p:sldId id="308" r:id="rId8"/>
    <p:sldId id="301" r:id="rId9"/>
    <p:sldId id="326" r:id="rId10"/>
    <p:sldId id="327" r:id="rId11"/>
    <p:sldId id="328" r:id="rId12"/>
    <p:sldId id="330" r:id="rId13"/>
    <p:sldId id="329" r:id="rId14"/>
    <p:sldId id="324" r:id="rId15"/>
    <p:sldId id="299" r:id="rId16"/>
    <p:sldId id="300" r:id="rId17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9933"/>
    <a:srgbClr val="FF6600"/>
    <a:srgbClr val="FFFFFF"/>
    <a:srgbClr val="969696"/>
    <a:srgbClr val="595959"/>
    <a:srgbClr val="33CC33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62" autoAdjust="0"/>
    <p:restoredTop sz="95402" autoAdjust="0"/>
  </p:normalViewPr>
  <p:slideViewPr>
    <p:cSldViewPr>
      <p:cViewPr varScale="1">
        <p:scale>
          <a:sx n="74" d="100"/>
          <a:sy n="74" d="100"/>
        </p:scale>
        <p:origin x="148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663C2-AFFE-4A7D-B45C-08B0C0E10445}" type="datetimeFigureOut">
              <a:rPr lang="pt-BR" smtClean="0"/>
              <a:pPr/>
              <a:t>04/07/2018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3D203-7B43-4D82-BBC6-C2014FE867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582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4B382-FA2D-4487-A5F6-99B19D0298DB}" type="datetimeFigureOut">
              <a:rPr lang="pt-BR" smtClean="0"/>
              <a:pPr/>
              <a:t>04/07/2018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F4FEB-C3FD-4E16-AB62-2B23FF60E9E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209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F4FEB-C3FD-4E16-AB62-2B23FF60E9EB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6406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F4FEB-C3FD-4E16-AB62-2B23FF60E9EB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7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19/04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 descr="capa_down_6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19/04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19/04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topo_amarelo_out_2014_75.jpg"/>
          <p:cNvPicPr>
            <a:picLocks noChangeAspect="1"/>
          </p:cNvPicPr>
          <p:nvPr userDrawn="1"/>
        </p:nvPicPr>
        <p:blipFill>
          <a:blip r:embed="rId2" cstate="print"/>
          <a:srcRect l="30313"/>
          <a:stretch>
            <a:fillRect/>
          </a:stretch>
        </p:blipFill>
        <p:spPr>
          <a:xfrm flipV="1">
            <a:off x="0" y="4437112"/>
            <a:ext cx="9144000" cy="242088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06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19/04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logoANP_h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36296" y="188640"/>
            <a:ext cx="1652016" cy="719328"/>
          </a:xfrm>
          <a:prstGeom prst="rect">
            <a:avLst/>
          </a:prstGeom>
        </p:spPr>
      </p:pic>
      <p:sp>
        <p:nvSpPr>
          <p:cNvPr id="10" name="Espaço Reservado para Texto 2"/>
          <p:cNvSpPr txBox="1">
            <a:spLocks/>
          </p:cNvSpPr>
          <p:nvPr userDrawn="1"/>
        </p:nvSpPr>
        <p:spPr>
          <a:xfrm>
            <a:off x="0" y="0"/>
            <a:ext cx="3886200" cy="5486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55000" lnSpcReduction="2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pt-BR" sz="2800" b="1" dirty="0" smtClean="0">
                <a:solidFill>
                  <a:srgbClr val="002060"/>
                </a:solidFill>
              </a:rPr>
              <a:t>Consulta Pública nº11/2018</a:t>
            </a:r>
            <a:endParaRPr lang="pt-BR" sz="2800" dirty="0" smtClean="0">
              <a:solidFill>
                <a:srgbClr val="002060"/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pt-BR" sz="2800" dirty="0" smtClean="0">
                <a:solidFill>
                  <a:srgbClr val="002060"/>
                </a:solidFill>
              </a:rPr>
              <a:t>TRRNI</a:t>
            </a:r>
            <a:endParaRPr lang="pt-BR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19/04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19/04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19/04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19/04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19/04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19/04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topo_amarelo_out_2014_75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984069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214678" y="214290"/>
            <a:ext cx="5586394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Atribuições da ANP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19/04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DBB2E-5D00-49BA-B110-6992A804FA7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Texto 2"/>
          <p:cNvSpPr txBox="1">
            <a:spLocks/>
          </p:cNvSpPr>
          <p:nvPr userDrawn="1"/>
        </p:nvSpPr>
        <p:spPr>
          <a:xfrm>
            <a:off x="179512" y="6093296"/>
            <a:ext cx="3886200" cy="5486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55000" lnSpcReduction="2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pt-BR" sz="2800" b="1" dirty="0" smtClean="0">
                <a:solidFill>
                  <a:srgbClr val="002060"/>
                </a:solidFill>
              </a:rPr>
              <a:t>Consulta Pública nº 11/2018</a:t>
            </a:r>
            <a:endParaRPr lang="pt-BR" sz="2800" dirty="0" smtClean="0">
              <a:solidFill>
                <a:srgbClr val="002060"/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pt-BR" sz="2800" dirty="0" smtClean="0">
                <a:solidFill>
                  <a:srgbClr val="002060"/>
                </a:solidFill>
              </a:rPr>
              <a:t>TRRNI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28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sz="3600" dirty="0" smtClean="0"/>
              <a:t>Audiência Pública ANP nº 11/2018</a:t>
            </a:r>
            <a:br>
              <a:rPr lang="pt-BR" sz="3600" dirty="0" smtClean="0"/>
            </a:br>
            <a:endParaRPr lang="pt-BR" sz="3600" dirty="0">
              <a:solidFill>
                <a:srgbClr val="00206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</a:rPr>
              <a:t>Minuta de resolução que altera a </a:t>
            </a:r>
          </a:p>
          <a:p>
            <a:r>
              <a:rPr lang="pt-BR" sz="2400" b="1" dirty="0" smtClean="0">
                <a:solidFill>
                  <a:srgbClr val="002060"/>
                </a:solidFill>
              </a:rPr>
              <a:t>Resolução ANP º 10/2016</a:t>
            </a:r>
            <a:endParaRPr lang="pt-BR" sz="2400" b="1" dirty="0">
              <a:solidFill>
                <a:srgbClr val="002060"/>
              </a:solidFill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3203848" y="3284984"/>
            <a:ext cx="2520280" cy="472118"/>
            <a:chOff x="3131840" y="3429000"/>
            <a:chExt cx="2520280" cy="472118"/>
          </a:xfrm>
        </p:grpSpPr>
        <p:pic>
          <p:nvPicPr>
            <p:cNvPr id="4" name="Imagem 3" descr="logo_simp.png"/>
            <p:cNvPicPr>
              <a:picLocks noChangeAspect="1"/>
            </p:cNvPicPr>
            <p:nvPr/>
          </p:nvPicPr>
          <p:blipFill>
            <a:blip r:embed="rId2" cstate="print"/>
            <a:srcRect l="38709" r="58065" b="5501"/>
            <a:stretch>
              <a:fillRect/>
            </a:stretch>
          </p:blipFill>
          <p:spPr>
            <a:xfrm>
              <a:off x="4427984" y="3429000"/>
              <a:ext cx="144016" cy="4320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3131840" y="3438292"/>
              <a:ext cx="1275051" cy="425539"/>
            </a:xfrm>
            <a:custGeom>
              <a:avLst/>
              <a:gdLst>
                <a:gd name="T0" fmla="*/ 226 w 3402"/>
                <a:gd name="T1" fmla="*/ 1197 h 1427"/>
                <a:gd name="T2" fmla="*/ 95 w 3402"/>
                <a:gd name="T3" fmla="*/ 928 h 1427"/>
                <a:gd name="T4" fmla="*/ 3216 w 3402"/>
                <a:gd name="T5" fmla="*/ 1181 h 1427"/>
                <a:gd name="T6" fmla="*/ 0 w 3402"/>
                <a:gd name="T7" fmla="*/ 1251 h 1427"/>
                <a:gd name="T8" fmla="*/ 141 w 3402"/>
                <a:gd name="T9" fmla="*/ 1272 h 1427"/>
                <a:gd name="T10" fmla="*/ 320 w 3402"/>
                <a:gd name="T11" fmla="*/ 1325 h 1427"/>
                <a:gd name="T12" fmla="*/ 501 w 3402"/>
                <a:gd name="T13" fmla="*/ 1355 h 1427"/>
                <a:gd name="T14" fmla="*/ 662 w 3402"/>
                <a:gd name="T15" fmla="*/ 1345 h 1427"/>
                <a:gd name="T16" fmla="*/ 868 w 3402"/>
                <a:gd name="T17" fmla="*/ 1295 h 1427"/>
                <a:gd name="T18" fmla="*/ 1044 w 3402"/>
                <a:gd name="T19" fmla="*/ 1257 h 1427"/>
                <a:gd name="T20" fmla="*/ 1202 w 3402"/>
                <a:gd name="T21" fmla="*/ 1255 h 1427"/>
                <a:gd name="T22" fmla="*/ 1365 w 3402"/>
                <a:gd name="T23" fmla="*/ 1292 h 1427"/>
                <a:gd name="T24" fmla="*/ 1544 w 3402"/>
                <a:gd name="T25" fmla="*/ 1344 h 1427"/>
                <a:gd name="T26" fmla="*/ 1716 w 3402"/>
                <a:gd name="T27" fmla="*/ 1355 h 1427"/>
                <a:gd name="T28" fmla="*/ 1871 w 3402"/>
                <a:gd name="T29" fmla="*/ 1332 h 1427"/>
                <a:gd name="T30" fmla="*/ 2104 w 3402"/>
                <a:gd name="T31" fmla="*/ 1273 h 1427"/>
                <a:gd name="T32" fmla="*/ 2255 w 3402"/>
                <a:gd name="T33" fmla="*/ 1251 h 1427"/>
                <a:gd name="T34" fmla="*/ 2419 w 3402"/>
                <a:gd name="T35" fmla="*/ 1265 h 1427"/>
                <a:gd name="T36" fmla="*/ 2578 w 3402"/>
                <a:gd name="T37" fmla="*/ 1311 h 1427"/>
                <a:gd name="T38" fmla="*/ 2740 w 3402"/>
                <a:gd name="T39" fmla="*/ 1353 h 1427"/>
                <a:gd name="T40" fmla="*/ 2876 w 3402"/>
                <a:gd name="T41" fmla="*/ 1356 h 1427"/>
                <a:gd name="T42" fmla="*/ 3018 w 3402"/>
                <a:gd name="T43" fmla="*/ 1331 h 1427"/>
                <a:gd name="T44" fmla="*/ 3246 w 3402"/>
                <a:gd name="T45" fmla="*/ 1267 h 1427"/>
                <a:gd name="T46" fmla="*/ 3374 w 3402"/>
                <a:gd name="T47" fmla="*/ 1251 h 1427"/>
                <a:gd name="T48" fmla="*/ 3348 w 3402"/>
                <a:gd name="T49" fmla="*/ 1319 h 1427"/>
                <a:gd name="T50" fmla="*/ 3201 w 3402"/>
                <a:gd name="T51" fmla="*/ 1347 h 1427"/>
                <a:gd name="T52" fmla="*/ 2973 w 3402"/>
                <a:gd name="T53" fmla="*/ 1412 h 1427"/>
                <a:gd name="T54" fmla="*/ 2846 w 3402"/>
                <a:gd name="T55" fmla="*/ 1427 h 1427"/>
                <a:gd name="T56" fmla="*/ 2698 w 3402"/>
                <a:gd name="T57" fmla="*/ 1414 h 1427"/>
                <a:gd name="T58" fmla="*/ 2557 w 3402"/>
                <a:gd name="T59" fmla="*/ 1376 h 1427"/>
                <a:gd name="T60" fmla="*/ 2331 w 3402"/>
                <a:gd name="T61" fmla="*/ 1320 h 1427"/>
                <a:gd name="T62" fmla="*/ 2172 w 3402"/>
                <a:gd name="T63" fmla="*/ 1325 h 1427"/>
                <a:gd name="T64" fmla="*/ 1957 w 3402"/>
                <a:gd name="T65" fmla="*/ 1382 h 1427"/>
                <a:gd name="T66" fmla="*/ 1789 w 3402"/>
                <a:gd name="T67" fmla="*/ 1419 h 1427"/>
                <a:gd name="T68" fmla="*/ 1609 w 3402"/>
                <a:gd name="T69" fmla="*/ 1422 h 1427"/>
                <a:gd name="T70" fmla="*/ 1460 w 3402"/>
                <a:gd name="T71" fmla="*/ 1392 h 1427"/>
                <a:gd name="T72" fmla="*/ 1283 w 3402"/>
                <a:gd name="T73" fmla="*/ 1341 h 1427"/>
                <a:gd name="T74" fmla="*/ 1121 w 3402"/>
                <a:gd name="T75" fmla="*/ 1317 h 1427"/>
                <a:gd name="T76" fmla="*/ 947 w 3402"/>
                <a:gd name="T77" fmla="*/ 1341 h 1427"/>
                <a:gd name="T78" fmla="*/ 764 w 3402"/>
                <a:gd name="T79" fmla="*/ 1394 h 1427"/>
                <a:gd name="T80" fmla="*/ 564 w 3402"/>
                <a:gd name="T81" fmla="*/ 1425 h 1427"/>
                <a:gd name="T82" fmla="*/ 397 w 3402"/>
                <a:gd name="T83" fmla="*/ 1413 h 1427"/>
                <a:gd name="T84" fmla="*/ 260 w 3402"/>
                <a:gd name="T85" fmla="*/ 1376 h 1427"/>
                <a:gd name="T86" fmla="*/ 98 w 3402"/>
                <a:gd name="T87" fmla="*/ 1332 h 1427"/>
                <a:gd name="T88" fmla="*/ 155 w 3402"/>
                <a:gd name="T89" fmla="*/ 278 h 1427"/>
                <a:gd name="T90" fmla="*/ 359 w 3402"/>
                <a:gd name="T91" fmla="*/ 210 h 1427"/>
                <a:gd name="T92" fmla="*/ 735 w 3402"/>
                <a:gd name="T93" fmla="*/ 210 h 1427"/>
                <a:gd name="T94" fmla="*/ 230 w 3402"/>
                <a:gd name="T95" fmla="*/ 801 h 1427"/>
                <a:gd name="T96" fmla="*/ 297 w 3402"/>
                <a:gd name="T97" fmla="*/ 787 h 1427"/>
                <a:gd name="T98" fmla="*/ 340 w 3402"/>
                <a:gd name="T99" fmla="*/ 345 h 1427"/>
                <a:gd name="T100" fmla="*/ 674 w 3402"/>
                <a:gd name="T101" fmla="*/ 867 h 1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02" h="1427">
                  <a:moveTo>
                    <a:pt x="3089" y="1216"/>
                  </a:moveTo>
                  <a:lnTo>
                    <a:pt x="3156" y="1053"/>
                  </a:lnTo>
                  <a:lnTo>
                    <a:pt x="3030" y="1064"/>
                  </a:lnTo>
                  <a:lnTo>
                    <a:pt x="227" y="1064"/>
                  </a:lnTo>
                  <a:lnTo>
                    <a:pt x="226" y="1197"/>
                  </a:lnTo>
                  <a:lnTo>
                    <a:pt x="226" y="1197"/>
                  </a:lnTo>
                  <a:lnTo>
                    <a:pt x="158" y="1176"/>
                  </a:lnTo>
                  <a:lnTo>
                    <a:pt x="125" y="1167"/>
                  </a:lnTo>
                  <a:lnTo>
                    <a:pt x="91" y="1160"/>
                  </a:lnTo>
                  <a:lnTo>
                    <a:pt x="95" y="928"/>
                  </a:lnTo>
                  <a:lnTo>
                    <a:pt x="3026" y="928"/>
                  </a:lnTo>
                  <a:lnTo>
                    <a:pt x="3364" y="901"/>
                  </a:lnTo>
                  <a:lnTo>
                    <a:pt x="3253" y="1171"/>
                  </a:lnTo>
                  <a:lnTo>
                    <a:pt x="3253" y="1171"/>
                  </a:lnTo>
                  <a:lnTo>
                    <a:pt x="3216" y="1181"/>
                  </a:lnTo>
                  <a:lnTo>
                    <a:pt x="3177" y="1191"/>
                  </a:lnTo>
                  <a:lnTo>
                    <a:pt x="3134" y="1203"/>
                  </a:lnTo>
                  <a:lnTo>
                    <a:pt x="3089" y="1216"/>
                  </a:lnTo>
                  <a:lnTo>
                    <a:pt x="3089" y="1216"/>
                  </a:lnTo>
                  <a:close/>
                  <a:moveTo>
                    <a:pt x="0" y="1251"/>
                  </a:moveTo>
                  <a:lnTo>
                    <a:pt x="0" y="1251"/>
                  </a:lnTo>
                  <a:lnTo>
                    <a:pt x="37" y="1253"/>
                  </a:lnTo>
                  <a:lnTo>
                    <a:pt x="72" y="1258"/>
                  </a:lnTo>
                  <a:lnTo>
                    <a:pt x="106" y="1265"/>
                  </a:lnTo>
                  <a:lnTo>
                    <a:pt x="141" y="1272"/>
                  </a:lnTo>
                  <a:lnTo>
                    <a:pt x="175" y="1281"/>
                  </a:lnTo>
                  <a:lnTo>
                    <a:pt x="209" y="1290"/>
                  </a:lnTo>
                  <a:lnTo>
                    <a:pt x="280" y="1311"/>
                  </a:lnTo>
                  <a:lnTo>
                    <a:pt x="280" y="1311"/>
                  </a:lnTo>
                  <a:lnTo>
                    <a:pt x="320" y="1325"/>
                  </a:lnTo>
                  <a:lnTo>
                    <a:pt x="358" y="1335"/>
                  </a:lnTo>
                  <a:lnTo>
                    <a:pt x="396" y="1344"/>
                  </a:lnTo>
                  <a:lnTo>
                    <a:pt x="432" y="1349"/>
                  </a:lnTo>
                  <a:lnTo>
                    <a:pt x="467" y="1353"/>
                  </a:lnTo>
                  <a:lnTo>
                    <a:pt x="501" y="1355"/>
                  </a:lnTo>
                  <a:lnTo>
                    <a:pt x="534" y="1356"/>
                  </a:lnTo>
                  <a:lnTo>
                    <a:pt x="568" y="1355"/>
                  </a:lnTo>
                  <a:lnTo>
                    <a:pt x="600" y="1353"/>
                  </a:lnTo>
                  <a:lnTo>
                    <a:pt x="631" y="1349"/>
                  </a:lnTo>
                  <a:lnTo>
                    <a:pt x="662" y="1345"/>
                  </a:lnTo>
                  <a:lnTo>
                    <a:pt x="692" y="1339"/>
                  </a:lnTo>
                  <a:lnTo>
                    <a:pt x="722" y="1332"/>
                  </a:lnTo>
                  <a:lnTo>
                    <a:pt x="751" y="1325"/>
                  </a:lnTo>
                  <a:lnTo>
                    <a:pt x="810" y="1310"/>
                  </a:lnTo>
                  <a:lnTo>
                    <a:pt x="868" y="1295"/>
                  </a:lnTo>
                  <a:lnTo>
                    <a:pt x="926" y="1280"/>
                  </a:lnTo>
                  <a:lnTo>
                    <a:pt x="956" y="1273"/>
                  </a:lnTo>
                  <a:lnTo>
                    <a:pt x="984" y="1266"/>
                  </a:lnTo>
                  <a:lnTo>
                    <a:pt x="1014" y="1261"/>
                  </a:lnTo>
                  <a:lnTo>
                    <a:pt x="1044" y="1257"/>
                  </a:lnTo>
                  <a:lnTo>
                    <a:pt x="1074" y="1253"/>
                  </a:lnTo>
                  <a:lnTo>
                    <a:pt x="1106" y="1251"/>
                  </a:lnTo>
                  <a:lnTo>
                    <a:pt x="1137" y="1251"/>
                  </a:lnTo>
                  <a:lnTo>
                    <a:pt x="1169" y="1251"/>
                  </a:lnTo>
                  <a:lnTo>
                    <a:pt x="1202" y="1255"/>
                  </a:lnTo>
                  <a:lnTo>
                    <a:pt x="1236" y="1259"/>
                  </a:lnTo>
                  <a:lnTo>
                    <a:pt x="1271" y="1265"/>
                  </a:lnTo>
                  <a:lnTo>
                    <a:pt x="1305" y="1274"/>
                  </a:lnTo>
                  <a:lnTo>
                    <a:pt x="1305" y="1274"/>
                  </a:lnTo>
                  <a:lnTo>
                    <a:pt x="1365" y="1292"/>
                  </a:lnTo>
                  <a:lnTo>
                    <a:pt x="1429" y="1311"/>
                  </a:lnTo>
                  <a:lnTo>
                    <a:pt x="1429" y="1311"/>
                  </a:lnTo>
                  <a:lnTo>
                    <a:pt x="1469" y="1325"/>
                  </a:lnTo>
                  <a:lnTo>
                    <a:pt x="1507" y="1335"/>
                  </a:lnTo>
                  <a:lnTo>
                    <a:pt x="1544" y="1344"/>
                  </a:lnTo>
                  <a:lnTo>
                    <a:pt x="1581" y="1349"/>
                  </a:lnTo>
                  <a:lnTo>
                    <a:pt x="1616" y="1353"/>
                  </a:lnTo>
                  <a:lnTo>
                    <a:pt x="1650" y="1355"/>
                  </a:lnTo>
                  <a:lnTo>
                    <a:pt x="1684" y="1356"/>
                  </a:lnTo>
                  <a:lnTo>
                    <a:pt x="1716" y="1355"/>
                  </a:lnTo>
                  <a:lnTo>
                    <a:pt x="1748" y="1353"/>
                  </a:lnTo>
                  <a:lnTo>
                    <a:pt x="1779" y="1349"/>
                  </a:lnTo>
                  <a:lnTo>
                    <a:pt x="1811" y="1345"/>
                  </a:lnTo>
                  <a:lnTo>
                    <a:pt x="1841" y="1339"/>
                  </a:lnTo>
                  <a:lnTo>
                    <a:pt x="1871" y="1332"/>
                  </a:lnTo>
                  <a:lnTo>
                    <a:pt x="1901" y="1325"/>
                  </a:lnTo>
                  <a:lnTo>
                    <a:pt x="1959" y="1310"/>
                  </a:lnTo>
                  <a:lnTo>
                    <a:pt x="2017" y="1295"/>
                  </a:lnTo>
                  <a:lnTo>
                    <a:pt x="2075" y="1280"/>
                  </a:lnTo>
                  <a:lnTo>
                    <a:pt x="2104" y="1273"/>
                  </a:lnTo>
                  <a:lnTo>
                    <a:pt x="2134" y="1266"/>
                  </a:lnTo>
                  <a:lnTo>
                    <a:pt x="2163" y="1261"/>
                  </a:lnTo>
                  <a:lnTo>
                    <a:pt x="2193" y="1257"/>
                  </a:lnTo>
                  <a:lnTo>
                    <a:pt x="2224" y="1253"/>
                  </a:lnTo>
                  <a:lnTo>
                    <a:pt x="2255" y="1251"/>
                  </a:lnTo>
                  <a:lnTo>
                    <a:pt x="2286" y="1251"/>
                  </a:lnTo>
                  <a:lnTo>
                    <a:pt x="2318" y="1251"/>
                  </a:lnTo>
                  <a:lnTo>
                    <a:pt x="2351" y="1255"/>
                  </a:lnTo>
                  <a:lnTo>
                    <a:pt x="2384" y="1259"/>
                  </a:lnTo>
                  <a:lnTo>
                    <a:pt x="2419" y="1265"/>
                  </a:lnTo>
                  <a:lnTo>
                    <a:pt x="2455" y="1274"/>
                  </a:lnTo>
                  <a:lnTo>
                    <a:pt x="2455" y="1274"/>
                  </a:lnTo>
                  <a:lnTo>
                    <a:pt x="2515" y="1292"/>
                  </a:lnTo>
                  <a:lnTo>
                    <a:pt x="2578" y="1311"/>
                  </a:lnTo>
                  <a:lnTo>
                    <a:pt x="2578" y="1311"/>
                  </a:lnTo>
                  <a:lnTo>
                    <a:pt x="2613" y="1323"/>
                  </a:lnTo>
                  <a:lnTo>
                    <a:pt x="2646" y="1333"/>
                  </a:lnTo>
                  <a:lnTo>
                    <a:pt x="2678" y="1341"/>
                  </a:lnTo>
                  <a:lnTo>
                    <a:pt x="2710" y="1347"/>
                  </a:lnTo>
                  <a:lnTo>
                    <a:pt x="2740" y="1353"/>
                  </a:lnTo>
                  <a:lnTo>
                    <a:pt x="2768" y="1356"/>
                  </a:lnTo>
                  <a:lnTo>
                    <a:pt x="2796" y="1357"/>
                  </a:lnTo>
                  <a:lnTo>
                    <a:pt x="2824" y="1359"/>
                  </a:lnTo>
                  <a:lnTo>
                    <a:pt x="2850" y="1359"/>
                  </a:lnTo>
                  <a:lnTo>
                    <a:pt x="2876" y="1356"/>
                  </a:lnTo>
                  <a:lnTo>
                    <a:pt x="2901" y="1354"/>
                  </a:lnTo>
                  <a:lnTo>
                    <a:pt x="2925" y="1352"/>
                  </a:lnTo>
                  <a:lnTo>
                    <a:pt x="2948" y="1347"/>
                  </a:lnTo>
                  <a:lnTo>
                    <a:pt x="2973" y="1342"/>
                  </a:lnTo>
                  <a:lnTo>
                    <a:pt x="3018" y="1331"/>
                  </a:lnTo>
                  <a:lnTo>
                    <a:pt x="3063" y="1318"/>
                  </a:lnTo>
                  <a:lnTo>
                    <a:pt x="3108" y="1305"/>
                  </a:lnTo>
                  <a:lnTo>
                    <a:pt x="3153" y="1292"/>
                  </a:lnTo>
                  <a:lnTo>
                    <a:pt x="3199" y="1279"/>
                  </a:lnTo>
                  <a:lnTo>
                    <a:pt x="3246" y="1267"/>
                  </a:lnTo>
                  <a:lnTo>
                    <a:pt x="3270" y="1263"/>
                  </a:lnTo>
                  <a:lnTo>
                    <a:pt x="3295" y="1258"/>
                  </a:lnTo>
                  <a:lnTo>
                    <a:pt x="3320" y="1255"/>
                  </a:lnTo>
                  <a:lnTo>
                    <a:pt x="3347" y="1252"/>
                  </a:lnTo>
                  <a:lnTo>
                    <a:pt x="3374" y="1251"/>
                  </a:lnTo>
                  <a:lnTo>
                    <a:pt x="3402" y="1250"/>
                  </a:lnTo>
                  <a:lnTo>
                    <a:pt x="3402" y="1318"/>
                  </a:lnTo>
                  <a:lnTo>
                    <a:pt x="3402" y="1318"/>
                  </a:lnTo>
                  <a:lnTo>
                    <a:pt x="3374" y="1318"/>
                  </a:lnTo>
                  <a:lnTo>
                    <a:pt x="3348" y="1319"/>
                  </a:lnTo>
                  <a:lnTo>
                    <a:pt x="3322" y="1323"/>
                  </a:lnTo>
                  <a:lnTo>
                    <a:pt x="3297" y="1326"/>
                  </a:lnTo>
                  <a:lnTo>
                    <a:pt x="3272" y="1330"/>
                  </a:lnTo>
                  <a:lnTo>
                    <a:pt x="3249" y="1335"/>
                  </a:lnTo>
                  <a:lnTo>
                    <a:pt x="3201" y="1347"/>
                  </a:lnTo>
                  <a:lnTo>
                    <a:pt x="3156" y="1360"/>
                  </a:lnTo>
                  <a:lnTo>
                    <a:pt x="3111" y="1374"/>
                  </a:lnTo>
                  <a:lnTo>
                    <a:pt x="3066" y="1388"/>
                  </a:lnTo>
                  <a:lnTo>
                    <a:pt x="3020" y="1400"/>
                  </a:lnTo>
                  <a:lnTo>
                    <a:pt x="2973" y="1412"/>
                  </a:lnTo>
                  <a:lnTo>
                    <a:pt x="2948" y="1416"/>
                  </a:lnTo>
                  <a:lnTo>
                    <a:pt x="2924" y="1421"/>
                  </a:lnTo>
                  <a:lnTo>
                    <a:pt x="2899" y="1423"/>
                  </a:lnTo>
                  <a:lnTo>
                    <a:pt x="2872" y="1426"/>
                  </a:lnTo>
                  <a:lnTo>
                    <a:pt x="2846" y="1427"/>
                  </a:lnTo>
                  <a:lnTo>
                    <a:pt x="2818" y="1427"/>
                  </a:lnTo>
                  <a:lnTo>
                    <a:pt x="2789" y="1426"/>
                  </a:lnTo>
                  <a:lnTo>
                    <a:pt x="2760" y="1423"/>
                  </a:lnTo>
                  <a:lnTo>
                    <a:pt x="2729" y="1420"/>
                  </a:lnTo>
                  <a:lnTo>
                    <a:pt x="2698" y="1414"/>
                  </a:lnTo>
                  <a:lnTo>
                    <a:pt x="2665" y="1407"/>
                  </a:lnTo>
                  <a:lnTo>
                    <a:pt x="2630" y="1399"/>
                  </a:lnTo>
                  <a:lnTo>
                    <a:pt x="2594" y="1389"/>
                  </a:lnTo>
                  <a:lnTo>
                    <a:pt x="2557" y="1376"/>
                  </a:lnTo>
                  <a:lnTo>
                    <a:pt x="2557" y="1376"/>
                  </a:lnTo>
                  <a:lnTo>
                    <a:pt x="2471" y="1351"/>
                  </a:lnTo>
                  <a:lnTo>
                    <a:pt x="2433" y="1341"/>
                  </a:lnTo>
                  <a:lnTo>
                    <a:pt x="2397" y="1332"/>
                  </a:lnTo>
                  <a:lnTo>
                    <a:pt x="2363" y="1326"/>
                  </a:lnTo>
                  <a:lnTo>
                    <a:pt x="2331" y="1320"/>
                  </a:lnTo>
                  <a:lnTo>
                    <a:pt x="2300" y="1318"/>
                  </a:lnTo>
                  <a:lnTo>
                    <a:pt x="2270" y="1317"/>
                  </a:lnTo>
                  <a:lnTo>
                    <a:pt x="2238" y="1317"/>
                  </a:lnTo>
                  <a:lnTo>
                    <a:pt x="2205" y="1320"/>
                  </a:lnTo>
                  <a:lnTo>
                    <a:pt x="2172" y="1325"/>
                  </a:lnTo>
                  <a:lnTo>
                    <a:pt x="2136" y="1332"/>
                  </a:lnTo>
                  <a:lnTo>
                    <a:pt x="2097" y="1341"/>
                  </a:lnTo>
                  <a:lnTo>
                    <a:pt x="2054" y="1352"/>
                  </a:lnTo>
                  <a:lnTo>
                    <a:pt x="2008" y="1366"/>
                  </a:lnTo>
                  <a:lnTo>
                    <a:pt x="1957" y="1382"/>
                  </a:lnTo>
                  <a:lnTo>
                    <a:pt x="1957" y="1382"/>
                  </a:lnTo>
                  <a:lnTo>
                    <a:pt x="1913" y="1394"/>
                  </a:lnTo>
                  <a:lnTo>
                    <a:pt x="1871" y="1405"/>
                  </a:lnTo>
                  <a:lnTo>
                    <a:pt x="1829" y="1413"/>
                  </a:lnTo>
                  <a:lnTo>
                    <a:pt x="1789" y="1419"/>
                  </a:lnTo>
                  <a:lnTo>
                    <a:pt x="1751" y="1423"/>
                  </a:lnTo>
                  <a:lnTo>
                    <a:pt x="1714" y="1425"/>
                  </a:lnTo>
                  <a:lnTo>
                    <a:pt x="1677" y="1426"/>
                  </a:lnTo>
                  <a:lnTo>
                    <a:pt x="1642" y="1425"/>
                  </a:lnTo>
                  <a:lnTo>
                    <a:pt x="1609" y="1422"/>
                  </a:lnTo>
                  <a:lnTo>
                    <a:pt x="1576" y="1418"/>
                  </a:lnTo>
                  <a:lnTo>
                    <a:pt x="1545" y="1413"/>
                  </a:lnTo>
                  <a:lnTo>
                    <a:pt x="1515" y="1407"/>
                  </a:lnTo>
                  <a:lnTo>
                    <a:pt x="1488" y="1400"/>
                  </a:lnTo>
                  <a:lnTo>
                    <a:pt x="1460" y="1392"/>
                  </a:lnTo>
                  <a:lnTo>
                    <a:pt x="1433" y="1384"/>
                  </a:lnTo>
                  <a:lnTo>
                    <a:pt x="1408" y="1376"/>
                  </a:lnTo>
                  <a:lnTo>
                    <a:pt x="1408" y="1376"/>
                  </a:lnTo>
                  <a:lnTo>
                    <a:pt x="1321" y="1351"/>
                  </a:lnTo>
                  <a:lnTo>
                    <a:pt x="1283" y="1341"/>
                  </a:lnTo>
                  <a:lnTo>
                    <a:pt x="1249" y="1332"/>
                  </a:lnTo>
                  <a:lnTo>
                    <a:pt x="1215" y="1326"/>
                  </a:lnTo>
                  <a:lnTo>
                    <a:pt x="1183" y="1320"/>
                  </a:lnTo>
                  <a:lnTo>
                    <a:pt x="1152" y="1318"/>
                  </a:lnTo>
                  <a:lnTo>
                    <a:pt x="1121" y="1317"/>
                  </a:lnTo>
                  <a:lnTo>
                    <a:pt x="1089" y="1317"/>
                  </a:lnTo>
                  <a:lnTo>
                    <a:pt x="1057" y="1320"/>
                  </a:lnTo>
                  <a:lnTo>
                    <a:pt x="1022" y="1325"/>
                  </a:lnTo>
                  <a:lnTo>
                    <a:pt x="987" y="1332"/>
                  </a:lnTo>
                  <a:lnTo>
                    <a:pt x="947" y="1341"/>
                  </a:lnTo>
                  <a:lnTo>
                    <a:pt x="906" y="1352"/>
                  </a:lnTo>
                  <a:lnTo>
                    <a:pt x="859" y="1366"/>
                  </a:lnTo>
                  <a:lnTo>
                    <a:pt x="808" y="1382"/>
                  </a:lnTo>
                  <a:lnTo>
                    <a:pt x="808" y="1382"/>
                  </a:lnTo>
                  <a:lnTo>
                    <a:pt x="764" y="1394"/>
                  </a:lnTo>
                  <a:lnTo>
                    <a:pt x="721" y="1405"/>
                  </a:lnTo>
                  <a:lnTo>
                    <a:pt x="680" y="1413"/>
                  </a:lnTo>
                  <a:lnTo>
                    <a:pt x="640" y="1419"/>
                  </a:lnTo>
                  <a:lnTo>
                    <a:pt x="601" y="1423"/>
                  </a:lnTo>
                  <a:lnTo>
                    <a:pt x="564" y="1425"/>
                  </a:lnTo>
                  <a:lnTo>
                    <a:pt x="529" y="1426"/>
                  </a:lnTo>
                  <a:lnTo>
                    <a:pt x="494" y="1425"/>
                  </a:lnTo>
                  <a:lnTo>
                    <a:pt x="460" y="1422"/>
                  </a:lnTo>
                  <a:lnTo>
                    <a:pt x="428" y="1418"/>
                  </a:lnTo>
                  <a:lnTo>
                    <a:pt x="397" y="1413"/>
                  </a:lnTo>
                  <a:lnTo>
                    <a:pt x="367" y="1407"/>
                  </a:lnTo>
                  <a:lnTo>
                    <a:pt x="338" y="1400"/>
                  </a:lnTo>
                  <a:lnTo>
                    <a:pt x="310" y="1392"/>
                  </a:lnTo>
                  <a:lnTo>
                    <a:pt x="284" y="1384"/>
                  </a:lnTo>
                  <a:lnTo>
                    <a:pt x="260" y="1376"/>
                  </a:lnTo>
                  <a:lnTo>
                    <a:pt x="260" y="1376"/>
                  </a:lnTo>
                  <a:lnTo>
                    <a:pt x="194" y="1356"/>
                  </a:lnTo>
                  <a:lnTo>
                    <a:pt x="162" y="1347"/>
                  </a:lnTo>
                  <a:lnTo>
                    <a:pt x="130" y="1339"/>
                  </a:lnTo>
                  <a:lnTo>
                    <a:pt x="98" y="1332"/>
                  </a:lnTo>
                  <a:lnTo>
                    <a:pt x="66" y="1326"/>
                  </a:lnTo>
                  <a:lnTo>
                    <a:pt x="33" y="1322"/>
                  </a:lnTo>
                  <a:lnTo>
                    <a:pt x="0" y="1318"/>
                  </a:lnTo>
                  <a:lnTo>
                    <a:pt x="0" y="1251"/>
                  </a:lnTo>
                  <a:close/>
                  <a:moveTo>
                    <a:pt x="155" y="278"/>
                  </a:moveTo>
                  <a:lnTo>
                    <a:pt x="128" y="210"/>
                  </a:lnTo>
                  <a:lnTo>
                    <a:pt x="210" y="210"/>
                  </a:lnTo>
                  <a:lnTo>
                    <a:pt x="210" y="68"/>
                  </a:lnTo>
                  <a:lnTo>
                    <a:pt x="359" y="0"/>
                  </a:lnTo>
                  <a:lnTo>
                    <a:pt x="359" y="210"/>
                  </a:lnTo>
                  <a:lnTo>
                    <a:pt x="398" y="210"/>
                  </a:lnTo>
                  <a:lnTo>
                    <a:pt x="398" y="81"/>
                  </a:lnTo>
                  <a:lnTo>
                    <a:pt x="466" y="81"/>
                  </a:lnTo>
                  <a:lnTo>
                    <a:pt x="466" y="210"/>
                  </a:lnTo>
                  <a:lnTo>
                    <a:pt x="735" y="210"/>
                  </a:lnTo>
                  <a:lnTo>
                    <a:pt x="733" y="278"/>
                  </a:lnTo>
                  <a:lnTo>
                    <a:pt x="155" y="278"/>
                  </a:lnTo>
                  <a:close/>
                  <a:moveTo>
                    <a:pt x="155" y="867"/>
                  </a:moveTo>
                  <a:lnTo>
                    <a:pt x="155" y="817"/>
                  </a:lnTo>
                  <a:lnTo>
                    <a:pt x="230" y="801"/>
                  </a:lnTo>
                  <a:lnTo>
                    <a:pt x="225" y="457"/>
                  </a:lnTo>
                  <a:lnTo>
                    <a:pt x="181" y="345"/>
                  </a:lnTo>
                  <a:lnTo>
                    <a:pt x="258" y="345"/>
                  </a:lnTo>
                  <a:lnTo>
                    <a:pt x="293" y="442"/>
                  </a:lnTo>
                  <a:lnTo>
                    <a:pt x="297" y="787"/>
                  </a:lnTo>
                  <a:lnTo>
                    <a:pt x="605" y="725"/>
                  </a:lnTo>
                  <a:lnTo>
                    <a:pt x="602" y="435"/>
                  </a:lnTo>
                  <a:lnTo>
                    <a:pt x="627" y="413"/>
                  </a:lnTo>
                  <a:lnTo>
                    <a:pt x="340" y="413"/>
                  </a:lnTo>
                  <a:lnTo>
                    <a:pt x="340" y="345"/>
                  </a:lnTo>
                  <a:lnTo>
                    <a:pt x="662" y="345"/>
                  </a:lnTo>
                  <a:lnTo>
                    <a:pt x="730" y="345"/>
                  </a:lnTo>
                  <a:lnTo>
                    <a:pt x="728" y="414"/>
                  </a:lnTo>
                  <a:lnTo>
                    <a:pt x="670" y="465"/>
                  </a:lnTo>
                  <a:lnTo>
                    <a:pt x="674" y="867"/>
                  </a:lnTo>
                  <a:lnTo>
                    <a:pt x="155" y="867"/>
                  </a:lnTo>
                  <a:close/>
                </a:path>
              </a:pathLst>
            </a:custGeom>
            <a:gradFill flip="none" rotWithShape="1">
              <a:gsLst>
                <a:gs pos="54000">
                  <a:schemeClr val="accent3">
                    <a:lumMod val="50000"/>
                  </a:schemeClr>
                </a:gs>
                <a:gs pos="46000">
                  <a:schemeClr val="tx1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e-DE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4499992" y="3501008"/>
              <a:ext cx="1152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accent3">
                      <a:lumMod val="50000"/>
                    </a:schemeClr>
                  </a:solidFill>
                  <a:latin typeface="Corbel" pitchFamily="34" charset="0"/>
                </a:rPr>
                <a:t>T R R N I</a:t>
              </a:r>
              <a:endParaRPr lang="pt-BR" sz="2000" b="1" dirty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7380312" y="5301208"/>
            <a:ext cx="1512168" cy="1512168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Garantia do 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Abastecimento 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Nacional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Comercialização de GLP por TRRNI 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RANP 10/2016: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966093"/>
          </a:xfrm>
        </p:spPr>
        <p:txBody>
          <a:bodyPr>
            <a:normAutofit fontScale="62500" lnSpcReduction="20000"/>
          </a:bodyPr>
          <a:lstStyle/>
          <a:p>
            <a:endParaRPr lang="pt-BR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Veda o TRRNI de adquirir e posteriormente</a:t>
            </a:r>
          </a:p>
          <a:p>
            <a:pPr>
              <a:buNone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comercializar GLP. </a:t>
            </a:r>
          </a:p>
          <a:p>
            <a:pPr>
              <a:buNone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	</a:t>
            </a: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2060"/>
                </a:solidFill>
              </a:rPr>
              <a:t>Nova Minuta: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671391" cy="2910309"/>
          </a:xfrm>
        </p:spPr>
        <p:txBody>
          <a:bodyPr>
            <a:normAutofit fontScale="40000" lnSpcReduction="20000"/>
          </a:bodyPr>
          <a:lstStyle/>
          <a:p>
            <a:endParaRPr lang="pt-BR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pt-BR" sz="4500" dirty="0" smtClean="0">
                <a:solidFill>
                  <a:srgbClr val="002060"/>
                </a:solidFill>
                <a:latin typeface="Arial"/>
                <a:cs typeface="Arial"/>
              </a:rPr>
              <a:t>Permite que TRRNI adquira e comercialize recipientes de GLP cheios até 13 Kg. </a:t>
            </a:r>
          </a:p>
          <a:p>
            <a:pPr>
              <a:buNone/>
            </a:pPr>
            <a:r>
              <a:rPr lang="pt-BR" sz="4000" dirty="0" smtClean="0">
                <a:solidFill>
                  <a:srgbClr val="002060"/>
                </a:solidFill>
                <a:latin typeface="Arial"/>
                <a:cs typeface="Arial"/>
              </a:rPr>
              <a:t>	</a:t>
            </a:r>
          </a:p>
          <a:p>
            <a:pPr algn="just">
              <a:buNone/>
            </a:pPr>
            <a:r>
              <a:rPr lang="pt-BR" sz="4000" dirty="0" smtClean="0">
                <a:solidFill>
                  <a:srgbClr val="002060"/>
                </a:solidFill>
                <a:latin typeface="Arial"/>
                <a:cs typeface="Arial"/>
              </a:rPr>
              <a:t>	 </a:t>
            </a:r>
            <a:r>
              <a:rPr lang="pt-BR" sz="4300" dirty="0" smtClean="0">
                <a:solidFill>
                  <a:srgbClr val="002060"/>
                </a:solidFill>
                <a:latin typeface="Arial"/>
                <a:cs typeface="Arial"/>
              </a:rPr>
              <a:t>- </a:t>
            </a:r>
            <a:r>
              <a:rPr lang="pt-BR" sz="4300" dirty="0" smtClean="0">
                <a:solidFill>
                  <a:srgbClr val="002060"/>
                </a:solidFill>
                <a:cs typeface="Arial"/>
              </a:rPr>
              <a:t>TRRNI só poderá adquirir GLP de </a:t>
            </a:r>
            <a:r>
              <a:rPr lang="pt-BR" sz="4300" b="1" dirty="0" smtClean="0">
                <a:solidFill>
                  <a:srgbClr val="002060"/>
                </a:solidFill>
                <a:cs typeface="Arial"/>
              </a:rPr>
              <a:t>revendedor</a:t>
            </a:r>
            <a:r>
              <a:rPr lang="pt-BR" sz="4300" dirty="0" smtClean="0">
                <a:solidFill>
                  <a:srgbClr val="002060"/>
                </a:solidFill>
                <a:cs typeface="Arial"/>
              </a:rPr>
              <a:t>, vinculado ou independente, autorizado pela ANP.</a:t>
            </a:r>
          </a:p>
          <a:p>
            <a:pPr>
              <a:buNone/>
            </a:pPr>
            <a:endParaRPr lang="pt-BR" sz="4300" dirty="0" smtClean="0">
              <a:solidFill>
                <a:srgbClr val="002060"/>
              </a:solidFill>
              <a:cs typeface="Arial"/>
            </a:endParaRPr>
          </a:p>
          <a:p>
            <a:pPr>
              <a:buNone/>
            </a:pPr>
            <a:r>
              <a:rPr lang="pt-BR" sz="4300" dirty="0" smtClean="0">
                <a:solidFill>
                  <a:srgbClr val="002060"/>
                </a:solidFill>
                <a:cs typeface="Arial"/>
              </a:rPr>
              <a:t>	Alteração dos artigos 1°; 9°; 10 ° e 13° da RANP 10/2016.</a:t>
            </a:r>
            <a:endParaRPr lang="pt-BR" sz="4300" b="1" dirty="0" smtClean="0">
              <a:solidFill>
                <a:srgbClr val="002060"/>
              </a:solidFill>
              <a:cs typeface="Arial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39552" y="3933056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>
                <a:solidFill>
                  <a:schemeClr val="bg1">
                    <a:lumMod val="50000"/>
                  </a:schemeClr>
                </a:solidFill>
              </a:rPr>
              <a:t>Veda o revendedor de GLP, vinculado ou independente, de vender recipientes transportáveis de GLP cheios  para TRRNI. (Artigos 13 e 14).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67544" y="3212976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</a:rPr>
              <a:t>RANP 51/2016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Transporte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Terrestre de produtos por TRRNI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RANP 10/2016: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974205"/>
          </a:xfrm>
        </p:spPr>
        <p:txBody>
          <a:bodyPr>
            <a:normAutofit fontScale="92500"/>
          </a:bodyPr>
          <a:lstStyle/>
          <a:p>
            <a:pPr algn="just"/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Art. 9° em seu parágrafo único veda explicitamente que o TRRNI retire diretamente produto na distribuidora por meio de caminhão tanque. </a:t>
            </a:r>
            <a:endParaRPr lang="pt-BR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2060"/>
                </a:solidFill>
              </a:rPr>
              <a:t>Nova Minuta: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75447" cy="219022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t-BR" dirty="0" smtClean="0">
                <a:solidFill>
                  <a:srgbClr val="002060"/>
                </a:solidFill>
              </a:rPr>
              <a:t>Nova redação do artigo 9° permite que o</a:t>
            </a:r>
            <a:r>
              <a:rPr lang="pt-BR" dirty="0" smtClean="0"/>
              <a:t> TRRNI  transporte o produto por caminhões diretamente das instalações do distribuidor às suas embarcações.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Fica mantida a vedação explícita do art. 13 ao TRRNI de </a:t>
            </a:r>
            <a:r>
              <a:rPr lang="pt-BR" b="1" dirty="0" smtClean="0">
                <a:solidFill>
                  <a:srgbClr val="002060"/>
                </a:solidFill>
              </a:rPr>
              <a:t>comercialização</a:t>
            </a:r>
            <a:r>
              <a:rPr lang="pt-BR" dirty="0" smtClean="0">
                <a:solidFill>
                  <a:srgbClr val="002060"/>
                </a:solidFill>
              </a:rPr>
              <a:t> em caminhões tanque por meio do modal rodoviário”. </a:t>
            </a:r>
            <a:endParaRPr lang="pt-BR" dirty="0" smtClean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3528" y="544522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pt-BR" b="1" dirty="0" smtClean="0"/>
              <a:t>Importante!</a:t>
            </a:r>
            <a:r>
              <a:rPr lang="pt-BR" dirty="0" smtClean="0"/>
              <a:t> Permanece vedação explícita à </a:t>
            </a:r>
            <a:r>
              <a:rPr lang="pt-BR" b="1" dirty="0" smtClean="0"/>
              <a:t>comercialização</a:t>
            </a:r>
            <a:r>
              <a:rPr lang="pt-BR" dirty="0" smtClean="0"/>
              <a:t> em modal rodoviário por </a:t>
            </a:r>
            <a:r>
              <a:rPr lang="pt-BR" dirty="0" smtClean="0"/>
              <a:t>TRRNI (Inciso III do art. 10°).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7380312" y="5373216"/>
            <a:ext cx="1440160" cy="144016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pt-BR" sz="1600" b="1" smtClean="0">
                <a:solidFill>
                  <a:schemeClr val="bg1"/>
                </a:solidFill>
              </a:rPr>
              <a:t>Simplificação </a:t>
            </a:r>
          </a:p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Regulatória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Exibição de Tabela com preços , horários e dias de funcionamento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RANP 10/2016: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34235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pt-BR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pt-BR" sz="2600" dirty="0" smtClean="0">
                <a:solidFill>
                  <a:schemeClr val="bg1">
                    <a:lumMod val="50000"/>
                  </a:schemeClr>
                </a:solidFill>
              </a:rPr>
              <a:t>Replicação no art. 11º </a:t>
            </a:r>
            <a:r>
              <a:rPr lang="pt-BR" sz="2600" dirty="0" smtClean="0">
                <a:solidFill>
                  <a:schemeClr val="bg1">
                    <a:lumMod val="50000"/>
                  </a:schemeClr>
                </a:solidFill>
              </a:rPr>
              <a:t>do modelo regulatório aplicável às revendas, obrigando o TRRNI a manter em local visível de sua embarcação :</a:t>
            </a:r>
          </a:p>
          <a:p>
            <a:pPr lvl="1"/>
            <a:r>
              <a:rPr lang="pt-BR" sz="2600" dirty="0" smtClean="0">
                <a:solidFill>
                  <a:schemeClr val="bg1">
                    <a:lumMod val="50000"/>
                  </a:schemeClr>
                </a:solidFill>
              </a:rPr>
              <a:t>Tabela de preços de combustíveis</a:t>
            </a:r>
          </a:p>
          <a:p>
            <a:pPr lvl="1"/>
            <a:r>
              <a:rPr lang="pt-BR" sz="2600" dirty="0" smtClean="0">
                <a:solidFill>
                  <a:schemeClr val="bg1">
                    <a:lumMod val="50000"/>
                  </a:schemeClr>
                </a:solidFill>
              </a:rPr>
              <a:t>Quadro de aviso com horário e dias semanais de funcionamento.</a:t>
            </a:r>
          </a:p>
          <a:p>
            <a:pPr>
              <a:buNone/>
            </a:pPr>
            <a:endParaRPr lang="pt-BR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2060"/>
                </a:solidFill>
              </a:rPr>
              <a:t>Nova Minuta: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75447" cy="3198341"/>
          </a:xfrm>
        </p:spPr>
        <p:txBody>
          <a:bodyPr>
            <a:normAutofit/>
          </a:bodyPr>
          <a:lstStyle/>
          <a:p>
            <a:pPr algn="just"/>
            <a:r>
              <a:rPr lang="pt-BR" sz="2200" dirty="0" smtClean="0">
                <a:solidFill>
                  <a:srgbClr val="002060"/>
                </a:solidFill>
              </a:rPr>
              <a:t>Nova redação do artigo 11 </a:t>
            </a:r>
            <a:r>
              <a:rPr lang="pt-BR" sz="2200" dirty="0" smtClean="0"/>
              <a:t>suprime essa exigência revela-se razoável, atinente à prática corrente de funcionamento das embarcações e à natureza da atividade de transporte e revenda a retalho, tal como em sua modalidade terrestre</a:t>
            </a:r>
            <a:endParaRPr lang="pt-BR" sz="220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lvl="1" algn="just">
              <a:buNone/>
            </a:pPr>
            <a:endParaRPr lang="pt-BR" dirty="0" smtClean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Autorização para Exercício de Atividade por cada estabelecimento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RANP 10/2016: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190229"/>
          </a:xfrm>
        </p:spPr>
        <p:txBody>
          <a:bodyPr>
            <a:normAutofit fontScale="55000" lnSpcReduction="20000"/>
          </a:bodyPr>
          <a:lstStyle/>
          <a:p>
            <a:r>
              <a:rPr lang="pt-BR" sz="2900" dirty="0" smtClean="0">
                <a:solidFill>
                  <a:schemeClr val="bg1">
                    <a:lumMod val="50000"/>
                  </a:schemeClr>
                </a:solidFill>
              </a:rPr>
              <a:t>Art. 3° Prevê Autorização para exercício de Atividade por estabelecimento. </a:t>
            </a:r>
          </a:p>
          <a:p>
            <a:pPr>
              <a:buNone/>
            </a:pPr>
            <a:endParaRPr lang="pt-BR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→	</a:t>
            </a:r>
            <a:r>
              <a:rPr lang="pt-BR" sz="29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 justificativa para tal previsão reside na minimização do dano a determinado agente na eventualidade de revogação da autorização para exercício de atividade, em caso de reincidência nas infrações tipificadas pela Lei 9.847/1999. 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2060"/>
                </a:solidFill>
              </a:rPr>
              <a:t>Nova Minuta: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75447" cy="219022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>
                <a:solidFill>
                  <a:srgbClr val="002060"/>
                </a:solidFill>
              </a:rPr>
              <a:t>Nova redação do artigo 3°:</a:t>
            </a:r>
          </a:p>
          <a:p>
            <a:pPr algn="just">
              <a:buNone/>
            </a:pPr>
            <a:r>
              <a:rPr lang="pt-BR" dirty="0" smtClean="0"/>
              <a:t>	</a:t>
            </a:r>
            <a:r>
              <a:rPr lang="pt-BR" sz="2100" dirty="0" smtClean="0"/>
              <a:t>Art. 3º  A ANP outorgará a autorização para o exercício da atividade de TRRNI à pessoa jurídica requerente que atender às exigências estabelecidas nesta Resolução, publicando-a no Diário Oficial da União - DOU.</a:t>
            </a:r>
            <a:endParaRPr lang="pt-BR" sz="2100" dirty="0" smtClean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4581128"/>
            <a:ext cx="8748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pt-BR" b="1" dirty="0" smtClean="0"/>
              <a:t>Justificativa para alteração</a:t>
            </a:r>
            <a:r>
              <a:rPr lang="pt-BR" dirty="0" smtClean="0"/>
              <a:t>: Autorização para Exercício de Atividade (AEA) para cada estabelecimento, de fato, não se mostrou compatível com a Autorização de Transportador concedida pela Portaria ANP 170/2002. O mercado de TRRNI, inclusive, não se mostra constituído por agentes dotados de muitas filiais, o que ensejaria a adoção de várias autorizações para cada estabelecimento. 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/>
          <a:lstStyle/>
          <a:p>
            <a:pPr algn="ctr"/>
            <a:r>
              <a:rPr lang="pt-BR" sz="3600" dirty="0" smtClean="0"/>
              <a:t>EXPOSIÇÕES ORAIS</a:t>
            </a:r>
            <a:br>
              <a:rPr lang="pt-BR" sz="3600" dirty="0" smtClean="0"/>
            </a:br>
            <a:r>
              <a:rPr lang="pt-BR" sz="3600" dirty="0" smtClean="0"/>
              <a:t>e DEBATES</a:t>
            </a:r>
            <a:endParaRPr lang="pt-BR" sz="3600" dirty="0"/>
          </a:p>
        </p:txBody>
      </p:sp>
      <p:sp>
        <p:nvSpPr>
          <p:cNvPr id="7170" name="AutoShape 2" descr="Resultado de imagem para pictogram vo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 descr="81ee71c5a1b69a55fa1d027cc254947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63888" y="3212976"/>
            <a:ext cx="2857500" cy="28575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</a:t>
            </a:r>
            <a:r>
              <a:rPr lang="pt-BR" cap="none" dirty="0" smtClean="0"/>
              <a:t>róximos passos 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/>
              <a:t>ENCERRAMENTO</a:t>
            </a:r>
            <a:endParaRPr lang="pt-BR" sz="2800" b="1" dirty="0"/>
          </a:p>
        </p:txBody>
      </p:sp>
      <p:pic>
        <p:nvPicPr>
          <p:cNvPr id="3074" name="Picture 2" descr="Resultado de imagem para STEP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t="14731" b="8291"/>
          <a:stretch>
            <a:fillRect/>
          </a:stretch>
        </p:blipFill>
        <p:spPr bwMode="auto">
          <a:xfrm>
            <a:off x="4572000" y="927936"/>
            <a:ext cx="4558655" cy="3509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clock-png-27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30000"/>
          </a:blip>
          <a:srcRect r="39782" b="29696"/>
          <a:stretch>
            <a:fillRect/>
          </a:stretch>
        </p:blipFill>
        <p:spPr>
          <a:xfrm>
            <a:off x="5220072" y="2276872"/>
            <a:ext cx="3923928" cy="4581128"/>
          </a:xfrm>
          <a:prstGeom prst="rect">
            <a:avLst/>
          </a:prstGeom>
          <a:effectLst>
            <a:outerShdw blurRad="406400" dist="38100" dir="13500000" sx="98000" sy="98000" algn="br" rotWithShape="0">
              <a:prstClr val="black">
                <a:alpha val="25000"/>
              </a:prst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Próximos Passos ANP</a:t>
            </a:r>
            <a:endParaRPr lang="pt-BR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Análise interna da contribuições recebidas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Previsão: Julho/2018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Divulgação dos Acatamentos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Previsão: Agosto/2018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Publicação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Previsão: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u="sng" dirty="0" smtClean="0">
                <a:solidFill>
                  <a:srgbClr val="FF6600"/>
                </a:solidFill>
              </a:rPr>
              <a:t>Agosto/2018</a:t>
            </a:r>
          </a:p>
          <a:p>
            <a:pPr lvl="1"/>
            <a:endParaRPr lang="pt-BR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opo_amarelo_out_2014_75.jpg"/>
          <p:cNvPicPr>
            <a:picLocks noChangeAspect="1"/>
          </p:cNvPicPr>
          <p:nvPr/>
        </p:nvPicPr>
        <p:blipFill>
          <a:blip r:embed="rId2" cstate="print"/>
          <a:srcRect l="30313"/>
          <a:stretch>
            <a:fillRect/>
          </a:stretch>
        </p:blipFill>
        <p:spPr>
          <a:xfrm flipV="1">
            <a:off x="0" y="4437112"/>
            <a:ext cx="9144000" cy="242088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Agenda</a:t>
            </a:r>
            <a:endParaRPr lang="pt-BR" dirty="0"/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auto">
          <a:xfrm>
            <a:off x="6444208" y="3942348"/>
            <a:ext cx="1275051" cy="425539"/>
          </a:xfrm>
          <a:custGeom>
            <a:avLst/>
            <a:gdLst>
              <a:gd name="T0" fmla="*/ 226 w 3402"/>
              <a:gd name="T1" fmla="*/ 1197 h 1427"/>
              <a:gd name="T2" fmla="*/ 95 w 3402"/>
              <a:gd name="T3" fmla="*/ 928 h 1427"/>
              <a:gd name="T4" fmla="*/ 3216 w 3402"/>
              <a:gd name="T5" fmla="*/ 1181 h 1427"/>
              <a:gd name="T6" fmla="*/ 0 w 3402"/>
              <a:gd name="T7" fmla="*/ 1251 h 1427"/>
              <a:gd name="T8" fmla="*/ 141 w 3402"/>
              <a:gd name="T9" fmla="*/ 1272 h 1427"/>
              <a:gd name="T10" fmla="*/ 320 w 3402"/>
              <a:gd name="T11" fmla="*/ 1325 h 1427"/>
              <a:gd name="T12" fmla="*/ 501 w 3402"/>
              <a:gd name="T13" fmla="*/ 1355 h 1427"/>
              <a:gd name="T14" fmla="*/ 662 w 3402"/>
              <a:gd name="T15" fmla="*/ 1345 h 1427"/>
              <a:gd name="T16" fmla="*/ 868 w 3402"/>
              <a:gd name="T17" fmla="*/ 1295 h 1427"/>
              <a:gd name="T18" fmla="*/ 1044 w 3402"/>
              <a:gd name="T19" fmla="*/ 1257 h 1427"/>
              <a:gd name="T20" fmla="*/ 1202 w 3402"/>
              <a:gd name="T21" fmla="*/ 1255 h 1427"/>
              <a:gd name="T22" fmla="*/ 1365 w 3402"/>
              <a:gd name="T23" fmla="*/ 1292 h 1427"/>
              <a:gd name="T24" fmla="*/ 1544 w 3402"/>
              <a:gd name="T25" fmla="*/ 1344 h 1427"/>
              <a:gd name="T26" fmla="*/ 1716 w 3402"/>
              <a:gd name="T27" fmla="*/ 1355 h 1427"/>
              <a:gd name="T28" fmla="*/ 1871 w 3402"/>
              <a:gd name="T29" fmla="*/ 1332 h 1427"/>
              <a:gd name="T30" fmla="*/ 2104 w 3402"/>
              <a:gd name="T31" fmla="*/ 1273 h 1427"/>
              <a:gd name="T32" fmla="*/ 2255 w 3402"/>
              <a:gd name="T33" fmla="*/ 1251 h 1427"/>
              <a:gd name="T34" fmla="*/ 2419 w 3402"/>
              <a:gd name="T35" fmla="*/ 1265 h 1427"/>
              <a:gd name="T36" fmla="*/ 2578 w 3402"/>
              <a:gd name="T37" fmla="*/ 1311 h 1427"/>
              <a:gd name="T38" fmla="*/ 2740 w 3402"/>
              <a:gd name="T39" fmla="*/ 1353 h 1427"/>
              <a:gd name="T40" fmla="*/ 2876 w 3402"/>
              <a:gd name="T41" fmla="*/ 1356 h 1427"/>
              <a:gd name="T42" fmla="*/ 3018 w 3402"/>
              <a:gd name="T43" fmla="*/ 1331 h 1427"/>
              <a:gd name="T44" fmla="*/ 3246 w 3402"/>
              <a:gd name="T45" fmla="*/ 1267 h 1427"/>
              <a:gd name="T46" fmla="*/ 3374 w 3402"/>
              <a:gd name="T47" fmla="*/ 1251 h 1427"/>
              <a:gd name="T48" fmla="*/ 3348 w 3402"/>
              <a:gd name="T49" fmla="*/ 1319 h 1427"/>
              <a:gd name="T50" fmla="*/ 3201 w 3402"/>
              <a:gd name="T51" fmla="*/ 1347 h 1427"/>
              <a:gd name="T52" fmla="*/ 2973 w 3402"/>
              <a:gd name="T53" fmla="*/ 1412 h 1427"/>
              <a:gd name="T54" fmla="*/ 2846 w 3402"/>
              <a:gd name="T55" fmla="*/ 1427 h 1427"/>
              <a:gd name="T56" fmla="*/ 2698 w 3402"/>
              <a:gd name="T57" fmla="*/ 1414 h 1427"/>
              <a:gd name="T58" fmla="*/ 2557 w 3402"/>
              <a:gd name="T59" fmla="*/ 1376 h 1427"/>
              <a:gd name="T60" fmla="*/ 2331 w 3402"/>
              <a:gd name="T61" fmla="*/ 1320 h 1427"/>
              <a:gd name="T62" fmla="*/ 2172 w 3402"/>
              <a:gd name="T63" fmla="*/ 1325 h 1427"/>
              <a:gd name="T64" fmla="*/ 1957 w 3402"/>
              <a:gd name="T65" fmla="*/ 1382 h 1427"/>
              <a:gd name="T66" fmla="*/ 1789 w 3402"/>
              <a:gd name="T67" fmla="*/ 1419 h 1427"/>
              <a:gd name="T68" fmla="*/ 1609 w 3402"/>
              <a:gd name="T69" fmla="*/ 1422 h 1427"/>
              <a:gd name="T70" fmla="*/ 1460 w 3402"/>
              <a:gd name="T71" fmla="*/ 1392 h 1427"/>
              <a:gd name="T72" fmla="*/ 1283 w 3402"/>
              <a:gd name="T73" fmla="*/ 1341 h 1427"/>
              <a:gd name="T74" fmla="*/ 1121 w 3402"/>
              <a:gd name="T75" fmla="*/ 1317 h 1427"/>
              <a:gd name="T76" fmla="*/ 947 w 3402"/>
              <a:gd name="T77" fmla="*/ 1341 h 1427"/>
              <a:gd name="T78" fmla="*/ 764 w 3402"/>
              <a:gd name="T79" fmla="*/ 1394 h 1427"/>
              <a:gd name="T80" fmla="*/ 564 w 3402"/>
              <a:gd name="T81" fmla="*/ 1425 h 1427"/>
              <a:gd name="T82" fmla="*/ 397 w 3402"/>
              <a:gd name="T83" fmla="*/ 1413 h 1427"/>
              <a:gd name="T84" fmla="*/ 260 w 3402"/>
              <a:gd name="T85" fmla="*/ 1376 h 1427"/>
              <a:gd name="T86" fmla="*/ 98 w 3402"/>
              <a:gd name="T87" fmla="*/ 1332 h 1427"/>
              <a:gd name="T88" fmla="*/ 155 w 3402"/>
              <a:gd name="T89" fmla="*/ 278 h 1427"/>
              <a:gd name="T90" fmla="*/ 359 w 3402"/>
              <a:gd name="T91" fmla="*/ 210 h 1427"/>
              <a:gd name="T92" fmla="*/ 735 w 3402"/>
              <a:gd name="T93" fmla="*/ 210 h 1427"/>
              <a:gd name="T94" fmla="*/ 230 w 3402"/>
              <a:gd name="T95" fmla="*/ 801 h 1427"/>
              <a:gd name="T96" fmla="*/ 297 w 3402"/>
              <a:gd name="T97" fmla="*/ 787 h 1427"/>
              <a:gd name="T98" fmla="*/ 340 w 3402"/>
              <a:gd name="T99" fmla="*/ 345 h 1427"/>
              <a:gd name="T100" fmla="*/ 674 w 3402"/>
              <a:gd name="T101" fmla="*/ 867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402" h="1427">
                <a:moveTo>
                  <a:pt x="3089" y="1216"/>
                </a:moveTo>
                <a:lnTo>
                  <a:pt x="3156" y="1053"/>
                </a:lnTo>
                <a:lnTo>
                  <a:pt x="3030" y="1064"/>
                </a:lnTo>
                <a:lnTo>
                  <a:pt x="227" y="1064"/>
                </a:lnTo>
                <a:lnTo>
                  <a:pt x="226" y="1197"/>
                </a:lnTo>
                <a:lnTo>
                  <a:pt x="226" y="1197"/>
                </a:lnTo>
                <a:lnTo>
                  <a:pt x="158" y="1176"/>
                </a:lnTo>
                <a:lnTo>
                  <a:pt x="125" y="1167"/>
                </a:lnTo>
                <a:lnTo>
                  <a:pt x="91" y="1160"/>
                </a:lnTo>
                <a:lnTo>
                  <a:pt x="95" y="928"/>
                </a:lnTo>
                <a:lnTo>
                  <a:pt x="3026" y="928"/>
                </a:lnTo>
                <a:lnTo>
                  <a:pt x="3364" y="901"/>
                </a:lnTo>
                <a:lnTo>
                  <a:pt x="3253" y="1171"/>
                </a:lnTo>
                <a:lnTo>
                  <a:pt x="3253" y="1171"/>
                </a:lnTo>
                <a:lnTo>
                  <a:pt x="3216" y="1181"/>
                </a:lnTo>
                <a:lnTo>
                  <a:pt x="3177" y="1191"/>
                </a:lnTo>
                <a:lnTo>
                  <a:pt x="3134" y="1203"/>
                </a:lnTo>
                <a:lnTo>
                  <a:pt x="3089" y="1216"/>
                </a:lnTo>
                <a:lnTo>
                  <a:pt x="3089" y="1216"/>
                </a:lnTo>
                <a:close/>
                <a:moveTo>
                  <a:pt x="0" y="1251"/>
                </a:moveTo>
                <a:lnTo>
                  <a:pt x="0" y="1251"/>
                </a:lnTo>
                <a:lnTo>
                  <a:pt x="37" y="1253"/>
                </a:lnTo>
                <a:lnTo>
                  <a:pt x="72" y="1258"/>
                </a:lnTo>
                <a:lnTo>
                  <a:pt x="106" y="1265"/>
                </a:lnTo>
                <a:lnTo>
                  <a:pt x="141" y="1272"/>
                </a:lnTo>
                <a:lnTo>
                  <a:pt x="175" y="1281"/>
                </a:lnTo>
                <a:lnTo>
                  <a:pt x="209" y="1290"/>
                </a:lnTo>
                <a:lnTo>
                  <a:pt x="280" y="1311"/>
                </a:lnTo>
                <a:lnTo>
                  <a:pt x="280" y="1311"/>
                </a:lnTo>
                <a:lnTo>
                  <a:pt x="320" y="1325"/>
                </a:lnTo>
                <a:lnTo>
                  <a:pt x="358" y="1335"/>
                </a:lnTo>
                <a:lnTo>
                  <a:pt x="396" y="1344"/>
                </a:lnTo>
                <a:lnTo>
                  <a:pt x="432" y="1349"/>
                </a:lnTo>
                <a:lnTo>
                  <a:pt x="467" y="1353"/>
                </a:lnTo>
                <a:lnTo>
                  <a:pt x="501" y="1355"/>
                </a:lnTo>
                <a:lnTo>
                  <a:pt x="534" y="1356"/>
                </a:lnTo>
                <a:lnTo>
                  <a:pt x="568" y="1355"/>
                </a:lnTo>
                <a:lnTo>
                  <a:pt x="600" y="1353"/>
                </a:lnTo>
                <a:lnTo>
                  <a:pt x="631" y="1349"/>
                </a:lnTo>
                <a:lnTo>
                  <a:pt x="662" y="1345"/>
                </a:lnTo>
                <a:lnTo>
                  <a:pt x="692" y="1339"/>
                </a:lnTo>
                <a:lnTo>
                  <a:pt x="722" y="1332"/>
                </a:lnTo>
                <a:lnTo>
                  <a:pt x="751" y="1325"/>
                </a:lnTo>
                <a:lnTo>
                  <a:pt x="810" y="1310"/>
                </a:lnTo>
                <a:lnTo>
                  <a:pt x="868" y="1295"/>
                </a:lnTo>
                <a:lnTo>
                  <a:pt x="926" y="1280"/>
                </a:lnTo>
                <a:lnTo>
                  <a:pt x="956" y="1273"/>
                </a:lnTo>
                <a:lnTo>
                  <a:pt x="984" y="1266"/>
                </a:lnTo>
                <a:lnTo>
                  <a:pt x="1014" y="1261"/>
                </a:lnTo>
                <a:lnTo>
                  <a:pt x="1044" y="1257"/>
                </a:lnTo>
                <a:lnTo>
                  <a:pt x="1074" y="1253"/>
                </a:lnTo>
                <a:lnTo>
                  <a:pt x="1106" y="1251"/>
                </a:lnTo>
                <a:lnTo>
                  <a:pt x="1137" y="1251"/>
                </a:lnTo>
                <a:lnTo>
                  <a:pt x="1169" y="1251"/>
                </a:lnTo>
                <a:lnTo>
                  <a:pt x="1202" y="1255"/>
                </a:lnTo>
                <a:lnTo>
                  <a:pt x="1236" y="1259"/>
                </a:lnTo>
                <a:lnTo>
                  <a:pt x="1271" y="1265"/>
                </a:lnTo>
                <a:lnTo>
                  <a:pt x="1305" y="1274"/>
                </a:lnTo>
                <a:lnTo>
                  <a:pt x="1305" y="1274"/>
                </a:lnTo>
                <a:lnTo>
                  <a:pt x="1365" y="1292"/>
                </a:lnTo>
                <a:lnTo>
                  <a:pt x="1429" y="1311"/>
                </a:lnTo>
                <a:lnTo>
                  <a:pt x="1429" y="1311"/>
                </a:lnTo>
                <a:lnTo>
                  <a:pt x="1469" y="1325"/>
                </a:lnTo>
                <a:lnTo>
                  <a:pt x="1507" y="1335"/>
                </a:lnTo>
                <a:lnTo>
                  <a:pt x="1544" y="1344"/>
                </a:lnTo>
                <a:lnTo>
                  <a:pt x="1581" y="1349"/>
                </a:lnTo>
                <a:lnTo>
                  <a:pt x="1616" y="1353"/>
                </a:lnTo>
                <a:lnTo>
                  <a:pt x="1650" y="1355"/>
                </a:lnTo>
                <a:lnTo>
                  <a:pt x="1684" y="1356"/>
                </a:lnTo>
                <a:lnTo>
                  <a:pt x="1716" y="1355"/>
                </a:lnTo>
                <a:lnTo>
                  <a:pt x="1748" y="1353"/>
                </a:lnTo>
                <a:lnTo>
                  <a:pt x="1779" y="1349"/>
                </a:lnTo>
                <a:lnTo>
                  <a:pt x="1811" y="1345"/>
                </a:lnTo>
                <a:lnTo>
                  <a:pt x="1841" y="1339"/>
                </a:lnTo>
                <a:lnTo>
                  <a:pt x="1871" y="1332"/>
                </a:lnTo>
                <a:lnTo>
                  <a:pt x="1901" y="1325"/>
                </a:lnTo>
                <a:lnTo>
                  <a:pt x="1959" y="1310"/>
                </a:lnTo>
                <a:lnTo>
                  <a:pt x="2017" y="1295"/>
                </a:lnTo>
                <a:lnTo>
                  <a:pt x="2075" y="1280"/>
                </a:lnTo>
                <a:lnTo>
                  <a:pt x="2104" y="1273"/>
                </a:lnTo>
                <a:lnTo>
                  <a:pt x="2134" y="1266"/>
                </a:lnTo>
                <a:lnTo>
                  <a:pt x="2163" y="1261"/>
                </a:lnTo>
                <a:lnTo>
                  <a:pt x="2193" y="1257"/>
                </a:lnTo>
                <a:lnTo>
                  <a:pt x="2224" y="1253"/>
                </a:lnTo>
                <a:lnTo>
                  <a:pt x="2255" y="1251"/>
                </a:lnTo>
                <a:lnTo>
                  <a:pt x="2286" y="1251"/>
                </a:lnTo>
                <a:lnTo>
                  <a:pt x="2318" y="1251"/>
                </a:lnTo>
                <a:lnTo>
                  <a:pt x="2351" y="1255"/>
                </a:lnTo>
                <a:lnTo>
                  <a:pt x="2384" y="1259"/>
                </a:lnTo>
                <a:lnTo>
                  <a:pt x="2419" y="1265"/>
                </a:lnTo>
                <a:lnTo>
                  <a:pt x="2455" y="1274"/>
                </a:lnTo>
                <a:lnTo>
                  <a:pt x="2455" y="1274"/>
                </a:lnTo>
                <a:lnTo>
                  <a:pt x="2515" y="1292"/>
                </a:lnTo>
                <a:lnTo>
                  <a:pt x="2578" y="1311"/>
                </a:lnTo>
                <a:lnTo>
                  <a:pt x="2578" y="1311"/>
                </a:lnTo>
                <a:lnTo>
                  <a:pt x="2613" y="1323"/>
                </a:lnTo>
                <a:lnTo>
                  <a:pt x="2646" y="1333"/>
                </a:lnTo>
                <a:lnTo>
                  <a:pt x="2678" y="1341"/>
                </a:lnTo>
                <a:lnTo>
                  <a:pt x="2710" y="1347"/>
                </a:lnTo>
                <a:lnTo>
                  <a:pt x="2740" y="1353"/>
                </a:lnTo>
                <a:lnTo>
                  <a:pt x="2768" y="1356"/>
                </a:lnTo>
                <a:lnTo>
                  <a:pt x="2796" y="1357"/>
                </a:lnTo>
                <a:lnTo>
                  <a:pt x="2824" y="1359"/>
                </a:lnTo>
                <a:lnTo>
                  <a:pt x="2850" y="1359"/>
                </a:lnTo>
                <a:lnTo>
                  <a:pt x="2876" y="1356"/>
                </a:lnTo>
                <a:lnTo>
                  <a:pt x="2901" y="1354"/>
                </a:lnTo>
                <a:lnTo>
                  <a:pt x="2925" y="1352"/>
                </a:lnTo>
                <a:lnTo>
                  <a:pt x="2948" y="1347"/>
                </a:lnTo>
                <a:lnTo>
                  <a:pt x="2973" y="1342"/>
                </a:lnTo>
                <a:lnTo>
                  <a:pt x="3018" y="1331"/>
                </a:lnTo>
                <a:lnTo>
                  <a:pt x="3063" y="1318"/>
                </a:lnTo>
                <a:lnTo>
                  <a:pt x="3108" y="1305"/>
                </a:lnTo>
                <a:lnTo>
                  <a:pt x="3153" y="1292"/>
                </a:lnTo>
                <a:lnTo>
                  <a:pt x="3199" y="1279"/>
                </a:lnTo>
                <a:lnTo>
                  <a:pt x="3246" y="1267"/>
                </a:lnTo>
                <a:lnTo>
                  <a:pt x="3270" y="1263"/>
                </a:lnTo>
                <a:lnTo>
                  <a:pt x="3295" y="1258"/>
                </a:lnTo>
                <a:lnTo>
                  <a:pt x="3320" y="1255"/>
                </a:lnTo>
                <a:lnTo>
                  <a:pt x="3347" y="1252"/>
                </a:lnTo>
                <a:lnTo>
                  <a:pt x="3374" y="1251"/>
                </a:lnTo>
                <a:lnTo>
                  <a:pt x="3402" y="1250"/>
                </a:lnTo>
                <a:lnTo>
                  <a:pt x="3402" y="1318"/>
                </a:lnTo>
                <a:lnTo>
                  <a:pt x="3402" y="1318"/>
                </a:lnTo>
                <a:lnTo>
                  <a:pt x="3374" y="1318"/>
                </a:lnTo>
                <a:lnTo>
                  <a:pt x="3348" y="1319"/>
                </a:lnTo>
                <a:lnTo>
                  <a:pt x="3322" y="1323"/>
                </a:lnTo>
                <a:lnTo>
                  <a:pt x="3297" y="1326"/>
                </a:lnTo>
                <a:lnTo>
                  <a:pt x="3272" y="1330"/>
                </a:lnTo>
                <a:lnTo>
                  <a:pt x="3249" y="1335"/>
                </a:lnTo>
                <a:lnTo>
                  <a:pt x="3201" y="1347"/>
                </a:lnTo>
                <a:lnTo>
                  <a:pt x="3156" y="1360"/>
                </a:lnTo>
                <a:lnTo>
                  <a:pt x="3111" y="1374"/>
                </a:lnTo>
                <a:lnTo>
                  <a:pt x="3066" y="1388"/>
                </a:lnTo>
                <a:lnTo>
                  <a:pt x="3020" y="1400"/>
                </a:lnTo>
                <a:lnTo>
                  <a:pt x="2973" y="1412"/>
                </a:lnTo>
                <a:lnTo>
                  <a:pt x="2948" y="1416"/>
                </a:lnTo>
                <a:lnTo>
                  <a:pt x="2924" y="1421"/>
                </a:lnTo>
                <a:lnTo>
                  <a:pt x="2899" y="1423"/>
                </a:lnTo>
                <a:lnTo>
                  <a:pt x="2872" y="1426"/>
                </a:lnTo>
                <a:lnTo>
                  <a:pt x="2846" y="1427"/>
                </a:lnTo>
                <a:lnTo>
                  <a:pt x="2818" y="1427"/>
                </a:lnTo>
                <a:lnTo>
                  <a:pt x="2789" y="1426"/>
                </a:lnTo>
                <a:lnTo>
                  <a:pt x="2760" y="1423"/>
                </a:lnTo>
                <a:lnTo>
                  <a:pt x="2729" y="1420"/>
                </a:lnTo>
                <a:lnTo>
                  <a:pt x="2698" y="1414"/>
                </a:lnTo>
                <a:lnTo>
                  <a:pt x="2665" y="1407"/>
                </a:lnTo>
                <a:lnTo>
                  <a:pt x="2630" y="1399"/>
                </a:lnTo>
                <a:lnTo>
                  <a:pt x="2594" y="1389"/>
                </a:lnTo>
                <a:lnTo>
                  <a:pt x="2557" y="1376"/>
                </a:lnTo>
                <a:lnTo>
                  <a:pt x="2557" y="1376"/>
                </a:lnTo>
                <a:lnTo>
                  <a:pt x="2471" y="1351"/>
                </a:lnTo>
                <a:lnTo>
                  <a:pt x="2433" y="1341"/>
                </a:lnTo>
                <a:lnTo>
                  <a:pt x="2397" y="1332"/>
                </a:lnTo>
                <a:lnTo>
                  <a:pt x="2363" y="1326"/>
                </a:lnTo>
                <a:lnTo>
                  <a:pt x="2331" y="1320"/>
                </a:lnTo>
                <a:lnTo>
                  <a:pt x="2300" y="1318"/>
                </a:lnTo>
                <a:lnTo>
                  <a:pt x="2270" y="1317"/>
                </a:lnTo>
                <a:lnTo>
                  <a:pt x="2238" y="1317"/>
                </a:lnTo>
                <a:lnTo>
                  <a:pt x="2205" y="1320"/>
                </a:lnTo>
                <a:lnTo>
                  <a:pt x="2172" y="1325"/>
                </a:lnTo>
                <a:lnTo>
                  <a:pt x="2136" y="1332"/>
                </a:lnTo>
                <a:lnTo>
                  <a:pt x="2097" y="1341"/>
                </a:lnTo>
                <a:lnTo>
                  <a:pt x="2054" y="1352"/>
                </a:lnTo>
                <a:lnTo>
                  <a:pt x="2008" y="1366"/>
                </a:lnTo>
                <a:lnTo>
                  <a:pt x="1957" y="1382"/>
                </a:lnTo>
                <a:lnTo>
                  <a:pt x="1957" y="1382"/>
                </a:lnTo>
                <a:lnTo>
                  <a:pt x="1913" y="1394"/>
                </a:lnTo>
                <a:lnTo>
                  <a:pt x="1871" y="1405"/>
                </a:lnTo>
                <a:lnTo>
                  <a:pt x="1829" y="1413"/>
                </a:lnTo>
                <a:lnTo>
                  <a:pt x="1789" y="1419"/>
                </a:lnTo>
                <a:lnTo>
                  <a:pt x="1751" y="1423"/>
                </a:lnTo>
                <a:lnTo>
                  <a:pt x="1714" y="1425"/>
                </a:lnTo>
                <a:lnTo>
                  <a:pt x="1677" y="1426"/>
                </a:lnTo>
                <a:lnTo>
                  <a:pt x="1642" y="1425"/>
                </a:lnTo>
                <a:lnTo>
                  <a:pt x="1609" y="1422"/>
                </a:lnTo>
                <a:lnTo>
                  <a:pt x="1576" y="1418"/>
                </a:lnTo>
                <a:lnTo>
                  <a:pt x="1545" y="1413"/>
                </a:lnTo>
                <a:lnTo>
                  <a:pt x="1515" y="1407"/>
                </a:lnTo>
                <a:lnTo>
                  <a:pt x="1488" y="1400"/>
                </a:lnTo>
                <a:lnTo>
                  <a:pt x="1460" y="1392"/>
                </a:lnTo>
                <a:lnTo>
                  <a:pt x="1433" y="1384"/>
                </a:lnTo>
                <a:lnTo>
                  <a:pt x="1408" y="1376"/>
                </a:lnTo>
                <a:lnTo>
                  <a:pt x="1408" y="1376"/>
                </a:lnTo>
                <a:lnTo>
                  <a:pt x="1321" y="1351"/>
                </a:lnTo>
                <a:lnTo>
                  <a:pt x="1283" y="1341"/>
                </a:lnTo>
                <a:lnTo>
                  <a:pt x="1249" y="1332"/>
                </a:lnTo>
                <a:lnTo>
                  <a:pt x="1215" y="1326"/>
                </a:lnTo>
                <a:lnTo>
                  <a:pt x="1183" y="1320"/>
                </a:lnTo>
                <a:lnTo>
                  <a:pt x="1152" y="1318"/>
                </a:lnTo>
                <a:lnTo>
                  <a:pt x="1121" y="1317"/>
                </a:lnTo>
                <a:lnTo>
                  <a:pt x="1089" y="1317"/>
                </a:lnTo>
                <a:lnTo>
                  <a:pt x="1057" y="1320"/>
                </a:lnTo>
                <a:lnTo>
                  <a:pt x="1022" y="1325"/>
                </a:lnTo>
                <a:lnTo>
                  <a:pt x="987" y="1332"/>
                </a:lnTo>
                <a:lnTo>
                  <a:pt x="947" y="1341"/>
                </a:lnTo>
                <a:lnTo>
                  <a:pt x="906" y="1352"/>
                </a:lnTo>
                <a:lnTo>
                  <a:pt x="859" y="1366"/>
                </a:lnTo>
                <a:lnTo>
                  <a:pt x="808" y="1382"/>
                </a:lnTo>
                <a:lnTo>
                  <a:pt x="808" y="1382"/>
                </a:lnTo>
                <a:lnTo>
                  <a:pt x="764" y="1394"/>
                </a:lnTo>
                <a:lnTo>
                  <a:pt x="721" y="1405"/>
                </a:lnTo>
                <a:lnTo>
                  <a:pt x="680" y="1413"/>
                </a:lnTo>
                <a:lnTo>
                  <a:pt x="640" y="1419"/>
                </a:lnTo>
                <a:lnTo>
                  <a:pt x="601" y="1423"/>
                </a:lnTo>
                <a:lnTo>
                  <a:pt x="564" y="1425"/>
                </a:lnTo>
                <a:lnTo>
                  <a:pt x="529" y="1426"/>
                </a:lnTo>
                <a:lnTo>
                  <a:pt x="494" y="1425"/>
                </a:lnTo>
                <a:lnTo>
                  <a:pt x="460" y="1422"/>
                </a:lnTo>
                <a:lnTo>
                  <a:pt x="428" y="1418"/>
                </a:lnTo>
                <a:lnTo>
                  <a:pt x="397" y="1413"/>
                </a:lnTo>
                <a:lnTo>
                  <a:pt x="367" y="1407"/>
                </a:lnTo>
                <a:lnTo>
                  <a:pt x="338" y="1400"/>
                </a:lnTo>
                <a:lnTo>
                  <a:pt x="310" y="1392"/>
                </a:lnTo>
                <a:lnTo>
                  <a:pt x="284" y="1384"/>
                </a:lnTo>
                <a:lnTo>
                  <a:pt x="260" y="1376"/>
                </a:lnTo>
                <a:lnTo>
                  <a:pt x="260" y="1376"/>
                </a:lnTo>
                <a:lnTo>
                  <a:pt x="194" y="1356"/>
                </a:lnTo>
                <a:lnTo>
                  <a:pt x="162" y="1347"/>
                </a:lnTo>
                <a:lnTo>
                  <a:pt x="130" y="1339"/>
                </a:lnTo>
                <a:lnTo>
                  <a:pt x="98" y="1332"/>
                </a:lnTo>
                <a:lnTo>
                  <a:pt x="66" y="1326"/>
                </a:lnTo>
                <a:lnTo>
                  <a:pt x="33" y="1322"/>
                </a:lnTo>
                <a:lnTo>
                  <a:pt x="0" y="1318"/>
                </a:lnTo>
                <a:lnTo>
                  <a:pt x="0" y="1251"/>
                </a:lnTo>
                <a:close/>
                <a:moveTo>
                  <a:pt x="155" y="278"/>
                </a:moveTo>
                <a:lnTo>
                  <a:pt x="128" y="210"/>
                </a:lnTo>
                <a:lnTo>
                  <a:pt x="210" y="210"/>
                </a:lnTo>
                <a:lnTo>
                  <a:pt x="210" y="68"/>
                </a:lnTo>
                <a:lnTo>
                  <a:pt x="359" y="0"/>
                </a:lnTo>
                <a:lnTo>
                  <a:pt x="359" y="210"/>
                </a:lnTo>
                <a:lnTo>
                  <a:pt x="398" y="210"/>
                </a:lnTo>
                <a:lnTo>
                  <a:pt x="398" y="81"/>
                </a:lnTo>
                <a:lnTo>
                  <a:pt x="466" y="81"/>
                </a:lnTo>
                <a:lnTo>
                  <a:pt x="466" y="210"/>
                </a:lnTo>
                <a:lnTo>
                  <a:pt x="735" y="210"/>
                </a:lnTo>
                <a:lnTo>
                  <a:pt x="733" y="278"/>
                </a:lnTo>
                <a:lnTo>
                  <a:pt x="155" y="278"/>
                </a:lnTo>
                <a:close/>
                <a:moveTo>
                  <a:pt x="155" y="867"/>
                </a:moveTo>
                <a:lnTo>
                  <a:pt x="155" y="817"/>
                </a:lnTo>
                <a:lnTo>
                  <a:pt x="230" y="801"/>
                </a:lnTo>
                <a:lnTo>
                  <a:pt x="225" y="457"/>
                </a:lnTo>
                <a:lnTo>
                  <a:pt x="181" y="345"/>
                </a:lnTo>
                <a:lnTo>
                  <a:pt x="258" y="345"/>
                </a:lnTo>
                <a:lnTo>
                  <a:pt x="293" y="442"/>
                </a:lnTo>
                <a:lnTo>
                  <a:pt x="297" y="787"/>
                </a:lnTo>
                <a:lnTo>
                  <a:pt x="605" y="725"/>
                </a:lnTo>
                <a:lnTo>
                  <a:pt x="602" y="435"/>
                </a:lnTo>
                <a:lnTo>
                  <a:pt x="627" y="413"/>
                </a:lnTo>
                <a:lnTo>
                  <a:pt x="340" y="413"/>
                </a:lnTo>
                <a:lnTo>
                  <a:pt x="340" y="345"/>
                </a:lnTo>
                <a:lnTo>
                  <a:pt x="662" y="345"/>
                </a:lnTo>
                <a:lnTo>
                  <a:pt x="730" y="345"/>
                </a:lnTo>
                <a:lnTo>
                  <a:pt x="728" y="414"/>
                </a:lnTo>
                <a:lnTo>
                  <a:pt x="670" y="465"/>
                </a:lnTo>
                <a:lnTo>
                  <a:pt x="674" y="867"/>
                </a:lnTo>
                <a:lnTo>
                  <a:pt x="155" y="867"/>
                </a:lnTo>
                <a:close/>
              </a:path>
            </a:pathLst>
          </a:custGeom>
          <a:gradFill flip="none" rotWithShape="1">
            <a:gsLst>
              <a:gs pos="54000">
                <a:srgbClr val="FF9900"/>
              </a:gs>
              <a:gs pos="46000">
                <a:srgbClr val="FFC000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10" name="CaixaDeTexto 9"/>
          <p:cNvSpPr txBox="1"/>
          <p:nvPr/>
        </p:nvSpPr>
        <p:spPr>
          <a:xfrm>
            <a:off x="7812360" y="400506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9933"/>
                </a:solidFill>
                <a:latin typeface="Corbel" pitchFamily="34" charset="0"/>
              </a:rPr>
              <a:t>T R R N I</a:t>
            </a:r>
            <a:endParaRPr lang="pt-BR" sz="2000" b="1" dirty="0">
              <a:solidFill>
                <a:srgbClr val="FF9933"/>
              </a:solidFill>
              <a:latin typeface="Corbel" pitchFamily="34" charset="0"/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7812360" y="3933056"/>
            <a:ext cx="0" cy="43204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AGENDA DE TRABALHO</a:t>
            </a:r>
            <a:br>
              <a:rPr lang="pt-BR" b="1" dirty="0" smtClean="0"/>
            </a:br>
            <a:r>
              <a:rPr lang="pt-BR" sz="2400" dirty="0" smtClean="0">
                <a:solidFill>
                  <a:srgbClr val="002060"/>
                </a:solidFill>
              </a:rPr>
              <a:t>Quinta-feira, 05/07/2018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078511"/>
              </p:ext>
            </p:extLst>
          </p:nvPr>
        </p:nvGraphicFramePr>
        <p:xfrm>
          <a:off x="611560" y="1268760"/>
          <a:ext cx="7985055" cy="46409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23850"/>
                <a:gridCol w="497205"/>
                <a:gridCol w="648184"/>
                <a:gridCol w="359816"/>
                <a:gridCol w="3078000"/>
                <a:gridCol w="3078000"/>
              </a:tblGrid>
              <a:tr h="602642">
                <a:tc gridSpan="6"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PROGRAMAÇÃO</a:t>
                      </a:r>
                      <a:endParaRPr lang="pt-B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56284">
                <a:tc gridSpan="2"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rgbClr val="002060"/>
                          </a:solidFill>
                        </a:rPr>
                        <a:t>9h</a:t>
                      </a:r>
                      <a:endParaRPr lang="pt-BR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9h30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Recepção de expositores e registro de</a:t>
                      </a:r>
                      <a:r>
                        <a:rPr lang="pt-BR" baseline="0" dirty="0" smtClean="0">
                          <a:solidFill>
                            <a:srgbClr val="002060"/>
                          </a:solidFill>
                        </a:rPr>
                        <a:t> participantes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56284">
                <a:tc gridSpan="2"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rgbClr val="002060"/>
                          </a:solidFill>
                        </a:rPr>
                        <a:t>9h30</a:t>
                      </a:r>
                      <a:endParaRPr lang="pt-BR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9h45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Abertura das Atividades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56284">
                <a:tc gridSpan="2"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rgbClr val="002060"/>
                          </a:solidFill>
                        </a:rPr>
                        <a:t>9h45</a:t>
                      </a:r>
                      <a:endParaRPr lang="pt-BR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10h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Exposições</a:t>
                      </a:r>
                      <a:r>
                        <a:rPr lang="pt-BR" sz="18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SDL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6818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rgbClr val="002060"/>
                          </a:solidFill>
                        </a:rPr>
                        <a:t>10h</a:t>
                      </a:r>
                    </a:p>
                    <a:p>
                      <a:pPr algn="r"/>
                      <a:endParaRPr lang="pt-BR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11h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Exposições</a:t>
                      </a:r>
                      <a:r>
                        <a:rPr lang="pt-BR" sz="18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dos inscritos</a:t>
                      </a:r>
                      <a:r>
                        <a:rPr lang="pt-BR" sz="18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por ordem de recebimento</a:t>
                      </a:r>
                      <a:endParaRPr lang="pt-BR" sz="18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t-BR" sz="18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0397">
                <a:tc>
                  <a:txBody>
                    <a:bodyPr/>
                    <a:lstStyle/>
                    <a:p>
                      <a:pPr algn="r"/>
                      <a:endParaRPr lang="pt-BR" sz="14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i="1" dirty="0" smtClean="0">
                          <a:solidFill>
                            <a:srgbClr val="002060"/>
                          </a:solidFill>
                        </a:rPr>
                        <a:t>10h</a:t>
                      </a:r>
                      <a:endParaRPr lang="pt-BR" sz="14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i="1" dirty="0" smtClean="0">
                          <a:solidFill>
                            <a:srgbClr val="002060"/>
                          </a:solidFill>
                        </a:rPr>
                        <a:t>10h15</a:t>
                      </a:r>
                      <a:endParaRPr lang="pt-BR" sz="140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i="1" dirty="0" smtClean="0">
                          <a:solidFill>
                            <a:srgbClr val="002060"/>
                          </a:solidFill>
                        </a:rPr>
                        <a:t>Edison</a:t>
                      </a:r>
                      <a:r>
                        <a:rPr lang="pt-BR" sz="1400" i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pt-BR" sz="1400" i="1" baseline="0" dirty="0" err="1" smtClean="0">
                          <a:solidFill>
                            <a:srgbClr val="002060"/>
                          </a:solidFill>
                        </a:rPr>
                        <a:t>Gonzales</a:t>
                      </a:r>
                      <a:r>
                        <a:rPr lang="pt-BR" sz="1400" i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pt-BR" sz="1400" i="1" dirty="0" smtClean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pt-BR" sz="1400" i="1" dirty="0" err="1" smtClean="0">
                          <a:solidFill>
                            <a:srgbClr val="002060"/>
                          </a:solidFill>
                        </a:rPr>
                        <a:t>SindTRR</a:t>
                      </a:r>
                      <a:r>
                        <a:rPr lang="pt-BR" sz="1400" i="1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i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12018">
                <a:tc>
                  <a:txBody>
                    <a:bodyPr/>
                    <a:lstStyle/>
                    <a:p>
                      <a:pPr algn="r"/>
                      <a:endParaRPr lang="pt-BR" sz="14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i="1" dirty="0" smtClean="0">
                          <a:solidFill>
                            <a:srgbClr val="002060"/>
                          </a:solidFill>
                        </a:rPr>
                        <a:t>10h</a:t>
                      </a:r>
                      <a:endParaRPr lang="pt-BR" sz="14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i="1" dirty="0" smtClean="0">
                          <a:solidFill>
                            <a:srgbClr val="002060"/>
                          </a:solidFill>
                        </a:rPr>
                        <a:t>10h30</a:t>
                      </a:r>
                      <a:endParaRPr lang="pt-BR" sz="140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i="1" dirty="0" smtClean="0">
                          <a:solidFill>
                            <a:srgbClr val="002060"/>
                          </a:solidFill>
                        </a:rPr>
                        <a:t>Mário Luiz P. Melo (</a:t>
                      </a:r>
                      <a:r>
                        <a:rPr lang="pt-BR" sz="1400" i="1" dirty="0" err="1" smtClean="0">
                          <a:solidFill>
                            <a:srgbClr val="002060"/>
                          </a:solidFill>
                        </a:rPr>
                        <a:t>Fecombustíveis</a:t>
                      </a:r>
                      <a:r>
                        <a:rPr lang="pt-BR" sz="1400" i="1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pt-BR" sz="1400" i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i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56284">
                <a:tc gridSpan="2"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rgbClr val="002060"/>
                          </a:solidFill>
                        </a:rPr>
                        <a:t>10h30</a:t>
                      </a:r>
                      <a:endParaRPr lang="pt-BR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11h30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Debates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56284">
                <a:tc gridSpan="2"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rgbClr val="002060"/>
                          </a:solidFill>
                        </a:rPr>
                        <a:t>11h30</a:t>
                      </a:r>
                      <a:endParaRPr lang="pt-BR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12h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Comentários Finais e encerramento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Regras da audiência pública</a:t>
            </a:r>
            <a:endParaRPr lang="pt-BR" dirty="0"/>
          </a:p>
        </p:txBody>
      </p:sp>
      <p:grpSp>
        <p:nvGrpSpPr>
          <p:cNvPr id="17" name="Grupo 16"/>
          <p:cNvGrpSpPr/>
          <p:nvPr/>
        </p:nvGrpSpPr>
        <p:grpSpPr>
          <a:xfrm>
            <a:off x="5004048" y="476672"/>
            <a:ext cx="3240160" cy="3960440"/>
            <a:chOff x="5004048" y="476672"/>
            <a:chExt cx="3240160" cy="3960440"/>
          </a:xfrm>
        </p:grpSpPr>
        <p:grpSp>
          <p:nvGrpSpPr>
            <p:cNvPr id="11" name="Grupo 10"/>
            <p:cNvGrpSpPr/>
            <p:nvPr/>
          </p:nvGrpSpPr>
          <p:grpSpPr>
            <a:xfrm>
              <a:off x="5004048" y="476672"/>
              <a:ext cx="1800000" cy="3960440"/>
              <a:chOff x="3672000" y="908920"/>
              <a:chExt cx="1800000" cy="3960440"/>
            </a:xfrm>
          </p:grpSpPr>
          <p:sp>
            <p:nvSpPr>
              <p:cNvPr id="10" name="Retângulo 9"/>
              <p:cNvSpPr/>
              <p:nvPr/>
            </p:nvSpPr>
            <p:spPr>
              <a:xfrm>
                <a:off x="4499992" y="2276872"/>
                <a:ext cx="144016" cy="259248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5" name="Imagem 4" descr="16.png"/>
              <p:cNvPicPr>
                <a:picLocks noChangeAspect="1"/>
              </p:cNvPicPr>
              <p:nvPr/>
            </p:nvPicPr>
            <p:blipFill>
              <a:blip r:embed="rId2" cstate="print">
                <a:grayscl/>
                <a:lum bright="70000"/>
              </a:blip>
              <a:stretch>
                <a:fillRect/>
              </a:stretch>
            </p:blipFill>
            <p:spPr>
              <a:xfrm>
                <a:off x="3672000" y="908920"/>
                <a:ext cx="1800000" cy="1800000"/>
              </a:xfrm>
              <a:prstGeom prst="rect">
                <a:avLst/>
              </a:prstGeom>
            </p:spPr>
          </p:pic>
        </p:grpSp>
        <p:grpSp>
          <p:nvGrpSpPr>
            <p:cNvPr id="15" name="Grupo 14"/>
            <p:cNvGrpSpPr/>
            <p:nvPr/>
          </p:nvGrpSpPr>
          <p:grpSpPr>
            <a:xfrm>
              <a:off x="6444208" y="980728"/>
              <a:ext cx="1800000" cy="3456384"/>
              <a:chOff x="5004048" y="763559"/>
              <a:chExt cx="1800000" cy="3456384"/>
            </a:xfrm>
          </p:grpSpPr>
          <p:sp>
            <p:nvSpPr>
              <p:cNvPr id="13" name="Retângulo 12"/>
              <p:cNvSpPr/>
              <p:nvPr/>
            </p:nvSpPr>
            <p:spPr>
              <a:xfrm>
                <a:off x="5832040" y="1916632"/>
                <a:ext cx="144016" cy="230331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6" name="Imagem 5" descr="545px-Italian_traffic_signs_-_dare_precedenza.svg.png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lum bright="40000"/>
              </a:blip>
              <a:stretch>
                <a:fillRect/>
              </a:stretch>
            </p:blipFill>
            <p:spPr>
              <a:xfrm>
                <a:off x="5004048" y="763559"/>
                <a:ext cx="1800000" cy="1585321"/>
              </a:xfrm>
              <a:prstGeom prst="rect">
                <a:avLst/>
              </a:prstGeom>
            </p:spPr>
          </p:pic>
        </p:grpSp>
        <p:grpSp>
          <p:nvGrpSpPr>
            <p:cNvPr id="9" name="Grupo 8"/>
            <p:cNvGrpSpPr/>
            <p:nvPr/>
          </p:nvGrpSpPr>
          <p:grpSpPr>
            <a:xfrm>
              <a:off x="5868144" y="1340768"/>
              <a:ext cx="1512168" cy="3096344"/>
              <a:chOff x="3816016" y="980528"/>
              <a:chExt cx="1512168" cy="3096344"/>
            </a:xfrm>
          </p:grpSpPr>
          <p:sp>
            <p:nvSpPr>
              <p:cNvPr id="8" name="Retângulo 7"/>
              <p:cNvSpPr/>
              <p:nvPr/>
            </p:nvSpPr>
            <p:spPr>
              <a:xfrm>
                <a:off x="4499992" y="2132856"/>
                <a:ext cx="144016" cy="194401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7" name="Imagem 6" descr="direction.png"/>
              <p:cNvPicPr>
                <a:picLocks noChangeAspect="1"/>
              </p:cNvPicPr>
              <p:nvPr/>
            </p:nvPicPr>
            <p:blipFill>
              <a:blip r:embed="rId4" cstate="print">
                <a:grayscl/>
                <a:lum bright="40000"/>
              </a:blip>
              <a:stretch>
                <a:fillRect/>
              </a:stretch>
            </p:blipFill>
            <p:spPr>
              <a:xfrm>
                <a:off x="3816016" y="980528"/>
                <a:ext cx="1512168" cy="151216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771800" y="214290"/>
            <a:ext cx="6029272" cy="571504"/>
          </a:xfrm>
        </p:spPr>
        <p:txBody>
          <a:bodyPr/>
          <a:lstStyle/>
          <a:p>
            <a:r>
              <a:rPr lang="pt-BR" b="1" dirty="0" smtClean="0"/>
              <a:t>REGRAS DA AUDIÊNICA 11/2018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41987"/>
          </a:xfrm>
        </p:spPr>
        <p:txBody>
          <a:bodyPr>
            <a:normAutofit fontScale="62500" lnSpcReduction="20000"/>
          </a:bodyPr>
          <a:lstStyle/>
          <a:p>
            <a:pPr marL="179388" indent="0" algn="just">
              <a:buClr>
                <a:srgbClr val="FF6600"/>
              </a:buClr>
              <a:buFont typeface="Wingdings" pitchFamily="2" charset="2"/>
              <a:buChar char="ü"/>
            </a:pPr>
            <a:r>
              <a:rPr lang="pt-BR" dirty="0" smtClean="0">
                <a:solidFill>
                  <a:srgbClr val="002060"/>
                </a:solidFill>
              </a:rPr>
              <a:t>Cada exposição estará limitada a </a:t>
            </a:r>
            <a:r>
              <a:rPr lang="pt-BR" b="1" dirty="0" smtClean="0">
                <a:solidFill>
                  <a:srgbClr val="FF6600"/>
                </a:solidFill>
              </a:rPr>
              <a:t>15 minutos </a:t>
            </a:r>
            <a:r>
              <a:rPr lang="pt-BR" dirty="0" smtClean="0">
                <a:solidFill>
                  <a:srgbClr val="002060"/>
                </a:solidFill>
              </a:rPr>
              <a:t>e obedece à ordem de inscrição. </a:t>
            </a:r>
          </a:p>
          <a:p>
            <a:pPr marL="179388" indent="0" algn="just">
              <a:buClr>
                <a:srgbClr val="FF6600"/>
              </a:buClr>
              <a:buFont typeface="Wingdings" pitchFamily="2" charset="2"/>
              <a:buChar char="ü"/>
            </a:pPr>
            <a:endParaRPr lang="pt-BR" dirty="0" smtClean="0">
              <a:solidFill>
                <a:srgbClr val="002060"/>
              </a:solidFill>
            </a:endParaRPr>
          </a:p>
          <a:p>
            <a:pPr marL="179388" indent="0" algn="just">
              <a:buClr>
                <a:srgbClr val="FF6600"/>
              </a:buClr>
              <a:buFont typeface="Wingdings" pitchFamily="2" charset="2"/>
              <a:buChar char="ü"/>
            </a:pPr>
            <a:r>
              <a:rPr lang="pt-BR" dirty="0" smtClean="0">
                <a:solidFill>
                  <a:srgbClr val="002060"/>
                </a:solidFill>
              </a:rPr>
              <a:t>É permitida a manifestação de pessoas físicas e de apenas 1 (um) representante de cada entidade. </a:t>
            </a:r>
          </a:p>
          <a:p>
            <a:pPr marL="179388" indent="0" algn="just">
              <a:buClr>
                <a:srgbClr val="FF6600"/>
              </a:buClr>
              <a:buFont typeface="Wingdings" pitchFamily="2" charset="2"/>
              <a:buChar char="ü"/>
            </a:pPr>
            <a:endParaRPr lang="pt-BR" dirty="0" smtClean="0">
              <a:solidFill>
                <a:srgbClr val="002060"/>
              </a:solidFill>
            </a:endParaRPr>
          </a:p>
          <a:p>
            <a:pPr marL="179388" indent="0" algn="just">
              <a:buClr>
                <a:srgbClr val="FF6600"/>
              </a:buClr>
              <a:buFont typeface="Wingdings" pitchFamily="2" charset="2"/>
              <a:buChar char="ü"/>
            </a:pPr>
            <a:r>
              <a:rPr lang="pt-BR" dirty="0" smtClean="0">
                <a:solidFill>
                  <a:srgbClr val="002060"/>
                </a:solidFill>
              </a:rPr>
              <a:t>Na hipótese de haver defensores e opositores da matéria sob apreciação, inscritos ou não como expositores, </a:t>
            </a:r>
            <a:r>
              <a:rPr lang="pt-BR" dirty="0" smtClean="0">
                <a:solidFill>
                  <a:srgbClr val="002060"/>
                </a:solidFill>
              </a:rPr>
              <a:t>o </a:t>
            </a:r>
            <a:r>
              <a:rPr lang="pt-BR" dirty="0" smtClean="0">
                <a:solidFill>
                  <a:srgbClr val="002060"/>
                </a:solidFill>
              </a:rPr>
              <a:t>Presidente da Audiência procederá de forma que possibilite a oitiva de todas as partes interessadas, observado o período definido para tanto. </a:t>
            </a:r>
          </a:p>
          <a:p>
            <a:pPr marL="179388" indent="0" algn="just">
              <a:buClr>
                <a:srgbClr val="FF6600"/>
              </a:buClr>
              <a:buFont typeface="Wingdings" pitchFamily="2" charset="2"/>
              <a:buChar char="ü"/>
            </a:pPr>
            <a:endParaRPr lang="pt-BR" dirty="0" smtClean="0">
              <a:solidFill>
                <a:srgbClr val="002060"/>
              </a:solidFill>
            </a:endParaRPr>
          </a:p>
          <a:p>
            <a:pPr marL="179388" indent="0" algn="just">
              <a:buClr>
                <a:srgbClr val="FF6600"/>
              </a:buClr>
              <a:buFont typeface="Wingdings" pitchFamily="2" charset="2"/>
              <a:buChar char="ü"/>
            </a:pPr>
            <a:r>
              <a:rPr lang="pt-BR" dirty="0" smtClean="0">
                <a:solidFill>
                  <a:srgbClr val="002060"/>
                </a:solidFill>
              </a:rPr>
              <a:t>Os membros da mesa poderão interpelar o depoente sobre assuntos diretamente ligados à exposição feita, sendo </a:t>
            </a:r>
            <a:r>
              <a:rPr lang="pt-BR" b="1" dirty="0" smtClean="0">
                <a:solidFill>
                  <a:srgbClr val="FF6600"/>
                </a:solidFill>
              </a:rPr>
              <a:t>permitido o debate</a:t>
            </a:r>
            <a:r>
              <a:rPr lang="pt-BR" dirty="0" smtClean="0">
                <a:solidFill>
                  <a:srgbClr val="002060"/>
                </a:solidFill>
              </a:rPr>
              <a:t>. </a:t>
            </a:r>
          </a:p>
          <a:p>
            <a:pPr marL="179388" indent="0" algn="just">
              <a:buClr>
                <a:srgbClr val="FF6600"/>
              </a:buClr>
              <a:buFont typeface="Wingdings" pitchFamily="2" charset="2"/>
              <a:buChar char="ü"/>
            </a:pPr>
            <a:endParaRPr lang="pt-BR" dirty="0" smtClean="0">
              <a:solidFill>
                <a:srgbClr val="002060"/>
              </a:solidFill>
            </a:endParaRPr>
          </a:p>
          <a:p>
            <a:pPr marL="179388" indent="0" algn="just">
              <a:buClr>
                <a:srgbClr val="FF6600"/>
              </a:buClr>
              <a:buFont typeface="Wingdings" pitchFamily="2" charset="2"/>
              <a:buChar char="ü"/>
            </a:pPr>
            <a:r>
              <a:rPr lang="pt-BR" dirty="0" smtClean="0">
                <a:solidFill>
                  <a:srgbClr val="002060"/>
                </a:solidFill>
              </a:rPr>
              <a:t> Todas as manifestações serão registradas por meio eletrônico, de forma a preservar a integridade de seus conteúdos e o seu máximo aproveitamento como subsídios ao aprimoramento do ato regulamentar a ser expedido.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pt-BR" sz="2800" b="1" dirty="0" smtClean="0"/>
              <a:t>MAPA ESTRATÉGICO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3968" y="4406900"/>
            <a:ext cx="4713783" cy="24511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 defTabSz="4486275"/>
            <a:r>
              <a:rPr lang="pt-BR" sz="1800" dirty="0" smtClean="0"/>
              <a:t>Atualizar a regulamentação da ANP, minimizando barreiras ao investimento e reduzindo os custos imposto pela regulação.</a:t>
            </a:r>
            <a:br>
              <a:rPr lang="pt-BR" sz="1800" dirty="0" smtClean="0"/>
            </a:br>
            <a:r>
              <a:rPr lang="pt-BR" sz="1800" dirty="0" smtClean="0"/>
              <a:t> Aprimorar a qualidade regulatória tendo como foco a simplificação administrativa e a livre concorrência, preservando os interesses da sociedade. </a:t>
            </a:r>
            <a:br>
              <a:rPr lang="pt-BR" sz="1800" dirty="0" smtClean="0"/>
            </a:br>
            <a:endParaRPr lang="pt-BR" sz="1800" dirty="0" smtClean="0"/>
          </a:p>
        </p:txBody>
      </p:sp>
      <p:pic>
        <p:nvPicPr>
          <p:cNvPr id="7" name="Imagem 6" descr="1184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36104"/>
            <a:ext cx="3849604" cy="5445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 fov="2700000">
              <a:rot lat="21301142" lon="19198845" rev="26213"/>
            </a:camera>
            <a:lightRig rig="soft" dir="t"/>
          </a:scene3d>
          <a:sp3d z="12700"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/>
              <a:t>AÇÃO REGULATÓRIA B.1</a:t>
            </a:r>
          </a:p>
        </p:txBody>
      </p:sp>
      <p:pic>
        <p:nvPicPr>
          <p:cNvPr id="4" name="Imagem 3" descr="AR 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124744"/>
            <a:ext cx="3067192" cy="43476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4406900"/>
            <a:ext cx="4425751" cy="2246769"/>
          </a:xfrm>
        </p:spPr>
        <p:txBody>
          <a:bodyPr vert="horz" wrap="square">
            <a:noAutofit/>
          </a:bodyPr>
          <a:lstStyle/>
          <a:p>
            <a:pPr>
              <a:spcBef>
                <a:spcPts val="0"/>
              </a:spcBef>
            </a:pPr>
            <a:r>
              <a:rPr lang="pt-BR" sz="2400" dirty="0" smtClean="0"/>
              <a:t>Adaptar dispositivos da RANP 10/2016 à realidade do mercado de TRRNI, antes do término de seu período de transição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sz="3600" dirty="0" smtClean="0"/>
              <a:t>Principais alterações propostas</a:t>
            </a:r>
            <a:endParaRPr lang="pt-BR" sz="3600" dirty="0"/>
          </a:p>
        </p:txBody>
      </p:sp>
      <p:sp>
        <p:nvSpPr>
          <p:cNvPr id="7170" name="AutoShape 2" descr="Resultado de imagem para pictogram vo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7380312" y="5301208"/>
            <a:ext cx="1512168" cy="1512168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Garantia do 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Abastecimento 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Nacional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Comercialização de GLP por TRRNI 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RANP 10/2016: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7544" y="2132856"/>
            <a:ext cx="4040188" cy="2910309"/>
          </a:xfrm>
        </p:spPr>
        <p:txBody>
          <a:bodyPr>
            <a:normAutofit fontScale="55000" lnSpcReduction="20000"/>
          </a:bodyPr>
          <a:lstStyle/>
          <a:p>
            <a:endParaRPr lang="pt-BR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Art. 1°. .....................................................................................</a:t>
            </a:r>
          </a:p>
          <a:p>
            <a:pPr>
              <a:buNone/>
            </a:pPr>
            <a:endParaRPr lang="pt-BR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	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Parágrafo único. A atividade de que trata o caput deste artigo, considerada de utilidade pública, compreende:</a:t>
            </a:r>
          </a:p>
          <a:p>
            <a:pPr>
              <a:buNone/>
            </a:pPr>
            <a:endParaRPr lang="pt-BR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	a) a aquisição de óleo diesel B, óleo diesel marítimo A ou B, óleos combustíveis, óleo combustível marítimo, óleo combustível para turbina elétrica (OCTE), gasolina C, querosene </a:t>
            </a:r>
            <a:r>
              <a:rPr lang="pt-BR" dirty="0" err="1" smtClean="0">
                <a:solidFill>
                  <a:schemeClr val="bg1">
                    <a:lumMod val="50000"/>
                  </a:schemeClr>
                </a:solidFill>
              </a:rPr>
              <a:t>iluminante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, óleo lubrificante acabado e graxas lubrificante </a:t>
            </a:r>
            <a:r>
              <a:rPr lang="pt-BR" dirty="0" err="1" smtClean="0">
                <a:solidFill>
                  <a:schemeClr val="bg1">
                    <a:lumMod val="50000"/>
                  </a:schemeClr>
                </a:solidFill>
              </a:rPr>
              <a:t>envasados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 marL="342900" lvl="1" indent="-342900">
              <a:buNone/>
            </a:pP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2060"/>
                </a:solidFill>
              </a:rPr>
              <a:t>Nova Minuta: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671391" cy="2910309"/>
          </a:xfrm>
        </p:spPr>
        <p:txBody>
          <a:bodyPr>
            <a:normAutofit fontScale="25000" lnSpcReduction="20000"/>
          </a:bodyPr>
          <a:lstStyle/>
          <a:p>
            <a:endParaRPr lang="pt-BR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4000" dirty="0" smtClean="0">
                <a:solidFill>
                  <a:srgbClr val="002060"/>
                </a:solidFill>
                <a:latin typeface="Arial"/>
                <a:cs typeface="Arial"/>
              </a:rPr>
              <a:t>Art. 1°. ..........................................................................................</a:t>
            </a:r>
          </a:p>
          <a:p>
            <a:pPr>
              <a:buNone/>
            </a:pPr>
            <a:r>
              <a:rPr lang="pt-BR" sz="4000" dirty="0" smtClean="0">
                <a:solidFill>
                  <a:srgbClr val="002060"/>
                </a:solidFill>
                <a:latin typeface="Arial"/>
                <a:cs typeface="Arial"/>
              </a:rPr>
              <a:t>	</a:t>
            </a:r>
          </a:p>
          <a:p>
            <a:pPr>
              <a:buNone/>
            </a:pPr>
            <a:r>
              <a:rPr lang="pt-BR" sz="4000" dirty="0" smtClean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lang="pt-BR" sz="5200" dirty="0" smtClean="0">
                <a:solidFill>
                  <a:srgbClr val="002060"/>
                </a:solidFill>
                <a:cs typeface="Arial"/>
              </a:rPr>
              <a:t>Parágrafo único. A atividade de que trata o caput deste artigo, considerada de utilidade pública, compreende:</a:t>
            </a:r>
          </a:p>
          <a:p>
            <a:pPr>
              <a:buNone/>
            </a:pPr>
            <a:endParaRPr lang="pt-BR" sz="5200" dirty="0" smtClean="0">
              <a:solidFill>
                <a:srgbClr val="002060"/>
              </a:solidFill>
              <a:cs typeface="Arial"/>
            </a:endParaRPr>
          </a:p>
          <a:p>
            <a:pPr>
              <a:buNone/>
            </a:pPr>
            <a:r>
              <a:rPr lang="pt-BR" sz="5200" dirty="0" smtClean="0">
                <a:solidFill>
                  <a:srgbClr val="002060"/>
                </a:solidFill>
                <a:cs typeface="Arial"/>
              </a:rPr>
              <a:t>	a) a aquisição de óleo diesel B, óleo diesel marítimo A ou B, óleos combustíveis, óleo combustível marítimo, óleo combustível para turbina elétrica (OCTE), gasolina C, querosene </a:t>
            </a:r>
            <a:r>
              <a:rPr lang="pt-BR" sz="5200" dirty="0" err="1" smtClean="0">
                <a:solidFill>
                  <a:srgbClr val="002060"/>
                </a:solidFill>
                <a:cs typeface="Arial"/>
              </a:rPr>
              <a:t>iluminante</a:t>
            </a:r>
            <a:r>
              <a:rPr lang="pt-BR" sz="5200" dirty="0" smtClean="0">
                <a:solidFill>
                  <a:srgbClr val="002060"/>
                </a:solidFill>
                <a:cs typeface="Arial"/>
              </a:rPr>
              <a:t>, óleo lubrificante acabado e graxas lubrificante </a:t>
            </a:r>
            <a:r>
              <a:rPr lang="pt-BR" sz="5200" dirty="0" err="1" smtClean="0">
                <a:solidFill>
                  <a:srgbClr val="002060"/>
                </a:solidFill>
                <a:cs typeface="Arial"/>
              </a:rPr>
              <a:t>envasados</a:t>
            </a:r>
            <a:r>
              <a:rPr lang="pt-BR" sz="5200" dirty="0" smtClean="0">
                <a:solidFill>
                  <a:srgbClr val="002060"/>
                </a:solidFill>
                <a:cs typeface="Arial"/>
              </a:rPr>
              <a:t> </a:t>
            </a:r>
            <a:r>
              <a:rPr lang="pt-BR" sz="5200" b="1" dirty="0" smtClean="0">
                <a:solidFill>
                  <a:srgbClr val="002060"/>
                </a:solidFill>
                <a:cs typeface="Arial"/>
              </a:rPr>
              <a:t>e recipientes transportáveis de GLP com capacidade máxima de 13 Kg;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51520" y="5013176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/>
              <a:t>Ressalte-se que o TRRNI pode transportar e revender os recipientes cheios de GLP P13, observando as regras de segurança aplicáveis </a:t>
            </a:r>
            <a:r>
              <a:rPr lang="pt-BR" sz="1600" dirty="0" smtClean="0"/>
              <a:t>à </a:t>
            </a:r>
            <a:r>
              <a:rPr lang="pt-BR" sz="1600" dirty="0" smtClean="0"/>
              <a:t>operação de navegação para o armazenamento de recipientes transportáveis de GLP cheios, bem como a NBR15514, no que diz respeito ao transporte de GLP em balsas. 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FF99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6632</TotalTime>
  <Words>701</Words>
  <Application>Microsoft Office PowerPoint</Application>
  <PresentationFormat>Apresentação na tela (4:3)</PresentationFormat>
  <Paragraphs>126</Paragraphs>
  <Slides>16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Corbel</vt:lpstr>
      <vt:lpstr>Wingdings</vt:lpstr>
      <vt:lpstr>Tema do Office</vt:lpstr>
      <vt:lpstr>Audiência Pública ANP nº 11/2018 </vt:lpstr>
      <vt:lpstr>Agenda</vt:lpstr>
      <vt:lpstr>AGENDA DE TRABALHO Quinta-feira, 05/07/2018</vt:lpstr>
      <vt:lpstr>Regras da audiência pública</vt:lpstr>
      <vt:lpstr>REGRAS DA AUDIÊNICA 11/2018</vt:lpstr>
      <vt:lpstr>Atualizar a regulamentação da ANP, minimizando barreiras ao investimento e reduzindo os custos imposto pela regulação.  Aprimorar a qualidade regulatória tendo como foco a simplificação administrativa e a livre concorrência, preservando os interesses da sociedade.  </vt:lpstr>
      <vt:lpstr>Adaptar dispositivos da RANP 10/2016 à realidade do mercado de TRRNI, antes do término de seu período de transição . </vt:lpstr>
      <vt:lpstr>Principais alterações propostas</vt:lpstr>
      <vt:lpstr>Comercialização de GLP por TRRNI </vt:lpstr>
      <vt:lpstr>Comercialização de GLP por TRRNI </vt:lpstr>
      <vt:lpstr>Transporte Terrestre de produtos por TRRNI</vt:lpstr>
      <vt:lpstr>Exibição de Tabela com preços , horários e dias de funcionamento</vt:lpstr>
      <vt:lpstr>Autorização para Exercício de Atividade por cada estabelecimento</vt:lpstr>
      <vt:lpstr>EXPOSIÇÕES ORAIS e DEBATES</vt:lpstr>
      <vt:lpstr>Próximos passos </vt:lpstr>
      <vt:lpstr>Próximos Passos ANP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lferraz</dc:creator>
  <cp:lastModifiedBy>Patricia Baran</cp:lastModifiedBy>
  <cp:revision>234</cp:revision>
  <dcterms:created xsi:type="dcterms:W3CDTF">2014-09-22T19:51:46Z</dcterms:created>
  <dcterms:modified xsi:type="dcterms:W3CDTF">2018-07-05T03:05:13Z</dcterms:modified>
</cp:coreProperties>
</file>