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handoutMasterIdLst>
    <p:handoutMasterId r:id="rId48"/>
  </p:handoutMasterIdLst>
  <p:sldIdLst>
    <p:sldId id="380" r:id="rId2"/>
    <p:sldId id="381" r:id="rId3"/>
    <p:sldId id="382" r:id="rId4"/>
    <p:sldId id="383" r:id="rId5"/>
    <p:sldId id="384" r:id="rId6"/>
    <p:sldId id="385" r:id="rId7"/>
    <p:sldId id="386" r:id="rId8"/>
    <p:sldId id="387" r:id="rId9"/>
    <p:sldId id="388" r:id="rId10"/>
    <p:sldId id="389" r:id="rId11"/>
    <p:sldId id="390" r:id="rId12"/>
    <p:sldId id="391" r:id="rId13"/>
    <p:sldId id="349" r:id="rId14"/>
    <p:sldId id="37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93" r:id="rId30"/>
    <p:sldId id="394" r:id="rId31"/>
    <p:sldId id="364" r:id="rId32"/>
    <p:sldId id="369" r:id="rId33"/>
    <p:sldId id="370" r:id="rId34"/>
    <p:sldId id="371" r:id="rId35"/>
    <p:sldId id="372" r:id="rId36"/>
    <p:sldId id="365" r:id="rId37"/>
    <p:sldId id="366" r:id="rId38"/>
    <p:sldId id="367" r:id="rId39"/>
    <p:sldId id="368" r:id="rId40"/>
    <p:sldId id="373" r:id="rId41"/>
    <p:sldId id="376" r:id="rId42"/>
    <p:sldId id="377" r:id="rId43"/>
    <p:sldId id="378" r:id="rId44"/>
    <p:sldId id="374" r:id="rId45"/>
    <p:sldId id="266" r:id="rId46"/>
  </p:sldIdLst>
  <p:sldSz cx="9144000" cy="6858000" type="screen4x3"/>
  <p:notesSz cx="7010400" cy="9296400"/>
  <p:defaultTex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3006A8"/>
    <a:srgbClr val="0033CC"/>
    <a:srgbClr val="0066FF"/>
    <a:srgbClr val="FF0000"/>
    <a:srgbClr val="109F05"/>
    <a:srgbClr val="00CC00"/>
    <a:srgbClr val="000000"/>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Estilo Médio 1 - Ênfas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Estilo Médio 1 - Ênfas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11" autoAdjust="0"/>
    <p:restoredTop sz="86654" autoAdjust="0"/>
  </p:normalViewPr>
  <p:slideViewPr>
    <p:cSldViewPr>
      <p:cViewPr>
        <p:scale>
          <a:sx n="60" d="100"/>
          <a:sy n="60" d="100"/>
        </p:scale>
        <p:origin x="-234" y="-72"/>
      </p:cViewPr>
      <p:guideLst>
        <p:guide orient="horz" pos="2160"/>
        <p:guide pos="2880"/>
      </p:guideLst>
    </p:cSldViewPr>
  </p:slideViewPr>
  <p:outlineViewPr>
    <p:cViewPr>
      <p:scale>
        <a:sx n="33" d="100"/>
        <a:sy n="33" d="100"/>
      </p:scale>
      <p:origin x="0" y="0"/>
    </p:cViewPr>
    <p:sldLst>
      <p:sld r:id="rId1" collapse="1"/>
    </p:sldLst>
  </p:outlineViewPr>
  <p:notesTextViewPr>
    <p:cViewPr>
      <p:scale>
        <a:sx n="50" d="100"/>
        <a:sy n="50" d="100"/>
      </p:scale>
      <p:origin x="0" y="0"/>
    </p:cViewPr>
  </p:notesTextViewPr>
  <p:sorterViewPr>
    <p:cViewPr>
      <p:scale>
        <a:sx n="66" d="100"/>
        <a:sy n="66" d="100"/>
      </p:scale>
      <p:origin x="0" y="2364"/>
    </p:cViewPr>
  </p:sorterViewPr>
  <p:notesViewPr>
    <p:cSldViewPr>
      <p:cViewPr varScale="1">
        <p:scale>
          <a:sx n="54" d="100"/>
          <a:sy n="54" d="100"/>
        </p:scale>
        <p:origin x="-2526" y="-84"/>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604"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pt-BR"/>
          </a:p>
        </p:txBody>
      </p:sp>
      <p:sp>
        <p:nvSpPr>
          <p:cNvPr id="16387" name="Rectangle 3"/>
          <p:cNvSpPr>
            <a:spLocks noGrp="1" noChangeArrowheads="1"/>
          </p:cNvSpPr>
          <p:nvPr>
            <p:ph type="dt" sz="quarter" idx="1"/>
          </p:nvPr>
        </p:nvSpPr>
        <p:spPr bwMode="auto">
          <a:xfrm>
            <a:off x="3971796" y="0"/>
            <a:ext cx="3038604"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pt-BR"/>
          </a:p>
        </p:txBody>
      </p:sp>
      <p:sp>
        <p:nvSpPr>
          <p:cNvPr id="16388" name="Rectangle 4"/>
          <p:cNvSpPr>
            <a:spLocks noGrp="1" noChangeArrowheads="1"/>
          </p:cNvSpPr>
          <p:nvPr>
            <p:ph type="ftr" sz="quarter" idx="2"/>
          </p:nvPr>
        </p:nvSpPr>
        <p:spPr bwMode="auto">
          <a:xfrm>
            <a:off x="0" y="8831135"/>
            <a:ext cx="3038604"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pt-BR"/>
          </a:p>
        </p:txBody>
      </p:sp>
      <p:sp>
        <p:nvSpPr>
          <p:cNvPr id="16389" name="Rectangle 5"/>
          <p:cNvSpPr>
            <a:spLocks noGrp="1" noChangeArrowheads="1"/>
          </p:cNvSpPr>
          <p:nvPr>
            <p:ph type="sldNum" sz="quarter" idx="3"/>
          </p:nvPr>
        </p:nvSpPr>
        <p:spPr bwMode="auto">
          <a:xfrm>
            <a:off x="3971796" y="8831135"/>
            <a:ext cx="3038604"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11D26EC2-C3BF-4CD0-9A3A-B79BBDC1EBA8}" type="slidenum">
              <a:rPr lang="pt-BR"/>
              <a:pPr>
                <a:defRPr/>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1026"/>
          <p:cNvSpPr>
            <a:spLocks noGrp="1" noChangeArrowheads="1"/>
          </p:cNvSpPr>
          <p:nvPr>
            <p:ph type="hdr" sz="quarter"/>
          </p:nvPr>
        </p:nvSpPr>
        <p:spPr bwMode="auto">
          <a:xfrm>
            <a:off x="0" y="0"/>
            <a:ext cx="3038604"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pt-BR"/>
          </a:p>
        </p:txBody>
      </p:sp>
      <p:sp>
        <p:nvSpPr>
          <p:cNvPr id="31747" name="Rectangle 1027"/>
          <p:cNvSpPr>
            <a:spLocks noGrp="1" noChangeArrowheads="1"/>
          </p:cNvSpPr>
          <p:nvPr>
            <p:ph type="dt" idx="1"/>
          </p:nvPr>
        </p:nvSpPr>
        <p:spPr bwMode="auto">
          <a:xfrm>
            <a:off x="3971796" y="0"/>
            <a:ext cx="3038604"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pt-BR"/>
          </a:p>
        </p:txBody>
      </p:sp>
      <p:sp>
        <p:nvSpPr>
          <p:cNvPr id="20484" name="Rectangle 1028"/>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31749" name="Rectangle 1029"/>
          <p:cNvSpPr>
            <a:spLocks noGrp="1" noChangeArrowheads="1"/>
          </p:cNvSpPr>
          <p:nvPr>
            <p:ph type="body" sz="quarter" idx="3"/>
          </p:nvPr>
        </p:nvSpPr>
        <p:spPr bwMode="auto">
          <a:xfrm>
            <a:off x="933193" y="4414824"/>
            <a:ext cx="5144016" cy="41829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31750" name="Rectangle 1030"/>
          <p:cNvSpPr>
            <a:spLocks noGrp="1" noChangeArrowheads="1"/>
          </p:cNvSpPr>
          <p:nvPr>
            <p:ph type="ftr" sz="quarter" idx="4"/>
          </p:nvPr>
        </p:nvSpPr>
        <p:spPr bwMode="auto">
          <a:xfrm>
            <a:off x="0" y="8831135"/>
            <a:ext cx="3038604"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pt-BR"/>
          </a:p>
        </p:txBody>
      </p:sp>
      <p:sp>
        <p:nvSpPr>
          <p:cNvPr id="31751" name="Rectangle 1031"/>
          <p:cNvSpPr>
            <a:spLocks noGrp="1" noChangeArrowheads="1"/>
          </p:cNvSpPr>
          <p:nvPr>
            <p:ph type="sldNum" sz="quarter" idx="5"/>
          </p:nvPr>
        </p:nvSpPr>
        <p:spPr bwMode="auto">
          <a:xfrm>
            <a:off x="3971796" y="8831135"/>
            <a:ext cx="3038604"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B0405D7F-3C7F-4C0B-9E51-8B3571B9C80E}"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pt-B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ço Reservado para Imagem de Slide 1"/>
          <p:cNvSpPr>
            <a:spLocks noGrp="1" noRot="1" noChangeAspect="1" noTextEdit="1"/>
          </p:cNvSpPr>
          <p:nvPr>
            <p:ph type="sldImg"/>
          </p:nvPr>
        </p:nvSpPr>
        <p:spPr>
          <a:ln/>
        </p:spPr>
      </p:sp>
      <p:sp>
        <p:nvSpPr>
          <p:cNvPr id="22531" name="Espaço Reservado para Anotações 2"/>
          <p:cNvSpPr>
            <a:spLocks noGrp="1"/>
          </p:cNvSpPr>
          <p:nvPr>
            <p:ph type="body" idx="1"/>
          </p:nvPr>
        </p:nvSpPr>
        <p:spPr>
          <a:noFill/>
          <a:ln/>
        </p:spPr>
        <p:txBody>
          <a:bodyPr/>
          <a:lstStyle/>
          <a:p>
            <a:endParaRPr lang="pt-BR" smtClean="0">
              <a:latin typeface="Times New Roman" pitchFamily="18" charset="0"/>
            </a:endParaRPr>
          </a:p>
        </p:txBody>
      </p:sp>
      <p:sp>
        <p:nvSpPr>
          <p:cNvPr id="22532" name="Espaço Reservado para Número de Slide 3"/>
          <p:cNvSpPr>
            <a:spLocks noGrp="1"/>
          </p:cNvSpPr>
          <p:nvPr>
            <p:ph type="sldNum" sz="quarter" idx="5"/>
          </p:nvPr>
        </p:nvSpPr>
        <p:spPr>
          <a:noFill/>
        </p:spPr>
        <p:txBody>
          <a:bodyPr/>
          <a:lstStyle/>
          <a:p>
            <a:fld id="{4F9948B6-0DD4-400B-BCEC-1CF7BB843092}" type="slidenum">
              <a:rPr lang="pt-BR" smtClean="0">
                <a:latin typeface="Times New Roman" pitchFamily="18" charset="0"/>
              </a:rPr>
              <a:pPr/>
              <a:t>2</a:t>
            </a:fld>
            <a:endParaRPr lang="pt-BR"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ço Reservado para Imagem de Slide 1"/>
          <p:cNvSpPr>
            <a:spLocks noGrp="1" noRot="1" noChangeAspect="1" noTextEdit="1"/>
          </p:cNvSpPr>
          <p:nvPr>
            <p:ph type="sldImg"/>
          </p:nvPr>
        </p:nvSpPr>
        <p:spPr>
          <a:ln/>
        </p:spPr>
      </p:sp>
      <p:sp>
        <p:nvSpPr>
          <p:cNvPr id="23555" name="Espaço Reservado para Anotações 2"/>
          <p:cNvSpPr>
            <a:spLocks noGrp="1"/>
          </p:cNvSpPr>
          <p:nvPr>
            <p:ph type="body" idx="1"/>
          </p:nvPr>
        </p:nvSpPr>
        <p:spPr>
          <a:noFill/>
          <a:ln/>
        </p:spPr>
        <p:txBody>
          <a:bodyPr/>
          <a:lstStyle/>
          <a:p>
            <a:endParaRPr lang="pt-BR" smtClean="0">
              <a:latin typeface="Times New Roman" pitchFamily="18" charset="0"/>
            </a:endParaRPr>
          </a:p>
        </p:txBody>
      </p:sp>
      <p:sp>
        <p:nvSpPr>
          <p:cNvPr id="23556" name="Espaço Reservado para Número de Slide 3"/>
          <p:cNvSpPr>
            <a:spLocks noGrp="1"/>
          </p:cNvSpPr>
          <p:nvPr>
            <p:ph type="sldNum" sz="quarter" idx="5"/>
          </p:nvPr>
        </p:nvSpPr>
        <p:spPr>
          <a:noFill/>
        </p:spPr>
        <p:txBody>
          <a:bodyPr/>
          <a:lstStyle/>
          <a:p>
            <a:fld id="{D577D4EB-62EA-4BE7-A22D-A4347B1295DC}" type="slidenum">
              <a:rPr lang="pt-BR" smtClean="0">
                <a:latin typeface="Times New Roman" pitchFamily="18" charset="0"/>
              </a:rPr>
              <a:pPr/>
              <a:t>3</a:t>
            </a:fld>
            <a:endParaRPr lang="pt-BR"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ço Reservado para Imagem de Slide 1"/>
          <p:cNvSpPr>
            <a:spLocks noGrp="1" noRot="1" noChangeAspect="1" noTextEdit="1"/>
          </p:cNvSpPr>
          <p:nvPr>
            <p:ph type="sldImg"/>
          </p:nvPr>
        </p:nvSpPr>
        <p:spPr>
          <a:ln/>
        </p:spPr>
      </p:sp>
      <p:sp>
        <p:nvSpPr>
          <p:cNvPr id="24579" name="Espaço Reservado para Anotações 2"/>
          <p:cNvSpPr>
            <a:spLocks noGrp="1"/>
          </p:cNvSpPr>
          <p:nvPr>
            <p:ph type="body" idx="1"/>
          </p:nvPr>
        </p:nvSpPr>
        <p:spPr>
          <a:noFill/>
          <a:ln/>
        </p:spPr>
        <p:txBody>
          <a:bodyPr/>
          <a:lstStyle/>
          <a:p>
            <a:endParaRPr lang="pt-BR" smtClean="0">
              <a:latin typeface="Times New Roman" pitchFamily="18" charset="0"/>
            </a:endParaRPr>
          </a:p>
        </p:txBody>
      </p:sp>
      <p:sp>
        <p:nvSpPr>
          <p:cNvPr id="24580" name="Espaço Reservado para Número de Slide 3"/>
          <p:cNvSpPr>
            <a:spLocks noGrp="1"/>
          </p:cNvSpPr>
          <p:nvPr>
            <p:ph type="sldNum" sz="quarter" idx="5"/>
          </p:nvPr>
        </p:nvSpPr>
        <p:spPr>
          <a:noFill/>
        </p:spPr>
        <p:txBody>
          <a:bodyPr/>
          <a:lstStyle/>
          <a:p>
            <a:fld id="{B5863E23-5810-44AF-9C6F-110A54354097}" type="slidenum">
              <a:rPr lang="pt-BR" smtClean="0">
                <a:latin typeface="Times New Roman" pitchFamily="18" charset="0"/>
              </a:rPr>
              <a:pPr/>
              <a:t>4</a:t>
            </a:fld>
            <a:endParaRPr lang="pt-BR"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ço Reservado para Imagem de Slide 1"/>
          <p:cNvSpPr>
            <a:spLocks noGrp="1" noRot="1" noChangeAspect="1" noTextEdit="1"/>
          </p:cNvSpPr>
          <p:nvPr>
            <p:ph type="sldImg"/>
          </p:nvPr>
        </p:nvSpPr>
        <p:spPr>
          <a:ln/>
        </p:spPr>
      </p:sp>
      <p:sp>
        <p:nvSpPr>
          <p:cNvPr id="25603" name="Espaço Reservado para Anotações 2"/>
          <p:cNvSpPr>
            <a:spLocks noGrp="1"/>
          </p:cNvSpPr>
          <p:nvPr>
            <p:ph type="body" idx="1"/>
          </p:nvPr>
        </p:nvSpPr>
        <p:spPr>
          <a:noFill/>
          <a:ln/>
        </p:spPr>
        <p:txBody>
          <a:bodyPr/>
          <a:lstStyle/>
          <a:p>
            <a:endParaRPr lang="pt-BR" smtClean="0">
              <a:latin typeface="Times New Roman" pitchFamily="18" charset="0"/>
            </a:endParaRPr>
          </a:p>
        </p:txBody>
      </p:sp>
      <p:sp>
        <p:nvSpPr>
          <p:cNvPr id="25604" name="Espaço Reservado para Número de Slide 3"/>
          <p:cNvSpPr>
            <a:spLocks noGrp="1"/>
          </p:cNvSpPr>
          <p:nvPr>
            <p:ph type="sldNum" sz="quarter" idx="5"/>
          </p:nvPr>
        </p:nvSpPr>
        <p:spPr>
          <a:noFill/>
        </p:spPr>
        <p:txBody>
          <a:bodyPr/>
          <a:lstStyle/>
          <a:p>
            <a:fld id="{5F1D3A69-8A6D-44DC-8188-EAF7999651E5}" type="slidenum">
              <a:rPr lang="pt-BR" smtClean="0">
                <a:latin typeface="Times New Roman" pitchFamily="18" charset="0"/>
              </a:rPr>
              <a:pPr/>
              <a:t>5</a:t>
            </a:fld>
            <a:endParaRPr lang="pt-BR"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ço Reservado para Imagem de Slide 1"/>
          <p:cNvSpPr>
            <a:spLocks noGrp="1" noRot="1" noChangeAspect="1" noTextEdit="1"/>
          </p:cNvSpPr>
          <p:nvPr>
            <p:ph type="sldImg"/>
          </p:nvPr>
        </p:nvSpPr>
        <p:spPr>
          <a:ln/>
        </p:spPr>
      </p:sp>
      <p:sp>
        <p:nvSpPr>
          <p:cNvPr id="26627" name="Espaço Reservado para Anotações 2"/>
          <p:cNvSpPr>
            <a:spLocks noGrp="1"/>
          </p:cNvSpPr>
          <p:nvPr>
            <p:ph type="body" idx="1"/>
          </p:nvPr>
        </p:nvSpPr>
        <p:spPr>
          <a:noFill/>
          <a:ln/>
        </p:spPr>
        <p:txBody>
          <a:bodyPr/>
          <a:lstStyle/>
          <a:p>
            <a:endParaRPr lang="pt-BR" smtClean="0">
              <a:latin typeface="Times New Roman" pitchFamily="18" charset="0"/>
            </a:endParaRPr>
          </a:p>
        </p:txBody>
      </p:sp>
      <p:sp>
        <p:nvSpPr>
          <p:cNvPr id="26628" name="Espaço Reservado para Número de Slide 3"/>
          <p:cNvSpPr>
            <a:spLocks noGrp="1"/>
          </p:cNvSpPr>
          <p:nvPr>
            <p:ph type="sldNum" sz="quarter" idx="5"/>
          </p:nvPr>
        </p:nvSpPr>
        <p:spPr>
          <a:noFill/>
        </p:spPr>
        <p:txBody>
          <a:bodyPr/>
          <a:lstStyle/>
          <a:p>
            <a:fld id="{44A17F47-1139-4A97-B645-718D53FC6244}" type="slidenum">
              <a:rPr lang="pt-BR" smtClean="0">
                <a:latin typeface="Times New Roman" pitchFamily="18" charset="0"/>
              </a:rPr>
              <a:pPr/>
              <a:t>6</a:t>
            </a:fld>
            <a:endParaRPr lang="pt-BR"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ço Reservado para Anotações 1"/>
          <p:cNvSpPr>
            <a:spLocks noGrp="1"/>
          </p:cNvSpPr>
          <p:nvPr>
            <p:ph type="body" idx="1"/>
          </p:nvPr>
        </p:nvSpPr>
        <p:spPr>
          <a:noFill/>
          <a:ln/>
        </p:spPr>
        <p:txBody>
          <a:bodyPr/>
          <a:lstStyle/>
          <a:p>
            <a:endParaRPr lang="pt-BR"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ço Reservado para Imagem de Slide 1"/>
          <p:cNvSpPr>
            <a:spLocks noGrp="1" noRot="1" noChangeAspect="1" noTextEdit="1"/>
          </p:cNvSpPr>
          <p:nvPr>
            <p:ph type="sldImg"/>
          </p:nvPr>
        </p:nvSpPr>
        <p:spPr>
          <a:ln/>
        </p:spPr>
      </p:sp>
      <p:sp>
        <p:nvSpPr>
          <p:cNvPr id="30723" name="Espaço Reservado para Anotações 2"/>
          <p:cNvSpPr>
            <a:spLocks noGrp="1"/>
          </p:cNvSpPr>
          <p:nvPr>
            <p:ph type="body" idx="1"/>
          </p:nvPr>
        </p:nvSpPr>
        <p:spPr>
          <a:noFill/>
          <a:ln/>
        </p:spPr>
        <p:txBody>
          <a:bodyPr/>
          <a:lstStyle/>
          <a:p>
            <a:endParaRPr lang="pt-BR" smtClean="0">
              <a:latin typeface="Times New Roman" pitchFamily="18" charset="0"/>
            </a:endParaRPr>
          </a:p>
        </p:txBody>
      </p:sp>
      <p:sp>
        <p:nvSpPr>
          <p:cNvPr id="30724" name="Espaço Reservado para Número de Slide 3"/>
          <p:cNvSpPr>
            <a:spLocks noGrp="1"/>
          </p:cNvSpPr>
          <p:nvPr>
            <p:ph type="sldNum" sz="quarter" idx="5"/>
          </p:nvPr>
        </p:nvSpPr>
        <p:spPr>
          <a:noFill/>
        </p:spPr>
        <p:txBody>
          <a:bodyPr/>
          <a:lstStyle/>
          <a:p>
            <a:fld id="{E3D544EF-79E5-4344-B2DC-B57A4F273537}" type="slidenum">
              <a:rPr lang="pt-BR" smtClean="0">
                <a:latin typeface="Times New Roman" pitchFamily="18" charset="0"/>
              </a:rPr>
              <a:pPr/>
              <a:t>45</a:t>
            </a:fld>
            <a:endParaRPr lang="pt-B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1600200"/>
            <a:ext cx="8229600" cy="4525963"/>
          </a:xfrm>
          <a:prstGeom prst="rect">
            <a:avLst/>
          </a:prstGeo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a:prstGeom prst="rect">
            <a:avLst/>
          </a:prstGeo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a:xfrm>
            <a:off x="457200" y="1600200"/>
            <a:ext cx="82296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7" descr="downstream_amarelo"/>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3078" name="Text Box 1030"/>
          <p:cNvSpPr txBox="1">
            <a:spLocks noChangeArrowheads="1"/>
          </p:cNvSpPr>
          <p:nvPr userDrawn="1"/>
        </p:nvSpPr>
        <p:spPr bwMode="auto">
          <a:xfrm>
            <a:off x="7696200" y="6248400"/>
            <a:ext cx="1143000" cy="274638"/>
          </a:xfrm>
          <a:prstGeom prst="rect">
            <a:avLst/>
          </a:prstGeom>
          <a:noFill/>
          <a:ln w="9525">
            <a:noFill/>
            <a:miter lim="800000"/>
            <a:headEnd/>
            <a:tailEnd/>
          </a:ln>
          <a:effectLst/>
        </p:spPr>
        <p:txBody>
          <a:bodyPr>
            <a:spAutoFit/>
          </a:bodyPr>
          <a:lstStyle/>
          <a:p>
            <a:pPr algn="r">
              <a:spcBef>
                <a:spcPct val="50000"/>
              </a:spcBef>
              <a:defRPr/>
            </a:pPr>
            <a:fld id="{ED020168-15F0-4210-BD58-57B56DA092EE}" type="slidenum">
              <a:rPr lang="pt-BR" sz="1200">
                <a:latin typeface="Times New Roman" charset="0"/>
              </a:rPr>
              <a:pPr algn="r">
                <a:spcBef>
                  <a:spcPct val="50000"/>
                </a:spcBef>
                <a:defRPr/>
              </a:pPr>
              <a:t>‹nº›</a:t>
            </a:fld>
            <a:endParaRPr lang="pt-BR" sz="1200">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Documento_do_Microsoft_Office_Word_97_-_20032.doc"/></Relationships>
</file>

<file path=ppt/slides/_rels/slide13.xml.rels><?xml version="1.0" encoding="UTF-8" standalone="yes"?>
<Relationships xmlns="http://schemas.openxmlformats.org/package/2006/relationships"><Relationship Id="rId3" Type="http://schemas.openxmlformats.org/officeDocument/2006/relationships/hyperlink" Target="http://nxt.anp.gov.br/NXT/gateway.dll?f=id$id=Lei%2011.097%20-%202005" TargetMode="External"/><Relationship Id="rId2" Type="http://schemas.openxmlformats.org/officeDocument/2006/relationships/hyperlink" Target="http://nxt.anp.gov.br/NXT/gateway.dll?f=id$id=Lei%209.478%20-%201997"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Documento_do_Microsoft_Office_Word_97_-_20031.doc"/></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2928938" y="400050"/>
            <a:ext cx="5572125" cy="523220"/>
          </a:xfrm>
          <a:prstGeom prst="rect">
            <a:avLst/>
          </a:prstGeom>
          <a:noFill/>
          <a:ln w="9525">
            <a:noFill/>
            <a:miter lim="800000"/>
            <a:headEnd/>
            <a:tailEnd/>
          </a:ln>
        </p:spPr>
        <p:txBody>
          <a:bodyPr>
            <a:spAutoFit/>
          </a:bodyPr>
          <a:lstStyle/>
          <a:p>
            <a:pPr algn="ctr" eaLnBrk="0" hangingPunct="0">
              <a:spcBef>
                <a:spcPct val="5000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endParaRPr lang="pt-BR" sz="2800" b="1" dirty="0">
              <a:solidFill>
                <a:schemeClr val="accent2">
                  <a:lumMod val="50000"/>
                </a:schemeClr>
              </a:solidFill>
              <a:latin typeface="Arial" pitchFamily="34" charset="0"/>
              <a:cs typeface="Arial" pitchFamily="34" charset="0"/>
            </a:endParaRPr>
          </a:p>
        </p:txBody>
      </p:sp>
      <p:sp>
        <p:nvSpPr>
          <p:cNvPr id="3075" name="Rectangle 13"/>
          <p:cNvSpPr>
            <a:spLocks noChangeArrowheads="1"/>
          </p:cNvSpPr>
          <p:nvPr/>
        </p:nvSpPr>
        <p:spPr bwMode="auto">
          <a:xfrm>
            <a:off x="214313" y="2026216"/>
            <a:ext cx="8715375" cy="2831544"/>
          </a:xfrm>
          <a:prstGeom prst="rect">
            <a:avLst/>
          </a:prstGeom>
          <a:noFill/>
          <a:ln w="9525">
            <a:noFill/>
            <a:miter lim="800000"/>
            <a:headEnd/>
            <a:tailEnd/>
          </a:ln>
        </p:spPr>
        <p:txBody>
          <a:bodyPr>
            <a:spAutoFit/>
          </a:bodyPr>
          <a:lstStyle/>
          <a:p>
            <a:pPr algn="ctr">
              <a:defRPr/>
            </a:pPr>
            <a:r>
              <a:rPr lang="pt-BR" sz="3000" b="1" dirty="0" smtClean="0">
                <a:solidFill>
                  <a:srgbClr val="000066"/>
                </a:solidFill>
                <a:latin typeface="Arial" pitchFamily="34" charset="0"/>
                <a:cs typeface="Arial" pitchFamily="34" charset="0"/>
              </a:rPr>
              <a:t>Revisão da Resolução ANP nº 10/2007</a:t>
            </a:r>
          </a:p>
          <a:p>
            <a:pPr algn="just">
              <a:defRPr/>
            </a:pPr>
            <a:endParaRPr lang="pt-BR" b="1" dirty="0" smtClean="0">
              <a:solidFill>
                <a:srgbClr val="000066"/>
              </a:solidFill>
              <a:latin typeface="Arial" pitchFamily="34" charset="0"/>
              <a:cs typeface="Arial" pitchFamily="34" charset="0"/>
            </a:endParaRPr>
          </a:p>
          <a:p>
            <a:pPr algn="ctr">
              <a:defRPr/>
            </a:pPr>
            <a:r>
              <a:rPr lang="pt-BR" b="1" dirty="0" smtClean="0">
                <a:solidFill>
                  <a:srgbClr val="000066"/>
                </a:solidFill>
                <a:latin typeface="Arial" pitchFamily="34" charset="0"/>
                <a:cs typeface="Arial" pitchFamily="34" charset="0"/>
              </a:rPr>
              <a:t>Critérios de obtenção do registro de graxas e óleos lubrificantes destinados ao uso veicular e industrial e aditivos em frasco para óleos lubrificantes de motores automotivos.</a:t>
            </a:r>
          </a:p>
          <a:p>
            <a:pPr algn="just">
              <a:defRPr/>
            </a:pPr>
            <a:endParaRPr lang="pt-BR" sz="2800" b="1" dirty="0">
              <a:solidFill>
                <a:schemeClr val="accent2">
                  <a:lumMod val="50000"/>
                </a:schemeClr>
              </a:solidFill>
              <a:latin typeface="Arial" pitchFamily="34" charset="0"/>
              <a:ea typeface="Verdana" pitchFamily="34" charset="0"/>
              <a:cs typeface="Arial" pitchFamily="34" charset="0"/>
            </a:endParaRPr>
          </a:p>
        </p:txBody>
      </p:sp>
      <p:sp>
        <p:nvSpPr>
          <p:cNvPr id="3076" name="Text Box 14"/>
          <p:cNvSpPr txBox="1">
            <a:spLocks noChangeArrowheads="1"/>
          </p:cNvSpPr>
          <p:nvPr/>
        </p:nvSpPr>
        <p:spPr bwMode="auto">
          <a:xfrm>
            <a:off x="0" y="4929198"/>
            <a:ext cx="8858250" cy="1432443"/>
          </a:xfrm>
          <a:prstGeom prst="rect">
            <a:avLst/>
          </a:prstGeom>
          <a:noFill/>
          <a:ln w="9525">
            <a:noFill/>
            <a:miter lim="800000"/>
            <a:headEnd/>
            <a:tailEnd/>
          </a:ln>
        </p:spPr>
        <p:txBody>
          <a:bodyPr wrap="square">
            <a:spAutoFit/>
          </a:bodyPr>
          <a:lstStyle/>
          <a:p>
            <a:pPr algn="r">
              <a:lnSpc>
                <a:spcPct val="114000"/>
              </a:lnSpc>
              <a:spcAft>
                <a:spcPts val="600"/>
              </a:spcAft>
              <a:defRPr/>
            </a:pPr>
            <a:r>
              <a:rPr lang="pt-BR" sz="1800" b="1" dirty="0">
                <a:solidFill>
                  <a:schemeClr val="accent2">
                    <a:lumMod val="50000"/>
                  </a:schemeClr>
                </a:solidFill>
                <a:latin typeface="Arial" pitchFamily="34" charset="0"/>
                <a:ea typeface="Verdana" pitchFamily="34" charset="0"/>
                <a:cs typeface="Arial" pitchFamily="34" charset="0"/>
              </a:rPr>
              <a:t>Componentes da mesa:</a:t>
            </a:r>
          </a:p>
          <a:p>
            <a:pPr algn="r">
              <a:lnSpc>
                <a:spcPct val="114000"/>
              </a:lnSpc>
              <a:defRPr/>
            </a:pPr>
            <a:r>
              <a:rPr lang="pt-BR" sz="1800" dirty="0" smtClean="0">
                <a:solidFill>
                  <a:schemeClr val="accent2">
                    <a:lumMod val="50000"/>
                  </a:schemeClr>
                </a:solidFill>
                <a:latin typeface="Arial" pitchFamily="34" charset="0"/>
                <a:ea typeface="Verdana" pitchFamily="34" charset="0"/>
                <a:cs typeface="Arial" pitchFamily="34" charset="0"/>
              </a:rPr>
              <a:t>Rosângela Moreira de Araujo – </a:t>
            </a:r>
            <a:r>
              <a:rPr lang="pt-BR" sz="1800" dirty="0">
                <a:solidFill>
                  <a:schemeClr val="accent2">
                    <a:lumMod val="50000"/>
                  </a:schemeClr>
                </a:solidFill>
                <a:latin typeface="Arial" pitchFamily="34" charset="0"/>
                <a:ea typeface="Verdana" pitchFamily="34" charset="0"/>
                <a:cs typeface="Arial" pitchFamily="34" charset="0"/>
              </a:rPr>
              <a:t>Presidente</a:t>
            </a:r>
          </a:p>
          <a:p>
            <a:pPr algn="r">
              <a:lnSpc>
                <a:spcPct val="114000"/>
              </a:lnSpc>
              <a:defRPr/>
            </a:pPr>
            <a:r>
              <a:rPr lang="pt-BR" sz="1800" dirty="0" smtClean="0">
                <a:solidFill>
                  <a:schemeClr val="accent2">
                    <a:lumMod val="50000"/>
                  </a:schemeClr>
                </a:solidFill>
                <a:latin typeface="Arial" pitchFamily="34" charset="0"/>
                <a:ea typeface="Verdana" pitchFamily="34" charset="0"/>
                <a:cs typeface="Arial" pitchFamily="34" charset="0"/>
              </a:rPr>
              <a:t>Antônio Lobo – Procurador</a:t>
            </a:r>
          </a:p>
          <a:p>
            <a:pPr algn="r">
              <a:lnSpc>
                <a:spcPct val="114000"/>
              </a:lnSpc>
              <a:defRPr/>
            </a:pPr>
            <a:r>
              <a:rPr lang="pt-BR" sz="1800" dirty="0" smtClean="0">
                <a:solidFill>
                  <a:schemeClr val="accent2">
                    <a:lumMod val="50000"/>
                  </a:schemeClr>
                </a:solidFill>
                <a:latin typeface="Arial" pitchFamily="34" charset="0"/>
                <a:ea typeface="Verdana" pitchFamily="34" charset="0"/>
                <a:cs typeface="Arial" pitchFamily="34" charset="0"/>
              </a:rPr>
              <a:t>Maria da Conceição C. de P. França </a:t>
            </a:r>
            <a:r>
              <a:rPr lang="pt-BR" sz="1800" dirty="0">
                <a:solidFill>
                  <a:schemeClr val="accent2">
                    <a:lumMod val="50000"/>
                  </a:schemeClr>
                </a:solidFill>
                <a:latin typeface="Arial" pitchFamily="34" charset="0"/>
                <a:ea typeface="Verdana" pitchFamily="34" charset="0"/>
                <a:cs typeface="Arial" pitchFamily="34" charset="0"/>
              </a:rPr>
              <a:t>– </a:t>
            </a:r>
            <a:r>
              <a:rPr lang="pt-BR" sz="1800" dirty="0" smtClean="0">
                <a:solidFill>
                  <a:schemeClr val="accent2">
                    <a:lumMod val="50000"/>
                  </a:schemeClr>
                </a:solidFill>
                <a:latin typeface="Arial" pitchFamily="34" charset="0"/>
                <a:ea typeface="Verdana" pitchFamily="34" charset="0"/>
                <a:cs typeface="Arial" pitchFamily="34" charset="0"/>
              </a:rPr>
              <a:t>Secretária </a:t>
            </a:r>
            <a:endParaRPr lang="pt-BR" sz="1800" dirty="0">
              <a:solidFill>
                <a:schemeClr val="accent2">
                  <a:lumMod val="50000"/>
                </a:schemeClr>
              </a:solidFill>
              <a:latin typeface="Arial" pitchFamily="34" charset="0"/>
              <a:ea typeface="Verdana"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aixaDeTexto 8"/>
          <p:cNvSpPr txBox="1">
            <a:spLocks noChangeArrowheads="1"/>
          </p:cNvSpPr>
          <p:nvPr/>
        </p:nvSpPr>
        <p:spPr bwMode="auto">
          <a:xfrm>
            <a:off x="2338388" y="332367"/>
            <a:ext cx="6805612" cy="523220"/>
          </a:xfrm>
          <a:prstGeom prst="rect">
            <a:avLst/>
          </a:prstGeom>
          <a:noFill/>
          <a:ln w="9525">
            <a:noFill/>
            <a:miter lim="800000"/>
            <a:headEnd/>
            <a:tailEnd/>
          </a:ln>
        </p:spPr>
        <p:txBody>
          <a:bodyPr>
            <a:spAutoFit/>
          </a:bodyPr>
          <a:lstStyle/>
          <a:p>
            <a:pPr algn="ctr"/>
            <a:r>
              <a:rPr lang="en-US" sz="2800" b="1" dirty="0" err="1" smtClean="0">
                <a:solidFill>
                  <a:srgbClr val="000066"/>
                </a:solidFill>
                <a:latin typeface="Arial" pitchFamily="34" charset="0"/>
                <a:cs typeface="Arial" pitchFamily="34" charset="0"/>
              </a:rPr>
              <a:t>Principais</a:t>
            </a:r>
            <a:r>
              <a:rPr lang="en-US" sz="2800" b="1" dirty="0" smtClean="0">
                <a:solidFill>
                  <a:srgbClr val="000066"/>
                </a:solidFill>
                <a:latin typeface="Arial" pitchFamily="34" charset="0"/>
                <a:cs typeface="Arial" pitchFamily="34" charset="0"/>
              </a:rPr>
              <a:t> </a:t>
            </a:r>
            <a:r>
              <a:rPr lang="en-US" sz="2800" b="1" dirty="0" err="1">
                <a:solidFill>
                  <a:srgbClr val="000066"/>
                </a:solidFill>
                <a:latin typeface="Arial" pitchFamily="34" charset="0"/>
                <a:cs typeface="Arial" pitchFamily="34" charset="0"/>
              </a:rPr>
              <a:t>A</a:t>
            </a:r>
            <a:r>
              <a:rPr lang="en-US" sz="2800" b="1" dirty="0" err="1" smtClean="0">
                <a:solidFill>
                  <a:srgbClr val="000066"/>
                </a:solidFill>
                <a:latin typeface="Arial" pitchFamily="34" charset="0"/>
                <a:cs typeface="Arial" pitchFamily="34" charset="0"/>
              </a:rPr>
              <a:t>lterações</a:t>
            </a:r>
            <a:endParaRPr lang="en-US" sz="2800" b="1" dirty="0">
              <a:solidFill>
                <a:srgbClr val="000066"/>
              </a:solidFill>
              <a:latin typeface="Arial" pitchFamily="34" charset="0"/>
              <a:cs typeface="Arial" pitchFamily="34" charset="0"/>
            </a:endParaRPr>
          </a:p>
        </p:txBody>
      </p:sp>
      <p:sp>
        <p:nvSpPr>
          <p:cNvPr id="20482" name="CaixaDeTexto 9"/>
          <p:cNvSpPr txBox="1">
            <a:spLocks noChangeArrowheads="1"/>
          </p:cNvSpPr>
          <p:nvPr/>
        </p:nvSpPr>
        <p:spPr bwMode="auto">
          <a:xfrm>
            <a:off x="412442" y="1595702"/>
            <a:ext cx="8197641" cy="5047536"/>
          </a:xfrm>
          <a:prstGeom prst="rect">
            <a:avLst/>
          </a:prstGeom>
          <a:noFill/>
          <a:ln w="9525">
            <a:noFill/>
            <a:miter lim="800000"/>
            <a:headEnd/>
            <a:tailEnd/>
          </a:ln>
        </p:spPr>
        <p:txBody>
          <a:bodyPr wrap="square">
            <a:spAutoFit/>
          </a:bodyPr>
          <a:lstStyle/>
          <a:p>
            <a:pPr algn="just"/>
            <a:r>
              <a:rPr lang="pt-BR" sz="2000" b="1" dirty="0" smtClean="0">
                <a:solidFill>
                  <a:srgbClr val="000066"/>
                </a:solidFill>
                <a:latin typeface="Arial" pitchFamily="34" charset="0"/>
                <a:cs typeface="Arial" pitchFamily="34" charset="0"/>
              </a:rPr>
              <a:t>3 – Das alterações do registro</a:t>
            </a:r>
          </a:p>
          <a:p>
            <a:pPr algn="just"/>
            <a:endParaRPr lang="pt-BR" sz="2000" b="1" dirty="0" smtClean="0">
              <a:solidFill>
                <a:srgbClr val="000066"/>
              </a:solidFill>
              <a:latin typeface="Arial" pitchFamily="34" charset="0"/>
              <a:cs typeface="Arial" pitchFamily="34" charset="0"/>
            </a:endParaRPr>
          </a:p>
          <a:p>
            <a:pPr marL="449263" algn="just">
              <a:buFont typeface="Arial" pitchFamily="34" charset="0"/>
              <a:buChar char="•"/>
            </a:pPr>
            <a:r>
              <a:rPr lang="pt-BR" sz="2000" dirty="0" smtClean="0"/>
              <a:t> </a:t>
            </a:r>
            <a:r>
              <a:rPr lang="pt-BR" sz="1800" dirty="0" smtClean="0">
                <a:latin typeface="Arial" pitchFamily="34" charset="0"/>
                <a:cs typeface="Arial" pitchFamily="34" charset="0"/>
              </a:rPr>
              <a:t>prazo de 15 dias para atualização dos dados cadastrais dos agentes;</a:t>
            </a:r>
          </a:p>
          <a:p>
            <a:pPr marL="449263" algn="just">
              <a:buFont typeface="Arial" pitchFamily="34" charset="0"/>
              <a:buChar char="•"/>
            </a:pPr>
            <a:r>
              <a:rPr lang="pt-BR" sz="1800" dirty="0" smtClean="0">
                <a:latin typeface="Arial" pitchFamily="34" charset="0"/>
                <a:cs typeface="Arial" pitchFamily="34" charset="0"/>
              </a:rPr>
              <a:t> prazo de 15 dias para atualização de titularidade do registro;</a:t>
            </a:r>
          </a:p>
          <a:p>
            <a:pPr marL="449263" algn="just">
              <a:buFont typeface="Arial" pitchFamily="34" charset="0"/>
              <a:buChar char="•"/>
            </a:pPr>
            <a:r>
              <a:rPr lang="pt-BR" sz="1800" dirty="0" smtClean="0">
                <a:latin typeface="Arial" pitchFamily="34" charset="0"/>
                <a:cs typeface="Arial" pitchFamily="34" charset="0"/>
              </a:rPr>
              <a:t> limitação a duas formulações alternativas além da formulação principal;</a:t>
            </a:r>
          </a:p>
          <a:p>
            <a:pPr marL="449263" algn="just">
              <a:buFont typeface="Arial" pitchFamily="34" charset="0"/>
              <a:buChar char="•"/>
            </a:pPr>
            <a:r>
              <a:rPr lang="pt-BR" sz="1800" dirty="0" smtClean="0">
                <a:latin typeface="Arial" pitchFamily="34" charset="0"/>
                <a:cs typeface="Arial" pitchFamily="34" charset="0"/>
              </a:rPr>
              <a:t> proibição de alterações de marca comercial e de nível de desempenho nos registros.</a:t>
            </a:r>
          </a:p>
          <a:p>
            <a:pPr marL="449263" algn="just"/>
            <a:endParaRPr lang="pt-BR" sz="2000" dirty="0" smtClean="0"/>
          </a:p>
          <a:p>
            <a:pPr algn="just"/>
            <a:r>
              <a:rPr lang="pt-BR" sz="2000" b="1" dirty="0" smtClean="0">
                <a:solidFill>
                  <a:srgbClr val="000066"/>
                </a:solidFill>
                <a:latin typeface="Arial" pitchFamily="34" charset="0"/>
                <a:cs typeface="Arial" pitchFamily="34" charset="0"/>
              </a:rPr>
              <a:t>4 – Da rotulagem</a:t>
            </a:r>
          </a:p>
          <a:p>
            <a:pPr algn="just"/>
            <a:endParaRPr lang="pt-BR" sz="2000" b="1" dirty="0" smtClean="0">
              <a:solidFill>
                <a:srgbClr val="000066"/>
              </a:solidFill>
              <a:latin typeface="Arial" pitchFamily="34" charset="0"/>
              <a:cs typeface="Arial" pitchFamily="34" charset="0"/>
            </a:endParaRPr>
          </a:p>
          <a:p>
            <a:pPr marL="449263" algn="just">
              <a:buFont typeface="Arial" pitchFamily="34" charset="0"/>
              <a:buChar char="•"/>
            </a:pPr>
            <a:r>
              <a:rPr lang="pt-BR" sz="2000" dirty="0" smtClean="0"/>
              <a:t> </a:t>
            </a:r>
            <a:r>
              <a:rPr lang="pt-BR" sz="1800" dirty="0" smtClean="0">
                <a:latin typeface="Arial" pitchFamily="34" charset="0"/>
                <a:cs typeface="Arial" pitchFamily="34" charset="0"/>
              </a:rPr>
              <a:t>classificação do produto em mineral, sintético ou semissintético;</a:t>
            </a:r>
          </a:p>
          <a:p>
            <a:pPr marL="449263" algn="just">
              <a:buFont typeface="Arial" pitchFamily="34" charset="0"/>
              <a:buChar char="•"/>
            </a:pPr>
            <a:r>
              <a:rPr lang="pt-BR" sz="1800" dirty="0" smtClean="0">
                <a:latin typeface="Arial" pitchFamily="34" charset="0"/>
                <a:cs typeface="Arial" pitchFamily="34" charset="0"/>
              </a:rPr>
              <a:t> indicação expressa de quem é o detentor, produtor e importador;</a:t>
            </a:r>
          </a:p>
          <a:p>
            <a:pPr marL="449263" algn="just">
              <a:buFont typeface="Arial" pitchFamily="34" charset="0"/>
              <a:buChar char="•"/>
            </a:pPr>
            <a:r>
              <a:rPr lang="pt-BR" sz="1800" dirty="0" smtClean="0">
                <a:latin typeface="Arial" pitchFamily="34" charset="0"/>
                <a:cs typeface="Arial" pitchFamily="34" charset="0"/>
              </a:rPr>
              <a:t> novas observações em destaque para lubrificantes e aditivos </a:t>
            </a:r>
            <a:r>
              <a:rPr lang="pt-BR" sz="1800" dirty="0" err="1" smtClean="0">
                <a:latin typeface="Arial" pitchFamily="34" charset="0"/>
                <a:cs typeface="Arial" pitchFamily="34" charset="0"/>
              </a:rPr>
              <a:t>aftermarket</a:t>
            </a:r>
            <a:r>
              <a:rPr lang="pt-BR" sz="1800" dirty="0" smtClean="0">
                <a:latin typeface="Arial" pitchFamily="34" charset="0"/>
                <a:cs typeface="Arial" pitchFamily="34" charset="0"/>
              </a:rPr>
              <a:t>;</a:t>
            </a:r>
          </a:p>
          <a:p>
            <a:pPr marL="449263" algn="just">
              <a:buFont typeface="Arial" pitchFamily="34" charset="0"/>
              <a:buChar char="•"/>
            </a:pPr>
            <a:r>
              <a:rPr lang="pt-BR" sz="1800" dirty="0" smtClean="0">
                <a:latin typeface="Arial" pitchFamily="34" charset="0"/>
                <a:cs typeface="Arial" pitchFamily="34" charset="0"/>
              </a:rPr>
              <a:t> fim das exigências de indicação de grau SAE nos rótulos de lubrificantes para motores 2 tempos e transmissões automáticas.</a:t>
            </a:r>
          </a:p>
          <a:p>
            <a:pPr algn="just"/>
            <a:endParaRPr lang="pt-BR" sz="2000" dirty="0" smtClean="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aixaDeTexto 8"/>
          <p:cNvSpPr txBox="1">
            <a:spLocks noChangeArrowheads="1"/>
          </p:cNvSpPr>
          <p:nvPr/>
        </p:nvSpPr>
        <p:spPr bwMode="auto">
          <a:xfrm>
            <a:off x="2338388" y="332367"/>
            <a:ext cx="6805612" cy="523220"/>
          </a:xfrm>
          <a:prstGeom prst="rect">
            <a:avLst/>
          </a:prstGeom>
          <a:noFill/>
          <a:ln w="9525">
            <a:noFill/>
            <a:miter lim="800000"/>
            <a:headEnd/>
            <a:tailEnd/>
          </a:ln>
        </p:spPr>
        <p:txBody>
          <a:bodyPr>
            <a:spAutoFit/>
          </a:bodyPr>
          <a:lstStyle/>
          <a:p>
            <a:pPr algn="ctr"/>
            <a:r>
              <a:rPr lang="en-US" sz="2800" b="1" dirty="0" err="1" smtClean="0">
                <a:solidFill>
                  <a:srgbClr val="000066"/>
                </a:solidFill>
                <a:latin typeface="Arial" pitchFamily="34" charset="0"/>
                <a:cs typeface="Arial" pitchFamily="34" charset="0"/>
              </a:rPr>
              <a:t>Principais</a:t>
            </a:r>
            <a:r>
              <a:rPr lang="en-US" sz="2800" b="1" dirty="0" smtClean="0">
                <a:solidFill>
                  <a:srgbClr val="000066"/>
                </a:solidFill>
                <a:latin typeface="Arial" pitchFamily="34" charset="0"/>
                <a:cs typeface="Arial" pitchFamily="34" charset="0"/>
              </a:rPr>
              <a:t> </a:t>
            </a:r>
            <a:r>
              <a:rPr lang="en-US" sz="2800" b="1" dirty="0" err="1">
                <a:solidFill>
                  <a:srgbClr val="000066"/>
                </a:solidFill>
                <a:latin typeface="Arial" pitchFamily="34" charset="0"/>
                <a:cs typeface="Arial" pitchFamily="34" charset="0"/>
              </a:rPr>
              <a:t>A</a:t>
            </a:r>
            <a:r>
              <a:rPr lang="en-US" sz="2800" b="1" dirty="0" err="1" smtClean="0">
                <a:solidFill>
                  <a:srgbClr val="000066"/>
                </a:solidFill>
                <a:latin typeface="Arial" pitchFamily="34" charset="0"/>
                <a:cs typeface="Arial" pitchFamily="34" charset="0"/>
              </a:rPr>
              <a:t>lterações</a:t>
            </a:r>
            <a:endParaRPr lang="en-US" sz="2800" b="1" dirty="0">
              <a:solidFill>
                <a:srgbClr val="000066"/>
              </a:solidFill>
              <a:latin typeface="Arial" pitchFamily="34" charset="0"/>
              <a:cs typeface="Arial" pitchFamily="34" charset="0"/>
            </a:endParaRPr>
          </a:p>
        </p:txBody>
      </p:sp>
      <p:sp>
        <p:nvSpPr>
          <p:cNvPr id="20482" name="CaixaDeTexto 9"/>
          <p:cNvSpPr txBox="1">
            <a:spLocks noChangeArrowheads="1"/>
          </p:cNvSpPr>
          <p:nvPr/>
        </p:nvSpPr>
        <p:spPr bwMode="auto">
          <a:xfrm>
            <a:off x="412442" y="1451039"/>
            <a:ext cx="8197641" cy="5478423"/>
          </a:xfrm>
          <a:prstGeom prst="rect">
            <a:avLst/>
          </a:prstGeom>
          <a:noFill/>
          <a:ln w="9525">
            <a:noFill/>
            <a:miter lim="800000"/>
            <a:headEnd/>
            <a:tailEnd/>
          </a:ln>
        </p:spPr>
        <p:txBody>
          <a:bodyPr wrap="square">
            <a:spAutoFit/>
          </a:bodyPr>
          <a:lstStyle/>
          <a:p>
            <a:pPr algn="just"/>
            <a:r>
              <a:rPr lang="pt-BR" sz="2000" b="1" dirty="0" smtClean="0">
                <a:solidFill>
                  <a:srgbClr val="000066"/>
                </a:solidFill>
                <a:latin typeface="Arial" pitchFamily="34" charset="0"/>
                <a:cs typeface="Arial" pitchFamily="34" charset="0"/>
              </a:rPr>
              <a:t>5 – Das disposições gerais</a:t>
            </a:r>
          </a:p>
          <a:p>
            <a:pPr algn="just"/>
            <a:endParaRPr lang="pt-BR" sz="1300" b="1" dirty="0" smtClean="0">
              <a:solidFill>
                <a:srgbClr val="000066"/>
              </a:solidFill>
              <a:latin typeface="Arial" pitchFamily="34" charset="0"/>
              <a:cs typeface="Arial" pitchFamily="34" charset="0"/>
            </a:endParaRPr>
          </a:p>
          <a:p>
            <a:pPr marL="449263" algn="just">
              <a:buFont typeface="Arial" pitchFamily="34" charset="0"/>
              <a:buChar char="•"/>
            </a:pPr>
            <a:r>
              <a:rPr lang="pt-BR" sz="2000" dirty="0" smtClean="0"/>
              <a:t> </a:t>
            </a:r>
            <a:r>
              <a:rPr lang="pt-BR" sz="1800" dirty="0" smtClean="0">
                <a:latin typeface="Arial" pitchFamily="34" charset="0"/>
                <a:cs typeface="Arial" pitchFamily="34" charset="0"/>
              </a:rPr>
              <a:t>proibição da utilização de extrato aromático e OLUC em lubrificantes e óleo básico </a:t>
            </a:r>
            <a:r>
              <a:rPr lang="pt-BR" sz="1800" dirty="0" err="1" smtClean="0">
                <a:latin typeface="Arial" pitchFamily="34" charset="0"/>
                <a:cs typeface="Arial" pitchFamily="34" charset="0"/>
              </a:rPr>
              <a:t>naftênico</a:t>
            </a:r>
            <a:r>
              <a:rPr lang="pt-BR" sz="1800" dirty="0" smtClean="0">
                <a:latin typeface="Arial" pitchFamily="34" charset="0"/>
                <a:cs typeface="Arial" pitchFamily="34" charset="0"/>
              </a:rPr>
              <a:t> em óleos lubrificantes automotivos e aditivos em frascos;</a:t>
            </a:r>
          </a:p>
          <a:p>
            <a:pPr marL="449263" algn="just">
              <a:buFont typeface="Arial" pitchFamily="34" charset="0"/>
              <a:buChar char="•"/>
            </a:pPr>
            <a:r>
              <a:rPr lang="pt-BR" sz="1800" dirty="0" smtClean="0">
                <a:latin typeface="Arial" pitchFamily="34" charset="0"/>
                <a:cs typeface="Arial" pitchFamily="34" charset="0"/>
              </a:rPr>
              <a:t> estabelecidos novos níveis mínimos de desempenho para óleos lubrificantes permitidos para fins de registro, comercialização, produção ou importação;</a:t>
            </a:r>
          </a:p>
          <a:p>
            <a:pPr marL="449263" algn="just">
              <a:buFont typeface="Arial" pitchFamily="34" charset="0"/>
              <a:buChar char="•"/>
            </a:pPr>
            <a:r>
              <a:rPr lang="pt-BR" sz="1800" dirty="0" smtClean="0">
                <a:latin typeface="Arial" pitchFamily="34" charset="0"/>
                <a:cs typeface="Arial" pitchFamily="34" charset="0"/>
              </a:rPr>
              <a:t> fim da revalidação anual.</a:t>
            </a:r>
          </a:p>
          <a:p>
            <a:pPr marL="449263" algn="just"/>
            <a:endParaRPr lang="pt-BR" sz="1800" dirty="0" smtClean="0">
              <a:latin typeface="Arial" pitchFamily="34" charset="0"/>
              <a:cs typeface="Arial" pitchFamily="34" charset="0"/>
            </a:endParaRPr>
          </a:p>
          <a:p>
            <a:pPr algn="just"/>
            <a:r>
              <a:rPr lang="pt-BR" sz="2000" b="1" dirty="0" smtClean="0">
                <a:solidFill>
                  <a:srgbClr val="000066"/>
                </a:solidFill>
                <a:latin typeface="Arial" pitchFamily="34" charset="0"/>
                <a:cs typeface="Arial" pitchFamily="34" charset="0"/>
              </a:rPr>
              <a:t>6 – Das disposições transitórias</a:t>
            </a:r>
          </a:p>
          <a:p>
            <a:pPr algn="just"/>
            <a:endParaRPr lang="pt-BR" sz="1300" dirty="0" smtClean="0"/>
          </a:p>
          <a:p>
            <a:pPr marL="449263" algn="just">
              <a:buFont typeface="Arial" pitchFamily="34" charset="0"/>
              <a:buChar char="•"/>
            </a:pPr>
            <a:r>
              <a:rPr lang="pt-BR" sz="1800" dirty="0" smtClean="0">
                <a:latin typeface="Arial" pitchFamily="34" charset="0"/>
                <a:cs typeface="Arial" pitchFamily="34" charset="0"/>
              </a:rPr>
              <a:t> prazo para atendimento às novas exigências de rotulagem;</a:t>
            </a:r>
          </a:p>
          <a:p>
            <a:pPr marL="449263" algn="just">
              <a:buFont typeface="Arial" pitchFamily="34" charset="0"/>
              <a:buChar char="•"/>
            </a:pPr>
            <a:r>
              <a:rPr lang="pt-BR" sz="1800" dirty="0" smtClean="0">
                <a:latin typeface="Arial" pitchFamily="34" charset="0"/>
                <a:cs typeface="Arial" pitchFamily="34" charset="0"/>
              </a:rPr>
              <a:t> prazo limite para produção, importação e comercialização de lubrificantes abaixo dos novos níveis de desempenho estabelecidos.</a:t>
            </a:r>
          </a:p>
          <a:p>
            <a:pPr algn="just"/>
            <a:endParaRPr lang="pt-BR" sz="1800" dirty="0" smtClean="0"/>
          </a:p>
          <a:p>
            <a:pPr algn="just"/>
            <a:r>
              <a:rPr lang="pt-BR" sz="2000" b="1" dirty="0" smtClean="0">
                <a:solidFill>
                  <a:srgbClr val="000066"/>
                </a:solidFill>
                <a:latin typeface="Arial" pitchFamily="34" charset="0"/>
                <a:cs typeface="Arial" pitchFamily="34" charset="0"/>
              </a:rPr>
              <a:t>7 – Das disposições finais</a:t>
            </a:r>
          </a:p>
          <a:p>
            <a:pPr algn="just"/>
            <a:endParaRPr lang="pt-BR" sz="1400" dirty="0" smtClean="0"/>
          </a:p>
          <a:p>
            <a:pPr marL="449263" algn="just">
              <a:buFont typeface="Arial" pitchFamily="34" charset="0"/>
              <a:buChar char="•"/>
            </a:pPr>
            <a:r>
              <a:rPr lang="pt-BR" sz="2000" dirty="0" smtClean="0"/>
              <a:t> </a:t>
            </a:r>
            <a:r>
              <a:rPr lang="pt-BR" sz="1800" dirty="0" smtClean="0">
                <a:latin typeface="Arial" pitchFamily="34" charset="0"/>
                <a:cs typeface="Arial" pitchFamily="34" charset="0"/>
              </a:rPr>
              <a:t>previsão do registro por meio eletrônico.</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4096"/>
          <p:cNvGraphicFramePr>
            <a:graphicFrameLocks noChangeAspect="1"/>
          </p:cNvGraphicFramePr>
          <p:nvPr/>
        </p:nvGraphicFramePr>
        <p:xfrm>
          <a:off x="2057400" y="6096000"/>
          <a:ext cx="5602288" cy="285750"/>
        </p:xfrm>
        <a:graphic>
          <a:graphicData uri="http://schemas.openxmlformats.org/presentationml/2006/ole">
            <p:oleObj spid="_x0000_s70658" name="Documento" r:id="rId4" imgW="5602680" imgH="285840" progId="Word.Document.8">
              <p:embed/>
            </p:oleObj>
          </a:graphicData>
        </a:graphic>
      </p:graphicFrame>
      <p:sp>
        <p:nvSpPr>
          <p:cNvPr id="2051" name="Text Box 4111"/>
          <p:cNvSpPr txBox="1">
            <a:spLocks noChangeArrowheads="1"/>
          </p:cNvSpPr>
          <p:nvPr/>
        </p:nvSpPr>
        <p:spPr bwMode="auto">
          <a:xfrm>
            <a:off x="1043608" y="1428736"/>
            <a:ext cx="6500812" cy="461665"/>
          </a:xfrm>
          <a:prstGeom prst="rect">
            <a:avLst/>
          </a:prstGeom>
          <a:noFill/>
          <a:ln w="9525">
            <a:noFill/>
            <a:miter lim="800000"/>
            <a:headEnd/>
            <a:tailEnd/>
          </a:ln>
        </p:spPr>
        <p:txBody>
          <a:bodyPr>
            <a:spAutoFit/>
          </a:bodyPr>
          <a:lstStyle/>
          <a:p>
            <a:pPr algn="ctr" eaLnBrk="0" hangingPunct="0">
              <a:spcBef>
                <a:spcPct val="50000"/>
              </a:spcBef>
            </a:pPr>
            <a:r>
              <a:rPr lang="pt-BR" b="1" i="1" dirty="0">
                <a:solidFill>
                  <a:srgbClr val="000066"/>
                </a:solidFill>
                <a:latin typeface="Arial" pitchFamily="34" charset="0"/>
                <a:ea typeface="Verdana" pitchFamily="34" charset="0"/>
                <a:cs typeface="Arial" pitchFamily="34" charset="0"/>
              </a:rPr>
              <a:t> Sugestões recebidas</a:t>
            </a:r>
          </a:p>
        </p:txBody>
      </p:sp>
      <p:sp>
        <p:nvSpPr>
          <p:cNvPr id="6"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a:t>
            </a:r>
            <a:r>
              <a:rPr lang="pt-BR" b="1" dirty="0" smtClean="0">
                <a:solidFill>
                  <a:schemeClr val="accent2">
                    <a:lumMod val="50000"/>
                  </a:schemeClr>
                </a:solidFill>
                <a:latin typeface="Verdana" pitchFamily="34" charset="0"/>
              </a:rPr>
              <a:t>n° 37/2013</a:t>
            </a:r>
            <a:endParaRPr lang="pt-BR" b="1" dirty="0">
              <a:solidFill>
                <a:schemeClr val="accent2">
                  <a:lumMod val="50000"/>
                </a:schemeClr>
              </a:solidFill>
              <a:latin typeface="Verdana" pitchFamily="34" charset="0"/>
            </a:endParaRPr>
          </a:p>
        </p:txBody>
      </p:sp>
      <p:sp>
        <p:nvSpPr>
          <p:cNvPr id="2053" name="CaixaDeTexto 6"/>
          <p:cNvSpPr txBox="1">
            <a:spLocks noChangeArrowheads="1"/>
          </p:cNvSpPr>
          <p:nvPr/>
        </p:nvSpPr>
        <p:spPr bwMode="auto">
          <a:xfrm>
            <a:off x="179512" y="1779687"/>
            <a:ext cx="8712968" cy="4801314"/>
          </a:xfrm>
          <a:prstGeom prst="rect">
            <a:avLst/>
          </a:prstGeom>
          <a:noFill/>
          <a:ln w="9525">
            <a:noFill/>
            <a:miter lim="800000"/>
            <a:headEnd/>
            <a:tailEnd/>
          </a:ln>
        </p:spPr>
        <p:txBody>
          <a:bodyPr wrap="square">
            <a:spAutoFit/>
          </a:bodyPr>
          <a:lstStyle/>
          <a:p>
            <a:pPr algn="just" eaLnBrk="0" hangingPunct="0">
              <a:spcBef>
                <a:spcPct val="50000"/>
              </a:spcBef>
              <a:buFont typeface="Arial" charset="0"/>
              <a:buChar char="•"/>
            </a:pPr>
            <a:r>
              <a:rPr lang="pt-BR" sz="1700" dirty="0" smtClean="0">
                <a:latin typeface="Arial" pitchFamily="34" charset="0"/>
                <a:cs typeface="Arial" pitchFamily="34" charset="0"/>
              </a:rPr>
              <a:t> ABRAPOL </a:t>
            </a:r>
            <a:r>
              <a:rPr lang="pt-BR" sz="1700" dirty="0">
                <a:latin typeface="Arial" pitchFamily="34" charset="0"/>
                <a:cs typeface="Arial" pitchFamily="34" charset="0"/>
              </a:rPr>
              <a:t>– </a:t>
            </a:r>
            <a:r>
              <a:rPr lang="pt-BR" sz="1700" dirty="0" smtClean="0">
                <a:latin typeface="Arial" pitchFamily="34" charset="0"/>
                <a:cs typeface="Arial" pitchFamily="34" charset="0"/>
              </a:rPr>
              <a:t>Associação Brasileira de Produtores de Óleos Lubrificantes e Aditivos</a:t>
            </a:r>
          </a:p>
          <a:p>
            <a:pPr algn="just" eaLnBrk="0" hangingPunct="0">
              <a:spcBef>
                <a:spcPct val="50000"/>
              </a:spcBef>
              <a:buFont typeface="Arial" charset="0"/>
              <a:buChar char="•"/>
            </a:pPr>
            <a:r>
              <a:rPr lang="pt-BR" sz="1700" dirty="0" smtClean="0">
                <a:latin typeface="Arial" pitchFamily="34" charset="0"/>
                <a:cs typeface="Arial" pitchFamily="34" charset="0"/>
              </a:rPr>
              <a:t> ANP – Agência Nacional de Petróleo, Gás Natural e Biocombustíveis</a:t>
            </a:r>
          </a:p>
          <a:p>
            <a:pPr algn="just" eaLnBrk="0" hangingPunct="0">
              <a:spcBef>
                <a:spcPct val="50000"/>
              </a:spcBef>
              <a:buFont typeface="Arial" charset="0"/>
              <a:buChar char="•"/>
            </a:pPr>
            <a:r>
              <a:rPr lang="pt-BR" sz="1700" i="1" dirty="0" smtClean="0">
                <a:latin typeface="Arial" pitchFamily="34" charset="0"/>
                <a:ea typeface="Verdana" pitchFamily="34" charset="0"/>
                <a:cs typeface="Arial" pitchFamily="34" charset="0"/>
              </a:rPr>
              <a:t> IBP – Instituto Brasileiro de Petróleo (Comissão de Lubrificantes)</a:t>
            </a:r>
          </a:p>
          <a:p>
            <a:pPr algn="just" eaLnBrk="0" hangingPunct="0">
              <a:spcBef>
                <a:spcPct val="50000"/>
              </a:spcBef>
              <a:buFont typeface="Arial" charset="0"/>
              <a:buChar char="•"/>
            </a:pPr>
            <a:r>
              <a:rPr lang="pt-BR" sz="1700" i="1" dirty="0" smtClean="0">
                <a:latin typeface="Arial" pitchFamily="34" charset="0"/>
                <a:ea typeface="Verdana" pitchFamily="34" charset="0"/>
                <a:cs typeface="Arial" pitchFamily="34" charset="0"/>
              </a:rPr>
              <a:t> Petrobras – Petróleo Brasileiro S.A.</a:t>
            </a:r>
          </a:p>
          <a:p>
            <a:pPr algn="just" eaLnBrk="0" hangingPunct="0">
              <a:spcBef>
                <a:spcPct val="50000"/>
              </a:spcBef>
              <a:buFont typeface="Arial" charset="0"/>
              <a:buChar char="•"/>
            </a:pPr>
            <a:r>
              <a:rPr lang="pt-BR" sz="1700" i="1" dirty="0" smtClean="0">
                <a:latin typeface="Arial" pitchFamily="34" charset="0"/>
                <a:ea typeface="Verdana" pitchFamily="34" charset="0"/>
                <a:cs typeface="Arial" pitchFamily="34" charset="0"/>
              </a:rPr>
              <a:t> PRG Interage </a:t>
            </a:r>
            <a:r>
              <a:rPr lang="pt-BR" sz="1700" i="1" smtClean="0">
                <a:latin typeface="Arial" pitchFamily="34" charset="0"/>
                <a:ea typeface="Verdana" pitchFamily="34" charset="0"/>
                <a:cs typeface="Arial" pitchFamily="34" charset="0"/>
              </a:rPr>
              <a:t>Consultoria Ltda.</a:t>
            </a:r>
            <a:endParaRPr lang="pt-BR" sz="1700" i="1" dirty="0" smtClean="0">
              <a:latin typeface="Arial" pitchFamily="34" charset="0"/>
              <a:ea typeface="Verdana" pitchFamily="34" charset="0"/>
              <a:cs typeface="Arial" pitchFamily="34" charset="0"/>
            </a:endParaRPr>
          </a:p>
          <a:p>
            <a:pPr algn="just" eaLnBrk="0" hangingPunct="0">
              <a:spcBef>
                <a:spcPct val="50000"/>
              </a:spcBef>
              <a:buFont typeface="Arial" charset="0"/>
              <a:buChar char="•"/>
            </a:pPr>
            <a:r>
              <a:rPr lang="pt-BR" sz="1700" i="1" dirty="0" smtClean="0">
                <a:latin typeface="Arial" pitchFamily="34" charset="0"/>
                <a:ea typeface="Verdana" pitchFamily="34" charset="0"/>
                <a:cs typeface="Arial" pitchFamily="34" charset="0"/>
              </a:rPr>
              <a:t> PRODIVE Química Ind. &amp; Com. Ltda. EPP</a:t>
            </a:r>
          </a:p>
          <a:p>
            <a:pPr algn="just" eaLnBrk="0" hangingPunct="0">
              <a:spcBef>
                <a:spcPct val="50000"/>
              </a:spcBef>
              <a:buFont typeface="Arial" charset="0"/>
              <a:buChar char="•"/>
            </a:pPr>
            <a:r>
              <a:rPr lang="pt-BR" sz="1700" i="1" dirty="0" smtClean="0">
                <a:latin typeface="Arial" pitchFamily="34" charset="0"/>
                <a:ea typeface="Verdana" pitchFamily="34" charset="0"/>
                <a:cs typeface="Arial" pitchFamily="34" charset="0"/>
              </a:rPr>
              <a:t>SINDICOM</a:t>
            </a:r>
            <a:r>
              <a:rPr lang="pt-BR" sz="1700" dirty="0" smtClean="0">
                <a:latin typeface="Arial" pitchFamily="34" charset="0"/>
                <a:cs typeface="Arial" pitchFamily="34" charset="0"/>
              </a:rPr>
              <a:t> – Sindicado Nacional das Empresas Distribuidoras de Combustíveis e de Lubrificantes</a:t>
            </a:r>
          </a:p>
          <a:p>
            <a:pPr algn="just" eaLnBrk="0" hangingPunct="0">
              <a:spcBef>
                <a:spcPct val="50000"/>
              </a:spcBef>
              <a:buFont typeface="Arial" charset="0"/>
              <a:buChar char="•"/>
            </a:pPr>
            <a:r>
              <a:rPr lang="pt-BR" sz="1700" i="1" dirty="0" smtClean="0">
                <a:latin typeface="Arial" pitchFamily="34" charset="0"/>
                <a:ea typeface="Verdana" pitchFamily="34" charset="0"/>
                <a:cs typeface="Arial" pitchFamily="34" charset="0"/>
              </a:rPr>
              <a:t> SIMEPETRO</a:t>
            </a:r>
            <a:r>
              <a:rPr lang="pt-BR" sz="1700" dirty="0" smtClean="0">
                <a:latin typeface="Arial" pitchFamily="34" charset="0"/>
                <a:cs typeface="Arial" pitchFamily="34" charset="0"/>
              </a:rPr>
              <a:t> – Sindicato Interestadual das Indústrias Misturadoras, Envasilhadoras de Produtos Derivados de Petróleo</a:t>
            </a:r>
          </a:p>
          <a:p>
            <a:pPr algn="just" eaLnBrk="0" hangingPunct="0">
              <a:spcBef>
                <a:spcPct val="50000"/>
              </a:spcBef>
              <a:buFont typeface="Arial" charset="0"/>
              <a:buChar char="•"/>
            </a:pPr>
            <a:r>
              <a:rPr lang="pt-BR" sz="1700" dirty="0" smtClean="0">
                <a:latin typeface="Arial" pitchFamily="34" charset="0"/>
                <a:cs typeface="Arial" pitchFamily="34" charset="0"/>
              </a:rPr>
              <a:t> SINDILUB – Sindicato Interestadual do Comércio de Lubrificantes</a:t>
            </a:r>
          </a:p>
          <a:p>
            <a:pPr algn="just" eaLnBrk="0" hangingPunct="0">
              <a:spcBef>
                <a:spcPct val="50000"/>
              </a:spcBef>
              <a:buFont typeface="Arial" charset="0"/>
              <a:buChar char="•"/>
            </a:pPr>
            <a:r>
              <a:rPr lang="pt-BR" sz="1700" dirty="0" smtClean="0">
                <a:latin typeface="Arial" pitchFamily="34" charset="0"/>
                <a:cs typeface="Arial" pitchFamily="34" charset="0"/>
              </a:rPr>
              <a:t>TECLUB </a:t>
            </a:r>
            <a:r>
              <a:rPr lang="pt-BR" sz="1700" i="1" dirty="0" smtClean="0">
                <a:latin typeface="Arial" pitchFamily="34" charset="0"/>
                <a:ea typeface="Verdana" pitchFamily="34" charset="0"/>
                <a:cs typeface="Arial" pitchFamily="34" charset="0"/>
              </a:rPr>
              <a:t>Ind. E Com. de Lubrificantes Ltda.</a:t>
            </a:r>
            <a:endParaRPr lang="pt-BR" sz="1700" dirty="0" smtClean="0">
              <a:latin typeface="Arial" pitchFamily="34" charset="0"/>
              <a:cs typeface="Arial" pitchFamily="34" charset="0"/>
            </a:endParaRPr>
          </a:p>
          <a:p>
            <a:pPr algn="just" eaLnBrk="0" hangingPunct="0">
              <a:spcBef>
                <a:spcPct val="50000"/>
              </a:spcBef>
              <a:buFont typeface="Arial" charset="0"/>
              <a:buChar char="•"/>
            </a:pPr>
            <a:r>
              <a:rPr lang="pt-BR" sz="1700" dirty="0" smtClean="0">
                <a:latin typeface="Arial" pitchFamily="34" charset="0"/>
                <a:cs typeface="Arial" pitchFamily="34" charset="0"/>
              </a:rPr>
              <a:t> Consumidores</a:t>
            </a:r>
          </a:p>
        </p:txBody>
      </p:sp>
    </p:spTree>
  </p:cSld>
  <p:clrMapOvr>
    <a:masterClrMapping/>
  </p:clrMapOvr>
  <p:transition spd="med">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nvGraphicFramePr>
        <p:xfrm>
          <a:off x="179512" y="1628800"/>
          <a:ext cx="8784975" cy="4662967"/>
        </p:xfrm>
        <a:graphic>
          <a:graphicData uri="http://schemas.openxmlformats.org/drawingml/2006/table">
            <a:tbl>
              <a:tblPr/>
              <a:tblGrid>
                <a:gridCol w="720080"/>
                <a:gridCol w="720080"/>
                <a:gridCol w="1656184"/>
                <a:gridCol w="5688631"/>
              </a:tblGrid>
              <a:tr h="4536504">
                <a:tc>
                  <a:txBody>
                    <a:bodyPr/>
                    <a:lstStyle/>
                    <a:p>
                      <a:pPr algn="ctr">
                        <a:lnSpc>
                          <a:spcPct val="115000"/>
                        </a:lnSpc>
                        <a:spcAft>
                          <a:spcPts val="0"/>
                        </a:spcAft>
                      </a:pPr>
                      <a:r>
                        <a:rPr lang="pt-BR" sz="830" b="1" dirty="0">
                          <a:latin typeface="Calibri"/>
                          <a:ea typeface="Times New Roman"/>
                        </a:rPr>
                        <a:t>SIMEPETRO</a:t>
                      </a:r>
                      <a:endParaRPr lang="pt-BR" sz="83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830" b="1">
                          <a:latin typeface="Calibri"/>
                          <a:ea typeface="Arial Unicode MS"/>
                          <a:cs typeface="Cambria"/>
                        </a:rPr>
                        <a:t>Preâmbulo</a:t>
                      </a:r>
                      <a:endParaRPr lang="pt-BR" sz="830">
                        <a:latin typeface="Times New Roman"/>
                        <a:ea typeface="Times New Roman"/>
                      </a:endParaRPr>
                    </a:p>
                  </a:txBody>
                  <a:tcPr marL="7655" marR="7655" marT="765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830" dirty="0">
                          <a:latin typeface="Calibri"/>
                          <a:ea typeface="Arial Unicode MS"/>
                          <a:cs typeface="Cambria"/>
                        </a:rPr>
                        <a:t>Considerando a necessidade de se </a:t>
                      </a:r>
                      <a:r>
                        <a:rPr lang="pt-BR" sz="830" b="1" u="sng" dirty="0">
                          <a:latin typeface="Calibri"/>
                          <a:ea typeface="Arial Unicode MS"/>
                          <a:cs typeface="Cambria"/>
                        </a:rPr>
                        <a:t>regular o mercado</a:t>
                      </a:r>
                      <a:r>
                        <a:rPr lang="pt-BR" sz="830" dirty="0">
                          <a:latin typeface="Calibri"/>
                          <a:ea typeface="Arial Unicode MS"/>
                          <a:cs typeface="Cambria"/>
                        </a:rPr>
                        <a:t> de lubrificantes de tecnologia obsoleta;</a:t>
                      </a:r>
                      <a:endParaRPr lang="pt-BR" sz="830" dirty="0">
                        <a:latin typeface="Times New Roman"/>
                        <a:ea typeface="Times New Roman"/>
                      </a:endParaRPr>
                    </a:p>
                  </a:txBody>
                  <a:tcPr marL="7655" marR="7655" marT="765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830" dirty="0">
                          <a:latin typeface="Calibri"/>
                          <a:ea typeface="Arial Unicode MS"/>
                          <a:cs typeface="Cambria"/>
                        </a:rPr>
                        <a:t>É essencial que se substitua a expressão “retirar do mercado” pela expressão “regular o mercado” considerando que nos termos da </a:t>
                      </a:r>
                      <a:r>
                        <a:rPr lang="pt-BR" sz="830" dirty="0">
                          <a:latin typeface="Calibri"/>
                          <a:ea typeface="Times New Roman"/>
                          <a:cs typeface="Cambria"/>
                        </a:rPr>
                        <a:t>Lei n° </a:t>
                      </a:r>
                      <a:r>
                        <a:rPr lang="pt-BR" sz="830" u="none" strike="noStrike" dirty="0">
                          <a:solidFill>
                            <a:srgbClr val="0000FF"/>
                          </a:solidFill>
                          <a:latin typeface="Calibri"/>
                          <a:ea typeface="Times New Roman"/>
                          <a:cs typeface="Cambria"/>
                          <a:hlinkClick r:id="rId2"/>
                        </a:rPr>
                        <a:t>9.478</a:t>
                      </a:r>
                      <a:r>
                        <a:rPr lang="pt-BR" sz="830" dirty="0">
                          <a:latin typeface="Calibri"/>
                          <a:ea typeface="Times New Roman"/>
                          <a:cs typeface="Cambria"/>
                        </a:rPr>
                        <a:t>, de 6 de agosto de 1997, alterada pela Lei n° </a:t>
                      </a:r>
                      <a:r>
                        <a:rPr lang="pt-BR" sz="830" u="none" strike="noStrike" dirty="0">
                          <a:solidFill>
                            <a:srgbClr val="0000FF"/>
                          </a:solidFill>
                          <a:latin typeface="Calibri"/>
                          <a:ea typeface="Times New Roman"/>
                          <a:cs typeface="Cambria"/>
                          <a:hlinkClick r:id="rId3"/>
                        </a:rPr>
                        <a:t>11.097</a:t>
                      </a:r>
                      <a:r>
                        <a:rPr lang="pt-BR" sz="830" dirty="0">
                          <a:latin typeface="Calibri"/>
                          <a:ea typeface="Times New Roman"/>
                          <a:cs typeface="Cambria"/>
                        </a:rPr>
                        <a:t>, de 13 de janeiro de 2005, a proibição de produção e retirada do mercado de lubrificantes de tecnologias consideradas obsoletas extrapola o poder normativo da Agência Nacional de Petróleo.</a:t>
                      </a:r>
                      <a:endParaRPr lang="pt-BR" sz="830" dirty="0">
                        <a:latin typeface="Times New Roman"/>
                        <a:ea typeface="Times New Roman"/>
                      </a:endParaRPr>
                    </a:p>
                    <a:p>
                      <a:pPr algn="just">
                        <a:lnSpc>
                          <a:spcPct val="115000"/>
                        </a:lnSpc>
                        <a:spcAft>
                          <a:spcPts val="0"/>
                        </a:spcAft>
                      </a:pPr>
                      <a:r>
                        <a:rPr lang="pt-BR" sz="830" dirty="0">
                          <a:latin typeface="Calibri"/>
                          <a:ea typeface="Times New Roman"/>
                          <a:cs typeface="Cambria"/>
                        </a:rPr>
                        <a:t>Cumpre frisar que pela redação da lei mencionada, ao tratar da instituição e das atribuições a ANP determina em seu artigo 8°:</a:t>
                      </a:r>
                      <a:endParaRPr lang="pt-BR" sz="830" dirty="0">
                        <a:latin typeface="Times New Roman"/>
                        <a:ea typeface="Times New Roman"/>
                      </a:endParaRPr>
                    </a:p>
                    <a:p>
                      <a:pPr algn="just">
                        <a:lnSpc>
                          <a:spcPct val="115000"/>
                        </a:lnSpc>
                        <a:spcAft>
                          <a:spcPts val="0"/>
                        </a:spcAft>
                      </a:pPr>
                      <a:r>
                        <a:rPr lang="pt-BR" sz="830" i="1" dirty="0">
                          <a:latin typeface="Calibri"/>
                          <a:ea typeface="Times New Roman"/>
                          <a:cs typeface="Cambria"/>
                        </a:rPr>
                        <a:t>“A ANP terá como finalidade promover a regulação, a contratação e a fiscalização das atividades econômicas integrantes da indústria do petróleo, do gás natural e dos </a:t>
                      </a:r>
                      <a:r>
                        <a:rPr lang="pt-BR" sz="830" i="1" dirty="0" err="1">
                          <a:latin typeface="Calibri"/>
                          <a:ea typeface="Times New Roman"/>
                          <a:cs typeface="Cambria"/>
                        </a:rPr>
                        <a:t>biocombustíveis</a:t>
                      </a:r>
                      <a:r>
                        <a:rPr lang="pt-BR" sz="830" i="1" dirty="0">
                          <a:latin typeface="Calibri"/>
                          <a:ea typeface="Times New Roman"/>
                          <a:cs typeface="Cambria"/>
                        </a:rPr>
                        <a:t>, cabendo-lhe:</a:t>
                      </a:r>
                      <a:endParaRPr lang="pt-BR" sz="830" dirty="0">
                        <a:latin typeface="Times New Roman"/>
                        <a:ea typeface="Times New Roman"/>
                      </a:endParaRPr>
                    </a:p>
                    <a:p>
                      <a:pPr algn="just">
                        <a:lnSpc>
                          <a:spcPct val="115000"/>
                        </a:lnSpc>
                        <a:spcAft>
                          <a:spcPts val="0"/>
                        </a:spcAft>
                      </a:pPr>
                      <a:r>
                        <a:rPr lang="pt-BR" sz="830" i="1" dirty="0">
                          <a:latin typeface="Calibri"/>
                          <a:ea typeface="Times New Roman"/>
                          <a:cs typeface="Cambria"/>
                        </a:rPr>
                        <a:t>XVI - regular e autorizar as atividades relacionadas à produção, à importação, à exportação, à armazenagem, à estocagem, ao transporte, à transferência, à distribuição, à revenda e à comercialização de </a:t>
                      </a:r>
                      <a:r>
                        <a:rPr lang="pt-BR" sz="830" i="1" dirty="0" err="1">
                          <a:latin typeface="Calibri"/>
                          <a:ea typeface="Times New Roman"/>
                          <a:cs typeface="Cambria"/>
                        </a:rPr>
                        <a:t>biocombustíveis</a:t>
                      </a:r>
                      <a:r>
                        <a:rPr lang="pt-BR" sz="830" i="1" dirty="0">
                          <a:latin typeface="Calibri"/>
                          <a:ea typeface="Times New Roman"/>
                          <a:cs typeface="Cambria"/>
                        </a:rPr>
                        <a:t>, assim como avaliação de conformidade e certificação de sua qualidade, fiscalizando-as diretamente ou mediante convênios com outros órgãos da União, Estados, Distrito Federal ou Municípios;</a:t>
                      </a:r>
                      <a:endParaRPr lang="pt-BR" sz="830" dirty="0">
                        <a:latin typeface="Times New Roman"/>
                        <a:ea typeface="Times New Roman"/>
                      </a:endParaRPr>
                    </a:p>
                    <a:p>
                      <a:pPr algn="just">
                        <a:lnSpc>
                          <a:spcPct val="115000"/>
                        </a:lnSpc>
                        <a:spcAft>
                          <a:spcPts val="0"/>
                        </a:spcAft>
                      </a:pPr>
                      <a:r>
                        <a:rPr lang="pt-BR" sz="830" i="1" dirty="0">
                          <a:latin typeface="Calibri"/>
                          <a:ea typeface="Times New Roman"/>
                          <a:cs typeface="Cambria"/>
                        </a:rPr>
                        <a:t>XVIII - especificar a qualidade dos derivados de petróleo, gás natural e seus derivados e dos </a:t>
                      </a:r>
                      <a:r>
                        <a:rPr lang="pt-BR" sz="830" i="1" dirty="0" err="1">
                          <a:latin typeface="Calibri"/>
                          <a:ea typeface="Times New Roman"/>
                          <a:cs typeface="Cambria"/>
                        </a:rPr>
                        <a:t>biocombustíveis</a:t>
                      </a:r>
                      <a:r>
                        <a:rPr lang="pt-BR" sz="830" i="1" dirty="0">
                          <a:latin typeface="Calibri"/>
                          <a:ea typeface="Times New Roman"/>
                          <a:cs typeface="Cambria"/>
                        </a:rPr>
                        <a:t>.”</a:t>
                      </a:r>
                      <a:endParaRPr lang="pt-BR" sz="830" dirty="0">
                        <a:latin typeface="Times New Roman"/>
                        <a:ea typeface="Times New Roman"/>
                      </a:endParaRPr>
                    </a:p>
                    <a:p>
                      <a:pPr algn="just">
                        <a:lnSpc>
                          <a:spcPct val="115000"/>
                        </a:lnSpc>
                        <a:spcAft>
                          <a:spcPts val="0"/>
                        </a:spcAft>
                      </a:pPr>
                      <a:r>
                        <a:rPr lang="pt-BR" sz="830" dirty="0" err="1">
                          <a:latin typeface="Calibri"/>
                          <a:ea typeface="Arial Unicode MS"/>
                          <a:cs typeface="Cambria"/>
                        </a:rPr>
                        <a:t>Consequentemente</a:t>
                      </a:r>
                      <a:r>
                        <a:rPr lang="pt-BR" sz="830" dirty="0">
                          <a:latin typeface="Calibri"/>
                          <a:ea typeface="Arial Unicode MS"/>
                          <a:cs typeface="Cambria"/>
                        </a:rPr>
                        <a:t>, a</a:t>
                      </a:r>
                      <a:r>
                        <a:rPr lang="pt-BR" sz="830" dirty="0">
                          <a:latin typeface="Calibri"/>
                          <a:ea typeface="Times New Roman"/>
                          <a:cs typeface="Cambria"/>
                        </a:rPr>
                        <a:t> ANP não possui atribuição e nem a competência para PROIBIR a comercialização de um produto, apenas havendo o poder de regulamentar o mercado das atividades econômicas integrantes da indústria do petróleo, como é o caso dos óleos lubrificantes. Em nenhum dos incisos do art. 8° consta que a ANP pode proibir a fabricação ou comercialização de algum produto.</a:t>
                      </a:r>
                      <a:endParaRPr lang="pt-BR" sz="830" dirty="0">
                        <a:latin typeface="Times New Roman"/>
                        <a:ea typeface="Times New Roman"/>
                      </a:endParaRPr>
                    </a:p>
                    <a:p>
                      <a:pPr algn="just">
                        <a:lnSpc>
                          <a:spcPct val="115000"/>
                        </a:lnSpc>
                        <a:spcAft>
                          <a:spcPts val="0"/>
                        </a:spcAft>
                      </a:pPr>
                      <a:r>
                        <a:rPr lang="pt-BR" sz="830" dirty="0">
                          <a:latin typeface="Calibri"/>
                          <a:ea typeface="Times New Roman"/>
                          <a:cs typeface="Cambria"/>
                        </a:rPr>
                        <a:t>Essa restrição só poderá ser feita por meio de lei ordinária e com o seu devido processo legislativo, caso contrário violaria frontalmente os princípios da legalidade e da livre iniciativa consagrados na Constituição Federal de 1988 (</a:t>
                      </a:r>
                      <a:r>
                        <a:rPr lang="pt-BR" sz="830" dirty="0" err="1">
                          <a:latin typeface="Calibri"/>
                          <a:ea typeface="Times New Roman"/>
                          <a:cs typeface="Cambria"/>
                        </a:rPr>
                        <a:t>arts</a:t>
                      </a:r>
                      <a:r>
                        <a:rPr lang="pt-BR" sz="830" dirty="0">
                          <a:latin typeface="Calibri"/>
                          <a:ea typeface="Times New Roman"/>
                          <a:cs typeface="Cambria"/>
                        </a:rPr>
                        <a:t>. 5°, inciso II, e 170).</a:t>
                      </a:r>
                      <a:endParaRPr lang="pt-BR" sz="830" dirty="0">
                        <a:latin typeface="Times New Roman"/>
                        <a:ea typeface="Times New Roman"/>
                      </a:endParaRPr>
                    </a:p>
                    <a:p>
                      <a:pPr algn="just">
                        <a:lnSpc>
                          <a:spcPct val="115000"/>
                        </a:lnSpc>
                        <a:spcAft>
                          <a:spcPts val="0"/>
                        </a:spcAft>
                      </a:pPr>
                      <a:r>
                        <a:rPr lang="pt-BR" sz="830" dirty="0">
                          <a:latin typeface="Calibri"/>
                          <a:ea typeface="Times New Roman"/>
                          <a:cs typeface="Cambria"/>
                        </a:rPr>
                        <a:t>A regulação do mercado poderá ser realizada, por exemplo, em se exigir que conste no rótulo dos óleos lubrificantes </a:t>
                      </a:r>
                      <a:r>
                        <a:rPr lang="pt-BR" sz="830" dirty="0">
                          <a:latin typeface="Calibri"/>
                          <a:ea typeface="Arial Unicode MS"/>
                          <a:cs typeface="Cambria"/>
                        </a:rPr>
                        <a:t>a informação de se trata de tecnologia obsoleta que só é utilizada em motores produzidos na década de 80 e 90, assim como estabelecer um prazo razoável para que os produtores dessa tecnologia se adaptem aos padrões mínimos estabelecidos pela a ANP.</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O SIMEPETRO entende que os prazos razoáveis para a tal adequação deverão ser:</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a) para atendimento dos níveis mínimos estabelecidos no inciso I do artigo 15 da Resolução:</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I – até 30/06/2016 para produção e importação de lubrificantes com os níveis mínimos de desempenho API SF e API CF;</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II – até 30/09/2016 para a distribuição de lubrificantes com os níveis mínimos de desempenho API SF e API CF;</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III – até 30/03/2017 para a comercialização ao consumidor final de lubrificantes com os níveis mínimos de desempenho API SF e API CF;.</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b) para as mudanças de níveis mínimos estabelecidos no art. 16 da Resolução:</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I – até 30/06/2018 para a produção e importação de lubrificantes com os níveis mínimos de desempenho API SJ, API CG-4 e ACEA (2012);</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II – até 30/09/2018 para a distribuição de lubrificantes com os níveis mínimos de desempenho API SJ, API CG-4 e ACEA (2012);</a:t>
                      </a:r>
                      <a:endParaRPr lang="pt-BR" sz="830" dirty="0">
                        <a:latin typeface="Times New Roman"/>
                        <a:ea typeface="Times New Roman"/>
                      </a:endParaRPr>
                    </a:p>
                    <a:p>
                      <a:pPr algn="just">
                        <a:lnSpc>
                          <a:spcPct val="115000"/>
                        </a:lnSpc>
                        <a:spcAft>
                          <a:spcPts val="0"/>
                        </a:spcAft>
                      </a:pPr>
                      <a:r>
                        <a:rPr lang="pt-BR" sz="830" dirty="0">
                          <a:latin typeface="Calibri"/>
                          <a:ea typeface="Arial Unicode MS"/>
                          <a:cs typeface="Cambria"/>
                        </a:rPr>
                        <a:t>III – até 30/03/2019 para a comercialização ao consumidor final de lubrificantes com os níveis mínimos de desempenho API SJ, API CG-4 e ACEA (2012);</a:t>
                      </a:r>
                      <a:endParaRPr lang="pt-BR" sz="830" dirty="0">
                        <a:latin typeface="Times New Roman"/>
                        <a:ea typeface="Times New Roman"/>
                      </a:endParaRPr>
                    </a:p>
                  </a:txBody>
                  <a:tcPr marL="7655" marR="7655" marT="765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3" name="Tabela 2"/>
          <p:cNvGraphicFramePr>
            <a:graphicFrameLocks noGrp="1"/>
          </p:cNvGraphicFramePr>
          <p:nvPr/>
        </p:nvGraphicFramePr>
        <p:xfrm>
          <a:off x="179512" y="1499414"/>
          <a:ext cx="8784976" cy="148024"/>
        </p:xfrm>
        <a:graphic>
          <a:graphicData uri="http://schemas.openxmlformats.org/drawingml/2006/table">
            <a:tbl>
              <a:tblPr/>
              <a:tblGrid>
                <a:gridCol w="720080"/>
                <a:gridCol w="720080"/>
                <a:gridCol w="1656184"/>
                <a:gridCol w="5688632"/>
              </a:tblGrid>
              <a:tr h="128970">
                <a:tc>
                  <a:txBody>
                    <a:bodyPr/>
                    <a:lstStyle/>
                    <a:p>
                      <a:pPr algn="ctr">
                        <a:lnSpc>
                          <a:spcPct val="115000"/>
                        </a:lnSpc>
                        <a:spcAft>
                          <a:spcPts val="0"/>
                        </a:spcAft>
                      </a:pPr>
                      <a:r>
                        <a:rPr lang="pt-BR" sz="800" b="1" dirty="0">
                          <a:latin typeface="Calibri"/>
                          <a:ea typeface="Times New Roman"/>
                          <a:cs typeface="Arial"/>
                        </a:rPr>
                        <a:t>QUEM</a:t>
                      </a:r>
                      <a:endParaRPr lang="pt-BR" sz="8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800" b="1" dirty="0" smtClean="0">
                          <a:latin typeface="Calibri"/>
                          <a:ea typeface="Times New Roman"/>
                          <a:cs typeface="Arial"/>
                        </a:rPr>
                        <a:t>LOCAL</a:t>
                      </a:r>
                      <a:endParaRPr lang="pt-BR" sz="8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800" b="1">
                          <a:latin typeface="Calibri"/>
                          <a:ea typeface="Times New Roman"/>
                          <a:cs typeface="Arial"/>
                        </a:rPr>
                        <a:t>PROPOSTA DE ALTERAÇÃO</a:t>
                      </a:r>
                      <a:endParaRPr lang="pt-BR" sz="8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800" b="1" dirty="0">
                          <a:latin typeface="Calibri"/>
                          <a:ea typeface="Times New Roman"/>
                          <a:cs typeface="Arial"/>
                        </a:rPr>
                        <a:t>JUSTIFICATIVA</a:t>
                      </a:r>
                      <a:endParaRPr lang="pt-BR" sz="8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sp>
        <p:nvSpPr>
          <p:cNvPr id="4"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467544" y="1628800"/>
          <a:ext cx="8280920" cy="2787164"/>
        </p:xfrm>
        <a:graphic>
          <a:graphicData uri="http://schemas.openxmlformats.org/drawingml/2006/table">
            <a:tbl>
              <a:tblPr/>
              <a:tblGrid>
                <a:gridCol w="893520"/>
                <a:gridCol w="889753"/>
                <a:gridCol w="3560269"/>
                <a:gridCol w="2937378"/>
              </a:tblGrid>
              <a:tr h="180402">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a:latin typeface="Calibri"/>
                          <a:ea typeface="Times New Roman"/>
                          <a:cs typeface="Arial"/>
                        </a:rPr>
                        <a:t>TEXTO DA NOTA TÉCNICA</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a:latin typeface="Calibri"/>
                          <a:ea typeface="Times New Roman"/>
                          <a:cs typeface="Arial"/>
                        </a:rPr>
                        <a:t>PROPOSTA DE ALTERAÇÃO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a:latin typeface="Calibri"/>
                          <a:ea typeface="Times New Roman"/>
                          <a:cs typeface="Arial"/>
                        </a:rPr>
                        <a:t>JUSTIFICATIVA</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237227">
                <a:tc>
                  <a:txBody>
                    <a:bodyPr/>
                    <a:lstStyle/>
                    <a:p>
                      <a:pPr algn="ctr">
                        <a:lnSpc>
                          <a:spcPct val="115000"/>
                        </a:lnSpc>
                        <a:spcAft>
                          <a:spcPts val="0"/>
                        </a:spcAft>
                      </a:pPr>
                      <a:r>
                        <a:rPr lang="pt-BR" sz="1000" b="1">
                          <a:latin typeface="Calibri"/>
                          <a:ea typeface="Arial Unicode MS"/>
                        </a:rPr>
                        <a:t>SINDILUB</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Arial"/>
                        </a:rPr>
                        <a:t>-</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Concordamos com o conteúdo da proposta de aprimoramento da regulamentação dos óleos lubrificantes comercializados no país.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a:latin typeface="Calibri"/>
                          <a:ea typeface="Arial Unicode MS"/>
                          <a:cs typeface="Arial"/>
                        </a:rPr>
                        <a:t>-</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dirty="0" smtClean="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rPr>
                        <a:t>Considerandos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Considerando a importância de se gerenciar as informações de registro de produtos conforme estabelece a </a:t>
                      </a:r>
                      <a:r>
                        <a:rPr lang="pt-BR" sz="1000">
                          <a:solidFill>
                            <a:srgbClr val="FF0000"/>
                          </a:solidFill>
                          <a:latin typeface="Calibri"/>
                          <a:ea typeface="Times New Roman"/>
                        </a:rPr>
                        <a:t>Lei</a:t>
                      </a:r>
                      <a:r>
                        <a:rPr lang="pt-BR" sz="1000">
                          <a:latin typeface="Calibri"/>
                          <a:ea typeface="Times New Roman"/>
                        </a:rPr>
                        <a:t> n° 12.527, de 18 de novembro de 2011</a:t>
                      </a:r>
                      <a:r>
                        <a:rPr lang="pt-BR" sz="1000">
                          <a:solidFill>
                            <a:srgbClr val="FF0000"/>
                          </a:solidFill>
                          <a:latin typeface="Calibri"/>
                          <a:ea typeface="Times New Roman"/>
                        </a:rPr>
                        <a:t>; e</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Considerando os direitos e obrigações dos agentes econômicos relativos à propriedade industrial conforme estabelece a </a:t>
                      </a:r>
                      <a:r>
                        <a:rPr lang="pt-BR" sz="1000">
                          <a:solidFill>
                            <a:srgbClr val="FF0000"/>
                          </a:solidFill>
                          <a:latin typeface="Calibri"/>
                          <a:ea typeface="Times New Roman"/>
                        </a:rPr>
                        <a:t>Lei</a:t>
                      </a:r>
                      <a:r>
                        <a:rPr lang="pt-BR" sz="1000">
                          <a:latin typeface="Calibri"/>
                          <a:ea typeface="Times New Roman"/>
                        </a:rPr>
                        <a:t> n° 9.279, de 14 de maio de 1996</a:t>
                      </a:r>
                      <a:r>
                        <a:rPr lang="pt-BR" sz="1000">
                          <a:solidFill>
                            <a:srgbClr val="FF0000"/>
                          </a:solidFill>
                          <a:latin typeface="Calibri"/>
                          <a:ea typeface="Times New Roman"/>
                        </a:rPr>
                        <a:t>,</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a:latin typeface="Calibri"/>
                          <a:ea typeface="Arial Unicode MS"/>
                        </a:rPr>
                        <a:t>Adequação de texto.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smtClean="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rPr>
                        <a:t>Preâmbulo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 DIRETORA-GERAL da AGÊNCIA NACIONAL DO PETRÓLEO, GÁS NATURAL E BIOCOMBUSTÍVEIS – ANP, no uso das atribuições legais, tendo em vista as </a:t>
                      </a:r>
                      <a:r>
                        <a:rPr lang="pt-BR" sz="1000" dirty="0">
                          <a:solidFill>
                            <a:schemeClr val="tx1"/>
                          </a:solidFill>
                          <a:latin typeface="Calibri"/>
                          <a:ea typeface="Times New Roman"/>
                        </a:rPr>
                        <a:t>disposições da Lei n</a:t>
                      </a:r>
                      <a:r>
                        <a:rPr lang="pt-BR" sz="1000" dirty="0" smtClean="0">
                          <a:solidFill>
                            <a:schemeClr val="tx1"/>
                          </a:solidFill>
                          <a:latin typeface="Calibri"/>
                          <a:ea typeface="Times New Roman"/>
                        </a:rPr>
                        <a:t>°</a:t>
                      </a:r>
                      <a:r>
                        <a:rPr lang="pt-BR" sz="1000" baseline="0" dirty="0" smtClean="0">
                          <a:solidFill>
                            <a:schemeClr val="tx1"/>
                          </a:solidFill>
                          <a:latin typeface="Calibri"/>
                          <a:ea typeface="Times New Roman"/>
                        </a:rPr>
                        <a:t> 9.478</a:t>
                      </a:r>
                      <a:r>
                        <a:rPr lang="pt-BR" sz="1000" dirty="0" smtClean="0">
                          <a:solidFill>
                            <a:schemeClr val="tx1"/>
                          </a:solidFill>
                          <a:latin typeface="Calibri"/>
                          <a:ea typeface="Times New Roman"/>
                        </a:rPr>
                        <a:t>, </a:t>
                      </a:r>
                      <a:r>
                        <a:rPr lang="pt-BR" sz="1000" dirty="0">
                          <a:solidFill>
                            <a:schemeClr val="tx1"/>
                          </a:solidFill>
                          <a:latin typeface="Calibri"/>
                          <a:ea typeface="Times New Roman"/>
                        </a:rPr>
                        <a:t>de </a:t>
                      </a:r>
                      <a:r>
                        <a:rPr lang="pt-BR" sz="1000" dirty="0">
                          <a:latin typeface="Calibri"/>
                          <a:ea typeface="Times New Roman"/>
                        </a:rPr>
                        <a:t>06 de agosto de 1997, e suas alterações, e com base na Reunião de Diretoria n° XX, de XX de XX de 2013,</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dirty="0">
                          <a:latin typeface="Calibri"/>
                          <a:ea typeface="Arial Unicode MS"/>
                        </a:rPr>
                        <a:t>Atualização.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4" name="Tabela 3"/>
          <p:cNvGraphicFramePr>
            <a:graphicFrameLocks noGrp="1"/>
          </p:cNvGraphicFramePr>
          <p:nvPr/>
        </p:nvGraphicFramePr>
        <p:xfrm>
          <a:off x="467544" y="4365104"/>
          <a:ext cx="8280920" cy="1917896"/>
        </p:xfrm>
        <a:graphic>
          <a:graphicData uri="http://schemas.openxmlformats.org/drawingml/2006/table">
            <a:tbl>
              <a:tblPr/>
              <a:tblGrid>
                <a:gridCol w="893520"/>
                <a:gridCol w="889753"/>
                <a:gridCol w="3560269"/>
                <a:gridCol w="2937378"/>
              </a:tblGrid>
              <a:tr h="751936">
                <a:tc>
                  <a:txBody>
                    <a:bodyPr/>
                    <a:lstStyle/>
                    <a:p>
                      <a:pPr algn="ctr">
                        <a:lnSpc>
                          <a:spcPct val="115000"/>
                        </a:lnSpc>
                        <a:spcAft>
                          <a:spcPts val="0"/>
                        </a:spcAft>
                      </a:pPr>
                      <a:r>
                        <a:rPr lang="pt-BR" sz="1000" b="1" dirty="0" smtClean="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1°</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Art. 1°  Esta Resolução tem por objetivo estabelecer:</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 – os critérios de obtenção do registro de:</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 graxas e óleos lubrificantes destinados ao uso veicular e industrial e</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b) aditivos em frasco para óleos lubrificantes de motores automotivos;</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II – as responsabilidades e obrigações dos detentores de registro, produtores e importadores.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rPr>
                        <a:t>Tornar mais claro o objetivo da resolução.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936104"/>
                <a:gridCol w="3816424"/>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5" name="Tabela 4"/>
          <p:cNvGraphicFramePr>
            <a:graphicFrameLocks noGrp="1"/>
          </p:cNvGraphicFramePr>
          <p:nvPr/>
        </p:nvGraphicFramePr>
        <p:xfrm>
          <a:off x="179512" y="1670132"/>
          <a:ext cx="8784976" cy="3264684"/>
        </p:xfrm>
        <a:graphic>
          <a:graphicData uri="http://schemas.openxmlformats.org/drawingml/2006/table">
            <a:tbl>
              <a:tblPr/>
              <a:tblGrid>
                <a:gridCol w="936104"/>
                <a:gridCol w="936104"/>
                <a:gridCol w="3816424"/>
                <a:gridCol w="3096344"/>
              </a:tblGrid>
              <a:tr h="517445">
                <a:tc>
                  <a:txBody>
                    <a:bodyPr/>
                    <a:lstStyle/>
                    <a:p>
                      <a:pPr algn="ctr">
                        <a:lnSpc>
                          <a:spcPct val="115000"/>
                        </a:lnSpc>
                        <a:spcAft>
                          <a:spcPts val="0"/>
                        </a:spcAft>
                      </a:pPr>
                      <a:r>
                        <a:rPr lang="pt-BR" sz="1000" b="1" dirty="0">
                          <a:latin typeface="Calibri"/>
                          <a:ea typeface="Times New Roman"/>
                        </a:rPr>
                        <a:t>PETRÓLEO BRASILEIRO S/A</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dirty="0">
                          <a:latin typeface="Calibri"/>
                          <a:ea typeface="Times New Roman"/>
                          <a:cs typeface="Arial"/>
                        </a:rPr>
                        <a:t>Art. 1°, §2°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b="0" dirty="0">
                          <a:solidFill>
                            <a:srgbClr val="000000"/>
                          </a:solidFill>
                          <a:latin typeface="Calibri"/>
                          <a:ea typeface="Arial Unicode MS"/>
                          <a:cs typeface="Arial"/>
                        </a:rPr>
                        <a:t>De: </a:t>
                      </a:r>
                      <a:r>
                        <a:rPr lang="pt-BR" sz="1000" dirty="0">
                          <a:latin typeface="Calibri"/>
                          <a:ea typeface="Times New Roman"/>
                          <a:cs typeface="Arial"/>
                        </a:rPr>
                        <a:t>§2° Quaisquer aditivos em frasco para utilização no cárter de motores automotivos deverão ser registrados nesta ANP.</a:t>
                      </a:r>
                      <a:endParaRPr lang="pt-BR" sz="1000" dirty="0">
                        <a:latin typeface="Times New Roman"/>
                        <a:ea typeface="Times New Roman"/>
                      </a:endParaRPr>
                    </a:p>
                    <a:p>
                      <a:pPr algn="just">
                        <a:lnSpc>
                          <a:spcPct val="115000"/>
                        </a:lnSpc>
                        <a:spcBef>
                          <a:spcPts val="500"/>
                        </a:spcBef>
                        <a:spcAft>
                          <a:spcPts val="500"/>
                        </a:spcAft>
                      </a:pPr>
                      <a:r>
                        <a:rPr lang="pt-BR" sz="1000" dirty="0">
                          <a:latin typeface="Calibri"/>
                          <a:ea typeface="Times New Roman"/>
                          <a:cs typeface="Arial"/>
                        </a:rPr>
                        <a:t>Para: §2° Quaisquer aditivos em frasco para ser adicionado diretamente ao equipamento com lubrificante ou ao lubrificante com a finalidade de alterar suas propriedades deverão ser registrados nesta ANP.</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 redação original sugere que apenas os aditivos em frasco destinados </a:t>
                      </a:r>
                      <a:r>
                        <a:rPr lang="pt-BR" sz="1000">
                          <a:latin typeface="Calibri"/>
                          <a:ea typeface="Times New Roman"/>
                          <a:cs typeface="Arial"/>
                        </a:rPr>
                        <a:t>ao segmento de veículos rodoviários, dando azo à interpretação de que os aditivos em frasco para outros veículos como os aeronáuticos, marítimos, entre outros não necessitariam de registro na ANP.</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1°, </a:t>
                      </a:r>
                      <a:r>
                        <a:rPr lang="pt-BR" sz="1000" b="1" dirty="0">
                          <a:latin typeface="Calibri"/>
                          <a:ea typeface="Arial Unicode MS"/>
                          <a:cs typeface="Cambria"/>
                        </a:rPr>
                        <a:t>§</a:t>
                      </a:r>
                      <a:r>
                        <a:rPr lang="pt-BR" sz="1000" b="1" dirty="0">
                          <a:solidFill>
                            <a:srgbClr val="000000"/>
                          </a:solidFill>
                          <a:latin typeface="Calibri"/>
                          <a:ea typeface="Arial Unicode MS"/>
                          <a:cs typeface="Arial"/>
                        </a:rPr>
                        <a:t> 4°</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É vedada </a:t>
                      </a:r>
                      <a:r>
                        <a:rPr lang="pt-BR" sz="1000" dirty="0">
                          <a:solidFill>
                            <a:srgbClr val="FF0000"/>
                          </a:solidFill>
                          <a:latin typeface="Calibri"/>
                          <a:ea typeface="Arial Unicode MS"/>
                          <a:cs typeface="Arial"/>
                        </a:rPr>
                        <a:t>a produção</a:t>
                      </a:r>
                      <a:r>
                        <a:rPr lang="pt-BR" sz="1000" dirty="0">
                          <a:latin typeface="Calibri"/>
                          <a:ea typeface="Arial Unicode MS"/>
                          <a:cs typeface="Arial"/>
                        </a:rPr>
                        <a:t> e a importação, bem como a comercialização dos produtos relacionados no caput deste artigo, sem registro prévio na ANP.</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Conforme Item 3.1.7, da Nota Técnica 87/2013/CPT/DF.</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t-BR" sz="1000" b="1" dirty="0" smtClean="0">
                          <a:solidFill>
                            <a:srgbClr val="000000"/>
                          </a:solidFill>
                          <a:latin typeface="Calibri"/>
                          <a:ea typeface="Arial Unicode MS"/>
                          <a:cs typeface="Arial"/>
                        </a:rPr>
                        <a:t>Art. 1°, </a:t>
                      </a:r>
                      <a:r>
                        <a:rPr lang="pt-BR" sz="1000" b="1" dirty="0" smtClean="0">
                          <a:latin typeface="Calibri"/>
                          <a:ea typeface="Arial Unicode MS"/>
                          <a:cs typeface="Cambria"/>
                        </a:rPr>
                        <a:t>§</a:t>
                      </a:r>
                      <a:r>
                        <a:rPr lang="pt-BR" sz="1000" b="1" dirty="0" smtClean="0">
                          <a:solidFill>
                            <a:srgbClr val="000000"/>
                          </a:solidFill>
                          <a:latin typeface="Calibri"/>
                          <a:ea typeface="Arial Unicode MS"/>
                          <a:cs typeface="Arial"/>
                        </a:rPr>
                        <a:t> 4°</a:t>
                      </a:r>
                      <a:endParaRPr lang="pt-BR" sz="1000" dirty="0" smtClean="0">
                        <a:latin typeface="+mn-lt"/>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smtClean="0">
                          <a:solidFill>
                            <a:srgbClr val="FF0000"/>
                          </a:solidFill>
                          <a:latin typeface="Times New Roman"/>
                          <a:ea typeface="Times New Roman"/>
                        </a:rPr>
                        <a:t>São vedadas </a:t>
                      </a:r>
                      <a:r>
                        <a:rPr lang="pt-BR" sz="1000" dirty="0" smtClean="0">
                          <a:latin typeface="Times New Roman"/>
                          <a:ea typeface="Times New Roman"/>
                        </a:rPr>
                        <a:t>a importação </a:t>
                      </a:r>
                      <a:r>
                        <a:rPr lang="pt-BR" sz="1000" dirty="0" smtClean="0">
                          <a:solidFill>
                            <a:srgbClr val="FF0000"/>
                          </a:solidFill>
                          <a:latin typeface="Times New Roman"/>
                          <a:ea typeface="Times New Roman"/>
                        </a:rPr>
                        <a:t>e a </a:t>
                      </a:r>
                      <a:r>
                        <a:rPr lang="pt-BR" sz="1000" dirty="0" smtClean="0">
                          <a:latin typeface="Times New Roman"/>
                          <a:ea typeface="Times New Roman"/>
                        </a:rPr>
                        <a:t>comercialização dos produtos relacionados no </a:t>
                      </a:r>
                      <a:r>
                        <a:rPr lang="pt-BR" sz="1000" i="1" dirty="0" smtClean="0">
                          <a:latin typeface="Times New Roman"/>
                          <a:ea typeface="Times New Roman"/>
                        </a:rPr>
                        <a:t>caput</a:t>
                      </a:r>
                      <a:r>
                        <a:rPr lang="pt-BR" sz="1000" dirty="0" smtClean="0">
                          <a:latin typeface="Times New Roman"/>
                          <a:ea typeface="Times New Roman"/>
                        </a:rPr>
                        <a:t> deste artigo sem registro prévio na ANP.</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smtClean="0">
                          <a:latin typeface="Times New Roman"/>
                          <a:ea typeface="Times New Roman"/>
                        </a:rPr>
                        <a:t>Adequação do texto.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3738">
                <a:tc>
                  <a:txBody>
                    <a:bodyPr/>
                    <a:lstStyle/>
                    <a:p>
                      <a:pPr algn="ctr">
                        <a:lnSpc>
                          <a:spcPct val="115000"/>
                        </a:lnSpc>
                        <a:spcAft>
                          <a:spcPts val="0"/>
                        </a:spcAft>
                      </a:pPr>
                      <a:r>
                        <a:rPr lang="pt-BR" sz="1000" b="1" dirty="0">
                          <a:latin typeface="Calibri"/>
                          <a:ea typeface="Times New Roman"/>
                        </a:rPr>
                        <a:t>Comissão de lubrificantes do IBP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dirty="0">
                          <a:latin typeface="Calibri"/>
                          <a:ea typeface="Times New Roman"/>
                        </a:rPr>
                        <a:t>Art. 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De:  II – aditivo em frasco para óleo lubrificante: produto destinado ao consumidor final que deve ser adicionado diretamente ao equipamento com lubrificante ou ao lubrificante com a finalidade de alterar suas </a:t>
                      </a:r>
                      <a:r>
                        <a:rPr lang="pt-BR" sz="1000" dirty="0" smtClean="0">
                          <a:latin typeface="Calibri"/>
                          <a:ea typeface="Times New Roman"/>
                        </a:rPr>
                        <a:t>propriedades;</a:t>
                      </a:r>
                      <a:endParaRPr lang="pt-BR" sz="1000" baseline="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smtClean="0">
                          <a:latin typeface="Calibri"/>
                          <a:ea typeface="Times New Roman"/>
                        </a:rPr>
                        <a:t>Para</a:t>
                      </a:r>
                      <a:r>
                        <a:rPr lang="pt-BR" sz="1000" dirty="0">
                          <a:latin typeface="Calibri"/>
                          <a:ea typeface="Times New Roman"/>
                        </a:rPr>
                        <a:t>: II- aditivo em frasco para óleo lubrificante: produto destinado ao consumidor final que </a:t>
                      </a:r>
                      <a:r>
                        <a:rPr lang="pt-BR" sz="1000" b="1" dirty="0">
                          <a:solidFill>
                            <a:srgbClr val="4F81BD"/>
                          </a:solidFill>
                          <a:latin typeface="Calibri"/>
                          <a:ea typeface="Times New Roman"/>
                        </a:rPr>
                        <a:t>pode </a:t>
                      </a:r>
                      <a:r>
                        <a:rPr lang="pt-BR" sz="1000" dirty="0">
                          <a:latin typeface="Calibri"/>
                          <a:ea typeface="Times New Roman"/>
                        </a:rPr>
                        <a:t>ser adicionado diretamente ao equipamento com lubrificante ou ao lubrificante com a finalidade de alterar suas propriedades;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rPr>
                        <a:t>Evitar parecer que há uma necessidade de adição desse produto, o que não corresponde à realidade.</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6" name="Tabela 5"/>
          <p:cNvGraphicFramePr>
            <a:graphicFrameLocks noGrp="1"/>
          </p:cNvGraphicFramePr>
          <p:nvPr/>
        </p:nvGraphicFramePr>
        <p:xfrm>
          <a:off x="179512" y="4923916"/>
          <a:ext cx="8784976" cy="1552528"/>
        </p:xfrm>
        <a:graphic>
          <a:graphicData uri="http://schemas.openxmlformats.org/drawingml/2006/table">
            <a:tbl>
              <a:tblPr/>
              <a:tblGrid>
                <a:gridCol w="936104"/>
                <a:gridCol w="936104"/>
                <a:gridCol w="3816424"/>
                <a:gridCol w="3096344"/>
              </a:tblGrid>
              <a:tr h="237227">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Incluir definição de produtor de aditivos em frascos para lubrificantes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O agente não está definido para efeito das determinações previstas nesta regulamentação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8566">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2°, inciso 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De: “...a finalidade de alterar suas propriedades;</a:t>
                      </a:r>
                      <a:endParaRPr lang="pt-BR" sz="1000" dirty="0">
                        <a:latin typeface="Times New Roman"/>
                        <a:ea typeface="Times New Roman"/>
                      </a:endParaRPr>
                    </a:p>
                    <a:p>
                      <a:pPr algn="just">
                        <a:lnSpc>
                          <a:spcPct val="115000"/>
                        </a:lnSpc>
                        <a:spcBef>
                          <a:spcPts val="500"/>
                        </a:spcBef>
                        <a:spcAft>
                          <a:spcPts val="500"/>
                        </a:spcAft>
                      </a:pPr>
                      <a:r>
                        <a:rPr lang="pt-BR" sz="1000" dirty="0">
                          <a:latin typeface="Calibri"/>
                          <a:ea typeface="Arial Unicode MS"/>
                          <a:cs typeface="Arial"/>
                        </a:rPr>
                        <a:t>Para:  “...a finalidade de melhorar o desempenho”;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Garantir a melhoria de desempenho, evitando retrocessos.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Cambria"/>
                        </a:rPr>
                        <a:t>Art. 2°, inciso 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aditivo em frasco para óleo lubrificante: produto destinado ao consumidor final que </a:t>
                      </a:r>
                      <a:r>
                        <a:rPr lang="pt-BR" sz="1000" b="1" u="sng" dirty="0">
                          <a:latin typeface="Calibri"/>
                          <a:ea typeface="Arial Unicode MS"/>
                          <a:cs typeface="Cambria"/>
                        </a:rPr>
                        <a:t>pode</a:t>
                      </a:r>
                      <a:r>
                        <a:rPr lang="pt-BR" sz="1000" dirty="0">
                          <a:latin typeface="Calibri"/>
                          <a:ea typeface="Arial Unicode MS"/>
                          <a:cs typeface="Cambria"/>
                        </a:rPr>
                        <a:t> ser adicionado diretamente ao equipamento com lubrificante ou ao lubrificante com a finalidade de alterar suas propriedades;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A substituição do termo “deve” pelo termo “pode” possui a finalidade de evitar a equivocada interpretação de imprescindibilidade da utilização de aditivos.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4" name="Tabela 3"/>
          <p:cNvGraphicFramePr>
            <a:graphicFrameLocks noGrp="1"/>
          </p:cNvGraphicFramePr>
          <p:nvPr/>
        </p:nvGraphicFramePr>
        <p:xfrm>
          <a:off x="179512" y="1499414"/>
          <a:ext cx="8784976" cy="183076"/>
        </p:xfrm>
        <a:graphic>
          <a:graphicData uri="http://schemas.openxmlformats.org/drawingml/2006/table">
            <a:tbl>
              <a:tblPr/>
              <a:tblGrid>
                <a:gridCol w="936104"/>
                <a:gridCol w="936104"/>
                <a:gridCol w="3816424"/>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6" name="Tabela 5"/>
          <p:cNvGraphicFramePr>
            <a:graphicFrameLocks noGrp="1"/>
          </p:cNvGraphicFramePr>
          <p:nvPr/>
        </p:nvGraphicFramePr>
        <p:xfrm>
          <a:off x="179512" y="1681758"/>
          <a:ext cx="8784976" cy="4268768"/>
        </p:xfrm>
        <a:graphic>
          <a:graphicData uri="http://schemas.openxmlformats.org/drawingml/2006/table">
            <a:tbl>
              <a:tblPr/>
              <a:tblGrid>
                <a:gridCol w="936104"/>
                <a:gridCol w="936104"/>
                <a:gridCol w="3816424"/>
                <a:gridCol w="3096344"/>
              </a:tblGrid>
              <a:tr h="266695">
                <a:tc>
                  <a:txBody>
                    <a:bodyPr/>
                    <a:lstStyle/>
                    <a:p>
                      <a:pPr algn="ctr">
                        <a:lnSpc>
                          <a:spcPct val="115000"/>
                        </a:lnSpc>
                        <a:spcAft>
                          <a:spcPts val="0"/>
                        </a:spcAft>
                      </a:pPr>
                      <a:r>
                        <a:rPr lang="pt-BR" sz="1000" b="1" dirty="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2°, novo inciso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Cambria"/>
                        </a:rPr>
                        <a:t>biodegradação final: degradação obtida quando a substância em teste é totalmente utilizada por microorganismos resultando na produção de dióxido de carbono, água, compostos inorgânicos e novos constituintes celulares microbianos (biomassa e/ou secreção);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Houve grande aumento de solicitações de registro de produtos biodegradáveis demandou a necessidade de se definir o que são esses lubrificantes.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2°, novo inciso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Cambria"/>
                        </a:rPr>
                        <a:t>lubrificante biodegradável: produto que, submetido aos testes citados no anexo III item 21, sofre a biodegradação final ≥ 60% em até 28 dias;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Houve grande aumento de solicitações de registro de produtos biodegradáveis demandou a necessidade de se definir o que são esses lubrificantes.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Art. 2°, Inciso VI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Pessoa jurídica responsável pela produção de lubrificantes em instalação </a:t>
                      </a:r>
                      <a:r>
                        <a:rPr lang="pt-BR" sz="1000" dirty="0" err="1">
                          <a:latin typeface="Calibri"/>
                          <a:ea typeface="Arial Unicode MS"/>
                          <a:cs typeface="Arial"/>
                        </a:rPr>
                        <a:t>própia</a:t>
                      </a:r>
                      <a:r>
                        <a:rPr lang="pt-BR" sz="1000" dirty="0">
                          <a:latin typeface="Calibri"/>
                          <a:ea typeface="Arial Unicode MS"/>
                          <a:cs typeface="Arial"/>
                        </a:rPr>
                        <a:t> ou </a:t>
                      </a:r>
                      <a:r>
                        <a:rPr lang="pt-BR" sz="1000" dirty="0">
                          <a:solidFill>
                            <a:srgbClr val="FF0000"/>
                          </a:solidFill>
                          <a:latin typeface="Calibri"/>
                          <a:ea typeface="Arial Unicode MS"/>
                          <a:cs typeface="Arial"/>
                        </a:rPr>
                        <a:t>de terceiros</a:t>
                      </a:r>
                      <a:r>
                        <a:rPr lang="pt-BR" sz="1000" dirty="0">
                          <a:latin typeface="Calibri"/>
                          <a:ea typeface="Arial Unicode MS"/>
                          <a:cs typeface="Arial"/>
                        </a:rPr>
                        <a:t>, devidamente autorizadas pela ANP para o exercício dessa atividade.</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Conforme Res.ANP 18/09.</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Art. 2°, Inciso VI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smtClean="0">
                          <a:latin typeface="Calibri" pitchFamily="34" charset="0"/>
                          <a:ea typeface="Times New Roman"/>
                        </a:rPr>
                        <a:t>Definição diferente da estabelecida pela SAB, superintendência responsável pela autorização da atividade.</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smtClean="0">
                          <a:latin typeface="Calibri" pitchFamily="34" charset="0"/>
                          <a:ea typeface="Times New Roman"/>
                        </a:rPr>
                        <a:t>Alinhar com as definições da SAB , ver RANP 16/09,</a:t>
                      </a:r>
                      <a:r>
                        <a:rPr lang="pt-BR" sz="1000" baseline="0" dirty="0" smtClean="0">
                          <a:latin typeface="Calibri" pitchFamily="34" charset="0"/>
                          <a:ea typeface="Times New Roman"/>
                        </a:rPr>
                        <a:t> art. 2° incisos IV, V, XI e XII.</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a:solidFill>
                            <a:srgbClr val="000000"/>
                          </a:solidFill>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2°, Inciso VI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Alterar para:  Produtor de lubrificante: pessoa jurídica autorizada pela ANP para produção de lubrificante, conforme legislação vigente;</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Para evitar que o termo "instalação de terceiros" fosse confundido com "terceirização da produção", preferiu-se a seguinte definição sugerida que remete à legislação pertinente, RANP 18/2009.</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2°, Inciso VII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Alterar para:  importador de lubrificante: pessoa jurídica autorizada pela ANP para o exercício da atividade de importação de lubrificante, conforme legislação vigente;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O termo conforme legislação vigente remete à RANP 17/2009.</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2°, Inciso VII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smtClean="0">
                          <a:latin typeface="Calibri" pitchFamily="34" charset="0"/>
                          <a:ea typeface="Times New Roman"/>
                        </a:rPr>
                        <a:t>Definição diferente da estabelecida pela SAB, superintendência responsável pela autorização da atividade.</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smtClean="0">
                          <a:latin typeface="Calibri" pitchFamily="34" charset="0"/>
                          <a:ea typeface="Times New Roman"/>
                        </a:rPr>
                        <a:t>Alinhar com as definições da SAB , ver RANP 16/09,</a:t>
                      </a:r>
                      <a:r>
                        <a:rPr lang="pt-BR" sz="1000" baseline="0" dirty="0" smtClean="0">
                          <a:latin typeface="Calibri" pitchFamily="34" charset="0"/>
                          <a:ea typeface="Times New Roman"/>
                        </a:rPr>
                        <a:t> art. 2° incisos IV, V, XI e XII.</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a:solidFill>
                            <a:srgbClr val="000000"/>
                          </a:solidFill>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2°, Inciso XII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Alterar para: XII – óleos básicos sintéticos: para fins de registro e rotulagem, óleos básicos que se enquadram nos grupos III, IV, VI, ésteres sintéticos, </a:t>
                      </a:r>
                      <a:r>
                        <a:rPr lang="pt-BR" sz="1000" dirty="0" err="1">
                          <a:latin typeface="Calibri"/>
                          <a:ea typeface="Times New Roman"/>
                        </a:rPr>
                        <a:t>poliglicóis</a:t>
                      </a:r>
                      <a:r>
                        <a:rPr lang="pt-BR" sz="1000" dirty="0">
                          <a:latin typeface="Calibri"/>
                          <a:ea typeface="Times New Roman"/>
                        </a:rPr>
                        <a:t>, </a:t>
                      </a:r>
                      <a:r>
                        <a:rPr lang="pt-BR" sz="1000" dirty="0" err="1">
                          <a:latin typeface="Calibri"/>
                          <a:ea typeface="Times New Roman"/>
                        </a:rPr>
                        <a:t>polibutenos</a:t>
                      </a:r>
                      <a:r>
                        <a:rPr lang="pt-BR" sz="1000" dirty="0">
                          <a:latin typeface="Calibri"/>
                          <a:ea typeface="Times New Roman"/>
                        </a:rPr>
                        <a:t> (</a:t>
                      </a:r>
                      <a:r>
                        <a:rPr lang="pt-BR" sz="1000" dirty="0" err="1">
                          <a:latin typeface="Calibri"/>
                          <a:ea typeface="Times New Roman"/>
                        </a:rPr>
                        <a:t>pib</a:t>
                      </a:r>
                      <a:r>
                        <a:rPr lang="pt-BR" sz="1000" dirty="0">
                          <a:latin typeface="Calibri"/>
                          <a:ea typeface="Times New Roman"/>
                        </a:rPr>
                        <a:t>) e </a:t>
                      </a:r>
                      <a:r>
                        <a:rPr lang="pt-BR" sz="1000" dirty="0" err="1">
                          <a:latin typeface="Calibri"/>
                          <a:ea typeface="Times New Roman"/>
                        </a:rPr>
                        <a:t>naftalenos</a:t>
                      </a:r>
                      <a:r>
                        <a:rPr lang="pt-BR" sz="1000" dirty="0">
                          <a:latin typeface="Calibri"/>
                          <a:ea typeface="Times New Roman"/>
                        </a:rPr>
                        <a:t> alquilados;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Faltou classificar os </a:t>
                      </a:r>
                      <a:r>
                        <a:rPr lang="pt-BR" sz="1000" dirty="0" err="1">
                          <a:latin typeface="Calibri"/>
                          <a:ea typeface="Times New Roman"/>
                        </a:rPr>
                        <a:t>polibutenos</a:t>
                      </a:r>
                      <a:r>
                        <a:rPr lang="pt-BR" sz="1000" dirty="0">
                          <a:latin typeface="Calibri"/>
                          <a:ea typeface="Times New Roman"/>
                        </a:rPr>
                        <a:t> (</a:t>
                      </a:r>
                      <a:r>
                        <a:rPr lang="pt-BR" sz="1000" dirty="0" err="1">
                          <a:latin typeface="Calibri"/>
                          <a:ea typeface="Times New Roman"/>
                        </a:rPr>
                        <a:t>pib</a:t>
                      </a:r>
                      <a:r>
                        <a:rPr lang="pt-BR" sz="1000" dirty="0">
                          <a:latin typeface="Calibri"/>
                          <a:ea typeface="Times New Roman"/>
                        </a:rPr>
                        <a:t>).</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4" name="Tabela 3"/>
          <p:cNvGraphicFramePr>
            <a:graphicFrameLocks noGrp="1"/>
          </p:cNvGraphicFramePr>
          <p:nvPr/>
        </p:nvGraphicFramePr>
        <p:xfrm>
          <a:off x="179512" y="1499414"/>
          <a:ext cx="8784976" cy="183076"/>
        </p:xfrm>
        <a:graphic>
          <a:graphicData uri="http://schemas.openxmlformats.org/drawingml/2006/table">
            <a:tbl>
              <a:tblPr/>
              <a:tblGrid>
                <a:gridCol w="936104"/>
                <a:gridCol w="936104"/>
                <a:gridCol w="3816424"/>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6" name="Tabela 5"/>
          <p:cNvGraphicFramePr>
            <a:graphicFrameLocks noGrp="1"/>
          </p:cNvGraphicFramePr>
          <p:nvPr/>
        </p:nvGraphicFramePr>
        <p:xfrm>
          <a:off x="179512" y="1684906"/>
          <a:ext cx="8784976" cy="4298168"/>
        </p:xfrm>
        <a:graphic>
          <a:graphicData uri="http://schemas.openxmlformats.org/drawingml/2006/table">
            <a:tbl>
              <a:tblPr/>
              <a:tblGrid>
                <a:gridCol w="936104"/>
                <a:gridCol w="936104"/>
                <a:gridCol w="3816424"/>
                <a:gridCol w="3096344"/>
              </a:tblGrid>
              <a:tr h="591966">
                <a:tc>
                  <a:txBody>
                    <a:bodyPr/>
                    <a:lstStyle/>
                    <a:p>
                      <a:pPr algn="ctr">
                        <a:lnSpc>
                          <a:spcPct val="115000"/>
                        </a:lnSpc>
                        <a:spcAft>
                          <a:spcPts val="0"/>
                        </a:spcAft>
                      </a:pPr>
                      <a:r>
                        <a:rPr lang="pt-BR" sz="1000" b="1" dirty="0">
                          <a:solidFill>
                            <a:srgbClr val="000000"/>
                          </a:solidFill>
                          <a:latin typeface="Calibri"/>
                          <a:ea typeface="Arial Unicode MS"/>
                        </a:rPr>
                        <a:t>ANP </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rPr>
                        <a:t>Art. 2°, Inciso XIX</a:t>
                      </a:r>
                      <a:endParaRPr lang="pt-BR" sz="100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Alterar para: XIX – solicitação de exclusão: ato de solicitar exclusão de grau de viscosidade </a:t>
                      </a:r>
                      <a:r>
                        <a:rPr lang="pt-BR" sz="1000">
                          <a:solidFill>
                            <a:srgbClr val="FF0000"/>
                          </a:solidFill>
                          <a:latin typeface="Calibri"/>
                          <a:ea typeface="Times New Roman"/>
                        </a:rPr>
                        <a:t>ou</a:t>
                      </a:r>
                      <a:r>
                        <a:rPr lang="pt-BR" sz="1000">
                          <a:latin typeface="Calibri"/>
                          <a:ea typeface="Times New Roman"/>
                        </a:rPr>
                        <a:t> grau NLGI, formulação, produtor ou importador em um dado registro.</a:t>
                      </a:r>
                      <a:endParaRPr lang="pt-BR" sz="100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Alinhar com o inc. XVII.</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91966">
                <a:tc>
                  <a:txBody>
                    <a:bodyPr/>
                    <a:lstStyle/>
                    <a:p>
                      <a:pPr algn="ctr">
                        <a:lnSpc>
                          <a:spcPct val="115000"/>
                        </a:lnSpc>
                        <a:spcAft>
                          <a:spcPts val="0"/>
                        </a:spcAft>
                      </a:pPr>
                      <a:r>
                        <a:rPr lang="pt-BR" sz="1000" b="1" dirty="0">
                          <a:solidFill>
                            <a:srgbClr val="000000"/>
                          </a:solidFill>
                          <a:latin typeface="Calibri"/>
                          <a:ea typeface="Arial Unicode MS"/>
                        </a:rPr>
                        <a:t>ANP </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3°, §3°</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§3°  O detentor da marca comercial, registrada junto ao Instituto Nacional de Propriedade Industrial (INPI), terá exclusividade quanto </a:t>
                      </a:r>
                      <a:r>
                        <a:rPr lang="pt-BR" sz="1000" dirty="0">
                          <a:solidFill>
                            <a:srgbClr val="FF0000"/>
                          </a:solidFill>
                          <a:latin typeface="Calibri"/>
                          <a:ea typeface="Times New Roman"/>
                        </a:rPr>
                        <a:t>à</a:t>
                      </a:r>
                      <a:r>
                        <a:rPr lang="pt-BR" sz="1000" dirty="0">
                          <a:latin typeface="Calibri"/>
                          <a:ea typeface="Times New Roman"/>
                        </a:rPr>
                        <a:t> marca, por ocasião do registro junto à ANP.</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Adequação do texto.</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121495">
                <a:tc>
                  <a:txBody>
                    <a:bodyPr/>
                    <a:lstStyle/>
                    <a:p>
                      <a:pPr algn="ctr">
                        <a:lnSpc>
                          <a:spcPct val="115000"/>
                        </a:lnSpc>
                        <a:spcAft>
                          <a:spcPts val="0"/>
                        </a:spcAft>
                      </a:pPr>
                      <a:r>
                        <a:rPr lang="pt-BR" sz="1000" b="1" dirty="0">
                          <a:latin typeface="Calibri"/>
                          <a:ea typeface="Times New Roman"/>
                        </a:rPr>
                        <a:t>Comissão de lubrificantes do IBP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dirty="0">
                          <a:latin typeface="Calibri"/>
                          <a:ea typeface="Times New Roman"/>
                        </a:rPr>
                        <a:t>Art. 6°</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De:  Art. 6°  Os óleos lubrificantes para motores, engrenagens, transmissão e câmbios automotivos a serem comercializados no País deverão ser classificados segundo os níveis de desempenho da </a:t>
                      </a:r>
                      <a:r>
                        <a:rPr lang="pt-BR" sz="1000" dirty="0" err="1">
                          <a:latin typeface="Calibri"/>
                          <a:ea typeface="Times New Roman"/>
                        </a:rPr>
                        <a:t>American</a:t>
                      </a:r>
                      <a:r>
                        <a:rPr lang="pt-BR" sz="1000" dirty="0">
                          <a:latin typeface="Calibri"/>
                          <a:ea typeface="Times New Roman"/>
                        </a:rPr>
                        <a:t> </a:t>
                      </a:r>
                      <a:r>
                        <a:rPr lang="pt-BR" sz="1000" dirty="0" err="1">
                          <a:latin typeface="Calibri"/>
                          <a:ea typeface="Times New Roman"/>
                        </a:rPr>
                        <a:t>Petroleum</a:t>
                      </a:r>
                      <a:r>
                        <a:rPr lang="pt-BR" sz="1000" dirty="0">
                          <a:latin typeface="Calibri"/>
                          <a:ea typeface="Times New Roman"/>
                        </a:rPr>
                        <a:t> </a:t>
                      </a:r>
                      <a:r>
                        <a:rPr lang="pt-BR" sz="1000" dirty="0" err="1">
                          <a:latin typeface="Calibri"/>
                          <a:ea typeface="Times New Roman"/>
                        </a:rPr>
                        <a:t>Institute</a:t>
                      </a:r>
                      <a:r>
                        <a:rPr lang="pt-BR" sz="1000" dirty="0">
                          <a:latin typeface="Calibri"/>
                          <a:ea typeface="Times New Roman"/>
                        </a:rPr>
                        <a:t> – API (ILSAC), </a:t>
                      </a:r>
                      <a:r>
                        <a:rPr lang="pt-BR" sz="1000" dirty="0" err="1">
                          <a:latin typeface="Calibri"/>
                          <a:ea typeface="Times New Roman"/>
                        </a:rPr>
                        <a:t>Association</a:t>
                      </a:r>
                      <a:r>
                        <a:rPr lang="pt-BR" sz="1000" dirty="0">
                          <a:latin typeface="Calibri"/>
                          <a:ea typeface="Times New Roman"/>
                        </a:rPr>
                        <a:t> dês </a:t>
                      </a:r>
                      <a:r>
                        <a:rPr lang="pt-BR" sz="1000" dirty="0" err="1">
                          <a:latin typeface="Calibri"/>
                          <a:ea typeface="Times New Roman"/>
                        </a:rPr>
                        <a:t>Constructeurs</a:t>
                      </a:r>
                      <a:r>
                        <a:rPr lang="pt-BR" sz="1000" dirty="0">
                          <a:latin typeface="Calibri"/>
                          <a:ea typeface="Times New Roman"/>
                        </a:rPr>
                        <a:t> </a:t>
                      </a:r>
                      <a:r>
                        <a:rPr lang="pt-BR" sz="1000" dirty="0" err="1">
                          <a:latin typeface="Calibri"/>
                          <a:ea typeface="Times New Roman"/>
                        </a:rPr>
                        <a:t>Européens</a:t>
                      </a:r>
                      <a:r>
                        <a:rPr lang="pt-BR" sz="1000" dirty="0">
                          <a:latin typeface="Calibri"/>
                          <a:ea typeface="Times New Roman"/>
                        </a:rPr>
                        <a:t> d'</a:t>
                      </a:r>
                      <a:r>
                        <a:rPr lang="pt-BR" sz="1000" dirty="0" err="1">
                          <a:latin typeface="Calibri"/>
                          <a:ea typeface="Times New Roman"/>
                        </a:rPr>
                        <a:t>Automobiles</a:t>
                      </a:r>
                      <a:r>
                        <a:rPr lang="pt-BR" sz="1000" dirty="0">
                          <a:latin typeface="Calibri"/>
                          <a:ea typeface="Times New Roman"/>
                        </a:rPr>
                        <a:t> – ACEA, </a:t>
                      </a:r>
                      <a:r>
                        <a:rPr lang="pt-BR" sz="1000" dirty="0" err="1">
                          <a:latin typeface="Calibri"/>
                          <a:ea typeface="Times New Roman"/>
                        </a:rPr>
                        <a:t>Japan</a:t>
                      </a:r>
                      <a:r>
                        <a:rPr lang="pt-BR" sz="1000" dirty="0">
                          <a:latin typeface="Calibri"/>
                          <a:ea typeface="Times New Roman"/>
                        </a:rPr>
                        <a:t> </a:t>
                      </a:r>
                      <a:r>
                        <a:rPr lang="pt-BR" sz="1000" dirty="0" err="1">
                          <a:latin typeface="Calibri"/>
                          <a:ea typeface="Times New Roman"/>
                        </a:rPr>
                        <a:t>Automobile</a:t>
                      </a:r>
                      <a:r>
                        <a:rPr lang="pt-BR" sz="1000" dirty="0">
                          <a:latin typeface="Calibri"/>
                          <a:ea typeface="Times New Roman"/>
                        </a:rPr>
                        <a:t> Standard </a:t>
                      </a:r>
                      <a:r>
                        <a:rPr lang="pt-BR" sz="1000" dirty="0" err="1">
                          <a:latin typeface="Calibri"/>
                          <a:ea typeface="Times New Roman"/>
                        </a:rPr>
                        <a:t>Organization</a:t>
                      </a:r>
                      <a:r>
                        <a:rPr lang="pt-BR" sz="1000" dirty="0">
                          <a:latin typeface="Calibri"/>
                          <a:ea typeface="Times New Roman"/>
                        </a:rPr>
                        <a:t> – JASO, </a:t>
                      </a:r>
                      <a:r>
                        <a:rPr lang="pt-BR" sz="1000" dirty="0" err="1">
                          <a:latin typeface="Calibri"/>
                          <a:ea typeface="Times New Roman"/>
                        </a:rPr>
                        <a:t>National</a:t>
                      </a:r>
                      <a:r>
                        <a:rPr lang="pt-BR" sz="1000" dirty="0">
                          <a:latin typeface="Calibri"/>
                          <a:ea typeface="Times New Roman"/>
                        </a:rPr>
                        <a:t> Marine </a:t>
                      </a:r>
                      <a:r>
                        <a:rPr lang="pt-BR" sz="1000" dirty="0" err="1">
                          <a:latin typeface="Calibri"/>
                          <a:ea typeface="Times New Roman"/>
                        </a:rPr>
                        <a:t>Manufacturers</a:t>
                      </a:r>
                      <a:r>
                        <a:rPr lang="pt-BR" sz="1000" dirty="0">
                          <a:latin typeface="Calibri"/>
                          <a:ea typeface="Times New Roman"/>
                        </a:rPr>
                        <a:t> </a:t>
                      </a:r>
                      <a:r>
                        <a:rPr lang="pt-BR" sz="1000" dirty="0" err="1">
                          <a:latin typeface="Calibri"/>
                          <a:ea typeface="Times New Roman"/>
                        </a:rPr>
                        <a:t>Association</a:t>
                      </a:r>
                      <a:r>
                        <a:rPr lang="pt-BR" sz="1000" dirty="0">
                          <a:latin typeface="Calibri"/>
                          <a:ea typeface="Times New Roman"/>
                        </a:rPr>
                        <a:t> – NMMA ou das especificações de fabricantes de veículos ou equipamentos.</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Para: Art. 6°  Os óleos lubrificantes para motores, engrenagens, transmissão e câmbios automotivos a serem comercializados no País deverão ser classificados segundo os níveis de desempenho </a:t>
                      </a:r>
                      <a:r>
                        <a:rPr lang="pt-BR" sz="1000" b="1" dirty="0">
                          <a:solidFill>
                            <a:srgbClr val="4F81BD"/>
                          </a:solidFill>
                          <a:latin typeface="Calibri"/>
                          <a:ea typeface="Times New Roman"/>
                        </a:rPr>
                        <a:t>de uma ou mais das seguintes entidades: </a:t>
                      </a:r>
                      <a:r>
                        <a:rPr lang="pt-BR" sz="1000" dirty="0" err="1">
                          <a:latin typeface="Calibri"/>
                          <a:ea typeface="Times New Roman"/>
                        </a:rPr>
                        <a:t>American</a:t>
                      </a:r>
                      <a:r>
                        <a:rPr lang="pt-BR" sz="1000" dirty="0">
                          <a:latin typeface="Calibri"/>
                          <a:ea typeface="Times New Roman"/>
                        </a:rPr>
                        <a:t> </a:t>
                      </a:r>
                      <a:r>
                        <a:rPr lang="pt-BR" sz="1000" dirty="0" err="1">
                          <a:latin typeface="Calibri"/>
                          <a:ea typeface="Times New Roman"/>
                        </a:rPr>
                        <a:t>Petroleum</a:t>
                      </a:r>
                      <a:r>
                        <a:rPr lang="pt-BR" sz="1000" dirty="0">
                          <a:latin typeface="Calibri"/>
                          <a:ea typeface="Times New Roman"/>
                        </a:rPr>
                        <a:t> </a:t>
                      </a:r>
                      <a:r>
                        <a:rPr lang="pt-BR" sz="1000" dirty="0" err="1">
                          <a:latin typeface="Calibri"/>
                          <a:ea typeface="Times New Roman"/>
                        </a:rPr>
                        <a:t>Institute</a:t>
                      </a:r>
                      <a:r>
                        <a:rPr lang="pt-BR" sz="1000" dirty="0">
                          <a:latin typeface="Calibri"/>
                          <a:ea typeface="Times New Roman"/>
                        </a:rPr>
                        <a:t> – API, </a:t>
                      </a:r>
                      <a:r>
                        <a:rPr lang="pt-BR" sz="1000" b="1" dirty="0">
                          <a:solidFill>
                            <a:srgbClr val="4F81BD"/>
                          </a:solidFill>
                          <a:latin typeface="Calibri"/>
                          <a:ea typeface="Times New Roman"/>
                        </a:rPr>
                        <a:t>do  </a:t>
                      </a:r>
                      <a:r>
                        <a:rPr lang="pt-BR" sz="1000" b="1" dirty="0" err="1">
                          <a:solidFill>
                            <a:srgbClr val="4F81BD"/>
                          </a:solidFill>
                          <a:latin typeface="Calibri"/>
                          <a:ea typeface="Times New Roman"/>
                        </a:rPr>
                        <a:t>International</a:t>
                      </a:r>
                      <a:r>
                        <a:rPr lang="pt-BR" sz="1000" b="1" dirty="0">
                          <a:solidFill>
                            <a:srgbClr val="4F81BD"/>
                          </a:solidFill>
                          <a:latin typeface="Calibri"/>
                          <a:ea typeface="Times New Roman"/>
                        </a:rPr>
                        <a:t> </a:t>
                      </a:r>
                      <a:r>
                        <a:rPr lang="pt-BR" sz="1000" b="1" dirty="0" err="1">
                          <a:solidFill>
                            <a:srgbClr val="4F81BD"/>
                          </a:solidFill>
                          <a:latin typeface="Calibri"/>
                          <a:ea typeface="Times New Roman"/>
                        </a:rPr>
                        <a:t>Lubricants</a:t>
                      </a:r>
                      <a:r>
                        <a:rPr lang="pt-BR" sz="1000" b="1" dirty="0">
                          <a:solidFill>
                            <a:srgbClr val="4F81BD"/>
                          </a:solidFill>
                          <a:latin typeface="Calibri"/>
                          <a:ea typeface="Times New Roman"/>
                        </a:rPr>
                        <a:t> </a:t>
                      </a:r>
                      <a:r>
                        <a:rPr lang="pt-BR" sz="1000" b="1" dirty="0" err="1">
                          <a:solidFill>
                            <a:srgbClr val="4F81BD"/>
                          </a:solidFill>
                          <a:latin typeface="Calibri"/>
                          <a:ea typeface="Times New Roman"/>
                        </a:rPr>
                        <a:t>Standardization</a:t>
                      </a:r>
                      <a:r>
                        <a:rPr lang="pt-BR" sz="1000" b="1" dirty="0">
                          <a:solidFill>
                            <a:srgbClr val="4F81BD"/>
                          </a:solidFill>
                          <a:latin typeface="Calibri"/>
                          <a:ea typeface="Times New Roman"/>
                        </a:rPr>
                        <a:t> </a:t>
                      </a:r>
                      <a:r>
                        <a:rPr lang="pt-BR" sz="1000" b="1" dirty="0" err="1">
                          <a:solidFill>
                            <a:srgbClr val="4F81BD"/>
                          </a:solidFill>
                          <a:latin typeface="Calibri"/>
                          <a:ea typeface="Times New Roman"/>
                        </a:rPr>
                        <a:t>and</a:t>
                      </a:r>
                      <a:r>
                        <a:rPr lang="pt-BR" sz="1000" b="1" dirty="0">
                          <a:solidFill>
                            <a:srgbClr val="4F81BD"/>
                          </a:solidFill>
                          <a:latin typeface="Calibri"/>
                          <a:ea typeface="Times New Roman"/>
                        </a:rPr>
                        <a:t> </a:t>
                      </a:r>
                      <a:r>
                        <a:rPr lang="pt-BR" sz="1000" b="1" dirty="0" err="1">
                          <a:solidFill>
                            <a:srgbClr val="4F81BD"/>
                          </a:solidFill>
                          <a:latin typeface="Calibri"/>
                          <a:ea typeface="Times New Roman"/>
                        </a:rPr>
                        <a:t>Approval</a:t>
                      </a:r>
                      <a:r>
                        <a:rPr lang="pt-BR" sz="1000" b="1" dirty="0">
                          <a:solidFill>
                            <a:srgbClr val="4F81BD"/>
                          </a:solidFill>
                          <a:latin typeface="Calibri"/>
                          <a:ea typeface="Times New Roman"/>
                        </a:rPr>
                        <a:t> </a:t>
                      </a:r>
                      <a:r>
                        <a:rPr lang="pt-BR" sz="1000" b="1" dirty="0" err="1">
                          <a:solidFill>
                            <a:srgbClr val="4F81BD"/>
                          </a:solidFill>
                          <a:latin typeface="Calibri"/>
                          <a:ea typeface="Times New Roman"/>
                        </a:rPr>
                        <a:t>Committee</a:t>
                      </a:r>
                      <a:r>
                        <a:rPr lang="pt-BR" sz="1000" b="1" dirty="0">
                          <a:solidFill>
                            <a:srgbClr val="4F81BD"/>
                          </a:solidFill>
                          <a:latin typeface="Calibri"/>
                          <a:ea typeface="Times New Roman"/>
                        </a:rPr>
                        <a:t> (ILSAC)</a:t>
                      </a:r>
                      <a:r>
                        <a:rPr lang="pt-BR" sz="1000" dirty="0">
                          <a:latin typeface="Calibri"/>
                          <a:ea typeface="Times New Roman"/>
                        </a:rPr>
                        <a:t>, </a:t>
                      </a:r>
                      <a:r>
                        <a:rPr lang="pt-BR" sz="1000" b="1" dirty="0">
                          <a:solidFill>
                            <a:srgbClr val="4F81BD"/>
                          </a:solidFill>
                          <a:latin typeface="Calibri"/>
                          <a:ea typeface="Times New Roman"/>
                        </a:rPr>
                        <a:t>da </a:t>
                      </a:r>
                      <a:r>
                        <a:rPr lang="pt-BR" sz="1000" dirty="0" err="1">
                          <a:latin typeface="Calibri"/>
                          <a:ea typeface="Times New Roman"/>
                        </a:rPr>
                        <a:t>Association</a:t>
                      </a:r>
                      <a:r>
                        <a:rPr lang="pt-BR" sz="1000" dirty="0">
                          <a:latin typeface="Calibri"/>
                          <a:ea typeface="Times New Roman"/>
                        </a:rPr>
                        <a:t> dês </a:t>
                      </a:r>
                      <a:r>
                        <a:rPr lang="pt-BR" sz="1000" dirty="0" err="1">
                          <a:latin typeface="Calibri"/>
                          <a:ea typeface="Times New Roman"/>
                        </a:rPr>
                        <a:t>Constructeurs</a:t>
                      </a:r>
                      <a:r>
                        <a:rPr lang="pt-BR" sz="1000" dirty="0">
                          <a:latin typeface="Calibri"/>
                          <a:ea typeface="Times New Roman"/>
                        </a:rPr>
                        <a:t> </a:t>
                      </a:r>
                      <a:r>
                        <a:rPr lang="pt-BR" sz="1000" dirty="0" err="1">
                          <a:latin typeface="Calibri"/>
                          <a:ea typeface="Times New Roman"/>
                        </a:rPr>
                        <a:t>Européens</a:t>
                      </a:r>
                      <a:r>
                        <a:rPr lang="pt-BR" sz="1000" dirty="0">
                          <a:latin typeface="Calibri"/>
                          <a:ea typeface="Times New Roman"/>
                        </a:rPr>
                        <a:t> d'</a:t>
                      </a:r>
                      <a:r>
                        <a:rPr lang="pt-BR" sz="1000" dirty="0" err="1">
                          <a:latin typeface="Calibri"/>
                          <a:ea typeface="Times New Roman"/>
                        </a:rPr>
                        <a:t>Automobiles</a:t>
                      </a:r>
                      <a:r>
                        <a:rPr lang="pt-BR" sz="1000" dirty="0">
                          <a:latin typeface="Calibri"/>
                          <a:ea typeface="Times New Roman"/>
                        </a:rPr>
                        <a:t> – ACEA, da </a:t>
                      </a:r>
                      <a:r>
                        <a:rPr lang="pt-BR" sz="1000" dirty="0" err="1">
                          <a:latin typeface="Calibri"/>
                          <a:ea typeface="Times New Roman"/>
                        </a:rPr>
                        <a:t>Japan</a:t>
                      </a:r>
                      <a:r>
                        <a:rPr lang="pt-BR" sz="1000" dirty="0">
                          <a:latin typeface="Calibri"/>
                          <a:ea typeface="Times New Roman"/>
                        </a:rPr>
                        <a:t> </a:t>
                      </a:r>
                      <a:r>
                        <a:rPr lang="pt-BR" sz="1000" dirty="0" err="1">
                          <a:latin typeface="Calibri"/>
                          <a:ea typeface="Times New Roman"/>
                        </a:rPr>
                        <a:t>Automobile</a:t>
                      </a:r>
                      <a:r>
                        <a:rPr lang="pt-BR" sz="1000" dirty="0">
                          <a:latin typeface="Calibri"/>
                          <a:ea typeface="Times New Roman"/>
                        </a:rPr>
                        <a:t> Standard </a:t>
                      </a:r>
                      <a:r>
                        <a:rPr lang="pt-BR" sz="1000" dirty="0" err="1">
                          <a:latin typeface="Calibri"/>
                          <a:ea typeface="Times New Roman"/>
                        </a:rPr>
                        <a:t>Organization</a:t>
                      </a:r>
                      <a:r>
                        <a:rPr lang="pt-BR" sz="1000" dirty="0">
                          <a:latin typeface="Calibri"/>
                          <a:ea typeface="Times New Roman"/>
                        </a:rPr>
                        <a:t> – JASO, da </a:t>
                      </a:r>
                      <a:r>
                        <a:rPr lang="pt-BR" sz="1000" dirty="0" err="1">
                          <a:latin typeface="Calibri"/>
                          <a:ea typeface="Times New Roman"/>
                        </a:rPr>
                        <a:t>National</a:t>
                      </a:r>
                      <a:r>
                        <a:rPr lang="pt-BR" sz="1000" dirty="0">
                          <a:latin typeface="Calibri"/>
                          <a:ea typeface="Times New Roman"/>
                        </a:rPr>
                        <a:t> Marine </a:t>
                      </a:r>
                      <a:r>
                        <a:rPr lang="pt-BR" sz="1000" dirty="0" err="1">
                          <a:latin typeface="Calibri"/>
                          <a:ea typeface="Times New Roman"/>
                        </a:rPr>
                        <a:t>Manufacturers</a:t>
                      </a:r>
                      <a:r>
                        <a:rPr lang="pt-BR" sz="1000" dirty="0">
                          <a:latin typeface="Calibri"/>
                          <a:ea typeface="Times New Roman"/>
                        </a:rPr>
                        <a:t> </a:t>
                      </a:r>
                      <a:r>
                        <a:rPr lang="pt-BR" sz="1000" dirty="0" err="1">
                          <a:latin typeface="Calibri"/>
                          <a:ea typeface="Times New Roman"/>
                        </a:rPr>
                        <a:t>Association</a:t>
                      </a:r>
                      <a:r>
                        <a:rPr lang="pt-BR" sz="1000" dirty="0">
                          <a:latin typeface="Calibri"/>
                          <a:ea typeface="Times New Roman"/>
                        </a:rPr>
                        <a:t> – NMMA ou de especificações de fabricantes de veículos ou equipamentos.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rPr>
                        <a:t>Evita parecer que todas essas associações classificam todos os tipos mencionados. Também separa o API e o ILSAC que possuem classificações diferentes.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936104"/>
                <a:gridCol w="3816424"/>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4906"/>
          <a:ext cx="8784976" cy="3350456"/>
        </p:xfrm>
        <a:graphic>
          <a:graphicData uri="http://schemas.openxmlformats.org/drawingml/2006/table">
            <a:tbl>
              <a:tblPr/>
              <a:tblGrid>
                <a:gridCol w="936104"/>
                <a:gridCol w="936104"/>
                <a:gridCol w="3816424"/>
                <a:gridCol w="3096344"/>
              </a:tblGrid>
              <a:tr h="698160">
                <a:tc>
                  <a:txBody>
                    <a:bodyPr/>
                    <a:lstStyle/>
                    <a:p>
                      <a:pPr algn="ctr">
                        <a:lnSpc>
                          <a:spcPct val="115000"/>
                        </a:lnSpc>
                        <a:spcAft>
                          <a:spcPts val="0"/>
                        </a:spcAft>
                      </a:pPr>
                      <a:r>
                        <a:rPr lang="pt-BR" sz="1000" b="1" dirty="0">
                          <a:solidFill>
                            <a:srgbClr val="000000"/>
                          </a:solidFill>
                          <a:latin typeface="Calibri"/>
                          <a:ea typeface="Arial Unicode MS"/>
                        </a:rPr>
                        <a:t>ANP </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rPr>
                        <a:t>Art. 6°</a:t>
                      </a:r>
                      <a:endParaRPr lang="pt-BR" sz="100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Art. 6°  Os óleos lubrificantes para motores, engrenagens, transmissão e câmbios automotivos a serem comercializados no País deverão ser classificados segundo os níveis de desempenho da </a:t>
                      </a:r>
                      <a:r>
                        <a:rPr lang="pt-BR" sz="1000" i="1">
                          <a:latin typeface="Calibri"/>
                          <a:ea typeface="Times New Roman"/>
                        </a:rPr>
                        <a:t>American Petroleum Institute</a:t>
                      </a:r>
                      <a:r>
                        <a:rPr lang="pt-BR" sz="1000">
                          <a:latin typeface="Calibri"/>
                          <a:ea typeface="Times New Roman"/>
                        </a:rPr>
                        <a:t> – </a:t>
                      </a:r>
                      <a:r>
                        <a:rPr lang="pt-BR" sz="1000" i="1">
                          <a:latin typeface="Calibri"/>
                          <a:ea typeface="Times New Roman"/>
                        </a:rPr>
                        <a:t>API (ILSAC)</a:t>
                      </a:r>
                      <a:r>
                        <a:rPr lang="pt-BR" sz="1000">
                          <a:latin typeface="Calibri"/>
                          <a:ea typeface="Times New Roman"/>
                        </a:rPr>
                        <a:t>, </a:t>
                      </a:r>
                      <a:r>
                        <a:rPr lang="pt-BR" sz="1000" i="1">
                          <a:latin typeface="Calibri"/>
                          <a:ea typeface="Times New Roman"/>
                        </a:rPr>
                        <a:t>Association </a:t>
                      </a:r>
                      <a:r>
                        <a:rPr lang="pt-BR" sz="1000" i="1">
                          <a:solidFill>
                            <a:srgbClr val="FF0000"/>
                          </a:solidFill>
                          <a:latin typeface="Calibri"/>
                          <a:ea typeface="Times New Roman"/>
                        </a:rPr>
                        <a:t>des</a:t>
                      </a:r>
                      <a:r>
                        <a:rPr lang="pt-BR" sz="1000" i="1">
                          <a:latin typeface="Calibri"/>
                          <a:ea typeface="Times New Roman"/>
                        </a:rPr>
                        <a:t> Constructeurs Européens d'Automobiles – ACEA</a:t>
                      </a:r>
                      <a:r>
                        <a:rPr lang="pt-BR" sz="1000">
                          <a:latin typeface="Calibri"/>
                          <a:ea typeface="Times New Roman"/>
                        </a:rPr>
                        <a:t>, </a:t>
                      </a:r>
                      <a:r>
                        <a:rPr lang="pt-BR" sz="1000" i="1">
                          <a:latin typeface="Calibri"/>
                          <a:ea typeface="Times New Roman"/>
                        </a:rPr>
                        <a:t>Japan Automobile Standard Organization – JASO</a:t>
                      </a:r>
                      <a:r>
                        <a:rPr lang="pt-BR" sz="1000">
                          <a:latin typeface="Calibri"/>
                          <a:ea typeface="Times New Roman"/>
                        </a:rPr>
                        <a:t>, </a:t>
                      </a:r>
                      <a:r>
                        <a:rPr lang="pt-BR" sz="1000" i="1">
                          <a:latin typeface="Calibri"/>
                          <a:ea typeface="Times New Roman"/>
                        </a:rPr>
                        <a:t>National Marine Manufacturers Association – NMMA</a:t>
                      </a:r>
                      <a:r>
                        <a:rPr lang="pt-BR" sz="1000">
                          <a:latin typeface="Calibri"/>
                          <a:ea typeface="Times New Roman"/>
                        </a:rPr>
                        <a:t> ou das especificações de fabricantes de veículos ou equipamentos.</a:t>
                      </a:r>
                      <a:endParaRPr lang="pt-BR" sz="100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Adequação do texto.</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98160">
                <a:tc>
                  <a:txBody>
                    <a:bodyPr/>
                    <a:lstStyle/>
                    <a:p>
                      <a:pPr algn="ctr">
                        <a:lnSpc>
                          <a:spcPct val="115000"/>
                        </a:lnSpc>
                        <a:spcAft>
                          <a:spcPts val="0"/>
                        </a:spcAft>
                      </a:pPr>
                      <a:r>
                        <a:rPr lang="pt-BR" sz="1000" b="1" dirty="0">
                          <a:latin typeface="Calibri"/>
                          <a:ea typeface="Times New Roman"/>
                        </a:rPr>
                        <a:t>SIMEPETRO</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Cambria"/>
                        </a:rPr>
                        <a:t>Art. 6°</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Os óleos lubrificantes para motores, engrenagens, transmissão e câmbios automotivos a serem comercializados no País deverão ser classificados segundo os níveis de desempenho da </a:t>
                      </a:r>
                      <a:r>
                        <a:rPr lang="pt-BR" sz="1000" dirty="0" err="1">
                          <a:latin typeface="Calibri"/>
                          <a:ea typeface="Arial Unicode MS"/>
                          <a:cs typeface="Cambria"/>
                        </a:rPr>
                        <a:t>American</a:t>
                      </a:r>
                      <a:r>
                        <a:rPr lang="pt-BR" sz="1000" dirty="0">
                          <a:latin typeface="Calibri"/>
                          <a:ea typeface="Arial Unicode MS"/>
                          <a:cs typeface="Cambria"/>
                        </a:rPr>
                        <a:t> </a:t>
                      </a:r>
                      <a:r>
                        <a:rPr lang="pt-BR" sz="1000" dirty="0" err="1">
                          <a:latin typeface="Calibri"/>
                          <a:ea typeface="Arial Unicode MS"/>
                          <a:cs typeface="Cambria"/>
                        </a:rPr>
                        <a:t>Petroleum</a:t>
                      </a:r>
                      <a:r>
                        <a:rPr lang="pt-BR" sz="1000" dirty="0">
                          <a:latin typeface="Calibri"/>
                          <a:ea typeface="Arial Unicode MS"/>
                          <a:cs typeface="Cambria"/>
                        </a:rPr>
                        <a:t> </a:t>
                      </a:r>
                      <a:r>
                        <a:rPr lang="pt-BR" sz="1000" dirty="0" err="1">
                          <a:latin typeface="Calibri"/>
                          <a:ea typeface="Arial Unicode MS"/>
                          <a:cs typeface="Cambria"/>
                        </a:rPr>
                        <a:t>Institute</a:t>
                      </a:r>
                      <a:r>
                        <a:rPr lang="pt-BR" sz="1000" dirty="0">
                          <a:latin typeface="Calibri"/>
                          <a:ea typeface="Arial Unicode MS"/>
                          <a:cs typeface="Cambria"/>
                        </a:rPr>
                        <a:t> – API (ILSAC), </a:t>
                      </a:r>
                      <a:r>
                        <a:rPr lang="pt-BR" sz="1000" b="1" u="sng" dirty="0">
                          <a:latin typeface="Calibri"/>
                          <a:ea typeface="Arial Unicode MS"/>
                          <a:cs typeface="Cambria"/>
                        </a:rPr>
                        <a:t>ou</a:t>
                      </a:r>
                      <a:r>
                        <a:rPr lang="pt-BR" sz="1000" dirty="0">
                          <a:latin typeface="Calibri"/>
                          <a:ea typeface="Arial Unicode MS"/>
                          <a:cs typeface="Cambria"/>
                        </a:rPr>
                        <a:t> </a:t>
                      </a:r>
                      <a:r>
                        <a:rPr lang="pt-BR" sz="1000" dirty="0" err="1">
                          <a:latin typeface="Calibri"/>
                          <a:ea typeface="Arial Unicode MS"/>
                          <a:cs typeface="Cambria"/>
                        </a:rPr>
                        <a:t>Association</a:t>
                      </a:r>
                      <a:r>
                        <a:rPr lang="pt-BR" sz="1000" dirty="0">
                          <a:latin typeface="Calibri"/>
                          <a:ea typeface="Arial Unicode MS"/>
                          <a:cs typeface="Cambria"/>
                        </a:rPr>
                        <a:t> dês </a:t>
                      </a:r>
                      <a:r>
                        <a:rPr lang="pt-BR" sz="1000" dirty="0" err="1">
                          <a:latin typeface="Calibri"/>
                          <a:ea typeface="Arial Unicode MS"/>
                          <a:cs typeface="Cambria"/>
                        </a:rPr>
                        <a:t>Constructeurs</a:t>
                      </a:r>
                      <a:r>
                        <a:rPr lang="pt-BR" sz="1000" dirty="0">
                          <a:latin typeface="Calibri"/>
                          <a:ea typeface="Arial Unicode MS"/>
                          <a:cs typeface="Cambria"/>
                        </a:rPr>
                        <a:t> </a:t>
                      </a:r>
                      <a:r>
                        <a:rPr lang="pt-BR" sz="1000" dirty="0" err="1">
                          <a:latin typeface="Calibri"/>
                          <a:ea typeface="Arial Unicode MS"/>
                          <a:cs typeface="Cambria"/>
                        </a:rPr>
                        <a:t>Européens</a:t>
                      </a:r>
                      <a:r>
                        <a:rPr lang="pt-BR" sz="1000" dirty="0">
                          <a:latin typeface="Calibri"/>
                          <a:ea typeface="Arial Unicode MS"/>
                          <a:cs typeface="Cambria"/>
                        </a:rPr>
                        <a:t> d'</a:t>
                      </a:r>
                      <a:r>
                        <a:rPr lang="pt-BR" sz="1000" dirty="0" err="1">
                          <a:latin typeface="Calibri"/>
                          <a:ea typeface="Arial Unicode MS"/>
                          <a:cs typeface="Cambria"/>
                        </a:rPr>
                        <a:t>Automobiles</a:t>
                      </a:r>
                      <a:r>
                        <a:rPr lang="pt-BR" sz="1000" dirty="0">
                          <a:latin typeface="Calibri"/>
                          <a:ea typeface="Arial Unicode MS"/>
                          <a:cs typeface="Cambria"/>
                        </a:rPr>
                        <a:t> – ACEA, </a:t>
                      </a:r>
                      <a:r>
                        <a:rPr lang="pt-BR" sz="1000" b="1" u="sng" dirty="0">
                          <a:latin typeface="Calibri"/>
                          <a:ea typeface="Arial Unicode MS"/>
                          <a:cs typeface="Cambria"/>
                        </a:rPr>
                        <a:t>ou</a:t>
                      </a:r>
                      <a:r>
                        <a:rPr lang="pt-BR" sz="1000" dirty="0">
                          <a:latin typeface="Calibri"/>
                          <a:ea typeface="Arial Unicode MS"/>
                          <a:cs typeface="Cambria"/>
                        </a:rPr>
                        <a:t> </a:t>
                      </a:r>
                      <a:r>
                        <a:rPr lang="pt-BR" sz="1000" dirty="0" err="1">
                          <a:latin typeface="Calibri"/>
                          <a:ea typeface="Arial Unicode MS"/>
                          <a:cs typeface="Cambria"/>
                        </a:rPr>
                        <a:t>Japan</a:t>
                      </a:r>
                      <a:r>
                        <a:rPr lang="pt-BR" sz="1000" dirty="0">
                          <a:latin typeface="Calibri"/>
                          <a:ea typeface="Arial Unicode MS"/>
                          <a:cs typeface="Cambria"/>
                        </a:rPr>
                        <a:t> </a:t>
                      </a:r>
                      <a:r>
                        <a:rPr lang="pt-BR" sz="1000" dirty="0" err="1">
                          <a:latin typeface="Calibri"/>
                          <a:ea typeface="Arial Unicode MS"/>
                          <a:cs typeface="Cambria"/>
                        </a:rPr>
                        <a:t>Automobile</a:t>
                      </a:r>
                      <a:r>
                        <a:rPr lang="pt-BR" sz="1000" dirty="0">
                          <a:latin typeface="Calibri"/>
                          <a:ea typeface="Arial Unicode MS"/>
                          <a:cs typeface="Cambria"/>
                        </a:rPr>
                        <a:t> Standard </a:t>
                      </a:r>
                      <a:r>
                        <a:rPr lang="pt-BR" sz="1000" dirty="0" err="1">
                          <a:latin typeface="Calibri"/>
                          <a:ea typeface="Arial Unicode MS"/>
                          <a:cs typeface="Cambria"/>
                        </a:rPr>
                        <a:t>Organization</a:t>
                      </a:r>
                      <a:r>
                        <a:rPr lang="pt-BR" sz="1000" dirty="0">
                          <a:latin typeface="Calibri"/>
                          <a:ea typeface="Arial Unicode MS"/>
                          <a:cs typeface="Cambria"/>
                        </a:rPr>
                        <a:t> – JASO, </a:t>
                      </a:r>
                      <a:r>
                        <a:rPr lang="pt-BR" sz="1000" dirty="0" err="1">
                          <a:latin typeface="Calibri"/>
                          <a:ea typeface="Arial Unicode MS"/>
                          <a:cs typeface="Cambria"/>
                        </a:rPr>
                        <a:t>National</a:t>
                      </a:r>
                      <a:r>
                        <a:rPr lang="pt-BR" sz="1000" dirty="0">
                          <a:latin typeface="Calibri"/>
                          <a:ea typeface="Arial Unicode MS"/>
                          <a:cs typeface="Cambria"/>
                        </a:rPr>
                        <a:t> Marine </a:t>
                      </a:r>
                      <a:r>
                        <a:rPr lang="pt-BR" sz="1000" dirty="0" err="1">
                          <a:latin typeface="Calibri"/>
                          <a:ea typeface="Arial Unicode MS"/>
                          <a:cs typeface="Cambria"/>
                        </a:rPr>
                        <a:t>Manufacturers</a:t>
                      </a:r>
                      <a:r>
                        <a:rPr lang="pt-BR" sz="1000" dirty="0">
                          <a:latin typeface="Calibri"/>
                          <a:ea typeface="Arial Unicode MS"/>
                          <a:cs typeface="Cambria"/>
                        </a:rPr>
                        <a:t> </a:t>
                      </a:r>
                      <a:r>
                        <a:rPr lang="pt-BR" sz="1000" dirty="0" err="1">
                          <a:latin typeface="Calibri"/>
                          <a:ea typeface="Arial Unicode MS"/>
                          <a:cs typeface="Cambria"/>
                        </a:rPr>
                        <a:t>Association</a:t>
                      </a:r>
                      <a:r>
                        <a:rPr lang="pt-BR" sz="1000" dirty="0">
                          <a:latin typeface="Calibri"/>
                          <a:ea typeface="Arial Unicode MS"/>
                          <a:cs typeface="Cambria"/>
                        </a:rPr>
                        <a:t> – NMMA ou das especificações de fabricantes de veículos ou equipamentos.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Tendo em vista a prerrogativa de o agente produtor regulado pela ANP fazer a opção se quer ou não ter todos os seus produtos com todas as classificações de desempenho existentes, considerando que as empresas que desenvolvem, aprovam e comercializam esses aditivos disponibilizam tanto aditivos com todas as aprovações quanto aditivos com apenas algumas aprovações, deve ser facultativo mencionar todas essas classificações de desempenho como obrigatório. Portanto, sugere-se que seja mencionada a que estiver constando no boletim técnico da empresa fornecedora desses aditivos, constando o termo "ou" a cada classificação.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5" name="Tabela 4"/>
          <p:cNvGraphicFramePr>
            <a:graphicFrameLocks noGrp="1"/>
          </p:cNvGraphicFramePr>
          <p:nvPr/>
        </p:nvGraphicFramePr>
        <p:xfrm>
          <a:off x="179512" y="5021802"/>
          <a:ext cx="8784976" cy="1585156"/>
        </p:xfrm>
        <a:graphic>
          <a:graphicData uri="http://schemas.openxmlformats.org/drawingml/2006/table">
            <a:tbl>
              <a:tblPr/>
              <a:tblGrid>
                <a:gridCol w="936104"/>
                <a:gridCol w="936104"/>
                <a:gridCol w="3816424"/>
                <a:gridCol w="3096344"/>
              </a:tblGrid>
              <a:tr h="525574">
                <a:tc>
                  <a:txBody>
                    <a:bodyPr/>
                    <a:lstStyle/>
                    <a:p>
                      <a:pPr algn="ctr">
                        <a:lnSpc>
                          <a:spcPct val="115000"/>
                        </a:lnSpc>
                        <a:spcAft>
                          <a:spcPts val="0"/>
                        </a:spcAft>
                      </a:pPr>
                      <a:r>
                        <a:rPr lang="pt-BR" sz="1000" b="1" dirty="0">
                          <a:latin typeface="Calibri"/>
                          <a:ea typeface="Times New Roman"/>
                        </a:rPr>
                        <a:t>SIMEPETRO</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dirty="0">
                          <a:latin typeface="Calibri"/>
                          <a:ea typeface="Arial Unicode MS"/>
                          <a:cs typeface="Cambria"/>
                        </a:rPr>
                        <a:t>Art. 7°</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Para a solicitação de registro dos produtos mencionados no artigo 1° deverão ser encaminhados à ANP:</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O </a:t>
                      </a:r>
                      <a:r>
                        <a:rPr lang="pt-BR" sz="1000" dirty="0" err="1">
                          <a:latin typeface="Calibri"/>
                          <a:ea typeface="Arial Unicode MS"/>
                          <a:cs typeface="Cambria"/>
                        </a:rPr>
                        <a:t>Simepetro</a:t>
                      </a:r>
                      <a:r>
                        <a:rPr lang="pt-BR" sz="1000" dirty="0">
                          <a:latin typeface="Calibri"/>
                          <a:ea typeface="Arial Unicode MS"/>
                          <a:cs typeface="Cambria"/>
                        </a:rPr>
                        <a:t> Sugere que sejam mencionadas nesse artigo todas as classificações reguladas e controladas pela NSF, devendo-se respeitar, no registro, o que consta como definição na NSF, não se resumindo apenas à classificação H1, conforme está mencionado na sugestão de revisão. Isso dá às empresas que precisam dos lubrificantes total segurança de que tais produtos registrados na ANP passaram por avaliação antes de serem liberados para serem comercializados.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936104"/>
                <a:gridCol w="3816424"/>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5" name="Tabela 4"/>
          <p:cNvGraphicFramePr>
            <a:graphicFrameLocks noGrp="1"/>
          </p:cNvGraphicFramePr>
          <p:nvPr/>
        </p:nvGraphicFramePr>
        <p:xfrm>
          <a:off x="179512" y="1684906"/>
          <a:ext cx="8784977" cy="5057472"/>
        </p:xfrm>
        <a:graphic>
          <a:graphicData uri="http://schemas.openxmlformats.org/drawingml/2006/table">
            <a:tbl>
              <a:tblPr/>
              <a:tblGrid>
                <a:gridCol w="936104"/>
                <a:gridCol w="936104"/>
                <a:gridCol w="3816424"/>
                <a:gridCol w="3096345"/>
              </a:tblGrid>
              <a:tr h="517445">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7°, inciso III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De: “ procuração com firma reconhecida do preposto perante a ANP para registrar produtos pela empresa, podendo ou não ser o químico responsável pelas informações técnicas do produto;”</a:t>
                      </a:r>
                      <a:endParaRPr lang="pt-BR" sz="1000" dirty="0">
                        <a:latin typeface="Times New Roman"/>
                        <a:ea typeface="Times New Roman"/>
                      </a:endParaRPr>
                    </a:p>
                    <a:p>
                      <a:pPr indent="12700" algn="just">
                        <a:lnSpc>
                          <a:spcPct val="115000"/>
                        </a:lnSpc>
                        <a:spcBef>
                          <a:spcPts val="500"/>
                        </a:spcBef>
                        <a:spcAft>
                          <a:spcPts val="500"/>
                        </a:spcAft>
                      </a:pPr>
                      <a:r>
                        <a:rPr lang="pt-BR" sz="1000" dirty="0">
                          <a:latin typeface="Calibri"/>
                          <a:ea typeface="Arial Unicode MS"/>
                          <a:cs typeface="Arial"/>
                        </a:rPr>
                        <a:t>Para:  “Entrega anual, ou sempre que houver alteração, de procuração com firma reconhecida do(s) preposto(s) perante a ANP para registrar produtos pela empresa, podendo ou não ser o químico responsável pelas informações técnicas do produto”;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Evitar-se excesso de burocracia sem contrapartida de garantias pretendidas.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dirty="0" smtClean="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rPr>
                        <a:t>Art. 7°, Inciso VI</a:t>
                      </a:r>
                      <a:endParaRPr lang="pt-BR" sz="100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VI – cópia do certificado de Anotação de Responsabilidade Técnica </a:t>
                      </a:r>
                      <a:r>
                        <a:rPr lang="pt-BR" sz="1000">
                          <a:solidFill>
                            <a:srgbClr val="FF0000"/>
                          </a:solidFill>
                          <a:latin typeface="Calibri"/>
                          <a:ea typeface="Times New Roman"/>
                        </a:rPr>
                        <a:t>(ART)</a:t>
                      </a:r>
                      <a:r>
                        <a:rPr lang="pt-BR" sz="1000">
                          <a:latin typeface="Calibri"/>
                          <a:ea typeface="Times New Roman"/>
                        </a:rPr>
                        <a:t> do produtor nacional ou importador perante o CRQ;</a:t>
                      </a:r>
                      <a:endParaRPr lang="pt-BR" sz="100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Adequação do texto.</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7°, inciso VI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De: “cópia do certificado de Anotação de Responsabilidade Técnica do produtor nacional ou importador perante o CRQ;”</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Para: “Entrega anual, ou sempre que houver alteração, de cópia do certificado de Anotação de Responsabilidade Técnica do produtor nacional ou importador perante o CRQ”;</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Evitar-se excesso de burocracia sem contrapartida de garantias pretendidas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latin typeface="Calibri"/>
                          <a:ea typeface="Arial Unicode MS"/>
                          <a:cs typeface="Cambria"/>
                        </a:rPr>
                        <a:t>Art. 7°, inciso VI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Cópia do certificado de anotação de responsabilidade técnica do produtor nacional ou importador perante a ANP o CRQ, </a:t>
                      </a:r>
                      <a:r>
                        <a:rPr lang="pt-BR" sz="1000" b="1" u="sng" dirty="0">
                          <a:latin typeface="Calibri"/>
                          <a:ea typeface="Arial Unicode MS"/>
                          <a:cs typeface="Cambria"/>
                        </a:rPr>
                        <a:t>que deverá ser apresentado anualmente.</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Cambria"/>
                        </a:rPr>
                        <a:t>O SIMEPETRO sugere que o certificado de anotação de responsabilidade técnica do produtor nacional ou importador seja encaminhado anualmente,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4859">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7°, inciso VII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De: “cópia do comprovante de registro de classe, CRQ, do responsável técnico;”</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Para: “Entrega anual, ou sempre que houver alteração, de cópia do comprovante de registro de classe, CRQ, do responsável técnico;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Evitar-se excesso de burocracia sem contrapartida de garantias pretendidas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Cambria"/>
                        </a:rPr>
                        <a:t>Art. 7°, inciso VII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Cópia do comprovante do registro de classe, CRQ do responsável técnico,</a:t>
                      </a:r>
                      <a:r>
                        <a:rPr lang="pt-BR" sz="1000" b="1" u="sng" dirty="0">
                          <a:latin typeface="Calibri"/>
                          <a:ea typeface="Arial Unicode MS"/>
                          <a:cs typeface="Cambria"/>
                        </a:rPr>
                        <a:t> que deverá ser apresentado anualmente.</a:t>
                      </a:r>
                      <a:r>
                        <a:rPr lang="pt-BR" sz="1000" dirty="0">
                          <a:latin typeface="Calibri"/>
                          <a:ea typeface="Arial Unicode MS"/>
                          <a:cs typeface="Cambria"/>
                        </a:rPr>
                        <a:t>;</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O SIMEPETRO sugere que o comprovante do registro de classe seja encaminhado anualmente, e não a cada envio de produtos para registro junto a ANP, exceto quando houver a substituição deste profissional por qualquer razão.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89"/>
          <p:cNvGraphicFramePr>
            <a:graphicFrameLocks noGrp="1"/>
          </p:cNvGraphicFramePr>
          <p:nvPr/>
        </p:nvGraphicFramePr>
        <p:xfrm>
          <a:off x="468313" y="1628775"/>
          <a:ext cx="8533642" cy="4412544"/>
        </p:xfrm>
        <a:graphic>
          <a:graphicData uri="http://schemas.openxmlformats.org/drawingml/2006/table">
            <a:tbl>
              <a:tblPr/>
              <a:tblGrid>
                <a:gridCol w="2378228"/>
                <a:gridCol w="6155414"/>
              </a:tblGrid>
              <a:tr h="4653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800" b="0" i="0" u="none" strike="noStrike" cap="none" normalizeH="0" baseline="0" dirty="0" smtClean="0">
                          <a:ln>
                            <a:noFill/>
                          </a:ln>
                          <a:solidFill>
                            <a:srgbClr val="002060"/>
                          </a:solidFill>
                          <a:effectLst/>
                          <a:latin typeface="Verdana" pitchFamily="34" charset="0"/>
                        </a:rPr>
                        <a:t>Horário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800" b="0" i="0" u="none" strike="noStrike" cap="none" normalizeH="0" baseline="0" dirty="0" smtClean="0">
                          <a:ln>
                            <a:noFill/>
                          </a:ln>
                          <a:solidFill>
                            <a:srgbClr val="002060"/>
                          </a:solidFill>
                          <a:effectLst/>
                          <a:latin typeface="Verdana" pitchFamily="34" charset="0"/>
                        </a:rPr>
                        <a:t>Descrição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6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t-BR" sz="1800" b="0" i="0" u="none" strike="noStrike" cap="none" normalizeH="0" baseline="0" dirty="0" smtClean="0">
                          <a:ln>
                            <a:noFill/>
                          </a:ln>
                          <a:solidFill>
                            <a:srgbClr val="002060"/>
                          </a:solidFill>
                          <a:effectLst/>
                          <a:latin typeface="Verdana" pitchFamily="34" charset="0"/>
                        </a:rPr>
                        <a:t>14:15 – 14:30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pt-BR" sz="1800" b="0" i="0" u="none" strike="noStrike" cap="none" normalizeH="0" baseline="0" dirty="0" smtClean="0">
                          <a:ln>
                            <a:noFill/>
                          </a:ln>
                          <a:solidFill>
                            <a:srgbClr val="002060"/>
                          </a:solidFill>
                          <a:effectLst/>
                          <a:latin typeface="Verdana" pitchFamily="34" charset="0"/>
                        </a:rPr>
                        <a:t>Recepção de expositores e registro dos participantes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690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pt-BR" sz="1800" b="0" i="0" u="none" strike="noStrike" cap="none" normalizeH="0" baseline="0" dirty="0" smtClean="0">
                          <a:ln>
                            <a:noFill/>
                          </a:ln>
                          <a:solidFill>
                            <a:srgbClr val="002060"/>
                          </a:solidFill>
                          <a:effectLst/>
                          <a:latin typeface="Verdana" pitchFamily="34" charset="0"/>
                        </a:rPr>
                        <a:t>14:30 – 15:00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pt-BR" sz="1800" b="0" i="0" u="none" strike="noStrike" cap="none" normalizeH="0" baseline="0" dirty="0" smtClean="0">
                          <a:ln>
                            <a:noFill/>
                          </a:ln>
                          <a:solidFill>
                            <a:srgbClr val="002060"/>
                          </a:solidFill>
                          <a:effectLst/>
                          <a:latin typeface="Verdana" pitchFamily="34" charset="0"/>
                        </a:rPr>
                        <a:t>Abertura das atividades pelo Presidente da Audiência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690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pt-BR" sz="1800" b="0" i="0" u="none" strike="noStrike" cap="none" normalizeH="0" baseline="0" dirty="0" smtClean="0">
                          <a:ln>
                            <a:noFill/>
                          </a:ln>
                          <a:solidFill>
                            <a:srgbClr val="002060"/>
                          </a:solidFill>
                          <a:effectLst/>
                          <a:latin typeface="Verdana" pitchFamily="34" charset="0"/>
                        </a:rPr>
                        <a:t>15:00 – 15:30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pt-BR" sz="1800" b="0" i="0" u="none" strike="noStrike" kern="1200" cap="none" normalizeH="0" baseline="0" dirty="0" smtClean="0">
                          <a:ln>
                            <a:noFill/>
                          </a:ln>
                          <a:solidFill>
                            <a:srgbClr val="002060"/>
                          </a:solidFill>
                          <a:effectLst/>
                          <a:latin typeface="Verdana" pitchFamily="34" charset="0"/>
                          <a:ea typeface="+mn-ea"/>
                          <a:cs typeface="+mn-cs"/>
                        </a:rPr>
                        <a:t>Exposição do tema pela Superintendência de Biocombustíveis e de Qualidade de Produtos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158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pt-BR" sz="1800" b="0" i="0" u="none" strike="noStrike" cap="none" normalizeH="0" baseline="0" dirty="0" smtClean="0">
                          <a:ln>
                            <a:noFill/>
                          </a:ln>
                          <a:solidFill>
                            <a:srgbClr val="002060"/>
                          </a:solidFill>
                          <a:effectLst/>
                          <a:latin typeface="Verdana" pitchFamily="34" charset="0"/>
                        </a:rPr>
                        <a:t>15:30 – 16:15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pt-BR" sz="1800" b="0" i="0" u="none" strike="noStrike" cap="none" normalizeH="0" baseline="0" dirty="0" smtClean="0">
                          <a:ln>
                            <a:noFill/>
                          </a:ln>
                          <a:solidFill>
                            <a:srgbClr val="002060"/>
                          </a:solidFill>
                          <a:effectLst/>
                          <a:latin typeface="Verdana" pitchFamily="34" charset="0"/>
                        </a:rPr>
                        <a:t>Pronunciamento dos inscritos por ordem de recebimento das inscrições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947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pt-BR" sz="1800" b="0" i="0" u="none" strike="noStrike" cap="none" normalizeH="0" baseline="0" dirty="0" smtClean="0">
                          <a:ln>
                            <a:noFill/>
                          </a:ln>
                          <a:solidFill>
                            <a:srgbClr val="002060"/>
                          </a:solidFill>
                          <a:effectLst/>
                          <a:latin typeface="Verdana" pitchFamily="34" charset="0"/>
                        </a:rPr>
                        <a:t>16:15 – 16:30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pt-BR" sz="1800" b="0" i="0" u="none" strike="noStrike" cap="none" normalizeH="0" baseline="0" dirty="0" smtClean="0">
                          <a:ln>
                            <a:noFill/>
                          </a:ln>
                          <a:solidFill>
                            <a:srgbClr val="002060"/>
                          </a:solidFill>
                          <a:effectLst/>
                          <a:latin typeface="Verdana" pitchFamily="34" charset="0"/>
                        </a:rPr>
                        <a:t>Comentários finais e encerramento</a:t>
                      </a: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t-BR" sz="1800" b="0" i="0" u="none" strike="noStrike" cap="none" normalizeH="0" baseline="0" dirty="0" smtClean="0">
                        <a:ln>
                          <a:noFill/>
                        </a:ln>
                        <a:solidFill>
                          <a:srgbClr val="00206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 Box 3"/>
          <p:cNvSpPr txBox="1">
            <a:spLocks noChangeArrowheads="1"/>
          </p:cNvSpPr>
          <p:nvPr/>
        </p:nvSpPr>
        <p:spPr bwMode="auto">
          <a:xfrm>
            <a:off x="2857488" y="214290"/>
            <a:ext cx="5572125" cy="954107"/>
          </a:xfrm>
          <a:prstGeom prst="rect">
            <a:avLst/>
          </a:prstGeom>
          <a:noFill/>
          <a:ln w="9525">
            <a:noFill/>
            <a:miter lim="800000"/>
            <a:headEnd/>
            <a:tailEnd/>
          </a:ln>
        </p:spPr>
        <p:txBody>
          <a:bodyPr>
            <a:spAutoFit/>
          </a:bodyPr>
          <a:lstStyle/>
          <a:p>
            <a:pPr algn="ctr" eaLnBrk="0" hangingPunct="0">
              <a:spcBef>
                <a:spcPts val="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p>
          <a:p>
            <a:pPr algn="ctr" eaLnBrk="0" hangingPunct="0">
              <a:spcBef>
                <a:spcPts val="0"/>
              </a:spcBef>
              <a:defRPr/>
            </a:pPr>
            <a:r>
              <a:rPr lang="pt-BR" sz="2800" b="1" dirty="0" smtClean="0">
                <a:solidFill>
                  <a:schemeClr val="accent2">
                    <a:lumMod val="50000"/>
                  </a:schemeClr>
                </a:solidFill>
                <a:latin typeface="Arial" pitchFamily="34" charset="0"/>
                <a:cs typeface="Arial" pitchFamily="34" charset="0"/>
              </a:rPr>
              <a:t>Programação</a:t>
            </a:r>
            <a:endParaRPr lang="pt-BR" sz="2800" b="1" dirty="0">
              <a:solidFill>
                <a:schemeClr val="accent2">
                  <a:lumMod val="50000"/>
                </a:schemeClr>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684906"/>
          <a:ext cx="8784976" cy="4842024"/>
        </p:xfrm>
        <a:graphic>
          <a:graphicData uri="http://schemas.openxmlformats.org/drawingml/2006/table">
            <a:tbl>
              <a:tblPr/>
              <a:tblGrid>
                <a:gridCol w="936104"/>
                <a:gridCol w="792088"/>
                <a:gridCol w="3600400"/>
                <a:gridCol w="3456384"/>
              </a:tblGrid>
              <a:tr h="431152">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7°, inciso IX</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De: “documentos comprobatórios do desempenho ou aprovação declarados no caso de óleos lubrificantes industriais;”</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Para: “documentos comprobatórios do desempenho ou aprovação declarados no caso de óleos lubrificantes industriais hidráulicos, turbina e engrenagens”;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 existência da grande variedade de óleos industriais de aplicações específicas dificulta a comprovação via documentação pelos fabricantes de aditivos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25574">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7°, inciso IX</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Cambria"/>
                        </a:rPr>
                        <a:t>Documento comprobatório do desempenho ou aprovação declarados no caso de óleos lubrificantes industriais </a:t>
                      </a:r>
                      <a:r>
                        <a:rPr lang="pt-BR" sz="1000" b="1">
                          <a:latin typeface="Calibri"/>
                          <a:ea typeface="Arial Unicode MS"/>
                          <a:cs typeface="Cambria"/>
                        </a:rPr>
                        <a:t>para as aplicações: hidráulicos, turbinas, engrenagens industriais;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Cambria"/>
                        </a:rPr>
                        <a:t>O SIMEPETRO propõe que seja exigido o documento comprobatório do desempenho ou aprovação apenas para óleos industriais para as seguintes aplicações: hidráulicos, turbinas, engrenagens industriais. Isto se justifica pelo fato de que outras aplicações industriais têm exigências especificas entre cliente e fornecedor  em que normalmente são desenvolvidos produtos com especificidades entre as partes.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dirty="0">
                          <a:latin typeface="Calibri"/>
                          <a:ea typeface="Times New Roman"/>
                        </a:rPr>
                        <a:t>Comissão de lubrificantes do IBP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rPr>
                        <a:t>Art. 7°, </a:t>
                      </a:r>
                      <a:r>
                        <a:rPr lang="pt-BR" sz="1000" b="1">
                          <a:latin typeface="Calibri"/>
                          <a:ea typeface="Arial Unicode MS"/>
                          <a:cs typeface="Arial"/>
                        </a:rPr>
                        <a:t>Inciso </a:t>
                      </a:r>
                      <a:r>
                        <a:rPr lang="pt-BR" sz="1000" b="1">
                          <a:latin typeface="Calibri"/>
                          <a:ea typeface="Times New Roman"/>
                        </a:rPr>
                        <a:t>X</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Times New Roman"/>
                        </a:rPr>
                        <a:t>De:  Art. 7° X- aprovação concedida pela NSF (</a:t>
                      </a:r>
                      <a:r>
                        <a:rPr lang="pt-BR" sz="1000" i="1" dirty="0" err="1">
                          <a:latin typeface="Calibri"/>
                          <a:ea typeface="Times New Roman"/>
                        </a:rPr>
                        <a:t>National</a:t>
                      </a:r>
                      <a:r>
                        <a:rPr lang="pt-BR" sz="1000" i="1" dirty="0">
                          <a:latin typeface="Calibri"/>
                          <a:ea typeface="Times New Roman"/>
                        </a:rPr>
                        <a:t> </a:t>
                      </a:r>
                      <a:r>
                        <a:rPr lang="pt-BR" sz="1000" i="1" dirty="0" err="1">
                          <a:latin typeface="Calibri"/>
                          <a:ea typeface="Times New Roman"/>
                        </a:rPr>
                        <a:t>Sanitary</a:t>
                      </a:r>
                      <a:r>
                        <a:rPr lang="pt-BR" sz="1000" i="1" dirty="0">
                          <a:latin typeface="Calibri"/>
                          <a:ea typeface="Times New Roman"/>
                        </a:rPr>
                        <a:t> </a:t>
                      </a:r>
                      <a:r>
                        <a:rPr lang="pt-BR" sz="1000" i="1" dirty="0" err="1">
                          <a:latin typeface="Calibri"/>
                          <a:ea typeface="Times New Roman"/>
                        </a:rPr>
                        <a:t>Foundation</a:t>
                      </a:r>
                      <a:r>
                        <a:rPr lang="pt-BR" sz="1000" dirty="0">
                          <a:latin typeface="Calibri"/>
                          <a:ea typeface="Times New Roman"/>
                        </a:rPr>
                        <a:t>), no caso de óleos e graxas lubrificantes para contato alimentar incidental H1</a:t>
                      </a:r>
                      <a:r>
                        <a:rPr lang="pt-BR" sz="1000" b="1" dirty="0">
                          <a:solidFill>
                            <a:srgbClr val="C0504D"/>
                          </a:solidFill>
                          <a:latin typeface="Calibri"/>
                          <a:ea typeface="Times New Roman"/>
                        </a:rPr>
                        <a:t>.</a:t>
                      </a:r>
                      <a:endParaRPr lang="pt-BR" sz="1000" dirty="0">
                        <a:latin typeface="Times New Roman"/>
                        <a:ea typeface="Times New Roman"/>
                      </a:endParaRPr>
                    </a:p>
                    <a:p>
                      <a:pPr algn="just">
                        <a:lnSpc>
                          <a:spcPct val="115000"/>
                        </a:lnSpc>
                        <a:spcBef>
                          <a:spcPts val="500"/>
                        </a:spcBef>
                        <a:spcAft>
                          <a:spcPts val="500"/>
                        </a:spcAft>
                      </a:pPr>
                      <a:r>
                        <a:rPr lang="pt-BR" sz="1000" dirty="0">
                          <a:latin typeface="Calibri"/>
                          <a:ea typeface="Times New Roman"/>
                        </a:rPr>
                        <a:t>Para: X- aprovação concedida pela NSF (</a:t>
                      </a:r>
                      <a:r>
                        <a:rPr lang="pt-BR" sz="1000" i="1" dirty="0" err="1">
                          <a:latin typeface="Calibri"/>
                          <a:ea typeface="Times New Roman"/>
                        </a:rPr>
                        <a:t>National</a:t>
                      </a:r>
                      <a:r>
                        <a:rPr lang="pt-BR" sz="1000" i="1" dirty="0">
                          <a:latin typeface="Calibri"/>
                          <a:ea typeface="Times New Roman"/>
                        </a:rPr>
                        <a:t> </a:t>
                      </a:r>
                      <a:r>
                        <a:rPr lang="pt-BR" sz="1000" i="1" dirty="0" err="1">
                          <a:latin typeface="Calibri"/>
                          <a:ea typeface="Times New Roman"/>
                        </a:rPr>
                        <a:t>Sanitary</a:t>
                      </a:r>
                      <a:r>
                        <a:rPr lang="pt-BR" sz="1000" i="1" dirty="0">
                          <a:latin typeface="Calibri"/>
                          <a:ea typeface="Times New Roman"/>
                        </a:rPr>
                        <a:t> </a:t>
                      </a:r>
                      <a:r>
                        <a:rPr lang="pt-BR" sz="1000" i="1" dirty="0" err="1">
                          <a:latin typeface="Calibri"/>
                          <a:ea typeface="Times New Roman"/>
                        </a:rPr>
                        <a:t>Foundation</a:t>
                      </a:r>
                      <a:r>
                        <a:rPr lang="pt-BR" sz="1000" dirty="0">
                          <a:latin typeface="Calibri"/>
                          <a:ea typeface="Times New Roman"/>
                        </a:rPr>
                        <a:t>), </a:t>
                      </a:r>
                      <a:r>
                        <a:rPr lang="pt-BR" sz="1000" b="1" dirty="0">
                          <a:solidFill>
                            <a:srgbClr val="4F81BD"/>
                          </a:solidFill>
                          <a:latin typeface="Calibri"/>
                          <a:ea typeface="Times New Roman"/>
                        </a:rPr>
                        <a:t>no caso de todos os óleos e graxas lubrificantes utilizados em indústria de alimentos e bebidas.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rPr>
                        <a:t>Existem vários classificações da NSF para os produtos utilizados na indústria de alimentos e bebidas e todos deveriam ser contemplados e não só o H1.</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25574">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7°, inciso X</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Para a solicitação de registro dos produtos mencionados no artigo 1° deverão ser encaminhados à ANP:</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O </a:t>
                      </a:r>
                      <a:r>
                        <a:rPr lang="pt-BR" sz="1000" dirty="0" err="1">
                          <a:latin typeface="Calibri"/>
                          <a:ea typeface="Arial Unicode MS"/>
                          <a:cs typeface="Cambria"/>
                        </a:rPr>
                        <a:t>Simepetro</a:t>
                      </a:r>
                      <a:r>
                        <a:rPr lang="pt-BR" sz="1000" dirty="0">
                          <a:latin typeface="Calibri"/>
                          <a:ea typeface="Arial Unicode MS"/>
                          <a:cs typeface="Cambria"/>
                        </a:rPr>
                        <a:t> sugere que sejam mencionadas nesse artigo todas as classificações reguladas e controladas pela NSF, devendo-se respeitar, no registro, o que consta como definição na NSF, não se resumindo apenas à classificação H1, conforme está mencionado na sugestão de revisão. Isso dá às empresas que precisam dos lubrificantes total segurança de que tais produtos registrados na ANP passaram por avaliação antes de serem liberados para serem comercializados.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4" name="Tabela 3"/>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600400"/>
                <a:gridCol w="345638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600400"/>
                <a:gridCol w="345638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4906"/>
          <a:ext cx="8784977" cy="4133560"/>
        </p:xfrm>
        <a:graphic>
          <a:graphicData uri="http://schemas.openxmlformats.org/drawingml/2006/table">
            <a:tbl>
              <a:tblPr/>
              <a:tblGrid>
                <a:gridCol w="936104"/>
                <a:gridCol w="792088"/>
                <a:gridCol w="3600400"/>
                <a:gridCol w="3456385"/>
              </a:tblGrid>
              <a:tr h="392070">
                <a:tc>
                  <a:txBody>
                    <a:bodyPr/>
                    <a:lstStyle/>
                    <a:p>
                      <a:pPr algn="ctr">
                        <a:lnSpc>
                          <a:spcPct val="115000"/>
                        </a:lnSpc>
                        <a:spcAft>
                          <a:spcPts val="0"/>
                        </a:spcAft>
                      </a:pPr>
                      <a:r>
                        <a:rPr lang="pt-BR" sz="1000" b="1" dirty="0">
                          <a:solidFill>
                            <a:schemeClr val="tx1"/>
                          </a:solidFill>
                          <a:latin typeface="Calibri"/>
                          <a:ea typeface="Arial Unicode MS"/>
                        </a:rPr>
                        <a:t>ANP</a:t>
                      </a:r>
                      <a:endParaRPr lang="pt-BR" sz="1000" dirty="0">
                        <a:solidFill>
                          <a:schemeClr val="tx1"/>
                        </a:solidFill>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chemeClr val="tx1"/>
                          </a:solidFill>
                          <a:latin typeface="Calibri"/>
                          <a:ea typeface="Arial Unicode MS"/>
                          <a:cs typeface="Cambria"/>
                        </a:rPr>
                        <a:t>Art. 7°, inciso X</a:t>
                      </a:r>
                      <a:endParaRPr lang="pt-BR" sz="1000" dirty="0">
                        <a:solidFill>
                          <a:schemeClr val="tx1"/>
                        </a:solidFill>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solidFill>
                            <a:schemeClr val="tx1"/>
                          </a:solidFill>
                          <a:latin typeface="Calibri"/>
                          <a:ea typeface="Arial Unicode MS"/>
                          <a:cs typeface="Cambria"/>
                        </a:rPr>
                        <a:t>Alterar para :</a:t>
                      </a:r>
                      <a:endParaRPr lang="pt-BR" sz="1000" dirty="0">
                        <a:solidFill>
                          <a:schemeClr val="tx1"/>
                        </a:solidFill>
                        <a:latin typeface="Times New Roman"/>
                        <a:ea typeface="Times New Roman"/>
                      </a:endParaRPr>
                    </a:p>
                    <a:p>
                      <a:pPr algn="just">
                        <a:lnSpc>
                          <a:spcPct val="115000"/>
                        </a:lnSpc>
                        <a:spcAft>
                          <a:spcPts val="0"/>
                        </a:spcAft>
                      </a:pPr>
                      <a:r>
                        <a:rPr lang="pt-BR" sz="1000" dirty="0">
                          <a:solidFill>
                            <a:schemeClr val="tx1"/>
                          </a:solidFill>
                          <a:latin typeface="Calibri"/>
                          <a:ea typeface="Arial Unicode MS"/>
                          <a:cs typeface="Cambria"/>
                        </a:rPr>
                        <a:t>X - certificado de que produto e produtor atendem a norma ISO 21.469 emitido por organização acreditada pela norma ISO 17.065, no caso de óleos e graxas lubrificantes para contato alimentar incidental.</a:t>
                      </a:r>
                      <a:endParaRPr lang="pt-BR" sz="1000" dirty="0">
                        <a:solidFill>
                          <a:schemeClr val="tx1"/>
                        </a:solidFill>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solidFill>
                            <a:schemeClr val="tx1"/>
                          </a:solidFill>
                          <a:latin typeface="Calibri"/>
                          <a:ea typeface="Times New Roman"/>
                        </a:rPr>
                        <a:t>Não necessariamente a NSF é a única instituição capacitada para certificar produtos para grau alimentício incidental.</a:t>
                      </a:r>
                      <a:endParaRPr lang="pt-BR" sz="1000" dirty="0">
                        <a:solidFill>
                          <a:schemeClr val="tx1"/>
                        </a:solidFill>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7°, inciso XIV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Inexistente. Renumerar incisos deste artigo.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Garantir a sequência dos incisos sem lacunas.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7°, inciso XIV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b="0" dirty="0">
                          <a:latin typeface="Calibri"/>
                          <a:ea typeface="Arial Unicode MS"/>
                          <a:cs typeface="Cambria"/>
                        </a:rPr>
                        <a:t>Falta inserir o inciso XIV, o que provocaria uma renumeração dos incisos </a:t>
                      </a:r>
                      <a:r>
                        <a:rPr lang="pt-BR" sz="1000" b="0" dirty="0" err="1">
                          <a:latin typeface="Calibri"/>
                          <a:ea typeface="Arial Unicode MS"/>
                          <a:cs typeface="Cambria"/>
                        </a:rPr>
                        <a:t>subsequentes</a:t>
                      </a:r>
                      <a:r>
                        <a:rPr lang="pt-BR" sz="1000" b="0" dirty="0">
                          <a:latin typeface="Calibri"/>
                          <a:ea typeface="Arial Unicode MS"/>
                          <a:cs typeface="Cambria"/>
                        </a:rPr>
                        <a:t>.</a:t>
                      </a:r>
                      <a:endParaRPr lang="pt-BR" sz="1000" b="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Cambria"/>
                        </a:rPr>
                        <a:t>Há uma clara omissão do que deveria ser o inciso XIV do art. 7° na minuta da resolução, o que justifica a  proposta de renumeração dos incisos a partir do n° XIII.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11867">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7°, inciso XV</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De: “rótulo comercial nacional que atenda todas as exigências descritas no artigo 12 desta Resolução e rótulo estrangeiro, quando for o caso;”</a:t>
                      </a:r>
                      <a:endParaRPr lang="pt-BR" sz="1000" dirty="0">
                        <a:latin typeface="Times New Roman"/>
                        <a:ea typeface="Times New Roman"/>
                      </a:endParaRPr>
                    </a:p>
                    <a:p>
                      <a:pPr algn="just">
                        <a:lnSpc>
                          <a:spcPct val="115000"/>
                        </a:lnSpc>
                        <a:spcBef>
                          <a:spcPts val="500"/>
                        </a:spcBef>
                        <a:spcAft>
                          <a:spcPts val="500"/>
                        </a:spcAft>
                      </a:pPr>
                      <a:r>
                        <a:rPr lang="pt-BR" sz="1000" dirty="0">
                          <a:latin typeface="Calibri"/>
                          <a:ea typeface="Arial Unicode MS"/>
                          <a:cs typeface="Arial"/>
                        </a:rPr>
                        <a:t>Para:  “modelo ou declaração de rótulo”;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Os elementos essenciais necessários à devida orientação do consumidor  tais como: marca comercial, número de registro na ANP e demais especificações e propriedades do produto já se encontram descritos claramente no rotulo e contrarrótulo constantes do modelo ou declaração propostos.</a:t>
                      </a:r>
                      <a:endParaRPr lang="pt-BR" sz="1000">
                        <a:latin typeface="Times New Roman"/>
                        <a:ea typeface="Times New Roman"/>
                      </a:endParaRPr>
                    </a:p>
                    <a:p>
                      <a:pPr algn="just">
                        <a:lnSpc>
                          <a:spcPct val="115000"/>
                        </a:lnSpc>
                        <a:spcAft>
                          <a:spcPts val="0"/>
                        </a:spcAft>
                      </a:pPr>
                      <a:r>
                        <a:rPr lang="pt-BR" sz="1000">
                          <a:latin typeface="Calibri"/>
                          <a:ea typeface="Arial Unicode MS"/>
                          <a:cs typeface="Arial"/>
                        </a:rPr>
                        <a:t>Além disso, a alteração sugerida limitará a criatividade da área de comunicação das empresas produtoras voltada à diferenciação visual dos seus produtos pelo consumidor.</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7°, inciso XV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Cambria"/>
                        </a:rPr>
                        <a:t>rótulo comercial nacional que atenda todas as exigências descritas no artigo 12 desta Resolução e rótulo estrangeiro, quando for o caso </a:t>
                      </a:r>
                      <a:r>
                        <a:rPr lang="pt-BR" sz="1000" b="1" u="sng">
                          <a:latin typeface="Calibri"/>
                          <a:ea typeface="Arial Unicode MS"/>
                          <a:cs typeface="Cambria"/>
                        </a:rPr>
                        <a:t>e conforme última versão da norma ABNT NBR 14725</a:t>
                      </a:r>
                      <a:r>
                        <a:rPr lang="pt-BR" sz="1000">
                          <a:latin typeface="Calibri"/>
                          <a:ea typeface="Arial Unicode MS"/>
                          <a:cs typeface="Cambria"/>
                        </a:rPr>
                        <a:t>;</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É preciso acrescentar a necessidade de conformidade com a última versão da norma ABNT NBR 14725, tendo em vista a existência de NBR específica em vigência, a fim de evitar informações diferentes nos rótulos dos lubrificantes, atendendo ao GHS considerado na referida NBR.</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600400"/>
                <a:gridCol w="345638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4906"/>
          <a:ext cx="8784976" cy="4666764"/>
        </p:xfrm>
        <a:graphic>
          <a:graphicData uri="http://schemas.openxmlformats.org/drawingml/2006/table">
            <a:tbl>
              <a:tblPr/>
              <a:tblGrid>
                <a:gridCol w="936104"/>
                <a:gridCol w="792088"/>
                <a:gridCol w="3600400"/>
                <a:gridCol w="3456384"/>
              </a:tblGrid>
              <a:tr h="690031">
                <a:tc>
                  <a:txBody>
                    <a:bodyPr/>
                    <a:lstStyle/>
                    <a:p>
                      <a:pPr algn="ctr">
                        <a:lnSpc>
                          <a:spcPct val="115000"/>
                        </a:lnSpc>
                        <a:spcAft>
                          <a:spcPts val="0"/>
                        </a:spcAft>
                      </a:pPr>
                      <a:r>
                        <a:rPr lang="pt-BR" sz="1000" b="1" dirty="0">
                          <a:latin typeface="Calibri"/>
                          <a:ea typeface="Times New Roman"/>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Times New Roman"/>
                        </a:rPr>
                        <a:t>Art. 7°, </a:t>
                      </a:r>
                      <a:r>
                        <a:rPr lang="pt-BR" sz="1000" b="1" dirty="0">
                          <a:latin typeface="Calibri"/>
                          <a:ea typeface="Arial Unicode MS"/>
                          <a:cs typeface="Arial"/>
                        </a:rPr>
                        <a:t>Inciso </a:t>
                      </a:r>
                      <a:r>
                        <a:rPr lang="pt-BR" sz="1000" b="1" dirty="0">
                          <a:latin typeface="Calibri"/>
                          <a:ea typeface="Times New Roman"/>
                        </a:rPr>
                        <a:t>XVI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De:  XVI – relatório dos testes nas sequências IIIG (ASTM D7320), VG (ASTM D6593) e OM 50 11A (ACEA) e/ou de teste internacionalmente aceito que comprove o não prejuízo ao óleo lubrificante, para os aditivos em frasco.</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Para:  XVI – para os aditivos em frasco, relatório dos testes da mistura do aditivo com o óleo lubrificante automotivo (de categoria API mais recente) nas sequências IIIG (ASTM D7320), VG (ASTM D6593) e OM 50 11A (ACEA) e/ou de teste internacionalmente aceito que comprove o não prejuízo ao desempenho do óleo lubrificante.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Faltou especificar as condições do teste e deixar mais claro o texto.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7°, inciso XVI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relatório dos testes das </a:t>
                      </a:r>
                      <a:r>
                        <a:rPr lang="pt-BR" sz="1000" dirty="0" err="1">
                          <a:latin typeface="Calibri"/>
                          <a:ea typeface="Arial Unicode MS"/>
                          <a:cs typeface="Cambria"/>
                        </a:rPr>
                        <a:t>sequências</a:t>
                      </a:r>
                      <a:r>
                        <a:rPr lang="pt-BR" sz="1000" dirty="0">
                          <a:latin typeface="Calibri"/>
                          <a:ea typeface="Arial Unicode MS"/>
                          <a:cs typeface="Cambria"/>
                        </a:rPr>
                        <a:t> IIIG (ASTM D7320), VG (ASTM D6593) e OM 50 11A (ACEA) e/ou de teste internacionalmente aceito que comprove o não prejuízo ao óleo lubrificante, para os aditivos em frasco;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Cambria"/>
                        </a:rPr>
                        <a:t>Simepetro sugere que sejam considerados pela ANP os testes feitos pelas empresas de aditivos, conforme já acontece com os óleos lubrificantes para uso automotivo, em que as empresas de tecnologia desenvolvem e testam todos esses aditivos antes de iniciar a comercialização dos mesmos.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latin typeface="Calibri"/>
                          <a:ea typeface="Times New Roman"/>
                        </a:rPr>
                        <a:t>Comissão de lubrificantes do IBP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a:latin typeface="Calibri"/>
                          <a:ea typeface="Times New Roman"/>
                        </a:rPr>
                        <a:t>Art. 7°, </a:t>
                      </a:r>
                      <a:r>
                        <a:rPr lang="pt-BR" sz="1000" b="1">
                          <a:latin typeface="Calibri"/>
                          <a:ea typeface="Arial Unicode MS"/>
                          <a:cs typeface="Arial"/>
                        </a:rPr>
                        <a:t>Inciso </a:t>
                      </a:r>
                      <a:r>
                        <a:rPr lang="pt-BR" sz="1000" b="1">
                          <a:latin typeface="Calibri"/>
                          <a:ea typeface="Times New Roman"/>
                        </a:rPr>
                        <a:t>XVII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De:  XVII – relatório de testes  que comprovem os benefícios descritos no rótulo, para os aditivos em frasco.</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Para: XVII – relatório de testes, devidamente acompanhado de documento da empresa fornecedora deste aditivo, que comprovem os benefícios descritos no rótulo, para os aditivos em frasco.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rPr>
                        <a:t>Normalmente a empresa produtora de aditivos já faz estes testes com referência em padrões internacionais, conforme solicitado para os óleos automotivos que são registrados na ANP e são acompanhados destes documentos .</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Cambria"/>
                        </a:rPr>
                        <a:t>Art. 7°, inciso XVII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Cambria"/>
                        </a:rPr>
                        <a:t>relatório de testes </a:t>
                      </a:r>
                      <a:r>
                        <a:rPr lang="pt-BR" sz="1000" b="1" u="sng">
                          <a:latin typeface="Calibri"/>
                          <a:ea typeface="Arial Unicode MS"/>
                          <a:cs typeface="Cambria"/>
                        </a:rPr>
                        <a:t>feitos pela empresa de tecnologia devidamente acompanhado de documento da empresa fornecedora deste aditivo</a:t>
                      </a:r>
                      <a:r>
                        <a:rPr lang="pt-BR" sz="1000">
                          <a:latin typeface="Calibri"/>
                          <a:ea typeface="Arial Unicode MS"/>
                          <a:cs typeface="Cambria"/>
                        </a:rPr>
                        <a:t> que comprovem os benefícios descritos no rótulo, para os aditivos em frasco.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O </a:t>
                      </a:r>
                      <a:r>
                        <a:rPr lang="pt-BR" sz="1000" dirty="0" err="1">
                          <a:latin typeface="Calibri"/>
                          <a:ea typeface="Arial Unicode MS"/>
                          <a:cs typeface="Cambria"/>
                        </a:rPr>
                        <a:t>Simepetro</a:t>
                      </a:r>
                      <a:r>
                        <a:rPr lang="pt-BR" sz="1000" dirty="0">
                          <a:latin typeface="Calibri"/>
                          <a:ea typeface="Arial Unicode MS"/>
                          <a:cs typeface="Cambria"/>
                        </a:rPr>
                        <a:t> sugere que pode substituir o item anterior, considerando que a empresa de tecnologia já faz estes testes com referência em padrões internacionais, conforme é feito para os óleos automotivos que são registrados na ANP e são acompanhados desses documentos fornecidos pelas empresas de tecnologia.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600400"/>
                <a:gridCol w="345638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76955"/>
          <a:ext cx="8784977" cy="4443244"/>
        </p:xfrm>
        <a:graphic>
          <a:graphicData uri="http://schemas.openxmlformats.org/drawingml/2006/table">
            <a:tbl>
              <a:tblPr/>
              <a:tblGrid>
                <a:gridCol w="936104"/>
                <a:gridCol w="792088"/>
                <a:gridCol w="3600400"/>
                <a:gridCol w="3456385"/>
              </a:tblGrid>
              <a:tr h="517445">
                <a:tc>
                  <a:txBody>
                    <a:bodyPr/>
                    <a:lstStyle/>
                    <a:p>
                      <a:pPr algn="ctr">
                        <a:lnSpc>
                          <a:spcPct val="115000"/>
                        </a:lnSpc>
                        <a:spcAft>
                          <a:spcPts val="0"/>
                        </a:spcAft>
                      </a:pPr>
                      <a:r>
                        <a:rPr lang="pt-BR" sz="1000" b="1" dirty="0">
                          <a:latin typeface="Calibri"/>
                          <a:ea typeface="Times New Roman"/>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rPr>
                        <a:t>Art. 7°, </a:t>
                      </a:r>
                      <a:r>
                        <a:rPr lang="pt-BR" sz="1000" b="1">
                          <a:latin typeface="Calibri"/>
                          <a:ea typeface="Arial Unicode MS"/>
                          <a:cs typeface="Arial"/>
                        </a:rPr>
                        <a:t>Inciso </a:t>
                      </a:r>
                      <a:r>
                        <a:rPr lang="pt-BR" sz="1000" b="1">
                          <a:latin typeface="Calibri"/>
                          <a:ea typeface="Times New Roman"/>
                        </a:rPr>
                        <a:t>XVIII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Cambria"/>
                        </a:rPr>
                        <a:t>Inserir o inciso:</a:t>
                      </a:r>
                      <a:endParaRPr lang="pt-BR" sz="1000">
                        <a:latin typeface="Times New Roman"/>
                        <a:ea typeface="Times New Roman"/>
                      </a:endParaRPr>
                    </a:p>
                    <a:p>
                      <a:pPr algn="just">
                        <a:lnSpc>
                          <a:spcPct val="115000"/>
                        </a:lnSpc>
                        <a:spcBef>
                          <a:spcPts val="500"/>
                        </a:spcBef>
                        <a:spcAft>
                          <a:spcPts val="500"/>
                        </a:spcAft>
                      </a:pPr>
                      <a:r>
                        <a:rPr lang="pt-BR" sz="1000">
                          <a:latin typeface="Calibri"/>
                          <a:ea typeface="Arial Unicode MS"/>
                          <a:cs typeface="Cambria"/>
                        </a:rPr>
                        <a:t>XVIII – documentação comprobatória e relatório de testes laboratoriais quando houver qualificação direta ou indireta do produto como lubrificante biodegradável ou com relação a sua ecotoxicidade, bioacumulação, contato alimentar incidental, conteúdo renovável etc., seja em seu rótulo, especificações ou em qualquer meio de divulgação.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Houve grande aumento de solicitações de registro de produtos que utilizam termos com apelo de marketing que necessitam ser comprovados.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Cambria"/>
                        </a:rPr>
                        <a:t>Art. 7°, §2°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Cambria"/>
                        </a:rPr>
                        <a:t>No caso de óleos e graxas lubrificantes para contato alimentar incidental, as matérias-primas utilizadas deverão estar de acordo com as aprovadas na NSF para as formulações de lubrificantes H1.</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Cambria"/>
                        </a:rPr>
                        <a:t>Haja vista se tratar de óleo nas indústrias alimentícias, reitera as sugestões para o art. 7°, caput, devendo seguir as classificações da NSF.</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solidFill>
                            <a:srgbClr val="000000"/>
                          </a:solidFill>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Cambria"/>
                        </a:rPr>
                        <a:t>Art. 7°, §2</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Alterar para:</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§2º  No caso de óleos e graxas lubrificantes </a:t>
                      </a:r>
                      <a:r>
                        <a:rPr lang="pt-BR" sz="1000" dirty="0" smtClean="0">
                          <a:latin typeface="Calibri"/>
                          <a:ea typeface="Times New Roman"/>
                        </a:rPr>
                        <a:t>utilizados em equipamentos da indústria alimentícia e/ou farmacêutica em que haja risco de contato incidental com alimento e/ ou produto, as </a:t>
                      </a:r>
                      <a:r>
                        <a:rPr lang="pt-BR" sz="1000" dirty="0">
                          <a:latin typeface="Calibri"/>
                          <a:ea typeface="Times New Roman"/>
                        </a:rPr>
                        <a:t>matérias-primas utilizadas deverão estar de acordo com </a:t>
                      </a:r>
                      <a:r>
                        <a:rPr lang="pt-BR" sz="1000" dirty="0" smtClean="0">
                          <a:latin typeface="Calibri"/>
                          <a:ea typeface="Times New Roman"/>
                        </a:rPr>
                        <a:t>aquelas aprovadas pela instituição </a:t>
                      </a:r>
                      <a:r>
                        <a:rPr lang="pt-BR" sz="1000" dirty="0">
                          <a:latin typeface="Calibri"/>
                          <a:ea typeface="Times New Roman"/>
                        </a:rPr>
                        <a:t>competente.</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Retirar o nome da instituição </a:t>
                      </a:r>
                      <a:r>
                        <a:rPr lang="pt-BR" sz="1000" dirty="0" smtClean="0">
                          <a:latin typeface="Calibri"/>
                          <a:ea typeface="Times New Roman"/>
                        </a:rPr>
                        <a:t>NSF já </a:t>
                      </a:r>
                      <a:r>
                        <a:rPr lang="pt-BR" sz="1000" dirty="0">
                          <a:latin typeface="Calibri"/>
                          <a:ea typeface="Times New Roman"/>
                        </a:rPr>
                        <a:t>que ela pode não ser a única a emitir certificados.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445">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cs typeface="Cambria"/>
                        </a:rPr>
                        <a:t>Art. 10°</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 solicitação de inclusão de formulação, grau de viscosidade, grau NLGI, produtor ou importador em registro existente na ANP deverá ser encaminhada por meio de requerimento, acompanhado por todos os itens exigidos nos artigos 4°, 5° e 7°.</a:t>
                      </a:r>
                      <a:endParaRPr lang="pt-BR" sz="1000" dirty="0">
                        <a:latin typeface="Times New Roman"/>
                        <a:ea typeface="Times New Roman"/>
                      </a:endParaRPr>
                    </a:p>
                    <a:p>
                      <a:pPr algn="just">
                        <a:lnSpc>
                          <a:spcPct val="115000"/>
                        </a:lnSpc>
                        <a:spcBef>
                          <a:spcPts val="500"/>
                        </a:spcBef>
                        <a:spcAft>
                          <a:spcPts val="500"/>
                        </a:spcAft>
                      </a:pPr>
                      <a:r>
                        <a:rPr lang="pt-BR" sz="1000" dirty="0">
                          <a:latin typeface="Calibri"/>
                          <a:ea typeface="Times New Roman"/>
                          <a:cs typeface="Cambria"/>
                        </a:rPr>
                        <a:t>Parágrafo único.  É permitido aos detentores de registro de produtos manter até </a:t>
                      </a:r>
                      <a:r>
                        <a:rPr lang="pt-BR" sz="1000" b="1" u="sng" dirty="0">
                          <a:latin typeface="Calibri"/>
                          <a:ea typeface="Times New Roman"/>
                          <a:cs typeface="Cambria"/>
                        </a:rPr>
                        <a:t>três</a:t>
                      </a:r>
                      <a:r>
                        <a:rPr lang="pt-BR" sz="1000" b="1" dirty="0">
                          <a:latin typeface="Calibri"/>
                          <a:ea typeface="Times New Roman"/>
                          <a:cs typeface="Cambria"/>
                        </a:rPr>
                        <a:t> </a:t>
                      </a:r>
                      <a:r>
                        <a:rPr lang="pt-BR" sz="1000" dirty="0">
                          <a:latin typeface="Calibri"/>
                          <a:ea typeface="Times New Roman"/>
                          <a:cs typeface="Cambria"/>
                        </a:rPr>
                        <a:t>formulações alternativas, além da formulação inicial, para cada grau de viscosidade</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Cambria"/>
                        </a:rPr>
                        <a:t>Considerando que há quatro empresas de aditivos para esta linha de produtos, sugere-se que seja permitido até 03 opções alternativas de formulações para os lubrificantes automotivos, além da formulação inicial, para evitar que alguma empresa de aditivos seja excluída.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4906"/>
          <a:ext cx="8784977" cy="4646616"/>
        </p:xfrm>
        <a:graphic>
          <a:graphicData uri="http://schemas.openxmlformats.org/drawingml/2006/table">
            <a:tbl>
              <a:tblPr/>
              <a:tblGrid>
                <a:gridCol w="936104"/>
                <a:gridCol w="792088"/>
                <a:gridCol w="3960440"/>
                <a:gridCol w="3096345"/>
              </a:tblGrid>
              <a:tr h="431152">
                <a:tc>
                  <a:txBody>
                    <a:bodyPr/>
                    <a:lstStyle/>
                    <a:p>
                      <a:pPr algn="ctr">
                        <a:lnSpc>
                          <a:spcPct val="115000"/>
                        </a:lnSpc>
                        <a:spcAft>
                          <a:spcPts val="0"/>
                        </a:spcAft>
                      </a:pPr>
                      <a:r>
                        <a:rPr lang="pt-BR" sz="900" b="1" dirty="0" smtClean="0">
                          <a:solidFill>
                            <a:srgbClr val="000000"/>
                          </a:solidFill>
                          <a:latin typeface="Calibri" pitchFamily="34" charset="0"/>
                          <a:ea typeface="Arial Unicode MS"/>
                        </a:rPr>
                        <a:t>ANP</a:t>
                      </a:r>
                      <a:endParaRPr lang="pt-BR" sz="9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00" b="1">
                          <a:latin typeface="Calibri" pitchFamily="34" charset="0"/>
                          <a:ea typeface="Arial Unicode MS"/>
                        </a:rPr>
                        <a:t>Art. 10.</a:t>
                      </a:r>
                      <a:endParaRPr lang="pt-BR" sz="900">
                        <a:latin typeface="Calibri" pitchFamily="34" charset="0"/>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a:latin typeface="Calibri" pitchFamily="34" charset="0"/>
                          <a:ea typeface="Times New Roman"/>
                        </a:rPr>
                        <a:t>Art. 10.  A solicitação de inclusão de formulação, grau de viscosidade </a:t>
                      </a:r>
                      <a:r>
                        <a:rPr lang="pt-BR" sz="900">
                          <a:solidFill>
                            <a:srgbClr val="FF0000"/>
                          </a:solidFill>
                          <a:latin typeface="Calibri" pitchFamily="34" charset="0"/>
                          <a:ea typeface="Times New Roman"/>
                        </a:rPr>
                        <a:t>ou</a:t>
                      </a:r>
                      <a:r>
                        <a:rPr lang="pt-BR" sz="900">
                          <a:latin typeface="Calibri" pitchFamily="34" charset="0"/>
                          <a:ea typeface="Times New Roman"/>
                        </a:rPr>
                        <a:t> grau NLGI, produtor ou importador em registro existente na ANP deverá ser encaminhada por meio de requerimento, acompanhado por todos os itens exigidos nos artigos 4°, 5° e 7°. (para ficar semelhante ao inc. XVII do art. 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dirty="0">
                          <a:latin typeface="Calibri" pitchFamily="34" charset="0"/>
                          <a:ea typeface="Times New Roman"/>
                        </a:rPr>
                        <a:t>Alinhar com o inc. XVII.</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900" b="1" dirty="0">
                          <a:latin typeface="Calibri" pitchFamily="34" charset="0"/>
                          <a:ea typeface="Arial Unicode MS"/>
                        </a:rPr>
                        <a:t>SINDICOM</a:t>
                      </a:r>
                      <a:endParaRPr lang="pt-BR" sz="9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00" b="1">
                          <a:solidFill>
                            <a:srgbClr val="000000"/>
                          </a:solidFill>
                          <a:latin typeface="Calibri" pitchFamily="34" charset="0"/>
                          <a:ea typeface="Arial Unicode MS"/>
                          <a:cs typeface="Arial"/>
                        </a:rPr>
                        <a:t>Art. 10, parágrafo único</a:t>
                      </a:r>
                      <a:endParaRPr lang="pt-BR" sz="90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dirty="0">
                          <a:latin typeface="Calibri" pitchFamily="34" charset="0"/>
                          <a:ea typeface="Arial Unicode MS"/>
                          <a:cs typeface="Arial"/>
                        </a:rPr>
                        <a:t>De: “É permitido aos detentores de registro de produtos manter até duas formulações alternativas, além da formulação inicial, para cada grau de viscosidade”</a:t>
                      </a:r>
                      <a:endParaRPr lang="pt-BR" sz="900" dirty="0">
                        <a:latin typeface="Calibri" pitchFamily="34" charset="0"/>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dirty="0">
                          <a:latin typeface="Calibri" pitchFamily="34" charset="0"/>
                          <a:ea typeface="Arial Unicode MS"/>
                          <a:cs typeface="Arial"/>
                        </a:rPr>
                        <a:t>Para: “É permitido aos detentores de registro de produtos manter até três tecnologias de pacotes de aditivos de desempenho, além da formulação inicial, para cada produto”.</a:t>
                      </a:r>
                      <a:endParaRPr lang="pt-BR" sz="9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00" dirty="0">
                          <a:latin typeface="Calibri" pitchFamily="34" charset="0"/>
                          <a:ea typeface="Arial Unicode MS"/>
                          <a:cs typeface="Arial"/>
                        </a:rPr>
                        <a:t>Visa garantir a inclusão de todas as tecnologias disponíveis no mercado.</a:t>
                      </a:r>
                      <a:endParaRPr lang="pt-BR" sz="900" dirty="0">
                        <a:latin typeface="Calibri" pitchFamily="34" charset="0"/>
                        <a:ea typeface="Times New Roman"/>
                      </a:endParaRPr>
                    </a:p>
                    <a:p>
                      <a:pPr algn="just">
                        <a:lnSpc>
                          <a:spcPct val="115000"/>
                        </a:lnSpc>
                        <a:spcAft>
                          <a:spcPts val="0"/>
                        </a:spcAft>
                      </a:pPr>
                      <a:r>
                        <a:rPr lang="pt-BR" sz="900" dirty="0">
                          <a:latin typeface="Calibri" pitchFamily="34" charset="0"/>
                          <a:ea typeface="Arial Unicode MS"/>
                          <a:cs typeface="Arial"/>
                        </a:rPr>
                        <a:t>Alternativa de formulação deve se referir exclusivamente à tecnologia de aditivos e não possibilitar outras interpretações sob pena de dificultar sobremaneira a fiscalização de qualidade.</a:t>
                      </a:r>
                      <a:endParaRPr lang="pt-BR" sz="9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900" b="1">
                          <a:latin typeface="Calibri" pitchFamily="34" charset="0"/>
                          <a:ea typeface="Times New Roman"/>
                        </a:rPr>
                        <a:t>Comissão de lubrificantes do IBP</a:t>
                      </a:r>
                      <a:endParaRPr lang="pt-BR" sz="90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00" b="1">
                          <a:latin typeface="Calibri" pitchFamily="34" charset="0"/>
                          <a:ea typeface="Arial Unicode MS"/>
                          <a:cs typeface="Arial"/>
                        </a:rPr>
                        <a:t>Art.10, </a:t>
                      </a:r>
                      <a:r>
                        <a:rPr lang="pt-BR" sz="900" b="1">
                          <a:latin typeface="Calibri" pitchFamily="34" charset="0"/>
                          <a:ea typeface="Times New Roman"/>
                        </a:rPr>
                        <a:t>Parágrafo único</a:t>
                      </a:r>
                      <a:endParaRPr lang="pt-BR" sz="90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900" dirty="0">
                          <a:latin typeface="Calibri" pitchFamily="34" charset="0"/>
                          <a:ea typeface="Times New Roman"/>
                        </a:rPr>
                        <a:t>De: Parágrafo único.  É permitido aos detentores de registro de produtos manter até duas formulações alternativas, além da formulação inicial, para cada grau de viscosidade</a:t>
                      </a:r>
                    </a:p>
                    <a:p>
                      <a:pPr algn="just">
                        <a:lnSpc>
                          <a:spcPct val="115000"/>
                        </a:lnSpc>
                        <a:spcBef>
                          <a:spcPts val="500"/>
                        </a:spcBef>
                        <a:spcAft>
                          <a:spcPts val="500"/>
                        </a:spcAft>
                      </a:pPr>
                      <a:r>
                        <a:rPr lang="pt-BR" sz="900" dirty="0">
                          <a:latin typeface="Calibri" pitchFamily="34" charset="0"/>
                          <a:ea typeface="Times New Roman"/>
                        </a:rPr>
                        <a:t>Para: Parágrafo único.  É permitido aos detentores de registro de produtos manter até </a:t>
                      </a:r>
                      <a:r>
                        <a:rPr lang="pt-BR" sz="900" b="1" dirty="0">
                          <a:solidFill>
                            <a:srgbClr val="4F81BD"/>
                          </a:solidFill>
                          <a:latin typeface="Calibri" pitchFamily="34" charset="0"/>
                          <a:ea typeface="Times New Roman"/>
                        </a:rPr>
                        <a:t>três</a:t>
                      </a:r>
                      <a:r>
                        <a:rPr lang="pt-BR" sz="900" dirty="0">
                          <a:latin typeface="Calibri" pitchFamily="34" charset="0"/>
                          <a:ea typeface="Times New Roman"/>
                        </a:rPr>
                        <a:t> formulações alternativas, além da formulação inicial, para cada grau de viscosidade</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00">
                          <a:latin typeface="Calibri" pitchFamily="34" charset="0"/>
                          <a:ea typeface="Times New Roman"/>
                        </a:rPr>
                        <a:t>Existem quatro empresas fornecedoras de pacotes de aditivos automotivos no mundo e operando no Brasil. Seria melhor deixar uma livre concorrência entre todas e o produtor de lubrificantes decidir entre elas.</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900" b="1">
                          <a:latin typeface="Calibri" pitchFamily="34" charset="0"/>
                          <a:ea typeface="Arial Unicode MS"/>
                        </a:rPr>
                        <a:t>SINDICOM</a:t>
                      </a:r>
                      <a:endParaRPr lang="pt-BR" sz="90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00" b="1" dirty="0">
                          <a:solidFill>
                            <a:srgbClr val="000000"/>
                          </a:solidFill>
                          <a:latin typeface="Calibri" pitchFamily="34" charset="0"/>
                          <a:ea typeface="Arial Unicode MS"/>
                          <a:cs typeface="Arial"/>
                        </a:rPr>
                        <a:t>Art. 11, parágrafo único</a:t>
                      </a:r>
                      <a:endParaRPr lang="pt-BR" sz="9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a:latin typeface="Calibri" pitchFamily="34" charset="0"/>
                          <a:ea typeface="Arial Unicode MS"/>
                          <a:cs typeface="Arial"/>
                        </a:rPr>
                        <a:t>De: “Não serão permitidas alterações de marca comercial e de nível de desempenho nos registros”.</a:t>
                      </a:r>
                      <a:endParaRPr lang="pt-BR" sz="900">
                        <a:latin typeface="Calibri" pitchFamily="34" charset="0"/>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a:latin typeface="Calibri" pitchFamily="34" charset="0"/>
                          <a:ea typeface="Times New Roman"/>
                          <a:cs typeface="Arial"/>
                        </a:rPr>
                        <a:t>Para: “Não serão permitidas alterações de marca comercial registrada, podendo seu respectivo registro somente ter alterado seu nível de desempenho conforme definido na Seção VII Artigo 15 e incisos.”</a:t>
                      </a:r>
                      <a:endParaRPr lang="pt-BR" sz="90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00" dirty="0">
                          <a:latin typeface="Calibri" pitchFamily="34" charset="0"/>
                          <a:ea typeface="Arial Unicode MS"/>
                          <a:cs typeface="Arial"/>
                        </a:rPr>
                        <a:t>Visa reduzir a complexidade do processo de registro e facilitar o monitoramento de qualidade pela ANP.</a:t>
                      </a:r>
                      <a:endParaRPr lang="pt-BR" sz="9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900" b="1" dirty="0" smtClean="0">
                          <a:solidFill>
                            <a:srgbClr val="000000"/>
                          </a:solidFill>
                          <a:latin typeface="Calibri" pitchFamily="34" charset="0"/>
                          <a:ea typeface="Arial Unicode MS"/>
                        </a:rPr>
                        <a:t>ANP</a:t>
                      </a:r>
                      <a:endParaRPr lang="pt-BR" sz="9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00" b="1" dirty="0">
                          <a:latin typeface="Calibri" pitchFamily="34" charset="0"/>
                          <a:ea typeface="Arial Unicode MS"/>
                        </a:rPr>
                        <a:t>Art. 11.</a:t>
                      </a:r>
                      <a:endParaRPr lang="pt-BR" sz="900" dirty="0">
                        <a:latin typeface="Calibri" pitchFamily="34" charset="0"/>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a:latin typeface="Calibri" pitchFamily="34" charset="0"/>
                          <a:ea typeface="Times New Roman"/>
                        </a:rPr>
                        <a:t>Art. 11.  </a:t>
                      </a:r>
                      <a:r>
                        <a:rPr lang="pt-BR" sz="900">
                          <a:solidFill>
                            <a:srgbClr val="FF0000"/>
                          </a:solidFill>
                          <a:latin typeface="Calibri" pitchFamily="34" charset="0"/>
                          <a:ea typeface="Times New Roman"/>
                        </a:rPr>
                        <a:t>As solicitações</a:t>
                      </a:r>
                      <a:r>
                        <a:rPr lang="pt-BR" sz="900">
                          <a:latin typeface="Calibri" pitchFamily="34" charset="0"/>
                          <a:ea typeface="Times New Roman"/>
                        </a:rPr>
                        <a:t> de alteração de formulação, grau de viscosidade ou grau NLGI, produtor, importador ou especificação do produto deverão ser </a:t>
                      </a:r>
                      <a:r>
                        <a:rPr lang="pt-BR" sz="900">
                          <a:solidFill>
                            <a:srgbClr val="FF0000"/>
                          </a:solidFill>
                          <a:latin typeface="Calibri" pitchFamily="34" charset="0"/>
                          <a:ea typeface="Times New Roman"/>
                        </a:rPr>
                        <a:t>encaminhadas</a:t>
                      </a:r>
                      <a:r>
                        <a:rPr lang="pt-BR" sz="900">
                          <a:latin typeface="Calibri" pitchFamily="34" charset="0"/>
                          <a:ea typeface="Times New Roman"/>
                        </a:rPr>
                        <a:t> por meio de requerimento, acompanhado pelos itens exigidos nos artigos 4°, 5° e 7°, no que couber.</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dirty="0">
                          <a:latin typeface="Calibri" pitchFamily="34" charset="0"/>
                          <a:ea typeface="Times New Roman"/>
                        </a:rPr>
                        <a:t>Alinhar com o inc. XVII e adequação do texto.</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900" b="1">
                          <a:latin typeface="Calibri" pitchFamily="34" charset="0"/>
                          <a:ea typeface="Arial Unicode MS"/>
                        </a:rPr>
                        <a:t>Consumidor</a:t>
                      </a:r>
                      <a:endParaRPr lang="pt-BR" sz="90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00" b="1" dirty="0">
                          <a:latin typeface="Calibri" pitchFamily="34" charset="0"/>
                          <a:ea typeface="Times New Roman"/>
                        </a:rPr>
                        <a:t>Art. 11.</a:t>
                      </a:r>
                      <a:endParaRPr lang="pt-BR" sz="900" dirty="0">
                        <a:latin typeface="Calibri" pitchFamily="34" charset="0"/>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00" kern="1200" dirty="0" smtClean="0">
                          <a:solidFill>
                            <a:schemeClr val="tx1"/>
                          </a:solidFill>
                          <a:latin typeface="Calibri" pitchFamily="34" charset="0"/>
                          <a:ea typeface="+mn-ea"/>
                          <a:cs typeface="+mn-cs"/>
                        </a:rPr>
                        <a:t>Para: Art. 11.  As solicitações de alteração de formulação, grau de viscosidade, grau NLGI, produtor, importador ou especificação do produto deverão ser encaminhad</a:t>
                      </a:r>
                      <a:r>
                        <a:rPr lang="pt-BR" sz="900" kern="1200" dirty="0" smtClean="0">
                          <a:solidFill>
                            <a:srgbClr val="FF0000"/>
                          </a:solidFill>
                          <a:latin typeface="Calibri" pitchFamily="34" charset="0"/>
                          <a:ea typeface="+mn-ea"/>
                          <a:cs typeface="+mn-cs"/>
                        </a:rPr>
                        <a:t>a</a:t>
                      </a:r>
                      <a:r>
                        <a:rPr lang="pt-BR" sz="900" kern="1200" dirty="0" smtClean="0">
                          <a:solidFill>
                            <a:schemeClr val="tx1"/>
                          </a:solidFill>
                          <a:latin typeface="Calibri" pitchFamily="34" charset="0"/>
                          <a:ea typeface="+mn-ea"/>
                          <a:cs typeface="+mn-cs"/>
                        </a:rPr>
                        <a:t>s.</a:t>
                      </a:r>
                      <a:endParaRPr lang="pt-BR" sz="9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00" kern="1200" dirty="0" smtClean="0">
                          <a:solidFill>
                            <a:schemeClr val="tx1"/>
                          </a:solidFill>
                          <a:latin typeface="Calibri" pitchFamily="34" charset="0"/>
                          <a:ea typeface="+mn-ea"/>
                          <a:cs typeface="+mn-cs"/>
                        </a:rPr>
                        <a:t>Adequação de concordância.</a:t>
                      </a:r>
                      <a:endParaRPr lang="pt-BR" sz="9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796910"/>
        </p:xfrm>
        <a:graphic>
          <a:graphicData uri="http://schemas.openxmlformats.org/drawingml/2006/table">
            <a:tbl>
              <a:tblPr/>
              <a:tblGrid>
                <a:gridCol w="936104"/>
                <a:gridCol w="792088"/>
                <a:gridCol w="3960440"/>
                <a:gridCol w="3096344"/>
              </a:tblGrid>
              <a:tr h="690031">
                <a:tc>
                  <a:txBody>
                    <a:bodyPr/>
                    <a:lstStyle/>
                    <a:p>
                      <a:pPr algn="ctr">
                        <a:lnSpc>
                          <a:spcPct val="115000"/>
                        </a:lnSpc>
                        <a:spcAft>
                          <a:spcPts val="0"/>
                        </a:spcAft>
                      </a:pPr>
                      <a:r>
                        <a:rPr lang="pt-BR" sz="950" b="1" dirty="0" smtClean="0">
                          <a:latin typeface="Calibri" pitchFamily="34" charset="0"/>
                          <a:ea typeface="Times New Roman"/>
                        </a:rPr>
                        <a:t>ANP</a:t>
                      </a:r>
                      <a:endParaRPr lang="pt-BR" sz="950" b="1"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b="1" dirty="0" smtClean="0">
                          <a:latin typeface="Calibri" pitchFamily="34" charset="0"/>
                          <a:ea typeface="Times New Roman"/>
                        </a:rPr>
                        <a:t>Art. 12</a:t>
                      </a:r>
                      <a:endParaRPr lang="pt-BR" sz="950" b="1"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pitchFamily="34" charset="0"/>
                          <a:ea typeface="Times New Roman"/>
                        </a:rPr>
                        <a:t>Art. 12.  O produto envasilhado deverá apresentar na embalagem informações, em português, de forma a não induzir o consumidor a erro com respeito à natureza e às características do produto, constando em seu rótulo as seguintes informações mínimas: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pitchFamily="34" charset="0"/>
                          <a:ea typeface="Times New Roman"/>
                        </a:rPr>
                        <a:t>Interpretação subjetiva, retirada do termo “</a:t>
                      </a:r>
                      <a:r>
                        <a:rPr lang="pt-BR" sz="950" b="1" dirty="0">
                          <a:latin typeface="Calibri" pitchFamily="34" charset="0"/>
                          <a:ea typeface="Times New Roman"/>
                        </a:rPr>
                        <a:t>clara</a:t>
                      </a:r>
                      <a:r>
                        <a:rPr lang="pt-BR" sz="950" dirty="0">
                          <a:latin typeface="Calibri" pitchFamily="34" charset="0"/>
                          <a:ea typeface="Times New Roman"/>
                        </a:rPr>
                        <a:t>”.</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90031">
                <a:tc>
                  <a:txBody>
                    <a:bodyPr/>
                    <a:lstStyle/>
                    <a:p>
                      <a:pPr algn="ctr">
                        <a:lnSpc>
                          <a:spcPct val="115000"/>
                        </a:lnSpc>
                        <a:spcAft>
                          <a:spcPts val="0"/>
                        </a:spcAft>
                      </a:pPr>
                      <a:r>
                        <a:rPr lang="pt-BR" sz="950" b="1" dirty="0">
                          <a:latin typeface="Calibri" pitchFamily="34" charset="0"/>
                          <a:ea typeface="Times New Roman"/>
                        </a:rPr>
                        <a:t>Comissão de lubrificantes do IBP</a:t>
                      </a:r>
                      <a:endParaRPr lang="pt-BR" sz="95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b="1">
                          <a:latin typeface="Calibri" pitchFamily="34" charset="0"/>
                          <a:ea typeface="Times New Roman"/>
                        </a:rPr>
                        <a:t>Art. 12.</a:t>
                      </a:r>
                      <a:endParaRPr lang="pt-BR" sz="95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pitchFamily="34" charset="0"/>
                          <a:ea typeface="Times New Roman"/>
                        </a:rPr>
                        <a:t>De:  Art. 12.  O produto envasilhado deverá apresentar na embalagem informações claras, em português, de forma a não induzir o consumidor a erro com respeito à natureza e às características do produto, constando em seu rótulo as seguintes informações mínimas:</a:t>
                      </a: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pitchFamily="34" charset="0"/>
                          <a:ea typeface="Times New Roman"/>
                        </a:rPr>
                        <a:t>Para: Art. 12.  O produto envasilhado deverá apresentar na embalagem informações claras, em português, </a:t>
                      </a:r>
                      <a:r>
                        <a:rPr lang="pt-BR" sz="950" b="1" dirty="0">
                          <a:solidFill>
                            <a:srgbClr val="4F81BD"/>
                          </a:solidFill>
                          <a:latin typeface="Calibri" pitchFamily="34" charset="0"/>
                          <a:ea typeface="Times New Roman"/>
                        </a:rPr>
                        <a:t>conforme última versão da norma ABNT NBR 14725, de</a:t>
                      </a:r>
                      <a:r>
                        <a:rPr lang="pt-BR" sz="950" dirty="0">
                          <a:latin typeface="Calibri" pitchFamily="34" charset="0"/>
                          <a:ea typeface="Times New Roman"/>
                        </a:rPr>
                        <a:t> forma a não induzir o consumidor a erro com respeito à natureza e às características do produto, constando em seu rótulo as seguintes informações mínimas:</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pitchFamily="34" charset="0"/>
                          <a:ea typeface="Times New Roman"/>
                        </a:rPr>
                        <a:t>Esta sugestão deve-se ao fato de já existir uma NBR específica em vigência e que precisa ser adotada como regra para que não tenhamos informações diferentes nos rótulos dos lubrificantes.</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950" b="1">
                          <a:latin typeface="Calibri" pitchFamily="34" charset="0"/>
                          <a:ea typeface="Times New Roman"/>
                        </a:rPr>
                        <a:t>SIMEPETRO</a:t>
                      </a:r>
                      <a:endParaRPr lang="pt-BR" sz="95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dirty="0">
                          <a:latin typeface="Calibri" pitchFamily="34" charset="0"/>
                          <a:ea typeface="Times New Roman"/>
                          <a:cs typeface="Cambria"/>
                        </a:rPr>
                        <a:t>Art. </a:t>
                      </a:r>
                      <a:r>
                        <a:rPr lang="pt-BR" sz="950" b="1" dirty="0" smtClean="0">
                          <a:latin typeface="Calibri" pitchFamily="34" charset="0"/>
                          <a:ea typeface="Times New Roman"/>
                          <a:cs typeface="Cambria"/>
                        </a:rPr>
                        <a:t>12</a:t>
                      </a:r>
                      <a:endParaRPr lang="pt-BR" sz="95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pitchFamily="34" charset="0"/>
                          <a:ea typeface="Times New Roman"/>
                        </a:rPr>
                        <a:t>Art. 12.  O produto envasilhado deverá apresentar na embalagem informações claras, em português, de forma a não induzir o consumidor a erro com respeito à natureza e às características do produto, constando em seu rótulo as seguintes informações mínimas </a:t>
                      </a:r>
                      <a:r>
                        <a:rPr lang="pt-BR" sz="950" b="1" u="sng">
                          <a:latin typeface="Calibri" pitchFamily="34" charset="0"/>
                          <a:ea typeface="Arial Unicode MS"/>
                        </a:rPr>
                        <a:t>e conforme última versão da norma ABNT NBR 14725:</a:t>
                      </a:r>
                      <a:endParaRPr lang="pt-BR" sz="95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pitchFamily="34" charset="0"/>
                          <a:ea typeface="Arial Unicode MS"/>
                        </a:rPr>
                        <a:t>É preciso acrescentar a necessidade de conformidade com a última versão da norma ABNT NBR 14725, tendo em vista a existência de NBR específica em vigência, a fim de evitar informações diferentes nos rótulos dos lubrificantes, atendendo ao GHS considerado na referida NBR.</a:t>
                      </a:r>
                      <a:endParaRPr lang="pt-BR" sz="95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90031">
                <a:tc>
                  <a:txBody>
                    <a:bodyPr/>
                    <a:lstStyle/>
                    <a:p>
                      <a:pPr algn="ctr">
                        <a:lnSpc>
                          <a:spcPct val="115000"/>
                        </a:lnSpc>
                        <a:spcAft>
                          <a:spcPts val="0"/>
                        </a:spcAft>
                      </a:pPr>
                      <a:r>
                        <a:rPr lang="pt-BR" sz="950" b="1">
                          <a:latin typeface="Calibri" pitchFamily="34" charset="0"/>
                          <a:ea typeface="Times New Roman"/>
                        </a:rPr>
                        <a:t>Comissão de lubrificantes do IBP</a:t>
                      </a:r>
                      <a:endParaRPr lang="pt-BR" sz="95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b="1">
                          <a:latin typeface="Calibri" pitchFamily="34" charset="0"/>
                          <a:ea typeface="Times New Roman"/>
                        </a:rPr>
                        <a:t>Art. 12,</a:t>
                      </a:r>
                      <a:r>
                        <a:rPr lang="pt-BR" sz="950" b="1">
                          <a:latin typeface="Calibri" pitchFamily="34" charset="0"/>
                          <a:ea typeface="Arial Unicode MS"/>
                          <a:cs typeface="Arial"/>
                        </a:rPr>
                        <a:t> Inciso </a:t>
                      </a:r>
                      <a:r>
                        <a:rPr lang="pt-BR" sz="950" b="1">
                          <a:latin typeface="Calibri" pitchFamily="34" charset="0"/>
                          <a:ea typeface="Times New Roman"/>
                        </a:rPr>
                        <a:t>II</a:t>
                      </a:r>
                      <a:endParaRPr lang="pt-BR" sz="95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pitchFamily="34" charset="0"/>
                          <a:ea typeface="Times New Roman"/>
                        </a:rPr>
                        <a:t>De: II – grau de viscosidade segundo as normas, em suas últimas versões, SAE J300 (</a:t>
                      </a:r>
                      <a:r>
                        <a:rPr lang="pt-BR" sz="950" i="1" dirty="0" err="1">
                          <a:latin typeface="Calibri" pitchFamily="34" charset="0"/>
                          <a:ea typeface="Times New Roman"/>
                        </a:rPr>
                        <a:t>Society</a:t>
                      </a:r>
                      <a:r>
                        <a:rPr lang="pt-BR" sz="950" i="1" dirty="0">
                          <a:latin typeface="Calibri" pitchFamily="34" charset="0"/>
                          <a:ea typeface="Times New Roman"/>
                        </a:rPr>
                        <a:t> </a:t>
                      </a:r>
                      <a:r>
                        <a:rPr lang="pt-BR" sz="950" i="1" dirty="0" err="1">
                          <a:latin typeface="Calibri" pitchFamily="34" charset="0"/>
                          <a:ea typeface="Times New Roman"/>
                        </a:rPr>
                        <a:t>of</a:t>
                      </a:r>
                      <a:r>
                        <a:rPr lang="pt-BR" sz="950" i="1" dirty="0">
                          <a:latin typeface="Calibri" pitchFamily="34" charset="0"/>
                          <a:ea typeface="Times New Roman"/>
                        </a:rPr>
                        <a:t> </a:t>
                      </a:r>
                      <a:r>
                        <a:rPr lang="pt-BR" sz="950" i="1" dirty="0" err="1">
                          <a:latin typeface="Calibri" pitchFamily="34" charset="0"/>
                          <a:ea typeface="Times New Roman"/>
                        </a:rPr>
                        <a:t>Automotive</a:t>
                      </a:r>
                      <a:r>
                        <a:rPr lang="pt-BR" sz="950" i="1" dirty="0">
                          <a:latin typeface="Calibri" pitchFamily="34" charset="0"/>
                          <a:ea typeface="Times New Roman"/>
                        </a:rPr>
                        <a:t> </a:t>
                      </a:r>
                      <a:r>
                        <a:rPr lang="pt-BR" sz="950" i="1" dirty="0" err="1">
                          <a:latin typeface="Calibri" pitchFamily="34" charset="0"/>
                          <a:ea typeface="Times New Roman"/>
                        </a:rPr>
                        <a:t>Engineers</a:t>
                      </a:r>
                      <a:r>
                        <a:rPr lang="pt-BR" sz="950" dirty="0">
                          <a:latin typeface="Calibri" pitchFamily="34" charset="0"/>
                          <a:ea typeface="Times New Roman"/>
                        </a:rPr>
                        <a:t>) ou ISO (</a:t>
                      </a:r>
                      <a:r>
                        <a:rPr lang="pt-BR" sz="950" i="1" dirty="0" err="1">
                          <a:latin typeface="Calibri" pitchFamily="34" charset="0"/>
                          <a:ea typeface="Times New Roman"/>
                        </a:rPr>
                        <a:t>International</a:t>
                      </a:r>
                      <a:r>
                        <a:rPr lang="pt-BR" sz="950" i="1" dirty="0">
                          <a:latin typeface="Calibri" pitchFamily="34" charset="0"/>
                          <a:ea typeface="Times New Roman"/>
                        </a:rPr>
                        <a:t> </a:t>
                      </a:r>
                      <a:r>
                        <a:rPr lang="pt-BR" sz="950" i="1" dirty="0" err="1">
                          <a:latin typeface="Calibri" pitchFamily="34" charset="0"/>
                          <a:ea typeface="Times New Roman"/>
                        </a:rPr>
                        <a:t>Organization</a:t>
                      </a:r>
                      <a:r>
                        <a:rPr lang="pt-BR" sz="950" i="1" dirty="0">
                          <a:latin typeface="Calibri" pitchFamily="34" charset="0"/>
                          <a:ea typeface="Times New Roman"/>
                        </a:rPr>
                        <a:t> for </a:t>
                      </a:r>
                      <a:r>
                        <a:rPr lang="pt-BR" sz="950" i="1" dirty="0" err="1">
                          <a:latin typeface="Calibri" pitchFamily="34" charset="0"/>
                          <a:ea typeface="Times New Roman"/>
                        </a:rPr>
                        <a:t>Standardization</a:t>
                      </a:r>
                      <a:r>
                        <a:rPr lang="pt-BR" sz="950" dirty="0">
                          <a:latin typeface="Calibri" pitchFamily="34" charset="0"/>
                          <a:ea typeface="Times New Roman"/>
                        </a:rPr>
                        <a:t>) para óleo lubrificante, e grau de consistência NLGI (</a:t>
                      </a:r>
                      <a:r>
                        <a:rPr lang="pt-BR" sz="950" i="1" dirty="0" err="1">
                          <a:latin typeface="Calibri" pitchFamily="34" charset="0"/>
                          <a:ea typeface="Times New Roman"/>
                        </a:rPr>
                        <a:t>National</a:t>
                      </a:r>
                      <a:r>
                        <a:rPr lang="pt-BR" sz="950" i="1" dirty="0">
                          <a:latin typeface="Calibri" pitchFamily="34" charset="0"/>
                          <a:ea typeface="Times New Roman"/>
                        </a:rPr>
                        <a:t> </a:t>
                      </a:r>
                      <a:r>
                        <a:rPr lang="pt-BR" sz="950" i="1" dirty="0" err="1">
                          <a:latin typeface="Calibri" pitchFamily="34" charset="0"/>
                          <a:ea typeface="Times New Roman"/>
                        </a:rPr>
                        <a:t>Lubricating</a:t>
                      </a:r>
                      <a:r>
                        <a:rPr lang="pt-BR" sz="950" i="1" dirty="0">
                          <a:latin typeface="Calibri" pitchFamily="34" charset="0"/>
                          <a:ea typeface="Times New Roman"/>
                        </a:rPr>
                        <a:t> </a:t>
                      </a:r>
                      <a:r>
                        <a:rPr lang="pt-BR" sz="950" i="1" dirty="0" err="1">
                          <a:latin typeface="Calibri" pitchFamily="34" charset="0"/>
                          <a:ea typeface="Times New Roman"/>
                        </a:rPr>
                        <a:t>Grease</a:t>
                      </a:r>
                      <a:r>
                        <a:rPr lang="pt-BR" sz="950" i="1" dirty="0">
                          <a:latin typeface="Calibri" pitchFamily="34" charset="0"/>
                          <a:ea typeface="Times New Roman"/>
                        </a:rPr>
                        <a:t> </a:t>
                      </a:r>
                      <a:r>
                        <a:rPr lang="pt-BR" sz="950" i="1" dirty="0" err="1">
                          <a:latin typeface="Calibri" pitchFamily="34" charset="0"/>
                          <a:ea typeface="Times New Roman"/>
                        </a:rPr>
                        <a:t>Institute</a:t>
                      </a:r>
                      <a:r>
                        <a:rPr lang="pt-BR" sz="950" dirty="0">
                          <a:latin typeface="Calibri" pitchFamily="34" charset="0"/>
                          <a:ea typeface="Times New Roman"/>
                        </a:rPr>
                        <a:t>) para graxa; para óleos </a:t>
                      </a:r>
                      <a:r>
                        <a:rPr lang="pt-BR" sz="950" dirty="0" err="1">
                          <a:latin typeface="Calibri" pitchFamily="34" charset="0"/>
                          <a:ea typeface="Times New Roman"/>
                        </a:rPr>
                        <a:t>multiviscosos</a:t>
                      </a:r>
                      <a:r>
                        <a:rPr lang="pt-BR" sz="950" dirty="0">
                          <a:latin typeface="Calibri" pitchFamily="34" charset="0"/>
                          <a:ea typeface="Times New Roman"/>
                        </a:rPr>
                        <a:t> deverá ser indicado sempre o grau SAE mais restritivo;</a:t>
                      </a: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pitchFamily="34" charset="0"/>
                          <a:ea typeface="Times New Roman"/>
                        </a:rPr>
                        <a:t>Para: II – grau de viscosidade segundo as normas, em suas últimas versões, SAE J300 (</a:t>
                      </a:r>
                      <a:r>
                        <a:rPr lang="pt-BR" sz="950" i="1" dirty="0" err="1">
                          <a:latin typeface="Calibri" pitchFamily="34" charset="0"/>
                          <a:ea typeface="Times New Roman"/>
                        </a:rPr>
                        <a:t>Society</a:t>
                      </a:r>
                      <a:r>
                        <a:rPr lang="pt-BR" sz="950" i="1" dirty="0">
                          <a:latin typeface="Calibri" pitchFamily="34" charset="0"/>
                          <a:ea typeface="Times New Roman"/>
                        </a:rPr>
                        <a:t> </a:t>
                      </a:r>
                      <a:r>
                        <a:rPr lang="pt-BR" sz="950" i="1" dirty="0" err="1">
                          <a:latin typeface="Calibri" pitchFamily="34" charset="0"/>
                          <a:ea typeface="Times New Roman"/>
                        </a:rPr>
                        <a:t>of</a:t>
                      </a:r>
                      <a:r>
                        <a:rPr lang="pt-BR" sz="950" i="1" dirty="0">
                          <a:latin typeface="Calibri" pitchFamily="34" charset="0"/>
                          <a:ea typeface="Times New Roman"/>
                        </a:rPr>
                        <a:t> </a:t>
                      </a:r>
                      <a:r>
                        <a:rPr lang="pt-BR" sz="950" i="1" dirty="0" err="1">
                          <a:latin typeface="Calibri" pitchFamily="34" charset="0"/>
                          <a:ea typeface="Times New Roman"/>
                        </a:rPr>
                        <a:t>Automotive</a:t>
                      </a:r>
                      <a:r>
                        <a:rPr lang="pt-BR" sz="950" i="1" dirty="0">
                          <a:latin typeface="Calibri" pitchFamily="34" charset="0"/>
                          <a:ea typeface="Times New Roman"/>
                        </a:rPr>
                        <a:t> </a:t>
                      </a:r>
                      <a:r>
                        <a:rPr lang="pt-BR" sz="950" i="1" dirty="0" err="1">
                          <a:latin typeface="Calibri" pitchFamily="34" charset="0"/>
                          <a:ea typeface="Times New Roman"/>
                        </a:rPr>
                        <a:t>Engineers</a:t>
                      </a:r>
                      <a:r>
                        <a:rPr lang="pt-BR" sz="950" dirty="0">
                          <a:latin typeface="Calibri" pitchFamily="34" charset="0"/>
                          <a:ea typeface="Times New Roman"/>
                        </a:rPr>
                        <a:t>) ou ISO (</a:t>
                      </a:r>
                      <a:r>
                        <a:rPr lang="pt-BR" sz="950" i="1" dirty="0" err="1">
                          <a:latin typeface="Calibri" pitchFamily="34" charset="0"/>
                          <a:ea typeface="Times New Roman"/>
                        </a:rPr>
                        <a:t>International</a:t>
                      </a:r>
                      <a:r>
                        <a:rPr lang="pt-BR" sz="950" i="1" dirty="0">
                          <a:latin typeface="Calibri" pitchFamily="34" charset="0"/>
                          <a:ea typeface="Times New Roman"/>
                        </a:rPr>
                        <a:t> </a:t>
                      </a:r>
                      <a:r>
                        <a:rPr lang="pt-BR" sz="950" i="1" dirty="0" err="1">
                          <a:latin typeface="Calibri" pitchFamily="34" charset="0"/>
                          <a:ea typeface="Times New Roman"/>
                        </a:rPr>
                        <a:t>Organization</a:t>
                      </a:r>
                      <a:r>
                        <a:rPr lang="pt-BR" sz="950" i="1" dirty="0">
                          <a:latin typeface="Calibri" pitchFamily="34" charset="0"/>
                          <a:ea typeface="Times New Roman"/>
                        </a:rPr>
                        <a:t> for </a:t>
                      </a:r>
                      <a:r>
                        <a:rPr lang="pt-BR" sz="950" i="1" dirty="0" err="1">
                          <a:latin typeface="Calibri" pitchFamily="34" charset="0"/>
                          <a:ea typeface="Times New Roman"/>
                        </a:rPr>
                        <a:t>Standardization</a:t>
                      </a:r>
                      <a:r>
                        <a:rPr lang="pt-BR" sz="950" dirty="0">
                          <a:latin typeface="Calibri" pitchFamily="34" charset="0"/>
                          <a:ea typeface="Times New Roman"/>
                        </a:rPr>
                        <a:t>) para óleo lubrificante, e grau de consistência NLGI (</a:t>
                      </a:r>
                      <a:r>
                        <a:rPr lang="pt-BR" sz="950" i="1" dirty="0" err="1">
                          <a:latin typeface="Calibri" pitchFamily="34" charset="0"/>
                          <a:ea typeface="Times New Roman"/>
                        </a:rPr>
                        <a:t>National</a:t>
                      </a:r>
                      <a:r>
                        <a:rPr lang="pt-BR" sz="950" i="1" dirty="0">
                          <a:latin typeface="Calibri" pitchFamily="34" charset="0"/>
                          <a:ea typeface="Times New Roman"/>
                        </a:rPr>
                        <a:t> </a:t>
                      </a:r>
                      <a:r>
                        <a:rPr lang="pt-BR" sz="950" i="1" dirty="0" err="1">
                          <a:latin typeface="Calibri" pitchFamily="34" charset="0"/>
                          <a:ea typeface="Times New Roman"/>
                        </a:rPr>
                        <a:t>Lubricating</a:t>
                      </a:r>
                      <a:r>
                        <a:rPr lang="pt-BR" sz="950" i="1" dirty="0">
                          <a:latin typeface="Calibri" pitchFamily="34" charset="0"/>
                          <a:ea typeface="Times New Roman"/>
                        </a:rPr>
                        <a:t> </a:t>
                      </a:r>
                      <a:r>
                        <a:rPr lang="pt-BR" sz="950" i="1" dirty="0" err="1">
                          <a:latin typeface="Calibri" pitchFamily="34" charset="0"/>
                          <a:ea typeface="Times New Roman"/>
                        </a:rPr>
                        <a:t>Grease</a:t>
                      </a:r>
                      <a:r>
                        <a:rPr lang="pt-BR" sz="950" i="1" dirty="0">
                          <a:latin typeface="Calibri" pitchFamily="34" charset="0"/>
                          <a:ea typeface="Times New Roman"/>
                        </a:rPr>
                        <a:t> </a:t>
                      </a:r>
                      <a:r>
                        <a:rPr lang="pt-BR" sz="950" i="1" dirty="0" err="1">
                          <a:latin typeface="Calibri" pitchFamily="34" charset="0"/>
                          <a:ea typeface="Times New Roman"/>
                        </a:rPr>
                        <a:t>Institute</a:t>
                      </a:r>
                      <a:r>
                        <a:rPr lang="pt-BR" sz="950" dirty="0">
                          <a:latin typeface="Calibri" pitchFamily="34" charset="0"/>
                          <a:ea typeface="Times New Roman"/>
                        </a:rPr>
                        <a:t>) para graxa;</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pitchFamily="34" charset="0"/>
                          <a:ea typeface="Times New Roman"/>
                        </a:rPr>
                        <a:t>A SAE J300 já especifica as viscosidades para os óleos </a:t>
                      </a:r>
                      <a:r>
                        <a:rPr lang="pt-BR" sz="950" dirty="0" err="1">
                          <a:latin typeface="Calibri" pitchFamily="34" charset="0"/>
                          <a:ea typeface="Times New Roman"/>
                        </a:rPr>
                        <a:t>multiviscosos</a:t>
                      </a:r>
                      <a:r>
                        <a:rPr lang="pt-BR" sz="950" dirty="0">
                          <a:latin typeface="Calibri" pitchFamily="34" charset="0"/>
                          <a:ea typeface="Times New Roman"/>
                        </a:rPr>
                        <a:t>, e falar em grau mais restritivo pode gerar confusão.</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316244"/>
        </p:xfrm>
        <a:graphic>
          <a:graphicData uri="http://schemas.openxmlformats.org/drawingml/2006/table">
            <a:tbl>
              <a:tblPr/>
              <a:tblGrid>
                <a:gridCol w="936104"/>
                <a:gridCol w="792088"/>
                <a:gridCol w="3960440"/>
                <a:gridCol w="3096344"/>
              </a:tblGrid>
              <a:tr h="344859">
                <a:tc>
                  <a:txBody>
                    <a:bodyPr/>
                    <a:lstStyle/>
                    <a:p>
                      <a:pPr algn="ctr">
                        <a:lnSpc>
                          <a:spcPct val="115000"/>
                        </a:lnSpc>
                        <a:spcAft>
                          <a:spcPts val="0"/>
                        </a:spcAft>
                      </a:pPr>
                      <a:r>
                        <a:rPr lang="pt-BR" sz="1000" b="1" dirty="0">
                          <a:latin typeface="Calibri"/>
                          <a:ea typeface="Times New Roman"/>
                        </a:rPr>
                        <a:t>Comissão de lubrificantes do IBP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rPr>
                        <a:t>Art. 12,</a:t>
                      </a:r>
                      <a:r>
                        <a:rPr lang="pt-BR" sz="1000" b="1">
                          <a:latin typeface="Calibri"/>
                          <a:ea typeface="Arial Unicode MS"/>
                          <a:cs typeface="Arial"/>
                        </a:rPr>
                        <a:t> Inciso </a:t>
                      </a:r>
                      <a:r>
                        <a:rPr lang="pt-BR" sz="1000" b="1">
                          <a:latin typeface="Calibri"/>
                          <a:ea typeface="Times New Roman"/>
                        </a:rPr>
                        <a:t>IV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Times New Roman"/>
                        </a:rPr>
                        <a:t>De:  IV – concentração máxima do produto com os alimentos, no caso de lubrificantes para contato alimentar incidental;</a:t>
                      </a:r>
                      <a:endParaRPr lang="pt-BR" sz="1000">
                        <a:latin typeface="Times New Roman"/>
                        <a:ea typeface="Times New Roman"/>
                      </a:endParaRPr>
                    </a:p>
                    <a:p>
                      <a:pPr algn="just">
                        <a:lnSpc>
                          <a:spcPct val="115000"/>
                        </a:lnSpc>
                        <a:spcBef>
                          <a:spcPts val="500"/>
                        </a:spcBef>
                        <a:spcAft>
                          <a:spcPts val="500"/>
                        </a:spcAft>
                      </a:pPr>
                      <a:r>
                        <a:rPr lang="pt-BR" sz="1000">
                          <a:latin typeface="Calibri"/>
                          <a:ea typeface="Times New Roman"/>
                        </a:rPr>
                        <a:t>Para: Retirar</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rPr>
                        <a:t>A classificação NSF para os diversos níveis já aborda a possibilidade de contaminação, então não faria sentido colocar uma concentração de lubrificantes em alimentos.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84453">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cs typeface="Cambria"/>
                        </a:rPr>
                        <a:t>Art. 12, inciso IV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concentração máxima do produto com os alimentos, no caso de lubrificantes para contato alimentar incidental;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cs typeface="Cambria"/>
                        </a:rPr>
                        <a:t>Simepetro sugere que sejam mencionadas nesse inciso todas as classificações adotadas pela NSF com suas devidas observações de aplicações e critérios técnicos, pois a forma como a exigência está elaborada na revisão não traria clareza nem melhoria ao mercado de lubrificantes para indústria alimentícia. Porém, se adotadas todas as especificações da NSF, o mercado poderá ir se familiarizando nas especificações e consequentemente ter referência sobre as diferenças entre as denominações de produtos para o segmento das indústrias alimentícias, tendo em vista que a NSF considera todas as especificações e não apenas a H1 mencionada na versão inicial da ANP para consulta.</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12, inciso VI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“razão social, n° do CNPJ e endereço do produtor, indicando de forma expressa tratar-se do produtor, em caso de produto nacional.”</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“razão social, n° do CNPJ e endereço do detentor, indicando de forma expressa tratar-se do detentor e produtor, em caso de produto nacional.”</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Assegurar os casos em que o produtor e detentor são uma única pessoa.</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12, incisos VII, VIII e IX</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Alterar a redação suprimindo a exigência de informação do endereço do produtor e importador no caso de produto fabricado por terceiro.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Os dados de endereço já estão atrelados ao CNPJ. Reduzir o número de informações em duplicidade no espaço exíguo do rótulo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3496020"/>
        </p:xfrm>
        <a:graphic>
          <a:graphicData uri="http://schemas.openxmlformats.org/drawingml/2006/table">
            <a:tbl>
              <a:tblPr/>
              <a:tblGrid>
                <a:gridCol w="936104"/>
                <a:gridCol w="792088"/>
                <a:gridCol w="3960440"/>
                <a:gridCol w="3096344"/>
              </a:tblGrid>
              <a:tr h="431152">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12, inciso X</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“nome e número de inscrição no órgão de classe, CRQ, do responsável técnico, que deverá ser o mesmo que assina os anexos III, IV e V;”</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“nome e número de inscrição no órgão de classe, CRQ, do responsável técnico, que deverá ser o mesmo que assina os anexos II, III, IV e 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Não havia indicação de necessidade de assinatura do anexo 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cs typeface="Cambria"/>
                        </a:rPr>
                        <a:t>Art. 12, inciso X</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Nome e número de inscrição no órgão de classe, CRQ, do responsável técnico que deverá ser o mesmo que assina os anexos </a:t>
                      </a:r>
                      <a:r>
                        <a:rPr lang="pt-BR" sz="1000" b="1" u="sng">
                          <a:latin typeface="Calibri"/>
                          <a:ea typeface="Times New Roman"/>
                        </a:rPr>
                        <a:t>II</a:t>
                      </a:r>
                      <a:r>
                        <a:rPr lang="pt-BR" sz="1000">
                          <a:latin typeface="Calibri"/>
                          <a:ea typeface="Times New Roman"/>
                        </a:rPr>
                        <a:t>, III, IV e 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cs typeface="Cambria"/>
                        </a:rPr>
                        <a:t>O SIMEPETRO propõe que seja incluído o Anexo II como referência do responsável técnico.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12, inciso XIV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“orientação quanto à destinação do produto e da embalagem após sua utilização, conforme legislação federal vigente, que deverá ser citada;”</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“orientação quanto à destinação do produto e da embalagem após sua utilização, conforme legislação federal vigente;”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As referências à legislação não agregam informação específica à orientação de como deve proceder o consumidor, sendo portanto irrelevantes. A mera mudança de legislação sem alteração do procedimento exigiria alteração do rótulo gerando custos. Reduzir o numero de informações no espaço exíguo do rótulo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cs typeface="Cambria"/>
                        </a:rPr>
                        <a:t>Art.12°, inciso XIV</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Orientação quanto à destinação do produto e da embalagem após sua utilização, conforme legislação federal vigente.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cs typeface="Cambria"/>
                        </a:rPr>
                        <a:t>É necessária a </a:t>
                      </a:r>
                      <a:r>
                        <a:rPr lang="pt-BR" sz="1000" u="sng">
                          <a:latin typeface="Calibri"/>
                          <a:ea typeface="Times New Roman"/>
                          <a:cs typeface="Cambria"/>
                        </a:rPr>
                        <a:t>supressão da expressão </a:t>
                      </a:r>
                      <a:r>
                        <a:rPr lang="pt-BR" sz="1000" i="1" u="sng">
                          <a:latin typeface="Calibri"/>
                          <a:ea typeface="Times New Roman"/>
                          <a:cs typeface="Cambria"/>
                        </a:rPr>
                        <a:t>“que deverá ser citada”</a:t>
                      </a:r>
                      <a:r>
                        <a:rPr lang="pt-BR" sz="1000">
                          <a:latin typeface="Calibri"/>
                          <a:ea typeface="Times New Roman"/>
                          <a:cs typeface="Cambria"/>
                        </a:rPr>
                        <a:t>, pois com a citação da legislação vigente no rótulo, haverá informações em demasia para serem ali colocadas, o que irá dificultar a diagramação e prejudicar o devido destaque às informações mais relevantes.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a:latin typeface="Calibri"/>
                          <a:ea typeface="Times New Roman"/>
                        </a:rPr>
                        <a:t>Agente - Marco Antonio </a:t>
                      </a:r>
                      <a:r>
                        <a:rPr lang="pt-BR" sz="1000" b="1" dirty="0" err="1">
                          <a:latin typeface="Calibri"/>
                          <a:ea typeface="Times New Roman"/>
                        </a:rPr>
                        <a:t>Sesquim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12, inciso XVII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Times New Roman"/>
                          <a:cs typeface="Arial"/>
                        </a:rPr>
                        <a:t>“PRODUTO NÃO RECOMENDADO PELO FABRICANTE DE VEICULOS”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Arial"/>
                        </a:rPr>
                        <a:t>Aditivo </a:t>
                      </a:r>
                      <a:r>
                        <a:rPr lang="pt-BR" sz="1000" dirty="0" err="1">
                          <a:latin typeface="Calibri"/>
                          <a:ea typeface="Times New Roman"/>
                          <a:cs typeface="Arial"/>
                        </a:rPr>
                        <a:t>aftermark</a:t>
                      </a:r>
                      <a:r>
                        <a:rPr lang="pt-BR" sz="1000" dirty="0">
                          <a:latin typeface="Calibri"/>
                          <a:ea typeface="Times New Roman"/>
                          <a:cs typeface="Arial"/>
                        </a:rPr>
                        <a:t> p/ óleo lubrificantes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1719972"/>
        </p:xfrm>
        <a:graphic>
          <a:graphicData uri="http://schemas.openxmlformats.org/drawingml/2006/table">
            <a:tbl>
              <a:tblPr/>
              <a:tblGrid>
                <a:gridCol w="936104"/>
                <a:gridCol w="792088"/>
                <a:gridCol w="3960440"/>
                <a:gridCol w="3096344"/>
              </a:tblGrid>
              <a:tr h="431152">
                <a:tc>
                  <a:txBody>
                    <a:bodyPr/>
                    <a:lstStyle/>
                    <a:p>
                      <a:pPr algn="ctr">
                        <a:lnSpc>
                          <a:spcPct val="115000"/>
                        </a:lnSpc>
                        <a:spcAft>
                          <a:spcPts val="0"/>
                        </a:spcAft>
                      </a:pPr>
                      <a:r>
                        <a:rPr lang="pt-BR" sz="1000" b="1" dirty="0">
                          <a:latin typeface="Calibri" pitchFamily="34" charset="0"/>
                          <a:ea typeface="Times New Roman"/>
                        </a:rPr>
                        <a:t>Comissão de lubrificantes do IBP</a:t>
                      </a:r>
                      <a:endParaRPr lang="pt-BR" sz="10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dirty="0">
                          <a:latin typeface="Calibri" pitchFamily="34" charset="0"/>
                          <a:ea typeface="Times New Roman"/>
                        </a:rPr>
                        <a:t>Art. 12, </a:t>
                      </a:r>
                      <a:r>
                        <a:rPr lang="pt-BR" sz="1000" b="1" dirty="0">
                          <a:latin typeface="Calibri" pitchFamily="34" charset="0"/>
                          <a:ea typeface="Arial Unicode MS"/>
                          <a:cs typeface="Arial"/>
                        </a:rPr>
                        <a:t>Inciso </a:t>
                      </a:r>
                      <a:r>
                        <a:rPr lang="pt-BR" sz="1000" b="1" dirty="0">
                          <a:latin typeface="Calibri" pitchFamily="34" charset="0"/>
                          <a:ea typeface="Times New Roman"/>
                        </a:rPr>
                        <a:t>XVIII</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De: XVIII – a frase “RECOMENDADO SOMENTE PARA API SL/CI-4 OU INFERIORES”, para aditivos em frasco com registro ativo concedido até a publicação desta Resolução, mediante comprovação da sequencia IIIF.</a:t>
                      </a: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Para: Retirar</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pitchFamily="34" charset="0"/>
                          <a:ea typeface="Times New Roman"/>
                        </a:rPr>
                        <a:t>Essa frase pode ser ambígua, pois parece que a ANP está concordando com a necessidade de um produto API SL/CI4 precisar de aditivos em frasco. Não se pode dizer que um nível dessa qualidade precisa dessa recomendação.</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a:latin typeface="Calibri" pitchFamily="34" charset="0"/>
                          <a:ea typeface="Times New Roman"/>
                        </a:rPr>
                        <a:t>SIMEPETRO</a:t>
                      </a:r>
                      <a:endParaRPr lang="pt-BR" sz="100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pitchFamily="34" charset="0"/>
                          <a:ea typeface="Times New Roman"/>
                          <a:cs typeface="Cambria"/>
                        </a:rPr>
                        <a:t>Art.12°, inciso XVIII</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pitchFamily="34" charset="0"/>
                          <a:ea typeface="Times New Roman"/>
                        </a:rPr>
                        <a:t>EXCLUIR</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A recomendação contida nesse inciso passa a impressão de que óleos destas classificações mencionadas estariam subaditivadas, razão pela qual se sugere uso de aditivo complementar, o que não é verdade. Desse modo, imprescindível a exclusão do inciso.</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661748"/>
          <a:ext cx="8784976" cy="183076"/>
        </p:xfrm>
        <a:graphic>
          <a:graphicData uri="http://schemas.openxmlformats.org/drawingml/2006/table">
            <a:tbl>
              <a:tblPr/>
              <a:tblGrid>
                <a:gridCol w="936104"/>
                <a:gridCol w="792088"/>
                <a:gridCol w="3024336"/>
                <a:gridCol w="4032448"/>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830112"/>
          <a:ext cx="8784976" cy="2751016"/>
        </p:xfrm>
        <a:graphic>
          <a:graphicData uri="http://schemas.openxmlformats.org/drawingml/2006/table">
            <a:tbl>
              <a:tblPr/>
              <a:tblGrid>
                <a:gridCol w="936104"/>
                <a:gridCol w="792088"/>
                <a:gridCol w="3024336"/>
                <a:gridCol w="4032448"/>
              </a:tblGrid>
              <a:tr h="454288">
                <a:tc>
                  <a:txBody>
                    <a:bodyPr/>
                    <a:lstStyle/>
                    <a:p>
                      <a:pPr algn="ctr">
                        <a:lnSpc>
                          <a:spcPct val="115000"/>
                        </a:lnSpc>
                        <a:spcAft>
                          <a:spcPts val="0"/>
                        </a:spcAft>
                      </a:pPr>
                      <a:r>
                        <a:rPr lang="pt-BR" sz="1000" b="1" dirty="0" smtClean="0">
                          <a:latin typeface="Calibri" pitchFamily="34" charset="0"/>
                          <a:ea typeface="Times New Roman"/>
                        </a:rPr>
                        <a:t>Agente </a:t>
                      </a:r>
                      <a:r>
                        <a:rPr lang="pt-BR" sz="1000" b="1" smtClean="0">
                          <a:latin typeface="Calibri" pitchFamily="34" charset="0"/>
                          <a:ea typeface="Times New Roman"/>
                        </a:rPr>
                        <a:t>- TECLUB</a:t>
                      </a:r>
                      <a:endParaRPr lang="pt-BR" sz="1000" b="1"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smtClean="0">
                          <a:solidFill>
                            <a:srgbClr val="000000"/>
                          </a:solidFill>
                          <a:latin typeface="Calibri"/>
                          <a:ea typeface="Arial Unicode MS"/>
                          <a:cs typeface="Arial"/>
                        </a:rPr>
                        <a:t>Art. </a:t>
                      </a:r>
                      <a:r>
                        <a:rPr lang="pt-BR" sz="1000" b="1" smtClean="0">
                          <a:solidFill>
                            <a:srgbClr val="000000"/>
                          </a:solidFill>
                          <a:latin typeface="Calibri"/>
                          <a:ea typeface="Arial Unicode MS"/>
                          <a:cs typeface="Arial"/>
                        </a:rPr>
                        <a:t>12, </a:t>
                      </a:r>
                      <a:r>
                        <a:rPr lang="pt-BR" sz="1000" b="1" smtClean="0">
                          <a:latin typeface="Calibri"/>
                          <a:ea typeface="Arial Unicode MS"/>
                          <a:cs typeface="Cambria"/>
                        </a:rPr>
                        <a:t>§</a:t>
                      </a:r>
                      <a:r>
                        <a:rPr lang="pt-BR" sz="1000" b="1" smtClean="0">
                          <a:solidFill>
                            <a:srgbClr val="000000"/>
                          </a:solidFill>
                          <a:latin typeface="Calibri"/>
                          <a:ea typeface="Arial Unicode MS"/>
                          <a:cs typeface="Arial"/>
                        </a:rPr>
                        <a:t> 1° </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pt-BR" sz="1000" kern="1200" dirty="0" smtClean="0">
                          <a:solidFill>
                            <a:schemeClr val="tx1"/>
                          </a:solidFill>
                          <a:latin typeface="Calibri" pitchFamily="34" charset="0"/>
                          <a:ea typeface="Times New Roman"/>
                          <a:cs typeface="+mn-cs"/>
                        </a:rPr>
                        <a:t>De: §</a:t>
                      </a:r>
                      <a:r>
                        <a:rPr lang="pt-BR" sz="1000" kern="1200" dirty="0" err="1" smtClean="0">
                          <a:solidFill>
                            <a:schemeClr val="tx1"/>
                          </a:solidFill>
                          <a:latin typeface="Calibri" pitchFamily="34" charset="0"/>
                          <a:ea typeface="Times New Roman"/>
                          <a:cs typeface="+mn-cs"/>
                        </a:rPr>
                        <a:t>1º</a:t>
                      </a:r>
                      <a:r>
                        <a:rPr lang="pt-BR" sz="1000" kern="1200" dirty="0" smtClean="0">
                          <a:solidFill>
                            <a:schemeClr val="tx1"/>
                          </a:solidFill>
                          <a:latin typeface="Calibri" pitchFamily="34" charset="0"/>
                          <a:ea typeface="Times New Roman"/>
                          <a:cs typeface="+mn-cs"/>
                        </a:rPr>
                        <a:t>A identificação do lote e da data de fabricação deverão ser impressos na embalagem durante o processo de </a:t>
                      </a:r>
                      <a:r>
                        <a:rPr lang="pt-BR" sz="1000" kern="1200" dirty="0" err="1" smtClean="0">
                          <a:solidFill>
                            <a:schemeClr val="tx1"/>
                          </a:solidFill>
                          <a:latin typeface="Calibri" pitchFamily="34" charset="0"/>
                          <a:ea typeface="Times New Roman"/>
                          <a:cs typeface="+mn-cs"/>
                        </a:rPr>
                        <a:t>envasilhamento</a:t>
                      </a:r>
                      <a:r>
                        <a:rPr lang="pt-BR" sz="1000" kern="1200" dirty="0" smtClean="0">
                          <a:solidFill>
                            <a:schemeClr val="tx1"/>
                          </a:solidFill>
                          <a:latin typeface="Calibri" pitchFamily="34" charset="0"/>
                          <a:ea typeface="Times New Roman"/>
                          <a:cs typeface="+mn-cs"/>
                        </a:rPr>
                        <a:t>, não podendo ser impressos previamente no rótulo. </a:t>
                      </a:r>
                    </a:p>
                    <a:p>
                      <a:r>
                        <a:rPr lang="pt-BR" sz="1000" kern="1200" dirty="0" smtClean="0">
                          <a:solidFill>
                            <a:schemeClr val="tx1"/>
                          </a:solidFill>
                          <a:latin typeface="Calibri" pitchFamily="34" charset="0"/>
                          <a:ea typeface="Times New Roman"/>
                          <a:cs typeface="+mn-cs"/>
                        </a:rPr>
                        <a:t>Para:  §1º A identificação do lote e da data de fabricação deverão ser impressos na embalagem ou no rótulo durante o processo de </a:t>
                      </a:r>
                      <a:r>
                        <a:rPr lang="pt-BR" sz="1000" kern="1200" dirty="0" err="1" smtClean="0">
                          <a:solidFill>
                            <a:schemeClr val="tx1"/>
                          </a:solidFill>
                          <a:latin typeface="Calibri" pitchFamily="34" charset="0"/>
                          <a:ea typeface="Times New Roman"/>
                          <a:cs typeface="+mn-cs"/>
                        </a:rPr>
                        <a:t>envasilhamento</a:t>
                      </a:r>
                      <a:r>
                        <a:rPr lang="pt-BR" sz="1000" kern="1200" dirty="0" smtClean="0">
                          <a:solidFill>
                            <a:schemeClr val="tx1"/>
                          </a:solidFill>
                          <a:latin typeface="Calibri" pitchFamily="34" charset="0"/>
                          <a:ea typeface="Times New Roman"/>
                          <a:cs typeface="+mn-cs"/>
                        </a:rPr>
                        <a:t>.</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pt-BR" sz="1000" kern="1200" baseline="0" dirty="0" smtClean="0">
                          <a:solidFill>
                            <a:schemeClr val="tx1"/>
                          </a:solidFill>
                          <a:latin typeface="Calibri" pitchFamily="34" charset="0"/>
                          <a:ea typeface="+mn-ea"/>
                          <a:cs typeface="+mn-cs"/>
                        </a:rPr>
                        <a:t> </a:t>
                      </a:r>
                      <a:r>
                        <a:rPr lang="pt-BR" sz="1000" kern="1200" dirty="0" smtClean="0">
                          <a:solidFill>
                            <a:schemeClr val="tx1"/>
                          </a:solidFill>
                          <a:latin typeface="Calibri" pitchFamily="34" charset="0"/>
                          <a:ea typeface="Times New Roman"/>
                          <a:cs typeface="+mn-cs"/>
                        </a:rPr>
                        <a:t>Este parágrafo tem o objetivo de garantir que as empresas estão controlando seus lotes e datando de maneira correta e legal seus produtos, no entanto a impressão dessas informações pelo sistema de hot </a:t>
                      </a:r>
                      <a:r>
                        <a:rPr lang="pt-BR" sz="1000" kern="1200" dirty="0" err="1" smtClean="0">
                          <a:solidFill>
                            <a:schemeClr val="tx1"/>
                          </a:solidFill>
                          <a:latin typeface="Calibri" pitchFamily="34" charset="0"/>
                          <a:ea typeface="Times New Roman"/>
                          <a:cs typeface="+mn-cs"/>
                        </a:rPr>
                        <a:t>stamping</a:t>
                      </a:r>
                      <a:r>
                        <a:rPr lang="pt-BR" sz="1000" kern="1200" dirty="0" smtClean="0">
                          <a:solidFill>
                            <a:schemeClr val="tx1"/>
                          </a:solidFill>
                          <a:latin typeface="Calibri" pitchFamily="34" charset="0"/>
                          <a:ea typeface="Times New Roman"/>
                          <a:cs typeface="+mn-cs"/>
                        </a:rPr>
                        <a:t> (feita no rótulo) é em média 3 vezes mais barata que a impressão por jato de tinta (</a:t>
                      </a:r>
                      <a:r>
                        <a:rPr lang="pt-BR" sz="1000" kern="1200" dirty="0" err="1" smtClean="0">
                          <a:solidFill>
                            <a:schemeClr val="tx1"/>
                          </a:solidFill>
                          <a:latin typeface="Calibri" pitchFamily="34" charset="0"/>
                          <a:ea typeface="Times New Roman"/>
                          <a:cs typeface="+mn-cs"/>
                        </a:rPr>
                        <a:t>Ink</a:t>
                      </a:r>
                      <a:r>
                        <a:rPr lang="pt-BR" sz="1000" kern="1200" dirty="0" smtClean="0">
                          <a:solidFill>
                            <a:schemeClr val="tx1"/>
                          </a:solidFill>
                          <a:latin typeface="Calibri" pitchFamily="34" charset="0"/>
                          <a:ea typeface="Times New Roman"/>
                          <a:cs typeface="+mn-cs"/>
                        </a:rPr>
                        <a:t> Jet, que permite impressão nos frascos) e o custo da máquina que faz essa impressão é 6 vezes maior que o cabeçote de impressão hot </a:t>
                      </a:r>
                      <a:r>
                        <a:rPr lang="pt-BR" sz="1000" kern="1200" dirty="0" err="1" smtClean="0">
                          <a:solidFill>
                            <a:schemeClr val="tx1"/>
                          </a:solidFill>
                          <a:latin typeface="Calibri" pitchFamily="34" charset="0"/>
                          <a:ea typeface="Times New Roman"/>
                          <a:cs typeface="+mn-cs"/>
                        </a:rPr>
                        <a:t>stamping</a:t>
                      </a:r>
                      <a:r>
                        <a:rPr lang="pt-BR" sz="1000" kern="1200" dirty="0" smtClean="0">
                          <a:solidFill>
                            <a:schemeClr val="tx1"/>
                          </a:solidFill>
                          <a:latin typeface="Calibri" pitchFamily="34" charset="0"/>
                          <a:ea typeface="Times New Roman"/>
                          <a:cs typeface="+mn-cs"/>
                        </a:rPr>
                        <a:t>, ou seja, o custo de produção do pequeno produtor será consideravelmente alterado, além de obrigar o mesmo a fazer um investimento relativamente alto em um novo maquinário. Para o consumidor, o que importa é a informação correta na embalagem e não onde ou como foi impressa. A ANP vai conseguir saber se o produtor está burlando essas informações somente com uma fiscalização in loco, pois os dois tipos de impressão permitem que sejam realizados independentemente do </a:t>
                      </a:r>
                      <a:r>
                        <a:rPr lang="pt-BR" sz="1000" kern="1200" dirty="0" err="1" smtClean="0">
                          <a:solidFill>
                            <a:schemeClr val="tx1"/>
                          </a:solidFill>
                          <a:latin typeface="Calibri" pitchFamily="34" charset="0"/>
                          <a:ea typeface="Times New Roman"/>
                          <a:cs typeface="+mn-cs"/>
                        </a:rPr>
                        <a:t>envase</a:t>
                      </a:r>
                      <a:r>
                        <a:rPr lang="pt-BR" sz="1000" kern="1200" dirty="0" smtClean="0">
                          <a:solidFill>
                            <a:schemeClr val="tx1"/>
                          </a:solidFill>
                          <a:latin typeface="Calibri" pitchFamily="34" charset="0"/>
                          <a:ea typeface="Times New Roman"/>
                          <a:cs typeface="+mn-cs"/>
                        </a:rPr>
                        <a:t>, o que ao nosso ver, não atingi o objetivo da mudança na legislação. A obrigatoriedade da impressão ser durante o processo de </a:t>
                      </a:r>
                      <a:r>
                        <a:rPr lang="pt-BR" sz="1000" kern="1200" dirty="0" err="1" smtClean="0">
                          <a:solidFill>
                            <a:schemeClr val="tx1"/>
                          </a:solidFill>
                          <a:latin typeface="Calibri" pitchFamily="34" charset="0"/>
                          <a:ea typeface="Times New Roman"/>
                          <a:cs typeface="+mn-cs"/>
                        </a:rPr>
                        <a:t>envasilhamento</a:t>
                      </a:r>
                      <a:r>
                        <a:rPr lang="pt-BR" sz="1000" kern="1200" dirty="0" smtClean="0">
                          <a:solidFill>
                            <a:schemeClr val="tx1"/>
                          </a:solidFill>
                          <a:latin typeface="Calibri" pitchFamily="34" charset="0"/>
                          <a:ea typeface="Times New Roman"/>
                          <a:cs typeface="+mn-cs"/>
                        </a:rPr>
                        <a:t> é o que deve constar na nova resolução, assim, no caso de uma fiscalização, a empresa que tiver embalagens rotuladas e com dados de fabricação e lote</a:t>
                      </a:r>
                      <a:r>
                        <a:rPr lang="pt-BR" sz="1000" kern="1200" baseline="0" dirty="0" smtClean="0">
                          <a:solidFill>
                            <a:schemeClr val="tx1"/>
                          </a:solidFill>
                          <a:latin typeface="Calibri" pitchFamily="34" charset="0"/>
                          <a:ea typeface="Times New Roman"/>
                          <a:cs typeface="+mn-cs"/>
                        </a:rPr>
                        <a:t> </a:t>
                      </a:r>
                      <a:r>
                        <a:rPr lang="pt-BR" sz="1000" kern="1200" dirty="0" smtClean="0">
                          <a:solidFill>
                            <a:schemeClr val="tx1"/>
                          </a:solidFill>
                          <a:latin typeface="Calibri" pitchFamily="34" charset="0"/>
                          <a:ea typeface="Times New Roman"/>
                          <a:cs typeface="+mn-cs"/>
                        </a:rPr>
                        <a:t>impressos, poderão ser autuadas</a:t>
                      </a:r>
                      <a:r>
                        <a:rPr lang="pt-BR" sz="1000" i="1" kern="1200" baseline="0" dirty="0" smtClean="0">
                          <a:solidFill>
                            <a:schemeClr val="tx1"/>
                          </a:solidFill>
                          <a:latin typeface="Calibri" pitchFamily="34" charset="0"/>
                          <a:ea typeface="+mn-ea"/>
                          <a:cs typeface="+mn-cs"/>
                        </a:rPr>
                        <a:t>.</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228600" y="2320925"/>
            <a:ext cx="8915400" cy="4108450"/>
          </a:xfrm>
          <a:prstGeom prst="rect">
            <a:avLst/>
          </a:prstGeom>
          <a:noFill/>
          <a:ln w="9525">
            <a:noFill/>
            <a:miter lim="800000"/>
            <a:headEnd/>
            <a:tailEnd/>
          </a:ln>
        </p:spPr>
        <p:txBody>
          <a:bodyPr>
            <a:spAutoFit/>
          </a:bodyPr>
          <a:lstStyle/>
          <a:p>
            <a:pPr marL="495300" indent="-495300" algn="just" eaLnBrk="0" hangingPunct="0">
              <a:lnSpc>
                <a:spcPct val="130000"/>
              </a:lnSpc>
              <a:spcBef>
                <a:spcPct val="50000"/>
              </a:spcBef>
            </a:pPr>
            <a:r>
              <a:rPr lang="pt-BR" sz="1800" dirty="0">
                <a:solidFill>
                  <a:srgbClr val="002060"/>
                </a:solidFill>
                <a:latin typeface="Verdana" pitchFamily="34" charset="0"/>
              </a:rPr>
              <a:t>1. </a:t>
            </a:r>
            <a:r>
              <a:rPr lang="pt-BR" sz="1800">
                <a:solidFill>
                  <a:srgbClr val="002060"/>
                </a:solidFill>
                <a:latin typeface="Verdana" pitchFamily="34" charset="0"/>
              </a:rPr>
              <a:t>Caberá </a:t>
            </a:r>
            <a:r>
              <a:rPr lang="pt-BR" sz="1800" smtClean="0">
                <a:solidFill>
                  <a:srgbClr val="002060"/>
                </a:solidFill>
                <a:latin typeface="Verdana" pitchFamily="34" charset="0"/>
              </a:rPr>
              <a:t>à </a:t>
            </a:r>
            <a:r>
              <a:rPr lang="pt-BR" sz="1800" dirty="0">
                <a:solidFill>
                  <a:srgbClr val="002060"/>
                </a:solidFill>
                <a:latin typeface="Verdana" pitchFamily="34" charset="0"/>
              </a:rPr>
              <a:t>presidente:</a:t>
            </a:r>
          </a:p>
          <a:p>
            <a:pPr marL="1162050" lvl="1" indent="-495300" algn="just" eaLnBrk="0" hangingPunct="0">
              <a:lnSpc>
                <a:spcPct val="130000"/>
              </a:lnSpc>
              <a:spcBef>
                <a:spcPct val="50000"/>
              </a:spcBef>
              <a:buFontTx/>
              <a:buAutoNum type="romanLcParenR"/>
            </a:pPr>
            <a:r>
              <a:rPr lang="pt-BR" sz="1800" dirty="0">
                <a:solidFill>
                  <a:srgbClr val="002060"/>
                </a:solidFill>
                <a:latin typeface="Verdana" pitchFamily="34" charset="0"/>
              </a:rPr>
              <a:t> conduzir a audiência pública, podendo conceder e cassar a palavra, devendo manter a ordem, bem como determinar a retirada de pessoas que a perturbarem; e</a:t>
            </a:r>
          </a:p>
          <a:p>
            <a:pPr marL="1162050" lvl="1" indent="-495300" algn="just" eaLnBrk="0" hangingPunct="0">
              <a:lnSpc>
                <a:spcPct val="130000"/>
              </a:lnSpc>
              <a:spcBef>
                <a:spcPct val="50000"/>
              </a:spcBef>
              <a:buFontTx/>
              <a:buAutoNum type="romanLcParenR"/>
            </a:pPr>
            <a:r>
              <a:rPr lang="pt-BR" sz="1800" dirty="0">
                <a:solidFill>
                  <a:srgbClr val="002060"/>
                </a:solidFill>
                <a:latin typeface="Verdana" pitchFamily="34" charset="0"/>
              </a:rPr>
              <a:t> decidir, conclusivamente, as questões de ordem e as reclamações sobre os procedimentos adotados na audiência.</a:t>
            </a:r>
          </a:p>
          <a:p>
            <a:pPr marL="495300" indent="-495300" algn="just" eaLnBrk="0" hangingPunct="0">
              <a:lnSpc>
                <a:spcPct val="130000"/>
              </a:lnSpc>
              <a:spcBef>
                <a:spcPct val="50000"/>
              </a:spcBef>
            </a:pPr>
            <a:r>
              <a:rPr lang="pt-BR" sz="1800" dirty="0">
                <a:solidFill>
                  <a:srgbClr val="002060"/>
                </a:solidFill>
                <a:latin typeface="Verdana" pitchFamily="34" charset="0"/>
              </a:rPr>
              <a:t>2. Havendo necessidade de dados não disponíveis no local para atender a alguma questão formulada, o presidente poderá estabelecer que a resposta seja divulgada em até 72 horas após o término da audiência, na página eletrônica </a:t>
            </a:r>
            <a:r>
              <a:rPr lang="pt-BR" sz="1800" b="1" dirty="0">
                <a:solidFill>
                  <a:srgbClr val="002060"/>
                </a:solidFill>
                <a:latin typeface="Verdana" pitchFamily="34" charset="0"/>
              </a:rPr>
              <a:t>www.anp.gov.br.</a:t>
            </a:r>
          </a:p>
        </p:txBody>
      </p:sp>
      <p:sp>
        <p:nvSpPr>
          <p:cNvPr id="6147" name="Text Box 2"/>
          <p:cNvSpPr txBox="1">
            <a:spLocks noChangeArrowheads="1"/>
          </p:cNvSpPr>
          <p:nvPr/>
        </p:nvSpPr>
        <p:spPr bwMode="auto">
          <a:xfrm>
            <a:off x="71438" y="1614488"/>
            <a:ext cx="7286625" cy="461962"/>
          </a:xfrm>
          <a:prstGeom prst="rect">
            <a:avLst/>
          </a:prstGeom>
          <a:noFill/>
          <a:ln w="9525">
            <a:noFill/>
            <a:miter lim="800000"/>
            <a:headEnd/>
            <a:tailEnd/>
          </a:ln>
        </p:spPr>
        <p:txBody>
          <a:bodyPr>
            <a:spAutoFit/>
          </a:bodyPr>
          <a:lstStyle/>
          <a:p>
            <a:pPr eaLnBrk="0" hangingPunct="0">
              <a:spcBef>
                <a:spcPct val="50000"/>
              </a:spcBef>
            </a:pPr>
            <a:r>
              <a:rPr lang="pt-BR" b="1">
                <a:solidFill>
                  <a:srgbClr val="002060"/>
                </a:solidFill>
                <a:latin typeface="Verdana" pitchFamily="34" charset="0"/>
              </a:rPr>
              <a:t>Procedimentos da Audiência Pública (1)</a:t>
            </a:r>
          </a:p>
        </p:txBody>
      </p:sp>
      <p:sp>
        <p:nvSpPr>
          <p:cNvPr id="5" name="Text Box 3"/>
          <p:cNvSpPr txBox="1">
            <a:spLocks noChangeArrowheads="1"/>
          </p:cNvSpPr>
          <p:nvPr/>
        </p:nvSpPr>
        <p:spPr bwMode="auto">
          <a:xfrm>
            <a:off x="2928938" y="400050"/>
            <a:ext cx="5572125" cy="523220"/>
          </a:xfrm>
          <a:prstGeom prst="rect">
            <a:avLst/>
          </a:prstGeom>
          <a:noFill/>
          <a:ln w="9525">
            <a:noFill/>
            <a:miter lim="800000"/>
            <a:headEnd/>
            <a:tailEnd/>
          </a:ln>
        </p:spPr>
        <p:txBody>
          <a:bodyPr>
            <a:spAutoFit/>
          </a:bodyPr>
          <a:lstStyle/>
          <a:p>
            <a:pPr algn="ctr" eaLnBrk="0" hangingPunct="0">
              <a:spcBef>
                <a:spcPct val="5000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endParaRPr lang="pt-BR" sz="2800" b="1" dirty="0">
              <a:solidFill>
                <a:schemeClr val="accent2">
                  <a:lumMod val="50000"/>
                </a:schemeClr>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2006424"/>
        </p:xfrm>
        <a:graphic>
          <a:graphicData uri="http://schemas.openxmlformats.org/drawingml/2006/table">
            <a:tbl>
              <a:tblPr/>
              <a:tblGrid>
                <a:gridCol w="936104"/>
                <a:gridCol w="792088"/>
                <a:gridCol w="3960440"/>
                <a:gridCol w="3096344"/>
              </a:tblGrid>
              <a:tr h="454288">
                <a:tc>
                  <a:txBody>
                    <a:bodyPr/>
                    <a:lstStyle/>
                    <a:p>
                      <a:pPr algn="ctr">
                        <a:lnSpc>
                          <a:spcPct val="115000"/>
                        </a:lnSpc>
                        <a:spcAft>
                          <a:spcPts val="0"/>
                        </a:spcAft>
                      </a:pPr>
                      <a:r>
                        <a:rPr lang="pt-BR" sz="1000" b="1" dirty="0">
                          <a:solidFill>
                            <a:srgbClr val="000000"/>
                          </a:solidFill>
                          <a:latin typeface="Calibri" pitchFamily="34" charset="0"/>
                          <a:ea typeface="Arial Unicode MS"/>
                        </a:rPr>
                        <a:t>ANP</a:t>
                      </a:r>
                      <a:endParaRPr lang="pt-BR" sz="10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pitchFamily="34" charset="0"/>
                          <a:ea typeface="Arial Unicode MS"/>
                        </a:rPr>
                        <a:t>Art. 13, inciso novo</a:t>
                      </a:r>
                      <a:endParaRPr lang="pt-BR" sz="100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Inserção do inciso:</a:t>
                      </a:r>
                    </a:p>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IV – não atendimento às exigências dos artigos 8° e 9° nos prazos estabelecidos;</a:t>
                      </a: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E renumeração dos incisos.</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Deixar claro as punições em decorrência do não atendimento dos prazos estabelecidos nos artigos 8° e 9°.</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4288">
                <a:tc>
                  <a:txBody>
                    <a:bodyPr/>
                    <a:lstStyle/>
                    <a:p>
                      <a:pPr algn="ctr">
                        <a:lnSpc>
                          <a:spcPct val="115000"/>
                        </a:lnSpc>
                        <a:spcAft>
                          <a:spcPts val="0"/>
                        </a:spcAft>
                      </a:pPr>
                      <a:r>
                        <a:rPr lang="pt-BR" sz="1000" b="1" dirty="0" smtClean="0">
                          <a:solidFill>
                            <a:srgbClr val="000000"/>
                          </a:solidFill>
                          <a:latin typeface="Calibri" pitchFamily="34" charset="0"/>
                          <a:ea typeface="Arial Unicode MS"/>
                        </a:rPr>
                        <a:t>ANP</a:t>
                      </a:r>
                      <a:endParaRPr lang="pt-BR" sz="10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pitchFamily="34" charset="0"/>
                          <a:ea typeface="Arial Unicode MS"/>
                        </a:rPr>
                        <a:t>Art. 14.</a:t>
                      </a:r>
                      <a:endParaRPr lang="pt-BR" sz="1000" dirty="0">
                        <a:latin typeface="Calibri" pitchFamily="34" charset="0"/>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pitchFamily="34" charset="0"/>
                          <a:ea typeface="Times New Roman"/>
                        </a:rPr>
                        <a:t>É vedada a utilização de extrato aromático e óleo </a:t>
                      </a:r>
                      <a:r>
                        <a:rPr lang="pt-BR" sz="1000">
                          <a:solidFill>
                            <a:srgbClr val="FF0000"/>
                          </a:solidFill>
                          <a:latin typeface="Calibri" pitchFamily="34" charset="0"/>
                          <a:ea typeface="Times New Roman"/>
                        </a:rPr>
                        <a:t>lubrificante</a:t>
                      </a:r>
                      <a:r>
                        <a:rPr lang="pt-BR" sz="1000">
                          <a:latin typeface="Calibri" pitchFamily="34" charset="0"/>
                          <a:ea typeface="Times New Roman"/>
                        </a:rPr>
                        <a:t> usado ou contaminado </a:t>
                      </a:r>
                      <a:r>
                        <a:rPr lang="pt-BR" sz="1000">
                          <a:solidFill>
                            <a:srgbClr val="FF0000"/>
                          </a:solidFill>
                          <a:latin typeface="Calibri" pitchFamily="34" charset="0"/>
                          <a:ea typeface="Times New Roman"/>
                        </a:rPr>
                        <a:t>(OLUC)</a:t>
                      </a:r>
                      <a:r>
                        <a:rPr lang="pt-BR" sz="1000">
                          <a:latin typeface="Calibri" pitchFamily="34" charset="0"/>
                          <a:ea typeface="Times New Roman"/>
                        </a:rPr>
                        <a:t> na produção de óleos e graxas lubrificantes e de aditivos em frascos.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pitchFamily="34" charset="0"/>
                          <a:ea typeface="Times New Roman"/>
                        </a:rPr>
                        <a:t>Sugerimos definir o termo “oluc” no art. 2°, alinhado às com as RANP’s 16 a 20/09.</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4288">
                <a:tc>
                  <a:txBody>
                    <a:bodyPr/>
                    <a:lstStyle/>
                    <a:p>
                      <a:pPr algn="ctr">
                        <a:lnSpc>
                          <a:spcPct val="115000"/>
                        </a:lnSpc>
                        <a:spcAft>
                          <a:spcPts val="0"/>
                        </a:spcAft>
                      </a:pPr>
                      <a:r>
                        <a:rPr lang="pt-BR" sz="1000" b="1" dirty="0">
                          <a:solidFill>
                            <a:srgbClr val="000000"/>
                          </a:solidFill>
                          <a:latin typeface="Calibri" pitchFamily="34" charset="0"/>
                          <a:ea typeface="Arial Unicode MS"/>
                        </a:rPr>
                        <a:t>ANP </a:t>
                      </a:r>
                      <a:endParaRPr lang="pt-BR" sz="10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pitchFamily="34" charset="0"/>
                          <a:ea typeface="Arial Unicode MS"/>
                        </a:rPr>
                        <a:t>Art. 14.</a:t>
                      </a:r>
                      <a:endParaRPr lang="pt-BR" sz="1000">
                        <a:latin typeface="Calibri" pitchFamily="34" charset="0"/>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Inclusão de novo artigo Art. X. É vedado o uso de óleo básico </a:t>
                      </a:r>
                      <a:r>
                        <a:rPr lang="pt-BR" sz="1000" dirty="0" err="1">
                          <a:latin typeface="Calibri" pitchFamily="34" charset="0"/>
                          <a:ea typeface="Times New Roman"/>
                        </a:rPr>
                        <a:t>naftênico</a:t>
                      </a:r>
                      <a:r>
                        <a:rPr lang="pt-BR" sz="1000" dirty="0">
                          <a:latin typeface="Calibri" pitchFamily="34" charset="0"/>
                          <a:ea typeface="Times New Roman"/>
                        </a:rPr>
                        <a:t> em óleos lubrificantes para motores automotivos e aditivos em frascos.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Separar duas proibições diferentes em artigos distintos.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358336"/>
        </p:xfrm>
        <a:graphic>
          <a:graphicData uri="http://schemas.openxmlformats.org/drawingml/2006/table">
            <a:tbl>
              <a:tblPr/>
              <a:tblGrid>
                <a:gridCol w="720080"/>
                <a:gridCol w="504056"/>
                <a:gridCol w="792088"/>
                <a:gridCol w="6768752"/>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844824"/>
          <a:ext cx="8784976" cy="4681035"/>
        </p:xfrm>
        <a:graphic>
          <a:graphicData uri="http://schemas.openxmlformats.org/drawingml/2006/table">
            <a:tbl>
              <a:tblPr/>
              <a:tblGrid>
                <a:gridCol w="720080"/>
                <a:gridCol w="504056"/>
                <a:gridCol w="792088"/>
                <a:gridCol w="6768752"/>
              </a:tblGrid>
              <a:tr h="3568962">
                <a:tc>
                  <a:txBody>
                    <a:bodyPr/>
                    <a:lstStyle/>
                    <a:p>
                      <a:pPr algn="ctr">
                        <a:lnSpc>
                          <a:spcPct val="115000"/>
                        </a:lnSpc>
                        <a:spcAft>
                          <a:spcPts val="0"/>
                        </a:spcAft>
                      </a:pPr>
                      <a:r>
                        <a:rPr lang="pt-BR" sz="950" b="1" dirty="0">
                          <a:latin typeface="Calibri"/>
                          <a:ea typeface="Times New Roman"/>
                        </a:rPr>
                        <a:t>SIMEPETRO</a:t>
                      </a:r>
                      <a:endParaRPr lang="pt-BR" sz="95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a:latin typeface="Calibri"/>
                          <a:ea typeface="Times New Roman"/>
                          <a:cs typeface="Cambria"/>
                        </a:rPr>
                        <a:t>Art. 15°</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a:ea typeface="Times New Roman"/>
                        </a:rPr>
                        <a:t>Os níveis mínimos de desempenho para óleos lubrificantes são para:</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Times New Roman"/>
                          <a:cs typeface="Cambria"/>
                        </a:rPr>
                        <a:t>A supressão da expressão </a:t>
                      </a:r>
                      <a:r>
                        <a:rPr lang="pt-BR" sz="950" u="sng" dirty="0">
                          <a:latin typeface="Calibri"/>
                          <a:ea typeface="Times New Roman"/>
                          <a:cs typeface="Cambria"/>
                        </a:rPr>
                        <a:t>“permitidos para fins de registro, comercialização, produção ou importação”</a:t>
                      </a:r>
                      <a:r>
                        <a:rPr lang="pt-BR" sz="950" dirty="0">
                          <a:latin typeface="Calibri"/>
                          <a:ea typeface="Times New Roman"/>
                          <a:cs typeface="Cambria"/>
                        </a:rPr>
                        <a:t> é imprescindível devido ao sentido de proibição que estabelece para os produtos abaixo dos níveis mínimos de desempenho.</a:t>
                      </a:r>
                      <a:endParaRPr lang="pt-BR" sz="950" dirty="0">
                        <a:latin typeface="Times New Roman"/>
                        <a:ea typeface="Times New Roman"/>
                      </a:endParaRPr>
                    </a:p>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a:ea typeface="Times New Roman"/>
                        </a:rPr>
                        <a:t>Conforme exposto na sugestão de alteração do preâmbulo, é essencial que não sejam proibidas a produção, importação, comercialização e registros dos  lubrificantes com níveis de desempenho baseados nos padrões API SF e API CF.</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Referida proibição afrontaria o princípio da legalidade, ultrapassando os limites do poder normativo das agências reguladoras, ao agir além do que a lei lhe permite.</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A finalidade dos atos administrativos praticados pelas agências reguladoras deve corresponder ao interesse público, de modo a evitar que os consumidores sejam lesados ao consumir os produtos e serviços regulados por essas agências. O ato de vetar a produção dos lubrificantes em questão não corresponde a tal finalidade, uma vez que a permanência destes no mercado não seria prejudicial aos consumidores.</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Ao contrário, os consumidores também seriam prejudicados com a retirada de tais produtos do mercado, visto que perderiam a opção de comprar um produto mais barato e que seria satisfatório à finalidade pretendida pelo consumidor.</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Vale destacar que os proprietários de veículos de frotas mais antigas, com motores dos ciclos Otto e Diesel, podem utilizar os óleos considerados obsoletos sem prejuízo para o desempenho dos motores.</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Haveria, ainda, forte impacto negativo no mercado, afetando principalmente os pequenos produtores, que teriam grande dificuldade para se adaptar, ou até mesmo não conseguiriam se adaptar, ocasionando, pois, afronta ao disposto no art. 170, IX, da Constituição Federal.</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Por essas razões, a sugestão do SIMEPETRO é que os óleos com nível de desempenho inferior aos mencionados nesse artigo </a:t>
                      </a:r>
                      <a:r>
                        <a:rPr lang="pt-BR" sz="950" b="1" dirty="0">
                          <a:latin typeface="Calibri"/>
                          <a:ea typeface="Times New Roman"/>
                          <a:cs typeface="Cambria"/>
                        </a:rPr>
                        <a:t>não sejam proibidos</a:t>
                      </a:r>
                      <a:r>
                        <a:rPr lang="pt-BR" sz="950" dirty="0">
                          <a:latin typeface="Calibri"/>
                          <a:ea typeface="Times New Roman"/>
                          <a:cs typeface="Cambria"/>
                        </a:rPr>
                        <a:t> de serem registrados, produzidos, comercializados e importados, </a:t>
                      </a:r>
                      <a:r>
                        <a:rPr lang="pt-BR" sz="950" b="1" dirty="0">
                          <a:latin typeface="Calibri"/>
                          <a:ea typeface="Times New Roman"/>
                          <a:cs typeface="Cambria"/>
                        </a:rPr>
                        <a:t>mas apenas que sejam rotulados como “obsoletos” </a:t>
                      </a:r>
                      <a:r>
                        <a:rPr lang="pt-BR" sz="950" dirty="0">
                          <a:latin typeface="Calibri"/>
                          <a:ea typeface="Times New Roman"/>
                          <a:cs typeface="Cambria"/>
                        </a:rPr>
                        <a:t>conforme sugestões de alteração no art. 21, o que seria suficiente para proteger os consumidores de eventual equívoco na aquisição. Assim, os produtos com o nível de desempenho abaixo do estabelecido na revisão da resolução n° 10 continuariam cumprindo as suas finalidades no mercado, quais sejam, de atender a demanda de lubrificantes para motores desenvolvidos na década de 80 (motores do ciclo Otto) e na década de 90 (motores do ciclo Diesel), e haveria a informação aos proprietários de veículos com motores modernos de que esses produtos possuem uma tecnologia obsoleta não indicada. </a:t>
                      </a:r>
                      <a:r>
                        <a:rPr lang="pt-BR" sz="950" dirty="0" err="1">
                          <a:latin typeface="Calibri"/>
                          <a:ea typeface="Times New Roman"/>
                          <a:cs typeface="Cambria"/>
                        </a:rPr>
                        <a:t>Consequentemente</a:t>
                      </a:r>
                      <a:r>
                        <a:rPr lang="pt-BR" sz="950" dirty="0">
                          <a:latin typeface="Calibri"/>
                          <a:ea typeface="Times New Roman"/>
                          <a:cs typeface="Cambria"/>
                        </a:rPr>
                        <a:t>, os interesses do consumidor quanto à qualidade dos produtos serão protegidos.</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Ainda, o SIMEPETRO defende como prazo razoável para adaptação aos níveis mínimos de desempenho os prazos indicados também nas sugestões de alteração do art. 21 e do art.22.</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677131"/>
        </p:xfrm>
        <a:graphic>
          <a:graphicData uri="http://schemas.openxmlformats.org/drawingml/2006/table">
            <a:tbl>
              <a:tblPr/>
              <a:tblGrid>
                <a:gridCol w="947908"/>
                <a:gridCol w="780284"/>
                <a:gridCol w="3960440"/>
                <a:gridCol w="3096344"/>
              </a:tblGrid>
              <a:tr h="266695">
                <a:tc>
                  <a:txBody>
                    <a:bodyPr/>
                    <a:lstStyle/>
                    <a:p>
                      <a:pPr algn="ctr">
                        <a:lnSpc>
                          <a:spcPct val="115000"/>
                        </a:lnSpc>
                        <a:spcAft>
                          <a:spcPts val="0"/>
                        </a:spcAft>
                      </a:pPr>
                      <a:r>
                        <a:rPr lang="pt-BR" sz="950" b="1" dirty="0">
                          <a:latin typeface="Calibri"/>
                          <a:ea typeface="Arial Unicode MS"/>
                        </a:rPr>
                        <a:t>SINDICOM</a:t>
                      </a:r>
                      <a:endParaRPr lang="pt-BR" sz="95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a:solidFill>
                            <a:srgbClr val="000000"/>
                          </a:solidFill>
                          <a:latin typeface="Calibri"/>
                          <a:ea typeface="Arial Unicode MS"/>
                          <a:cs typeface="Arial"/>
                        </a:rPr>
                        <a:t>Art. 15, inciso I</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Arial Unicode MS"/>
                          <a:cs typeface="Arial"/>
                        </a:rPr>
                        <a:t>De: “motores automotivos ciclos Otto e Diesel: API SJ, API CG-4 e ACEA (2012);”</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Arial Unicode MS"/>
                          <a:cs typeface="Arial"/>
                        </a:rPr>
                        <a:t>Para:  “motores automotivos ciclos Otto e Diesel: API SJ, API CG-4 e ACEA vigente;”</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Arial Unicode MS"/>
                          <a:cs typeface="Arial"/>
                        </a:rPr>
                        <a:t>Alinhamento com as regras da ACEA,</a:t>
                      </a:r>
                      <a:endParaRPr lang="pt-BR" sz="950">
                        <a:latin typeface="Times New Roman"/>
                        <a:ea typeface="Times New Roman"/>
                      </a:endParaRPr>
                    </a:p>
                    <a:p>
                      <a:pPr algn="just">
                        <a:lnSpc>
                          <a:spcPct val="115000"/>
                        </a:lnSpc>
                        <a:spcAft>
                          <a:spcPts val="0"/>
                        </a:spcAft>
                      </a:pPr>
                      <a:r>
                        <a:rPr lang="pt-BR" sz="950">
                          <a:latin typeface="Calibri"/>
                          <a:ea typeface="Arial Unicode MS"/>
                          <a:cs typeface="Arial"/>
                        </a:rPr>
                        <a:t>tendo em vista a existência de classificações ACEA anteriores que se encontram em vigor.</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950" b="1">
                          <a:latin typeface="Calibri"/>
                          <a:ea typeface="Times New Roman"/>
                        </a:rPr>
                        <a:t>Comissão de lubrificantes do IBP</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b="1">
                          <a:latin typeface="Calibri"/>
                          <a:ea typeface="Times New Roman"/>
                        </a:rPr>
                        <a:t>Art. 15,</a:t>
                      </a:r>
                      <a:r>
                        <a:rPr lang="pt-BR" sz="950" b="1">
                          <a:latin typeface="Calibri"/>
                          <a:ea typeface="Arial Unicode MS"/>
                          <a:cs typeface="Arial"/>
                        </a:rPr>
                        <a:t> Inciso </a:t>
                      </a:r>
                      <a:r>
                        <a:rPr lang="pt-BR" sz="950" b="1">
                          <a:latin typeface="Calibri"/>
                          <a:ea typeface="Times New Roman"/>
                        </a:rPr>
                        <a:t>I</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De:  I - motores automotivos ciclos Otto e Diesel: API SJ, API CG-4 e ACEA (2012)</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Para: I - motores automotivos ciclos Otto e Diesel: API SJ, API CG-4 </a:t>
                      </a:r>
                      <a:r>
                        <a:rPr lang="pt-BR" sz="950" b="1">
                          <a:solidFill>
                            <a:srgbClr val="4F81BD"/>
                          </a:solidFill>
                          <a:latin typeface="Calibri"/>
                          <a:ea typeface="Times New Roman"/>
                        </a:rPr>
                        <a:t>ou</a:t>
                      </a:r>
                      <a:r>
                        <a:rPr lang="pt-BR" sz="950">
                          <a:latin typeface="Calibri"/>
                          <a:ea typeface="Times New Roman"/>
                        </a:rPr>
                        <a:t> ACEA (2012)</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Times New Roman"/>
                        </a:rPr>
                        <a:t>A conjunção “ou” é mais apropriada, uma vez que existem óleos que podem atender apenas ao API. Atender às duas entidades é uma opção que fica a critério da empresa e de sua estratégia de mercado.</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9281">
                <a:tc>
                  <a:txBody>
                    <a:bodyPr/>
                    <a:lstStyle/>
                    <a:p>
                      <a:pPr algn="ctr">
                        <a:lnSpc>
                          <a:spcPct val="115000"/>
                        </a:lnSpc>
                        <a:spcAft>
                          <a:spcPts val="0"/>
                        </a:spcAft>
                      </a:pPr>
                      <a:r>
                        <a:rPr lang="pt-BR" sz="950" b="1">
                          <a:latin typeface="Calibri"/>
                          <a:ea typeface="Times New Roman"/>
                        </a:rPr>
                        <a:t>SIMEPETRO</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950" b="1">
                          <a:latin typeface="Calibri"/>
                          <a:ea typeface="Times New Roman"/>
                          <a:cs typeface="Cambria"/>
                        </a:rPr>
                        <a:t>Art. 15°, inciso I</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motores automotivos ciclos Otto e Diesel: API SJ, API CG-4 </a:t>
                      </a:r>
                      <a:r>
                        <a:rPr lang="pt-BR" sz="950" b="1" u="sng">
                          <a:latin typeface="Calibri"/>
                          <a:ea typeface="Times New Roman"/>
                        </a:rPr>
                        <a:t>ou</a:t>
                      </a:r>
                      <a:r>
                        <a:rPr lang="pt-BR" sz="950" b="1">
                          <a:latin typeface="Calibri"/>
                          <a:ea typeface="Times New Roman"/>
                        </a:rPr>
                        <a:t> </a:t>
                      </a:r>
                      <a:r>
                        <a:rPr lang="pt-BR" sz="950">
                          <a:latin typeface="Calibri"/>
                          <a:ea typeface="Times New Roman"/>
                        </a:rPr>
                        <a:t>ACEA (2012);</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Times New Roman"/>
                          <a:cs typeface="Cambria"/>
                        </a:rPr>
                        <a:t>Considerando a existência de aditivos que atendem apenas especificações API e outros que atendem API e ACEA, e que esta opção fica a critério da empresa e o mercado que a mesma quer atender, o conectivo aditivo “e” deve ser substituído pelo conectivo alternativo “ou” para que não tenha o sentido que é necessário ACEA em todos os óleos.</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950" b="1">
                          <a:latin typeface="Calibri"/>
                          <a:ea typeface="Arial Unicode MS"/>
                        </a:rPr>
                        <a:t>SINDICOM</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dirty="0">
                          <a:solidFill>
                            <a:srgbClr val="000000"/>
                          </a:solidFill>
                          <a:latin typeface="Calibri"/>
                          <a:ea typeface="Arial Unicode MS"/>
                          <a:cs typeface="Arial"/>
                        </a:rPr>
                        <a:t>Art. 15, inciso V</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Arial Unicode MS"/>
                          <a:cs typeface="Arial"/>
                        </a:rPr>
                        <a:t>Não estabelecer nível para engrenagens e caixas de câmbio automotivas.</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Arial Unicode MS"/>
                          <a:cs typeface="Arial"/>
                        </a:rPr>
                        <a:t>Devido à complexidade e abrangência das especificações vigentes</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950" b="1">
                          <a:latin typeface="Calibri"/>
                          <a:ea typeface="Times New Roman"/>
                        </a:rPr>
                        <a:t>Comissão de lubrificantes do IBP</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b="1" dirty="0">
                          <a:latin typeface="Calibri"/>
                          <a:ea typeface="Times New Roman"/>
                        </a:rPr>
                        <a:t>Art. 15, </a:t>
                      </a:r>
                      <a:r>
                        <a:rPr lang="pt-BR" sz="950" b="1" dirty="0">
                          <a:latin typeface="Calibri"/>
                          <a:ea typeface="Arial Unicode MS"/>
                          <a:cs typeface="Arial"/>
                        </a:rPr>
                        <a:t>Inciso </a:t>
                      </a:r>
                      <a:r>
                        <a:rPr lang="pt-BR" sz="950" b="1" dirty="0">
                          <a:latin typeface="Calibri"/>
                          <a:ea typeface="Times New Roman"/>
                        </a:rPr>
                        <a:t>VI</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De:  VI - transmissão automática automotiva: Dexron III </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Para: Retirar</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Times New Roman"/>
                        </a:rPr>
                        <a:t>A posição de muitos fabricantes de óleo é de que o volume de óleos comercializados com classificações TASA e também Dexron II é bastante significativo, e existem aplicações que recomendam esses óleos.</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950" b="1">
                          <a:latin typeface="Calibri"/>
                          <a:ea typeface="Arial Unicode MS"/>
                        </a:rPr>
                        <a:t>SINDICOM</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dirty="0">
                          <a:solidFill>
                            <a:srgbClr val="000000"/>
                          </a:solidFill>
                          <a:latin typeface="Calibri"/>
                          <a:ea typeface="Arial Unicode MS"/>
                          <a:cs typeface="Arial"/>
                        </a:rPr>
                        <a:t>Art. 15, inciso VI</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950">
                          <a:latin typeface="Calibri"/>
                          <a:ea typeface="Arial Unicode MS"/>
                          <a:cs typeface="Arial"/>
                        </a:rPr>
                        <a:t>Não estabelecer nível para transmissão automática automotiva.</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Arial Unicode MS"/>
                          <a:cs typeface="Arial"/>
                        </a:rPr>
                        <a:t>Devido à complexidade e abrangência das especificações vigentes</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950" b="1">
                          <a:latin typeface="Calibri"/>
                          <a:ea typeface="Times New Roman"/>
                        </a:rPr>
                        <a:t>SIMEPETRO</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950" b="1">
                          <a:latin typeface="Calibri"/>
                          <a:ea typeface="Times New Roman"/>
                          <a:cs typeface="Cambria"/>
                        </a:rPr>
                        <a:t>Art. 15°, inciso VI</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EXCLUIR</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Times New Roman"/>
                          <a:cs typeface="Cambria"/>
                        </a:rPr>
                        <a:t>Considerando o volume de óleos comercializados com classificações TASA e também </a:t>
                      </a:r>
                      <a:r>
                        <a:rPr lang="pt-BR" sz="950" dirty="0" err="1">
                          <a:latin typeface="Calibri"/>
                          <a:ea typeface="Times New Roman"/>
                          <a:cs typeface="Cambria"/>
                        </a:rPr>
                        <a:t>Dexron</a:t>
                      </a:r>
                      <a:r>
                        <a:rPr lang="pt-BR" sz="950" dirty="0">
                          <a:latin typeface="Calibri"/>
                          <a:ea typeface="Times New Roman"/>
                          <a:cs typeface="Cambria"/>
                        </a:rPr>
                        <a:t> II sugere-se não restringir uso de óleos para esta aplicação com nível mínimo </a:t>
                      </a:r>
                      <a:r>
                        <a:rPr lang="pt-BR" sz="950" dirty="0" err="1">
                          <a:latin typeface="Calibri"/>
                          <a:ea typeface="Times New Roman"/>
                          <a:cs typeface="Cambria"/>
                        </a:rPr>
                        <a:t>Dexron</a:t>
                      </a:r>
                      <a:r>
                        <a:rPr lang="pt-BR" sz="950" dirty="0">
                          <a:latin typeface="Calibri"/>
                          <a:ea typeface="Times New Roman"/>
                          <a:cs typeface="Cambria"/>
                        </a:rPr>
                        <a:t> II, mas manter-se como está atualmente, o que significa não estabelecer nível mínimo, o que justifica a exclusão do inciso.</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517732"/>
          <a:ext cx="8784976" cy="183076"/>
        </p:xfrm>
        <a:graphic>
          <a:graphicData uri="http://schemas.openxmlformats.org/drawingml/2006/table">
            <a:tbl>
              <a:tblPr/>
              <a:tblGrid>
                <a:gridCol w="720080"/>
                <a:gridCol w="504056"/>
                <a:gridCol w="4464496"/>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780683"/>
        </p:xfrm>
        <a:graphic>
          <a:graphicData uri="http://schemas.openxmlformats.org/drawingml/2006/table">
            <a:tbl>
              <a:tblPr/>
              <a:tblGrid>
                <a:gridCol w="720080"/>
                <a:gridCol w="504056"/>
                <a:gridCol w="4464496"/>
                <a:gridCol w="3096344"/>
              </a:tblGrid>
              <a:tr h="237227">
                <a:tc>
                  <a:txBody>
                    <a:bodyPr/>
                    <a:lstStyle/>
                    <a:p>
                      <a:pPr algn="ctr">
                        <a:lnSpc>
                          <a:spcPct val="115000"/>
                        </a:lnSpc>
                        <a:spcAft>
                          <a:spcPts val="0"/>
                        </a:spcAft>
                      </a:pPr>
                      <a:r>
                        <a:rPr lang="pt-BR" sz="950" b="1" dirty="0">
                          <a:latin typeface="Calibri"/>
                          <a:ea typeface="Arial Unicode MS"/>
                        </a:rPr>
                        <a:t>SINDICOM</a:t>
                      </a:r>
                      <a:endParaRPr lang="pt-BR" sz="95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dirty="0">
                          <a:solidFill>
                            <a:srgbClr val="000000"/>
                          </a:solidFill>
                          <a:latin typeface="Calibri"/>
                          <a:ea typeface="Arial Unicode MS"/>
                          <a:cs typeface="Arial"/>
                        </a:rPr>
                        <a:t>Art. 15, novo inciso</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950">
                          <a:latin typeface="Calibri"/>
                          <a:ea typeface="Arial Unicode MS"/>
                          <a:cs typeface="Arial"/>
                        </a:rPr>
                        <a:t>Incluir novo inciso para motores 4T para motocicletas: JASO T903</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Arial Unicode MS"/>
                          <a:cs typeface="Arial"/>
                        </a:rPr>
                        <a:t>Devido à crescente importância do segmento de óleos para motocicletas</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76324">
                <a:tc>
                  <a:txBody>
                    <a:bodyPr/>
                    <a:lstStyle/>
                    <a:p>
                      <a:pPr algn="ctr">
                        <a:lnSpc>
                          <a:spcPct val="115000"/>
                        </a:lnSpc>
                        <a:spcAft>
                          <a:spcPts val="0"/>
                        </a:spcAft>
                      </a:pPr>
                      <a:r>
                        <a:rPr lang="pt-BR" sz="950" b="1">
                          <a:latin typeface="Calibri"/>
                          <a:ea typeface="Arial Unicode MS"/>
                        </a:rPr>
                        <a:t>SINDICOM</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a:solidFill>
                            <a:srgbClr val="000000"/>
                          </a:solidFill>
                          <a:latin typeface="Calibri"/>
                          <a:ea typeface="Arial Unicode MS"/>
                          <a:cs typeface="Arial"/>
                        </a:rPr>
                        <a:t>Art. 16</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a:ea typeface="Arial Unicode MS"/>
                          <a:cs typeface="Arial"/>
                        </a:rPr>
                        <a:t>De: “Fica estabelecido que a partir de 1° de julho de 2016 os novos níveis mínimos de desempenho dos óleos lubrificantes para motores automotivos ciclos Otto e Diesel permitidos para fins de registro, comercialização, produção ou importação estabelecidos no inciso I do artigo 15 serão: API SL, API CH-4 e ACEA (2014).”</a:t>
                      </a:r>
                      <a:endParaRPr lang="pt-BR" sz="95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a:ea typeface="Arial Unicode MS"/>
                          <a:cs typeface="Arial"/>
                        </a:rPr>
                        <a:t>Para: “Fica estabelecido que a partir de 1° de julho de 2016 os novos níveis mínimos de desempenho dos óleos lubrificantes para motores automotivos ciclos Otto e Diesel permitidos para fins de registro, comercialização, produção ou importação estabelecidos no inciso I do artigo 15 serão: API SL, API CH-4 e ACEA vigente”.</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Arial Unicode MS"/>
                          <a:cs typeface="Arial"/>
                        </a:rPr>
                        <a:t>Alinhamento com as regras da ACEA,</a:t>
                      </a:r>
                      <a:endParaRPr lang="pt-BR" sz="950" dirty="0">
                        <a:latin typeface="Times New Roman"/>
                        <a:ea typeface="Times New Roman"/>
                      </a:endParaRPr>
                    </a:p>
                    <a:p>
                      <a:pPr algn="just">
                        <a:lnSpc>
                          <a:spcPct val="115000"/>
                        </a:lnSpc>
                        <a:spcAft>
                          <a:spcPts val="0"/>
                        </a:spcAft>
                      </a:pPr>
                      <a:r>
                        <a:rPr lang="pt-BR" sz="950" dirty="0">
                          <a:latin typeface="Calibri"/>
                          <a:ea typeface="Arial Unicode MS"/>
                          <a:cs typeface="Arial"/>
                        </a:rPr>
                        <a:t>tendo em vista a existência de classificações ACEA anteriores que se encontram vigentes.</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76324">
                <a:tc>
                  <a:txBody>
                    <a:bodyPr/>
                    <a:lstStyle/>
                    <a:p>
                      <a:pPr algn="ctr">
                        <a:lnSpc>
                          <a:spcPct val="115000"/>
                        </a:lnSpc>
                        <a:spcAft>
                          <a:spcPts val="0"/>
                        </a:spcAft>
                      </a:pPr>
                      <a:r>
                        <a:rPr lang="pt-BR" sz="950" b="1">
                          <a:latin typeface="Calibri"/>
                          <a:ea typeface="Times New Roman"/>
                        </a:rPr>
                        <a:t>Comissão de lubrificantes do IBP</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b="1" dirty="0">
                          <a:latin typeface="Calibri"/>
                          <a:ea typeface="Times New Roman"/>
                        </a:rPr>
                        <a:t>Art. </a:t>
                      </a:r>
                      <a:r>
                        <a:rPr lang="pt-BR" sz="950" b="1" dirty="0" smtClean="0">
                          <a:latin typeface="Calibri"/>
                          <a:ea typeface="Times New Roman"/>
                        </a:rPr>
                        <a:t>16</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De:  Art. 16.  Fica estabelecido que a partir de 1° de julho de 2016 os novos níveis mínimos de desempenho dos óleos lubrificantes para motores automotivos ciclos Otto e Diesel permitidos para fins de registro, comercialização, produção ou importação estabelecidos no inciso I do artigo 15 serão: API SL, API CH-4 e ACEA (2014).</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Para: Art. 16.  Fica estabelecido que a partir de 1° de julho de 2016 os novos níveis mínimos de desempenho dos óleos lubrificantes para motores automotivos ciclos Otto e Diesel permitidos para fins de registro, comercialização, produção ou importação estabelecidos no inciso I do artigo 15 serão: API SL, API CH-4 </a:t>
                      </a:r>
                      <a:r>
                        <a:rPr lang="pt-BR" sz="950" b="1">
                          <a:solidFill>
                            <a:srgbClr val="4F81BD"/>
                          </a:solidFill>
                          <a:latin typeface="Calibri"/>
                          <a:ea typeface="Times New Roman"/>
                        </a:rPr>
                        <a:t>ou</a:t>
                      </a:r>
                      <a:r>
                        <a:rPr lang="pt-BR" sz="950">
                          <a:latin typeface="Calibri"/>
                          <a:ea typeface="Times New Roman"/>
                        </a:rPr>
                        <a:t> ACEA (2014).</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Times New Roman"/>
                        </a:rPr>
                        <a:t>A conjunção “ou” é mais apropriada, uma vez que existem óleos que podem atender apenas ao API. Atender às duas entidades é uma opção que fica a critério da empresa e de sua estratégia de mercado.</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25574">
                <a:tc>
                  <a:txBody>
                    <a:bodyPr/>
                    <a:lstStyle/>
                    <a:p>
                      <a:pPr algn="ctr">
                        <a:lnSpc>
                          <a:spcPct val="115000"/>
                        </a:lnSpc>
                        <a:spcAft>
                          <a:spcPts val="0"/>
                        </a:spcAft>
                      </a:pPr>
                      <a:r>
                        <a:rPr lang="pt-BR" sz="950" b="1" dirty="0">
                          <a:latin typeface="Calibri"/>
                          <a:ea typeface="Times New Roman"/>
                        </a:rPr>
                        <a:t>SIMEPETRO</a:t>
                      </a:r>
                      <a:endParaRPr lang="pt-BR" sz="95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950" b="1" dirty="0" smtClean="0">
                          <a:latin typeface="Calibri"/>
                          <a:ea typeface="Times New Roman"/>
                          <a:cs typeface="Cambria"/>
                        </a:rPr>
                        <a:t>Art.16</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Fica estabelecido que a partir de 1 de Julho de 2016 os novos níveis mínimos de desempenho dos óleos lubrificantes para motores automotivos Ciclos Otto e Diesel permitidos para fins de registros, comercialização, produção ou importação estabelecidos nos inciso I do artigo 15° serão: API SL, API CH-4 </a:t>
                      </a:r>
                      <a:r>
                        <a:rPr lang="pt-BR" sz="950" b="1" u="sng">
                          <a:latin typeface="Calibri"/>
                          <a:ea typeface="Times New Roman"/>
                        </a:rPr>
                        <a:t>ou</a:t>
                      </a:r>
                      <a:r>
                        <a:rPr lang="pt-BR" sz="950">
                          <a:latin typeface="Calibri"/>
                          <a:ea typeface="Times New Roman"/>
                        </a:rPr>
                        <a:t> ACEA (2014)</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Times New Roman"/>
                          <a:cs typeface="Cambria"/>
                        </a:rPr>
                        <a:t>Considerando a existência de aditivos que atendem apenas especificações API e outros que atendem API e ACEA, e que esta opção fica a critério da empresa e o mercado que a mesma quer atender e que nem todos os óleos comercializados precisam obrigatoriamente atender ambas as exigências, o conectivo aditivo “e” deve ser substituído pelo conectivo alternativo “ou” para que não tenha o sentido que é necessário ACEA em todos os óleos.</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3854356"/>
        </p:xfrm>
        <a:graphic>
          <a:graphicData uri="http://schemas.openxmlformats.org/drawingml/2006/table">
            <a:tbl>
              <a:tblPr/>
              <a:tblGrid>
                <a:gridCol w="936104"/>
                <a:gridCol w="792088"/>
                <a:gridCol w="3960440"/>
                <a:gridCol w="3096344"/>
              </a:tblGrid>
              <a:tr h="237227">
                <a:tc>
                  <a:txBody>
                    <a:bodyPr/>
                    <a:lstStyle/>
                    <a:p>
                      <a:pPr algn="ctr">
                        <a:lnSpc>
                          <a:spcPct val="115000"/>
                        </a:lnSpc>
                        <a:spcAft>
                          <a:spcPts val="0"/>
                        </a:spcAft>
                      </a:pPr>
                      <a:r>
                        <a:rPr lang="pt-BR" sz="1000" b="1" dirty="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16°</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Alteração da data de 01/07/2016 para 01/01/2017.</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cs typeface="Cambria"/>
                        </a:rPr>
                        <a:t>Devido ao atraso no cronograma da revisão da resolução, considera-se adequado adiar o prazo limite.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17, </a:t>
                      </a:r>
                      <a:r>
                        <a:rPr lang="pt-BR" sz="1000" b="1">
                          <a:latin typeface="Calibri"/>
                          <a:ea typeface="Arial Unicode MS"/>
                          <a:cs typeface="Cambria"/>
                        </a:rPr>
                        <a:t>§</a:t>
                      </a:r>
                      <a:r>
                        <a:rPr lang="pt-BR" sz="1000" b="1">
                          <a:solidFill>
                            <a:srgbClr val="000000"/>
                          </a:solidFill>
                          <a:latin typeface="Calibri"/>
                          <a:ea typeface="Arial Unicode MS"/>
                          <a:cs typeface="Arial"/>
                        </a:rPr>
                        <a:t> 1°</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“A comercialização ou importação dos produtos, de que trata esta Resolução, somente poderá ocorrer após a aprovação do registro nos casos previstos no caput deste artigo.”</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“A comercialização dos produtos, de que trata esta Resolução, somente poderá ocorrer após a aprovação do registro nos casos previstos no caput deste artigo.”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Face às diferentes características e cronogramas dos processos de aprovação envolvendo lubrificantes fabricados no país e importados há necessidade de </a:t>
                      </a:r>
                      <a:r>
                        <a:rPr lang="pt-BR" sz="1000" dirty="0" err="1">
                          <a:latin typeface="Calibri"/>
                          <a:ea typeface="Arial Unicode MS"/>
                          <a:cs typeface="Arial"/>
                        </a:rPr>
                        <a:t>trata-los</a:t>
                      </a:r>
                      <a:r>
                        <a:rPr lang="pt-BR" sz="1000" dirty="0">
                          <a:latin typeface="Calibri"/>
                          <a:ea typeface="Arial Unicode MS"/>
                          <a:cs typeface="Arial"/>
                        </a:rPr>
                        <a:t> separadamente em dispositivos/parágrafos distintos.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smtClean="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rPr>
                        <a:t>Art. 17, §1°</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§1°  A comercialização ou importação dos produtos de que trata esta Resolução somente poderá ocorrer após a aprovação do registro nos casos previstos no </a:t>
                      </a:r>
                      <a:r>
                        <a:rPr lang="pt-BR" sz="1000" i="1">
                          <a:latin typeface="Calibri"/>
                          <a:ea typeface="Times New Roman"/>
                        </a:rPr>
                        <a:t>caput</a:t>
                      </a:r>
                      <a:r>
                        <a:rPr lang="pt-BR" sz="1000">
                          <a:latin typeface="Calibri"/>
                          <a:ea typeface="Times New Roman"/>
                        </a:rPr>
                        <a:t> deste artigo.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Retirar as vírgulas, sentido restritivo e não explicativo.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dirty="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17</a:t>
                      </a:r>
                      <a:r>
                        <a:rPr lang="pt-BR" sz="1000" b="1" dirty="0">
                          <a:latin typeface="Calibri"/>
                          <a:ea typeface="Arial Unicode MS"/>
                        </a:rPr>
                        <a:t>, §1°</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err="1">
                          <a:latin typeface="Calibri"/>
                          <a:ea typeface="Arial Unicode MS"/>
                          <a:cs typeface="Arial"/>
                        </a:rPr>
                        <a:t>Exlusão</a:t>
                      </a:r>
                      <a:r>
                        <a:rPr lang="pt-BR" sz="1000" dirty="0">
                          <a:latin typeface="Calibri"/>
                          <a:ea typeface="Arial Unicode MS"/>
                          <a:cs typeface="Arial"/>
                        </a:rPr>
                        <a:t> deste §1°, pois ele é redundante. Já foi sugerida a inclusão de outro §1° no artigo 11.</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Deixar o texto menos repetitivo.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dirty="0" smtClean="0">
                          <a:latin typeface="Calibri" pitchFamily="34" charset="0"/>
                          <a:ea typeface="Times New Roman"/>
                        </a:rPr>
                        <a:t>ANP</a:t>
                      </a:r>
                      <a:endParaRPr lang="pt-BR" sz="1000" b="1"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smtClean="0">
                          <a:solidFill>
                            <a:srgbClr val="000000"/>
                          </a:solidFill>
                          <a:latin typeface="Calibri" pitchFamily="34" charset="0"/>
                          <a:ea typeface="Arial Unicode MS"/>
                          <a:cs typeface="Arial"/>
                        </a:rPr>
                        <a:t>Art. 17</a:t>
                      </a:r>
                      <a:r>
                        <a:rPr lang="pt-BR" sz="1000" b="1" dirty="0" smtClean="0">
                          <a:latin typeface="Calibri" pitchFamily="34" charset="0"/>
                          <a:ea typeface="Arial Unicode MS"/>
                        </a:rPr>
                        <a:t>, §1°</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smtClean="0">
                          <a:latin typeface="Calibri" pitchFamily="34" charset="0"/>
                          <a:ea typeface="Times New Roman"/>
                        </a:rPr>
                        <a:t>A comercialização, importação ou envasilhamento dos produtos</a:t>
                      </a:r>
                      <a:r>
                        <a:rPr lang="pt-BR" sz="1000" baseline="0" dirty="0" smtClean="0">
                          <a:latin typeface="Calibri" pitchFamily="34" charset="0"/>
                          <a:ea typeface="Times New Roman"/>
                        </a:rPr>
                        <a:t> de que trata esta Resolução somente poderá ocorrer após a aprovação do registro nos casos previstos no</a:t>
                      </a:r>
                      <a:r>
                        <a:rPr lang="pt-BR" sz="1000" i="1" baseline="0" dirty="0" smtClean="0">
                          <a:latin typeface="Calibri" pitchFamily="34" charset="0"/>
                          <a:ea typeface="Times New Roman"/>
                        </a:rPr>
                        <a:t> caput </a:t>
                      </a:r>
                      <a:r>
                        <a:rPr lang="pt-BR" sz="1000" baseline="0" dirty="0" smtClean="0">
                          <a:latin typeface="Calibri" pitchFamily="34" charset="0"/>
                          <a:ea typeface="Times New Roman"/>
                        </a:rPr>
                        <a:t>deste artigo.</a:t>
                      </a:r>
                      <a:endParaRPr lang="pt-BR" sz="1000" dirty="0">
                        <a:latin typeface="Calibri" pitchFamily="34" charset="0"/>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smtClean="0">
                          <a:latin typeface="Times New Roman"/>
                          <a:ea typeface="Times New Roman"/>
                        </a:rPr>
                        <a:t>Importante incluir o envasilhamento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17, </a:t>
                      </a:r>
                      <a:r>
                        <a:rPr lang="pt-BR" sz="1000" b="1" dirty="0">
                          <a:latin typeface="Calibri"/>
                          <a:ea typeface="Arial Unicode MS"/>
                          <a:cs typeface="Cambria"/>
                        </a:rPr>
                        <a:t>§</a:t>
                      </a:r>
                      <a:r>
                        <a:rPr lang="pt-BR" sz="1000" b="1" dirty="0">
                          <a:solidFill>
                            <a:srgbClr val="000000"/>
                          </a:solidFill>
                          <a:latin typeface="Calibri"/>
                          <a:ea typeface="Arial Unicode MS"/>
                          <a:cs typeface="Arial"/>
                        </a:rPr>
                        <a:t> 3° (INCLUSÃO)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“A liberação da licença de importação, de que trata esta Resolução, poderá ocorrer mediante protocolo de solicitação de registro</a:t>
                      </a:r>
                      <a:r>
                        <a:rPr lang="pt-BR" sz="1000" dirty="0">
                          <a:solidFill>
                            <a:srgbClr val="1F497D"/>
                          </a:solidFill>
                          <a:latin typeface="Calibri"/>
                          <a:ea typeface="Times New Roman"/>
                        </a:rPr>
                        <a:t> </a:t>
                      </a:r>
                      <a:r>
                        <a:rPr lang="pt-BR" sz="1000" dirty="0">
                          <a:latin typeface="Calibri"/>
                          <a:ea typeface="Arial Unicode MS"/>
                          <a:cs typeface="Arial"/>
                        </a:rPr>
                        <a:t>nos casos previstos no caput deste artigo.”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Devido aos prazos envolvidos nos processos, de aprovação do registro e importação /desembaraço aduaneiro, há necessidade de atividades em paralelo com vistas à redução do tempo para disponibilizar os produtos com maior agilidade ao consumidor.</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092724"/>
        </p:xfrm>
        <a:graphic>
          <a:graphicData uri="http://schemas.openxmlformats.org/drawingml/2006/table">
            <a:tbl>
              <a:tblPr/>
              <a:tblGrid>
                <a:gridCol w="936104"/>
                <a:gridCol w="792088"/>
                <a:gridCol w="3960440"/>
                <a:gridCol w="3096344"/>
              </a:tblGrid>
              <a:tr h="237227">
                <a:tc>
                  <a:txBody>
                    <a:bodyPr/>
                    <a:lstStyle/>
                    <a:p>
                      <a:pPr algn="ctr">
                        <a:lnSpc>
                          <a:spcPct val="115000"/>
                        </a:lnSpc>
                        <a:spcAft>
                          <a:spcPts val="0"/>
                        </a:spcAft>
                      </a:pPr>
                      <a:r>
                        <a:rPr lang="pt-BR" sz="1000" b="1" dirty="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20</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Retirada da citação do inciso XVI.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Essa obrigatoriedade já consta na RANP 10/2007, não sendo necessário novo prazo para seu atendimento.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2070">
                <a:tc>
                  <a:txBody>
                    <a:bodyPr/>
                    <a:lstStyle/>
                    <a:p>
                      <a:pPr algn="ctr">
                        <a:lnSpc>
                          <a:spcPct val="115000"/>
                        </a:lnSpc>
                        <a:spcAft>
                          <a:spcPts val="0"/>
                        </a:spcAft>
                      </a:pPr>
                      <a:r>
                        <a:rPr lang="pt-BR" sz="1000" b="1">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20, novo parágrafo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Inserção do parágrafo:</a:t>
                      </a:r>
                      <a:endParaRPr lang="pt-BR" sz="1000">
                        <a:latin typeface="Times New Roman"/>
                        <a:ea typeface="Times New Roman"/>
                      </a:endParaRPr>
                    </a:p>
                    <a:p>
                      <a:pPr algn="just">
                        <a:lnSpc>
                          <a:spcPct val="115000"/>
                        </a:lnSpc>
                        <a:spcAft>
                          <a:spcPts val="1200"/>
                        </a:spcAft>
                      </a:pPr>
                      <a:r>
                        <a:rPr lang="pt-BR" sz="1000">
                          <a:latin typeface="Calibri"/>
                          <a:ea typeface="Arial Unicode MS"/>
                          <a:cs typeface="Arial"/>
                        </a:rPr>
                        <a:t>Parágrafo único.  Durante a vigência desse prazo permanecem as exigências de rótulo constantes nos incisos IV, V e IX do artigo 5º e incisos III, IV e VIII do artigo 7° da Resolução ANP nº 10, de 9 de março de 2007.</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Deixar claras as regras no período de transição.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1152">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20</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“Fica concedido o prazo de 180 dias a contar da data de publicação desta Resolução para o atendimento dos incisos IV, VI, VII, VIII, IX, XVI, XVII e XVIII do artigo 12;”</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“Fica concedido o prazo de 360 dias a contar da data de publicação desta Resolução para o atendimento dos incisos IV, VI, VII, VIII, IX, XVI, XVII e XVIII do artigo 12;”</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Necessidade de alinhamento / adequação ao cronograma estabelecido pela NBR- 14.725 que tem como  início de vigência o mês de junho de 2015.</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dirty="0">
                          <a:solidFill>
                            <a:srgbClr val="000000"/>
                          </a:solidFill>
                          <a:latin typeface="Calibri" pitchFamily="34" charset="0"/>
                          <a:ea typeface="Arial Unicode MS"/>
                        </a:rPr>
                        <a:t>ANP </a:t>
                      </a:r>
                      <a:endParaRPr lang="pt-BR" sz="1000" dirty="0">
                        <a:latin typeface="Calibri" pitchFamily="34" charset="0"/>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a:latin typeface="Calibri" pitchFamily="34" charset="0"/>
                          <a:ea typeface="Arial Unicode MS"/>
                        </a:rPr>
                        <a:t>Art. 20.</a:t>
                      </a:r>
                      <a:endParaRPr lang="pt-BR" sz="1000">
                        <a:latin typeface="Calibri" pitchFamily="34" charset="0"/>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pitchFamily="34" charset="0"/>
                          <a:ea typeface="Times New Roman"/>
                        </a:rPr>
                        <a:t>Art. 20.  Fica concedido o prazo de 180 dias a contar da data de publicação desta Resolução para o atendimento dos incisos IV, VI, VII, VIII, IX, XVI, XVII e XVIII do artigo 12.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Atenção às Regras de transição!</a:t>
                      </a:r>
                    </a:p>
                    <a:p>
                      <a:pPr algn="just">
                        <a:lnSpc>
                          <a:spcPct val="115000"/>
                        </a:lnSpc>
                        <a:spcAft>
                          <a:spcPts val="14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pitchFamily="34" charset="0"/>
                          <a:ea typeface="Times New Roman"/>
                        </a:rPr>
                        <a:t>As regras antigas estão sendo revogadas pelo art. 28 e as novas ainda não estão sendo contempladas. Durante os 180 dias, quais as regras ficarão valendo?</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dirty="0">
                          <a:latin typeface="Calibri"/>
                          <a:ea typeface="Times New Roman"/>
                        </a:rPr>
                        <a:t>SIMEPETRO</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Times New Roman"/>
                          <a:cs typeface="Cambria"/>
                        </a:rPr>
                        <a:t>Art. </a:t>
                      </a:r>
                      <a:r>
                        <a:rPr lang="pt-BR" sz="1000" b="1" dirty="0" smtClean="0">
                          <a:latin typeface="Calibri"/>
                          <a:ea typeface="Times New Roman"/>
                          <a:cs typeface="Cambria"/>
                        </a:rPr>
                        <a:t>20</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Fica concedido o prazo de </a:t>
                      </a:r>
                      <a:r>
                        <a:rPr lang="pt-BR" sz="1000" b="1" u="sng" dirty="0">
                          <a:latin typeface="Calibri"/>
                          <a:ea typeface="Times New Roman"/>
                        </a:rPr>
                        <a:t>360 dias</a:t>
                      </a:r>
                      <a:r>
                        <a:rPr lang="pt-BR" sz="1000" dirty="0">
                          <a:latin typeface="Calibri"/>
                          <a:ea typeface="Times New Roman"/>
                        </a:rPr>
                        <a:t> a contar da data de publicação desta resolução para o atendimento dos incisos IV, VI, VII, VIII, IX, XVI, XVII e XVIII do artigo 12.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Cambria"/>
                        </a:rPr>
                        <a:t>A sugestão de alteração de prazo, feita pelo SIMEPETRO, de 180 dias para 360 dias da data da publicação se justifica pelo fato de que a vigência da exigência ao atendimento da NBR 14 725 que tem data prevista como obrigatoriedade a partir de 05/2015.</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517732"/>
          <a:ext cx="8784976" cy="183076"/>
        </p:xfrm>
        <a:graphic>
          <a:graphicData uri="http://schemas.openxmlformats.org/drawingml/2006/table">
            <a:tbl>
              <a:tblPr/>
              <a:tblGrid>
                <a:gridCol w="648072"/>
                <a:gridCol w="648072"/>
                <a:gridCol w="3384376"/>
                <a:gridCol w="4104456"/>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441052"/>
        </p:xfrm>
        <a:graphic>
          <a:graphicData uri="http://schemas.openxmlformats.org/drawingml/2006/table">
            <a:tbl>
              <a:tblPr/>
              <a:tblGrid>
                <a:gridCol w="648072"/>
                <a:gridCol w="648072"/>
                <a:gridCol w="3384376"/>
                <a:gridCol w="4104456"/>
              </a:tblGrid>
              <a:tr h="431152">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21, inciso 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De: “até 30/6/2014 poderá ocorrer produção e importação de lubrificantes com os níveis mínimos de desempenho API SF e API CF;”</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Arial Unicode MS"/>
                          <a:cs typeface="Arial"/>
                        </a:rPr>
                        <a:t>Para: “até 180 dias contados da publicação desta Resolução poderá ocorrer produção e importação de lubrificantes com os níveis mínimos de desempenho API SF e API CF;”</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Visa adequação de toda a cadeia de fornecimento de insumos e estoques de produtos de fabricação nacional e importados.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7480">
                <a:tc>
                  <a:txBody>
                    <a:bodyPr/>
                    <a:lstStyle/>
                    <a:p>
                      <a:pPr algn="ctr">
                        <a:lnSpc>
                          <a:spcPct val="115000"/>
                        </a:lnSpc>
                        <a:spcAft>
                          <a:spcPts val="0"/>
                        </a:spcAft>
                      </a:pPr>
                      <a:r>
                        <a:rPr lang="pt-BR" sz="1000" b="1" dirty="0">
                          <a:latin typeface="Calibri"/>
                          <a:ea typeface="Times New Roman"/>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21. Incisos I, II e III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Alterar datas para:</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b="1" dirty="0">
                          <a:latin typeface="Calibri"/>
                          <a:ea typeface="Times New Roman"/>
                        </a:rPr>
                        <a:t>Inciso I: </a:t>
                      </a:r>
                      <a:r>
                        <a:rPr lang="pt-BR" sz="1000" b="1" dirty="0" smtClean="0">
                          <a:latin typeface="Calibri"/>
                          <a:ea typeface="Times New Roman"/>
                        </a:rPr>
                        <a:t>31/12/2014 Inciso </a:t>
                      </a:r>
                      <a:r>
                        <a:rPr lang="pt-BR" sz="1000" b="1" dirty="0">
                          <a:latin typeface="Calibri"/>
                          <a:ea typeface="Times New Roman"/>
                        </a:rPr>
                        <a:t>II: </a:t>
                      </a:r>
                      <a:r>
                        <a:rPr lang="pt-BR" sz="1000" b="1" dirty="0" smtClean="0">
                          <a:latin typeface="Calibri"/>
                          <a:ea typeface="Times New Roman"/>
                        </a:rPr>
                        <a:t>31/03/2015 Inciso </a:t>
                      </a:r>
                      <a:r>
                        <a:rPr lang="pt-BR" sz="1000" b="1" dirty="0">
                          <a:latin typeface="Calibri"/>
                          <a:ea typeface="Times New Roman"/>
                        </a:rPr>
                        <a:t>III: 30/06/2015</a:t>
                      </a:r>
                      <a:endParaRPr lang="pt-BR" sz="1000" b="1"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cs typeface="Cambria"/>
                        </a:rPr>
                        <a:t>Devido ao atraso no cronograma da revisão da resolução, considera-se adequado adiar o prazo limite.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215917">
                <a:tc>
                  <a:txBody>
                    <a:bodyPr/>
                    <a:lstStyle/>
                    <a:p>
                      <a:pPr algn="ctr">
                        <a:lnSpc>
                          <a:spcPct val="115000"/>
                        </a:lnSpc>
                        <a:spcAft>
                          <a:spcPts val="0"/>
                        </a:spcAft>
                      </a:pPr>
                      <a:r>
                        <a:rPr lang="pt-BR" sz="1000" b="1" dirty="0">
                          <a:latin typeface="Calibri"/>
                          <a:ea typeface="Times New Roman"/>
                        </a:rPr>
                        <a:t>SIMEPETRO</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Times New Roman"/>
                          <a:cs typeface="Cambria"/>
                        </a:rPr>
                        <a:t>Art. </a:t>
                      </a:r>
                      <a:r>
                        <a:rPr lang="pt-BR" sz="1000" b="1" dirty="0" smtClean="0">
                          <a:latin typeface="Calibri"/>
                          <a:ea typeface="Times New Roman"/>
                          <a:cs typeface="Cambria"/>
                        </a:rPr>
                        <a:t>21. </a:t>
                      </a:r>
                      <a:r>
                        <a:rPr lang="pt-BR" sz="1000" b="1" dirty="0">
                          <a:latin typeface="Calibri"/>
                          <a:ea typeface="Times New Roman"/>
                          <a:cs typeface="Cambria"/>
                        </a:rPr>
                        <a:t>inciso I, II e III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Ficam concedidos os seguintes prazos para atendimento dos níveis mínimos estabelecidos no inciso I do artigo 15 desta Resolução:</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 – até </a:t>
                      </a:r>
                      <a:r>
                        <a:rPr lang="pt-BR" sz="1000" b="1" u="sng" dirty="0">
                          <a:latin typeface="Calibri"/>
                          <a:ea typeface="Times New Roman"/>
                        </a:rPr>
                        <a:t>30/06/2016</a:t>
                      </a:r>
                      <a:r>
                        <a:rPr lang="pt-BR" sz="1000" dirty="0">
                          <a:latin typeface="Calibri"/>
                          <a:ea typeface="Times New Roman"/>
                        </a:rPr>
                        <a:t> poderá ocorrer produção e importação de lubrificantes com os níveis mínimos de desempenho API SF e API CF </a:t>
                      </a:r>
                      <a:r>
                        <a:rPr lang="pt-BR" sz="1000" b="1" u="sng" dirty="0">
                          <a:latin typeface="Calibri"/>
                          <a:ea typeface="Times New Roman"/>
                        </a:rPr>
                        <a:t>sem a indicação no rótulo sobre a obsolescência</a:t>
                      </a:r>
                      <a:r>
                        <a:rPr lang="pt-BR" sz="1000" dirty="0">
                          <a:latin typeface="Calibri"/>
                          <a:ea typeface="Times New Roman"/>
                        </a:rPr>
                        <a:t>;</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II – até </a:t>
                      </a:r>
                      <a:r>
                        <a:rPr lang="pt-BR" sz="1000" b="1" u="sng" dirty="0">
                          <a:latin typeface="Calibri"/>
                          <a:ea typeface="Times New Roman"/>
                        </a:rPr>
                        <a:t>30/09/2016</a:t>
                      </a:r>
                      <a:r>
                        <a:rPr lang="pt-BR" sz="1000" dirty="0">
                          <a:latin typeface="Calibri"/>
                          <a:ea typeface="Times New Roman"/>
                        </a:rPr>
                        <a:t> poderá ocorrer distribuição de lubrificantes com os níveis mínimos de desempenho API SF e API CF </a:t>
                      </a:r>
                      <a:r>
                        <a:rPr lang="pt-BR" sz="1000" b="1" u="sng" dirty="0">
                          <a:latin typeface="Calibri"/>
                          <a:ea typeface="Times New Roman"/>
                        </a:rPr>
                        <a:t>sem a indicação no rótulo sobre a obsolescência</a:t>
                      </a:r>
                      <a:r>
                        <a:rPr lang="pt-BR" sz="1000" dirty="0">
                          <a:latin typeface="Calibri"/>
                          <a:ea typeface="Times New Roman"/>
                        </a:rPr>
                        <a:t>;</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III – até </a:t>
                      </a:r>
                      <a:r>
                        <a:rPr lang="pt-BR" sz="1000" b="1" u="sng" dirty="0">
                          <a:latin typeface="Calibri"/>
                          <a:ea typeface="Times New Roman"/>
                        </a:rPr>
                        <a:t>30/03/2017</a:t>
                      </a:r>
                      <a:r>
                        <a:rPr lang="pt-BR" sz="1000" dirty="0">
                          <a:latin typeface="Calibri"/>
                          <a:ea typeface="Times New Roman"/>
                        </a:rPr>
                        <a:t> poderá ocorrer comercialização ao consumidor final de lubrificantes com os níveis mínimos de desempenho API SF e API CF</a:t>
                      </a:r>
                      <a:r>
                        <a:rPr lang="pt-BR" sz="1000" b="1" u="sng" dirty="0">
                          <a:latin typeface="Calibri"/>
                          <a:ea typeface="Times New Roman"/>
                        </a:rPr>
                        <a:t> sem a indicação no rótulo sobre a obsolescência</a:t>
                      </a:r>
                      <a:r>
                        <a:rPr lang="pt-BR" sz="1000" dirty="0">
                          <a:latin typeface="Calibri"/>
                          <a:ea typeface="Times New Roman"/>
                        </a:rPr>
                        <a:t>;</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Cambria"/>
                        </a:rPr>
                        <a:t>A revisão da Resolução n° 10 da ANP pretende que os produtores/importadores de lubrificante acabado tenham de descontinuar seus produtos com níveis de desempenho obsoletos, deslocando-os no mercado para os novos níveis mínimos. Dentro desse grupo, os pequenos produtores/importadores tendem a ser mais afetados, por possuírem óleos de nível de desempenho obsoleto com maior participação no total de suas vendas.</a:t>
                      </a:r>
                      <a:endParaRPr lang="pt-BR" sz="1000" dirty="0">
                        <a:latin typeface="Times New Roman"/>
                        <a:ea typeface="Times New Roman"/>
                      </a:endParaRPr>
                    </a:p>
                    <a:p>
                      <a:pPr algn="just">
                        <a:lnSpc>
                          <a:spcPct val="115000"/>
                        </a:lnSpc>
                        <a:spcAft>
                          <a:spcPts val="0"/>
                        </a:spcAft>
                      </a:pPr>
                      <a:r>
                        <a:rPr lang="pt-BR" sz="1000" dirty="0">
                          <a:latin typeface="Calibri"/>
                          <a:ea typeface="Times New Roman"/>
                          <a:cs typeface="Cambria"/>
                        </a:rPr>
                        <a:t>Desse modo, estabelecer um prazo tão curto para a adaptação da produção e importação ao patamar mínimo (previsto para 30/06/2013), inviabilizará a permanência no mercado de diversos produtores e importadores.</a:t>
                      </a:r>
                      <a:endParaRPr lang="pt-BR" sz="1000" dirty="0">
                        <a:latin typeface="Times New Roman"/>
                        <a:ea typeface="Times New Roman"/>
                      </a:endParaRPr>
                    </a:p>
                    <a:p>
                      <a:pPr algn="just">
                        <a:lnSpc>
                          <a:spcPct val="115000"/>
                        </a:lnSpc>
                        <a:spcAft>
                          <a:spcPts val="0"/>
                        </a:spcAft>
                      </a:pPr>
                      <a:r>
                        <a:rPr lang="pt-BR" sz="1000" dirty="0">
                          <a:latin typeface="Calibri"/>
                          <a:ea typeface="Times New Roman"/>
                          <a:cs typeface="Cambria"/>
                        </a:rPr>
                        <a:t>A razoabilidade e a proteção da livre concorrência exigem que seja conferido um prazo mais dilatado, com a prorrogação do prazo em 2 anos,  para a adaptação ao patamar mínimo e para que os produtores que não conseguirem o nível mínimo possam indicar a obsolescência do lubrificante no rótulo do produto, sendo permitida continuidade de sua produção.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517732"/>
          <a:ext cx="8784976" cy="183076"/>
        </p:xfrm>
        <a:graphic>
          <a:graphicData uri="http://schemas.openxmlformats.org/drawingml/2006/table">
            <a:tbl>
              <a:tblPr/>
              <a:tblGrid>
                <a:gridCol w="936104"/>
                <a:gridCol w="576064"/>
                <a:gridCol w="3744416"/>
                <a:gridCol w="3528392"/>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658948"/>
        </p:xfrm>
        <a:graphic>
          <a:graphicData uri="http://schemas.openxmlformats.org/drawingml/2006/table">
            <a:tbl>
              <a:tblPr/>
              <a:tblGrid>
                <a:gridCol w="936104"/>
                <a:gridCol w="576064"/>
                <a:gridCol w="3744416"/>
                <a:gridCol w="3528392"/>
              </a:tblGrid>
              <a:tr h="431152">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Art. 21, inciso II</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De: “até 30/9/2014 poderá ocorrer distribuição de lubrificantes com os níveis mínimos de desempenho API SF e API CF;”</a:t>
                      </a:r>
                      <a:endParaRPr lang="pt-BR" sz="1000">
                        <a:latin typeface="Times New Roman"/>
                        <a:ea typeface="Times New Roman"/>
                      </a:endParaRPr>
                    </a:p>
                    <a:p>
                      <a:pPr algn="just">
                        <a:lnSpc>
                          <a:spcPct val="115000"/>
                        </a:lnSpc>
                        <a:spcBef>
                          <a:spcPts val="500"/>
                        </a:spcBef>
                        <a:spcAft>
                          <a:spcPts val="500"/>
                        </a:spcAft>
                      </a:pPr>
                      <a:r>
                        <a:rPr lang="pt-BR" sz="1000">
                          <a:latin typeface="Calibri"/>
                          <a:ea typeface="Arial Unicode MS"/>
                          <a:cs typeface="Arial"/>
                        </a:rPr>
                        <a:t>Para: “até 360 dias contados da publicação desta Resolução poderá ocorrer distribuição de lubrificantes com os níveis mínimos de desempenho API SF e API CF;”</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Complexidade da logística em razão da extensão territorial.</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3738">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Art. 21, </a:t>
                      </a:r>
                      <a:r>
                        <a:rPr lang="pt-BR" sz="1000" b="1">
                          <a:latin typeface="Calibri"/>
                          <a:ea typeface="Arial Unicode MS"/>
                          <a:cs typeface="Cambria"/>
                        </a:rPr>
                        <a:t>§</a:t>
                      </a:r>
                      <a:r>
                        <a:rPr lang="pt-BR" sz="1000" b="1">
                          <a:solidFill>
                            <a:srgbClr val="000000"/>
                          </a:solidFill>
                          <a:latin typeface="Calibri"/>
                          <a:ea typeface="Arial Unicode MS"/>
                          <a:cs typeface="Arial"/>
                        </a:rPr>
                        <a:t> 2°</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“Após o prazo estabelecido pelo inciso III, os registros de produtos com níveis de desempenho inferiores aos mínimos estabelecidos no inciso I do art. 15 serão revogados.”</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“Após o prazo estabelecido pelo inciso III, os registros de produtos com níveis de desempenho inferiores aos mínimos estabelecidos no inciso I do art. 15 serão revogados, competindo aos estabelecimentos comerciais a destinação ambientalmente adequada dos estoques residuais de sua propriedade.”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Os fabricantes não têm controle sobre a comercialização dos seus produtos após sua distribuição aos diversos segmentos varejistas. Por conseguinte não podem ser responsabilizados / onerados em razão da inércia de estabelecimentos do varejo, além dos limites da disponibilização do sistema de logística reversa do OLUC.</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0746">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Times New Roman"/>
                          <a:cs typeface="Cambria"/>
                        </a:rPr>
                        <a:t>Art. </a:t>
                      </a:r>
                      <a:r>
                        <a:rPr lang="pt-BR" sz="1000" b="1" dirty="0" smtClean="0">
                          <a:latin typeface="Calibri"/>
                          <a:ea typeface="Times New Roman"/>
                          <a:cs typeface="Cambria"/>
                        </a:rPr>
                        <a:t>21, </a:t>
                      </a:r>
                      <a:r>
                        <a:rPr lang="pt-BR" sz="1000" b="1" dirty="0">
                          <a:latin typeface="Calibri"/>
                          <a:ea typeface="Times New Roman"/>
                          <a:cs typeface="Cambria"/>
                        </a:rPr>
                        <a:t>§2°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§2° Após o prazo estabelecido pelo inciso III, os registros de produtos com níveis de desempenho inferiores aos mínimos estabelecidos no art. 15 </a:t>
                      </a:r>
                      <a:r>
                        <a:rPr lang="pt-BR" sz="1000" b="1" u="sng" dirty="0">
                          <a:latin typeface="Calibri"/>
                          <a:ea typeface="Times New Roman"/>
                        </a:rPr>
                        <a:t>deverão indicar nos rótulos a sua obsolescência com a expressão “OBSOLETOS”.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Cambria"/>
                        </a:rPr>
                        <a:t>Considerando que dentre as atribuições da ANP não consta a proibição da produção e importação de produtos, é razoável que a não observâncias dos prazos estabelecidos não implique na revogação dos registros de produtos com níveis de desempenho inferiores aos mínimos estabelecidos na revisão da Resolução n° 10.</a:t>
                      </a:r>
                      <a:endParaRPr lang="pt-BR" sz="1000" dirty="0">
                        <a:latin typeface="Times New Roman"/>
                        <a:ea typeface="Times New Roman"/>
                      </a:endParaRPr>
                    </a:p>
                    <a:p>
                      <a:pPr algn="just">
                        <a:lnSpc>
                          <a:spcPct val="115000"/>
                        </a:lnSpc>
                        <a:spcAft>
                          <a:spcPts val="0"/>
                        </a:spcAft>
                      </a:pPr>
                      <a:r>
                        <a:rPr lang="pt-BR" sz="1000" dirty="0">
                          <a:latin typeface="Calibri"/>
                          <a:ea typeface="Times New Roman"/>
                          <a:cs typeface="Cambria"/>
                        </a:rPr>
                        <a:t>Assim, o SIMEPETRO propõe que os produtos com o desempenho mínimo ao estabelecido no art. 15 ° não sejam proibidos de serem fabricados, mas que apenas indiquem nos rótulos a expressão “OBSOLETOS”, o que é absolutamente suficiente para a devida informação e proteção ao consumidor, garantindo-se ainda a possibilidade de escolha aos consumidores proprietários de veículos de frotas mais antigas.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936104"/>
                <a:gridCol w="2880320"/>
                <a:gridCol w="4032448"/>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3863536"/>
        </p:xfrm>
        <a:graphic>
          <a:graphicData uri="http://schemas.openxmlformats.org/drawingml/2006/table">
            <a:tbl>
              <a:tblPr/>
              <a:tblGrid>
                <a:gridCol w="936104"/>
                <a:gridCol w="936104"/>
                <a:gridCol w="2880320"/>
                <a:gridCol w="4032448"/>
              </a:tblGrid>
              <a:tr h="1733675">
                <a:tc>
                  <a:txBody>
                    <a:bodyPr/>
                    <a:lstStyle/>
                    <a:p>
                      <a:pPr algn="ctr">
                        <a:lnSpc>
                          <a:spcPct val="115000"/>
                        </a:lnSpc>
                        <a:spcAft>
                          <a:spcPts val="0"/>
                        </a:spcAft>
                      </a:pPr>
                      <a:r>
                        <a:rPr lang="pt-BR" sz="1000" b="1" dirty="0">
                          <a:latin typeface="Calibri"/>
                          <a:ea typeface="Times New Roman"/>
                        </a:rPr>
                        <a:t>SIMEPETRO</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cs typeface="Cambria"/>
                        </a:rPr>
                        <a:t>Art. 22, inciso I, II e III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Ficam concedidos os seguintes prazos para as mudanças de níveis mínimos estabelecidos no art. 16 desta Resolução:</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 – até </a:t>
                      </a:r>
                      <a:r>
                        <a:rPr lang="pt-BR" sz="1000" b="1" u="sng" dirty="0">
                          <a:latin typeface="Calibri"/>
                          <a:ea typeface="Times New Roman"/>
                        </a:rPr>
                        <a:t>30/06/2018 </a:t>
                      </a:r>
                      <a:r>
                        <a:rPr lang="pt-BR" sz="1000" dirty="0">
                          <a:latin typeface="Calibri"/>
                          <a:ea typeface="Times New Roman"/>
                        </a:rPr>
                        <a:t>poderá ocorrer produção e importação de lubrificantes com os níveis mínimos de desempenho API SJ, API CG-4 </a:t>
                      </a:r>
                      <a:r>
                        <a:rPr lang="pt-BR" sz="1000" b="1" u="sng" dirty="0">
                          <a:latin typeface="Calibri"/>
                          <a:ea typeface="Times New Roman"/>
                        </a:rPr>
                        <a:t>ou</a:t>
                      </a:r>
                      <a:r>
                        <a:rPr lang="pt-BR" sz="1000" dirty="0">
                          <a:latin typeface="Calibri"/>
                          <a:ea typeface="Times New Roman"/>
                        </a:rPr>
                        <a:t> ACEA (2012);</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II – até </a:t>
                      </a:r>
                      <a:r>
                        <a:rPr lang="pt-BR" sz="1000" b="1" u="sng" dirty="0">
                          <a:latin typeface="Calibri"/>
                          <a:ea typeface="Times New Roman"/>
                        </a:rPr>
                        <a:t>30/09/2018</a:t>
                      </a:r>
                      <a:r>
                        <a:rPr lang="pt-BR" sz="1000" dirty="0">
                          <a:latin typeface="Calibri"/>
                          <a:ea typeface="Times New Roman"/>
                        </a:rPr>
                        <a:t> poderá ocorrer distribuição de lubrificantes com os níveis mínimos de desempenho API SJ, API CG-4 </a:t>
                      </a:r>
                      <a:r>
                        <a:rPr lang="pt-BR" sz="1000" b="1" u="sng" dirty="0">
                          <a:latin typeface="Calibri"/>
                          <a:ea typeface="Times New Roman"/>
                        </a:rPr>
                        <a:t>ou</a:t>
                      </a:r>
                      <a:r>
                        <a:rPr lang="pt-BR" sz="1000" dirty="0">
                          <a:latin typeface="Calibri"/>
                          <a:ea typeface="Times New Roman"/>
                        </a:rPr>
                        <a:t> ACEA (2012);</a:t>
                      </a:r>
                      <a:endParaRPr lang="pt-BR" sz="1000" dirty="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III – até </a:t>
                      </a:r>
                      <a:r>
                        <a:rPr lang="pt-BR" sz="1000" b="1" u="sng" dirty="0">
                          <a:latin typeface="Calibri"/>
                          <a:ea typeface="Times New Roman"/>
                        </a:rPr>
                        <a:t>30/03/2019</a:t>
                      </a:r>
                      <a:r>
                        <a:rPr lang="pt-BR" sz="1000" dirty="0">
                          <a:latin typeface="Calibri"/>
                          <a:ea typeface="Times New Roman"/>
                        </a:rPr>
                        <a:t> poderá ocorrer comercialização ao consumidor final de lubrificantes com os níveis mínimos de desempenho API SJ, API CG-4 </a:t>
                      </a:r>
                      <a:r>
                        <a:rPr lang="pt-BR" sz="1000" b="1" u="sng" dirty="0">
                          <a:latin typeface="Calibri"/>
                          <a:ea typeface="Times New Roman"/>
                        </a:rPr>
                        <a:t>ou</a:t>
                      </a:r>
                      <a:r>
                        <a:rPr lang="pt-BR" sz="1000" dirty="0">
                          <a:latin typeface="Calibri"/>
                          <a:ea typeface="Times New Roman"/>
                        </a:rPr>
                        <a:t> ACEA (2012);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Cambria"/>
                        </a:rPr>
                        <a:t>A revisão da Resolução n° 10 da ANP pretende que os produtores/importadores de lubrificante acabado tenham de descontinuar seus produtos com níveis de desempenho obsoletos, deslocando-os no mercado para os novos níveis mínimos. Dentro desse grupo, os pequenos produtores/importadores tendem a ser mais afetados, por possuírem óleos de nível de desempenho obsoleto com maior participação no total de suas vendas.</a:t>
                      </a:r>
                      <a:endParaRPr lang="pt-BR" sz="1000" dirty="0">
                        <a:latin typeface="Times New Roman"/>
                        <a:ea typeface="Times New Roman"/>
                      </a:endParaRPr>
                    </a:p>
                    <a:p>
                      <a:pPr algn="just">
                        <a:lnSpc>
                          <a:spcPct val="115000"/>
                        </a:lnSpc>
                        <a:spcAft>
                          <a:spcPts val="0"/>
                        </a:spcAft>
                      </a:pPr>
                      <a:r>
                        <a:rPr lang="pt-BR" sz="1000" dirty="0">
                          <a:latin typeface="Calibri"/>
                          <a:ea typeface="Times New Roman"/>
                          <a:cs typeface="Cambria"/>
                        </a:rPr>
                        <a:t>Desse modo, estabelecer um prazo tão curto para a adaptação da produção e importação ao patamar mínimo (previsto para 30/06/2016) inviabilizará a permanência no mercado de diversos produtores e importadores.</a:t>
                      </a:r>
                      <a:endParaRPr lang="pt-BR" sz="1000" dirty="0">
                        <a:latin typeface="Times New Roman"/>
                        <a:ea typeface="Times New Roman"/>
                      </a:endParaRPr>
                    </a:p>
                    <a:p>
                      <a:pPr algn="just">
                        <a:lnSpc>
                          <a:spcPct val="115000"/>
                        </a:lnSpc>
                        <a:spcAft>
                          <a:spcPts val="0"/>
                        </a:spcAft>
                      </a:pPr>
                      <a:r>
                        <a:rPr lang="pt-BR" sz="1000" dirty="0">
                          <a:latin typeface="Calibri"/>
                          <a:ea typeface="Times New Roman"/>
                          <a:cs typeface="Cambria"/>
                        </a:rPr>
                        <a:t>A razoabilidade e a proteção da livre concorrência exigem que seja conferido um prazo mais dilatado, com prorrogação do prazo em 2 anos  para a adaptação ao patamar mínimo e para que os produtores que não conseguirem o nível mínimo possam indicar a obsolescência do lubrificante no rótulo do produto, sendo permitida continuidade de sua produção.</a:t>
                      </a:r>
                      <a:endParaRPr lang="pt-BR" sz="1000" dirty="0">
                        <a:latin typeface="Times New Roman"/>
                        <a:ea typeface="Times New Roman"/>
                      </a:endParaRPr>
                    </a:p>
                    <a:p>
                      <a:pPr algn="just">
                        <a:lnSpc>
                          <a:spcPct val="115000"/>
                        </a:lnSpc>
                        <a:spcAft>
                          <a:spcPts val="0"/>
                        </a:spcAft>
                      </a:pPr>
                      <a:r>
                        <a:rPr lang="pt-BR" sz="1000" dirty="0">
                          <a:latin typeface="Calibri"/>
                          <a:ea typeface="Times New Roman"/>
                          <a:cs typeface="Cambria"/>
                        </a:rPr>
                        <a:t>Ainda, é necessário pontuar novamente que, considerando a existência de aditivos que atendem apenas especificações API e outros que atendem API e ACEA, e que esta opção fica a critério da empresa e o mercado que a mesma quer atender e que nem todos os óleos comercializados precisam obrigatoriamente atender ambas as exigências, o conectivo aditivo “e” deve ser substituído pelo conectivo alternativo “ou” para que não tenha o sentido que é necessário ACEA em todos os óleos.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517732"/>
          <a:ext cx="8784976" cy="183076"/>
        </p:xfrm>
        <a:graphic>
          <a:graphicData uri="http://schemas.openxmlformats.org/drawingml/2006/table">
            <a:tbl>
              <a:tblPr/>
              <a:tblGrid>
                <a:gridCol w="936104"/>
                <a:gridCol w="792088"/>
                <a:gridCol w="2880320"/>
                <a:gridCol w="417646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828689"/>
        </p:xfrm>
        <a:graphic>
          <a:graphicData uri="http://schemas.openxmlformats.org/drawingml/2006/table">
            <a:tbl>
              <a:tblPr/>
              <a:tblGrid>
                <a:gridCol w="936104"/>
                <a:gridCol w="792088"/>
                <a:gridCol w="2880320"/>
                <a:gridCol w="4176464"/>
              </a:tblGrid>
              <a:tr h="258566">
                <a:tc>
                  <a:txBody>
                    <a:bodyPr/>
                    <a:lstStyle/>
                    <a:p>
                      <a:pPr algn="ctr">
                        <a:lnSpc>
                          <a:spcPct val="115000"/>
                        </a:lnSpc>
                        <a:spcAft>
                          <a:spcPts val="0"/>
                        </a:spcAft>
                      </a:pPr>
                      <a:r>
                        <a:rPr lang="pt-BR" sz="950" b="1" dirty="0">
                          <a:latin typeface="Calibri"/>
                          <a:ea typeface="Arial Unicode MS"/>
                        </a:rPr>
                        <a:t>SINDICOM</a:t>
                      </a:r>
                      <a:endParaRPr lang="pt-BR" sz="95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a:solidFill>
                            <a:srgbClr val="000000"/>
                          </a:solidFill>
                          <a:latin typeface="Calibri"/>
                          <a:ea typeface="Arial Unicode MS"/>
                          <a:cs typeface="Arial"/>
                        </a:rPr>
                        <a:t>Art. 22, inciso I, II e III e </a:t>
                      </a:r>
                      <a:r>
                        <a:rPr lang="pt-BR" sz="950" b="1">
                          <a:latin typeface="Calibri"/>
                          <a:ea typeface="Arial Unicode MS"/>
                          <a:cs typeface="Cambria"/>
                        </a:rPr>
                        <a:t>§ </a:t>
                      </a:r>
                      <a:r>
                        <a:rPr lang="pt-BR" sz="950" b="1">
                          <a:solidFill>
                            <a:srgbClr val="000000"/>
                          </a:solidFill>
                          <a:latin typeface="Calibri"/>
                          <a:ea typeface="Arial Unicode MS"/>
                          <a:cs typeface="Arial"/>
                        </a:rPr>
                        <a:t>1°</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950" dirty="0">
                          <a:latin typeface="Calibri"/>
                          <a:ea typeface="Arial Unicode MS"/>
                          <a:cs typeface="Arial"/>
                        </a:rPr>
                        <a:t>De: “ACEA (2012)”</a:t>
                      </a:r>
                      <a:endParaRPr lang="pt-BR" sz="950" dirty="0">
                        <a:latin typeface="Times New Roman"/>
                        <a:ea typeface="Times New Roman"/>
                      </a:endParaRPr>
                    </a:p>
                    <a:p>
                      <a:pPr algn="just">
                        <a:lnSpc>
                          <a:spcPct val="115000"/>
                        </a:lnSpc>
                        <a:spcBef>
                          <a:spcPts val="500"/>
                        </a:spcBef>
                        <a:spcAft>
                          <a:spcPts val="500"/>
                        </a:spcAft>
                      </a:pPr>
                      <a:r>
                        <a:rPr lang="pt-BR" sz="950" dirty="0">
                          <a:latin typeface="Calibri"/>
                          <a:ea typeface="Arial Unicode MS"/>
                          <a:cs typeface="Arial"/>
                        </a:rPr>
                        <a:t>Para: “ACEA vigente”.</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Arial Unicode MS"/>
                          <a:cs typeface="Arial"/>
                        </a:rPr>
                        <a:t>Alinhamento com as regras da ACEA ,tendo vista a existência de classificações ACEA anteriores que se encontram vigentes.</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7480">
                <a:tc>
                  <a:txBody>
                    <a:bodyPr/>
                    <a:lstStyle/>
                    <a:p>
                      <a:pPr algn="ctr">
                        <a:lnSpc>
                          <a:spcPct val="115000"/>
                        </a:lnSpc>
                        <a:spcAft>
                          <a:spcPts val="0"/>
                        </a:spcAft>
                      </a:pPr>
                      <a:r>
                        <a:rPr lang="pt-BR" sz="950" b="1">
                          <a:latin typeface="Calibri"/>
                          <a:ea typeface="Arial Unicode MS"/>
                        </a:rPr>
                        <a:t>ANP</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a:solidFill>
                            <a:srgbClr val="000000"/>
                          </a:solidFill>
                          <a:latin typeface="Calibri"/>
                          <a:ea typeface="Arial Unicode MS"/>
                          <a:cs typeface="Arial"/>
                        </a:rPr>
                        <a:t>Art. 22, inciso I, II e III</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Alterar datas para:</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Inciso I: 31/12/2016</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Inciso II: 31/03/2017</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Times New Roman"/>
                        </a:rPr>
                        <a:t>Inciso III: 30/06/2017</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Times New Roman"/>
                          <a:cs typeface="Cambria"/>
                        </a:rPr>
                        <a:t>Devido ao atraso no cronograma da revisão da resolução, considera-se adequado adiar o prazo limite.</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445">
                <a:tc>
                  <a:txBody>
                    <a:bodyPr/>
                    <a:lstStyle/>
                    <a:p>
                      <a:pPr algn="ctr">
                        <a:lnSpc>
                          <a:spcPct val="115000"/>
                        </a:lnSpc>
                        <a:spcAft>
                          <a:spcPts val="0"/>
                        </a:spcAft>
                      </a:pPr>
                      <a:r>
                        <a:rPr lang="pt-BR" sz="950" b="1">
                          <a:latin typeface="Calibri"/>
                          <a:ea typeface="Arial Unicode MS"/>
                        </a:rPr>
                        <a:t>SINDICOM</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dirty="0">
                          <a:solidFill>
                            <a:srgbClr val="000000"/>
                          </a:solidFill>
                          <a:latin typeface="Calibri"/>
                          <a:ea typeface="Arial Unicode MS"/>
                          <a:cs typeface="Arial"/>
                        </a:rPr>
                        <a:t>Art. 22, </a:t>
                      </a:r>
                      <a:r>
                        <a:rPr lang="pt-BR" sz="950" b="1" dirty="0">
                          <a:latin typeface="Calibri"/>
                          <a:ea typeface="Arial Unicode MS"/>
                          <a:cs typeface="Cambria"/>
                        </a:rPr>
                        <a:t>§</a:t>
                      </a:r>
                      <a:r>
                        <a:rPr lang="pt-BR" sz="950" b="1" dirty="0">
                          <a:solidFill>
                            <a:srgbClr val="000000"/>
                          </a:solidFill>
                          <a:latin typeface="Calibri"/>
                          <a:ea typeface="Arial Unicode MS"/>
                          <a:cs typeface="Arial"/>
                        </a:rPr>
                        <a:t> 2°</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Arial Unicode MS"/>
                          <a:cs typeface="Arial"/>
                        </a:rPr>
                        <a:t>De: “Após o prazo estabelecido pelo inciso III, os registros de produtos com níveis de desempenho inferiores aos mínimos estabelecidos no art. 16 serão revogados.”</a:t>
                      </a:r>
                      <a:endParaRPr lang="pt-BR" sz="95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a:latin typeface="Calibri"/>
                          <a:ea typeface="Arial Unicode MS"/>
                          <a:cs typeface="Arial"/>
                        </a:rPr>
                        <a:t>Para: “Após o prazo estabelecido pelo inciso III, os registros de produtos com níveis de desempenho inferiores aos mínimos estabelecidos no art. 16 serão revogados, competindo aos estabelecimentos comerciais a destinação ambientalmente adequada dos estoques residuais de sua propriedade.”</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a:latin typeface="Calibri"/>
                          <a:ea typeface="Arial Unicode MS"/>
                          <a:cs typeface="Arial"/>
                        </a:rPr>
                        <a:t>Os fabricantes não têm controle sobre a comercialização dos seus produtos após sua distribuição aos diversos segmentos varejistas. Por conseguinte não podem ser responsabilizados / onerados em razão da inércia de estabelecimentos do varejo, além dos limites da disponibilização do sistema de logística reversa do OLUC.</a:t>
                      </a:r>
                      <a:endParaRPr lang="pt-BR" sz="95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0746">
                <a:tc>
                  <a:txBody>
                    <a:bodyPr/>
                    <a:lstStyle/>
                    <a:p>
                      <a:pPr algn="ctr">
                        <a:lnSpc>
                          <a:spcPct val="115000"/>
                        </a:lnSpc>
                        <a:spcAft>
                          <a:spcPts val="0"/>
                        </a:spcAft>
                      </a:pPr>
                      <a:r>
                        <a:rPr lang="pt-BR" sz="950" b="1">
                          <a:latin typeface="Calibri"/>
                          <a:ea typeface="Times New Roman"/>
                        </a:rPr>
                        <a:t>SIMEPETRO</a:t>
                      </a:r>
                      <a:endParaRPr lang="pt-BR" sz="95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950" b="1" dirty="0">
                          <a:latin typeface="Calibri"/>
                          <a:ea typeface="Times New Roman"/>
                          <a:cs typeface="Cambria"/>
                        </a:rPr>
                        <a:t>Art. 22, §2°</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950" dirty="0">
                          <a:latin typeface="Calibri"/>
                          <a:ea typeface="Times New Roman"/>
                        </a:rPr>
                        <a:t>Após o prazo estabelecido pelo inciso III, os registros de produtos com níveis de desempenho inferiores aos mínimos estabelecidos no art. 16 </a:t>
                      </a:r>
                      <a:r>
                        <a:rPr lang="pt-BR" sz="950" b="1" u="sng" dirty="0">
                          <a:latin typeface="Calibri"/>
                          <a:ea typeface="Times New Roman"/>
                        </a:rPr>
                        <a:t>deverão indicar nos rótulos a sua obsolescência com a expressão “OBSOLETOS</a:t>
                      </a:r>
                      <a:r>
                        <a:rPr lang="pt-BR" sz="950" b="1" u="sng" dirty="0" smtClean="0">
                          <a:latin typeface="Calibri"/>
                          <a:ea typeface="Times New Roman"/>
                        </a:rPr>
                        <a:t>”.</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950" dirty="0">
                          <a:latin typeface="Calibri"/>
                          <a:ea typeface="Times New Roman"/>
                          <a:cs typeface="Cambria"/>
                        </a:rPr>
                        <a:t>Considerando que dentre as atribuições da ANP não consta a proibição da produção e importação de produtos, é razoável que a não observâncias dos prazos estabelecidos não implique na revogação dos registros de produtos com níveis de desempenho inferiores aos mínimos estabelecidos na revisão da Resolução n° 10.</a:t>
                      </a:r>
                      <a:endParaRPr lang="pt-BR" sz="950" dirty="0">
                        <a:latin typeface="Times New Roman"/>
                        <a:ea typeface="Times New Roman"/>
                      </a:endParaRPr>
                    </a:p>
                    <a:p>
                      <a:pPr algn="just">
                        <a:lnSpc>
                          <a:spcPct val="115000"/>
                        </a:lnSpc>
                        <a:spcAft>
                          <a:spcPts val="0"/>
                        </a:spcAft>
                      </a:pPr>
                      <a:r>
                        <a:rPr lang="pt-BR" sz="950" dirty="0">
                          <a:latin typeface="Calibri"/>
                          <a:ea typeface="Times New Roman"/>
                          <a:cs typeface="Cambria"/>
                        </a:rPr>
                        <a:t>Assim, o SIMEPETRO propõe que os produtos com o desempenho mínimo ao estabelecido no art. 15 ° não sejam proibidos de serem fabricados, mas que apenas indiquem nos rótulos a expressão “OBSOLETOS”, o que é absolutamente suficiente para a devida informação e proteção ao consumidor, garantindo-se ainda a possibilidade de escolha aos consumidores proprietários de veículos de frotas mais antigas.</a:t>
                      </a:r>
                      <a:endParaRPr lang="pt-BR" sz="95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157163" y="2379663"/>
            <a:ext cx="8915400" cy="4049712"/>
          </a:xfrm>
          <a:prstGeom prst="rect">
            <a:avLst/>
          </a:prstGeom>
          <a:noFill/>
          <a:ln w="9525">
            <a:noFill/>
            <a:miter lim="800000"/>
            <a:headEnd/>
            <a:tailEnd/>
          </a:ln>
        </p:spPr>
        <p:txBody>
          <a:bodyPr anchor="ctr">
            <a:spAutoFit/>
          </a:bodyPr>
          <a:lstStyle/>
          <a:p>
            <a:pPr marL="495300" indent="-495300" algn="just" eaLnBrk="0" hangingPunct="0">
              <a:lnSpc>
                <a:spcPct val="130000"/>
              </a:lnSpc>
              <a:spcBef>
                <a:spcPct val="50000"/>
              </a:spcBef>
            </a:pPr>
            <a:r>
              <a:rPr lang="pt-BR" sz="1800">
                <a:solidFill>
                  <a:srgbClr val="002060"/>
                </a:solidFill>
                <a:latin typeface="Verdana" pitchFamily="34" charset="0"/>
              </a:rPr>
              <a:t>3. O secretário lavrará ata da audiência da qual constarão: </a:t>
            </a:r>
          </a:p>
          <a:p>
            <a:pPr marL="1452563" lvl="1" indent="-495300" algn="just" eaLnBrk="0" hangingPunct="0">
              <a:lnSpc>
                <a:spcPct val="110000"/>
              </a:lnSpc>
              <a:spcBef>
                <a:spcPct val="50000"/>
              </a:spcBef>
              <a:buFontTx/>
              <a:buAutoNum type="romanLcParenR"/>
            </a:pPr>
            <a:r>
              <a:rPr lang="pt-BR" sz="1800">
                <a:solidFill>
                  <a:srgbClr val="002060"/>
                </a:solidFill>
                <a:latin typeface="Verdana" pitchFamily="34" charset="0"/>
              </a:rPr>
              <a:t>registro de todo o procedimento realizado na audiência; e</a:t>
            </a:r>
          </a:p>
          <a:p>
            <a:pPr marL="1452563" lvl="1" indent="-495300" algn="just" eaLnBrk="0" hangingPunct="0">
              <a:lnSpc>
                <a:spcPct val="110000"/>
              </a:lnSpc>
              <a:spcBef>
                <a:spcPct val="50000"/>
              </a:spcBef>
              <a:buFontTx/>
              <a:buAutoNum type="romanLcParenR"/>
            </a:pPr>
            <a:r>
              <a:rPr lang="pt-BR" sz="1800">
                <a:solidFill>
                  <a:srgbClr val="002060"/>
                </a:solidFill>
                <a:latin typeface="Verdana" pitchFamily="34" charset="0"/>
              </a:rPr>
              <a:t>súmula com todos os comentários e sugestões recebidos e com a indicação de acolhimento ou não e suas razões. </a:t>
            </a:r>
          </a:p>
          <a:p>
            <a:pPr marL="495300" indent="-495300" algn="just" eaLnBrk="0" hangingPunct="0">
              <a:lnSpc>
                <a:spcPct val="130000"/>
              </a:lnSpc>
              <a:spcBef>
                <a:spcPct val="50000"/>
              </a:spcBef>
            </a:pPr>
            <a:r>
              <a:rPr lang="pt-BR" sz="1800">
                <a:solidFill>
                  <a:srgbClr val="002060"/>
                </a:solidFill>
                <a:latin typeface="Verdana" pitchFamily="34" charset="0"/>
              </a:rPr>
              <a:t>4. A súmula será subscrita pelo presidente e pelo secretário da Audiência Pública e - após aprovada pela Diretoria Colegiada - divulgada na  página eletrônica: www.anp.gov.br</a:t>
            </a:r>
          </a:p>
          <a:p>
            <a:pPr marL="495300" indent="-495300" algn="just" eaLnBrk="0" hangingPunct="0">
              <a:lnSpc>
                <a:spcPct val="130000"/>
              </a:lnSpc>
              <a:spcBef>
                <a:spcPct val="50000"/>
              </a:spcBef>
            </a:pPr>
            <a:r>
              <a:rPr lang="pt-BR" sz="1800">
                <a:solidFill>
                  <a:srgbClr val="002060"/>
                </a:solidFill>
                <a:latin typeface="Verdana" pitchFamily="34" charset="0"/>
              </a:rPr>
              <a:t>5.  A súmula, as exposições e os documentos conexos com a matéria discutida serão mantidos nos arquivos da ANP, podendo ser reproduzidos e entregues às partes interessadas.</a:t>
            </a:r>
          </a:p>
        </p:txBody>
      </p:sp>
      <p:sp>
        <p:nvSpPr>
          <p:cNvPr id="7171" name="Text Box 2"/>
          <p:cNvSpPr txBox="1">
            <a:spLocks noChangeArrowheads="1"/>
          </p:cNvSpPr>
          <p:nvPr/>
        </p:nvSpPr>
        <p:spPr bwMode="auto">
          <a:xfrm>
            <a:off x="0" y="1643063"/>
            <a:ext cx="7572375" cy="457200"/>
          </a:xfrm>
          <a:prstGeom prst="rect">
            <a:avLst/>
          </a:prstGeom>
          <a:noFill/>
          <a:ln w="9525">
            <a:noFill/>
            <a:miter lim="800000"/>
            <a:headEnd/>
            <a:tailEnd/>
          </a:ln>
        </p:spPr>
        <p:txBody>
          <a:bodyPr>
            <a:spAutoFit/>
          </a:bodyPr>
          <a:lstStyle/>
          <a:p>
            <a:pPr eaLnBrk="0" hangingPunct="0">
              <a:spcBef>
                <a:spcPct val="50000"/>
              </a:spcBef>
            </a:pPr>
            <a:r>
              <a:rPr lang="pt-BR" b="1">
                <a:solidFill>
                  <a:srgbClr val="002060"/>
                </a:solidFill>
                <a:latin typeface="Verdana" pitchFamily="34" charset="0"/>
                <a:ea typeface="Verdana" pitchFamily="34" charset="0"/>
                <a:cs typeface="Verdana" pitchFamily="34" charset="0"/>
              </a:rPr>
              <a:t>Procedimentos da Audiência Pública (2)</a:t>
            </a:r>
          </a:p>
        </p:txBody>
      </p:sp>
      <p:sp>
        <p:nvSpPr>
          <p:cNvPr id="5" name="Text Box 3"/>
          <p:cNvSpPr txBox="1">
            <a:spLocks noChangeArrowheads="1"/>
          </p:cNvSpPr>
          <p:nvPr/>
        </p:nvSpPr>
        <p:spPr bwMode="auto">
          <a:xfrm>
            <a:off x="2928938" y="400050"/>
            <a:ext cx="5572125" cy="523220"/>
          </a:xfrm>
          <a:prstGeom prst="rect">
            <a:avLst/>
          </a:prstGeom>
          <a:noFill/>
          <a:ln w="9525">
            <a:noFill/>
            <a:miter lim="800000"/>
            <a:headEnd/>
            <a:tailEnd/>
          </a:ln>
        </p:spPr>
        <p:txBody>
          <a:bodyPr>
            <a:spAutoFit/>
          </a:bodyPr>
          <a:lstStyle/>
          <a:p>
            <a:pPr algn="ctr" eaLnBrk="0" hangingPunct="0">
              <a:spcBef>
                <a:spcPct val="5000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endParaRPr lang="pt-BR" sz="2800" b="1" dirty="0">
              <a:solidFill>
                <a:schemeClr val="accent2">
                  <a:lumMod val="50000"/>
                </a:schemeClr>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3190828"/>
        </p:xfrm>
        <a:graphic>
          <a:graphicData uri="http://schemas.openxmlformats.org/drawingml/2006/table">
            <a:tbl>
              <a:tblPr/>
              <a:tblGrid>
                <a:gridCol w="936104"/>
                <a:gridCol w="792088"/>
                <a:gridCol w="3960440"/>
                <a:gridCol w="3096344"/>
              </a:tblGrid>
              <a:tr h="266695">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Arial"/>
                        </a:rPr>
                        <a:t>Art. 23</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b="1" dirty="0">
                          <a:latin typeface="Calibri"/>
                          <a:ea typeface="Arial Unicode MS"/>
                          <a:cs typeface="Arial"/>
                        </a:rPr>
                        <a:t>A ANP poderá, a qualquer tempo, submeter o produtor, o importador, o distribuidor, </a:t>
                      </a:r>
                      <a:r>
                        <a:rPr lang="pt-BR" sz="1000" b="1" dirty="0">
                          <a:solidFill>
                            <a:srgbClr val="FF0000"/>
                          </a:solidFill>
                          <a:latin typeface="Calibri"/>
                          <a:ea typeface="Arial Unicode MS"/>
                          <a:cs typeface="Arial"/>
                        </a:rPr>
                        <a:t>o revendedor atacadista e varejista, e o </a:t>
                      </a:r>
                      <a:r>
                        <a:rPr lang="pt-BR" sz="1000" b="1" dirty="0" err="1">
                          <a:solidFill>
                            <a:srgbClr val="FF0000"/>
                          </a:solidFill>
                          <a:latin typeface="Calibri"/>
                          <a:ea typeface="Arial Unicode MS"/>
                          <a:cs typeface="Arial"/>
                        </a:rPr>
                        <a:t>envasador</a:t>
                      </a:r>
                      <a:r>
                        <a:rPr lang="pt-BR" sz="1000" b="1" dirty="0">
                          <a:latin typeface="Calibri"/>
                          <a:ea typeface="Arial Unicode MS"/>
                          <a:cs typeface="Arial"/>
                        </a:rPr>
                        <a:t> de óleos lubrificantes, graxas e aditivos e frascos de que trata esta Resolução à vistoria técnica e </a:t>
                      </a:r>
                      <a:r>
                        <a:rPr lang="pt-BR" sz="1000" b="1" dirty="0" smtClean="0">
                          <a:latin typeface="Calibri"/>
                          <a:ea typeface="Arial Unicode MS"/>
                          <a:cs typeface="Arial"/>
                        </a:rPr>
                        <a:t>fiscalização (...)</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Todos os agentes que comercializam lubrificantes e graxas são passíveis de serem fiscalizados, conforme Lei 9.847, de 1999.</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smtClean="0">
                          <a:solidFill>
                            <a:srgbClr val="000000"/>
                          </a:solidFill>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rPr>
                        <a:t>Art. </a:t>
                      </a:r>
                      <a:r>
                        <a:rPr lang="pt-BR" sz="1000" b="1" dirty="0" smtClean="0">
                          <a:latin typeface="Calibri"/>
                          <a:ea typeface="Arial Unicode MS"/>
                        </a:rPr>
                        <a:t>26</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Times New Roman"/>
                        </a:rPr>
                        <a:t>Art. 26.  O não atendimento ao disposto nesta Resolução sujeita os infratores às penalidades previstas na Lei n</a:t>
                      </a:r>
                      <a:r>
                        <a:rPr lang="pt-BR" sz="1000" dirty="0" smtClean="0">
                          <a:latin typeface="Calibri"/>
                          <a:ea typeface="Times New Roman"/>
                        </a:rPr>
                        <a:t>° 9.847, </a:t>
                      </a:r>
                      <a:r>
                        <a:rPr lang="pt-BR" sz="1000" dirty="0">
                          <a:latin typeface="Calibri"/>
                          <a:ea typeface="Times New Roman"/>
                        </a:rPr>
                        <a:t>de 26 de outubro de 1999, e suas alterações, e no Decreto n° 2.953, de 28 de janeiro de 1999, sem prejuízo das demais sanções cabíveis.</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405"/>
                        </a:spcBef>
                        <a:spcAft>
                          <a:spcPts val="12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Adequação do texto.</a:t>
                      </a:r>
                      <a:endParaRPr lang="pt-BR" sz="1000" dirty="0">
                        <a:latin typeface="Times New Roman"/>
                        <a:ea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a:latin typeface="Calibri"/>
                          <a:ea typeface="Times New Roman"/>
                        </a:rPr>
                        <a:t>SIMEPETRO</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Times New Roman"/>
                          <a:cs typeface="Cambria"/>
                        </a:rPr>
                        <a:t>Seção VIII- Das disposições Finais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Times New Roman"/>
                        </a:rPr>
                        <a:t>Seção VIX – Das disposições Finais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Times New Roman"/>
                          <a:cs typeface="Cambria"/>
                        </a:rPr>
                        <a:t>Renomear o título “Seção VIII – Das disposições Finais” para” O titulo “Seção VIX – Das disposições Finais” uma vez que a numeração  “seção VIII” aparece em duplicata na minuta, com clara repetição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9281">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Das Disposições Finais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Inserir Artigo que regulamente de forma mais específica as determinações contidas nos subitens i, ii, iii, do Item II, do Artigo 13, da Resolução ANP 18/09. As exigência mínimas, para equipamentos de laboratório, variam bastante na produção de lubrificantes, principalmente para os óleos industriais. Recomendo que os equipamentos sejam definidos em função dos óleos lubrificantes que o agente produzir.</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Torna a exigência mais justa e de acordo com as necessidades do agente e da própria </a:t>
                      </a:r>
                      <a:r>
                        <a:rPr lang="pt-BR" sz="1000" dirty="0" smtClean="0">
                          <a:latin typeface="Calibri"/>
                          <a:ea typeface="Arial Unicode MS"/>
                          <a:cs typeface="Arial"/>
                        </a:rPr>
                        <a:t>fiscalização.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3336392"/>
        </p:xfrm>
        <a:graphic>
          <a:graphicData uri="http://schemas.openxmlformats.org/drawingml/2006/table">
            <a:tbl>
              <a:tblPr/>
              <a:tblGrid>
                <a:gridCol w="936104"/>
                <a:gridCol w="792088"/>
                <a:gridCol w="3960440"/>
                <a:gridCol w="3096344"/>
              </a:tblGrid>
              <a:tr h="258566">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ANEXO II</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Alterar a redação de: “Tipo de óleo básico1/ nome comercial/ produtor”</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“Tipo de óleo básico / Grau de viscosidade”.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Reduzir a complexidade do processo de registro de produtos.</a:t>
                      </a:r>
                      <a:endParaRPr lang="pt-BR" sz="1000" dirty="0">
                        <a:latin typeface="Times New Roman"/>
                        <a:ea typeface="Times New Roman"/>
                      </a:endParaRPr>
                    </a:p>
                    <a:p>
                      <a:pPr algn="just">
                        <a:lnSpc>
                          <a:spcPct val="115000"/>
                        </a:lnSpc>
                        <a:spcAft>
                          <a:spcPts val="0"/>
                        </a:spcAft>
                      </a:pPr>
                      <a:r>
                        <a:rPr lang="pt-BR" sz="1000" dirty="0">
                          <a:latin typeface="Calibri"/>
                          <a:ea typeface="Arial Unicode MS"/>
                          <a:cs typeface="Arial"/>
                        </a:rPr>
                        <a:t>Manutenção de coerência considerando todos os grupos de básicos disponíveis.</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a:latin typeface="Calibri"/>
                          <a:ea typeface="Times New Roman"/>
                        </a:rPr>
                        <a:t>SIMEPETRO</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Times New Roman"/>
                          <a:cs typeface="Cambria"/>
                        </a:rPr>
                        <a:t>Anexo II, III, IV e V</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dirty="0">
                          <a:latin typeface="Calibri"/>
                          <a:ea typeface="Times New Roman"/>
                        </a:rPr>
                        <a:t>Incluir Assinatura do Responsável Técnico da empresa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Times New Roman"/>
                          <a:cs typeface="Cambria"/>
                        </a:rPr>
                        <a:t>O SIMEPETRO propõe adicionar um campo para a assinatura do Responsável Técnico da empresa, nos anexos II, III, IV e V para um maior controle técnico dos produtos.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ANEXO III, Ensaio 7</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Incluir método ASTM D7346</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Método automático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ANEXO III, Ensaio 13</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Incluir método ASTM D6045</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Método automático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solidFill>
                            <a:srgbClr val="000000"/>
                          </a:solidFill>
                          <a:latin typeface="Calibri"/>
                          <a:ea typeface="Arial Unicode MS"/>
                          <a:cs typeface="Arial"/>
                        </a:rPr>
                        <a:t>ANEXO III, Ensaio 14</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Incluir método ASTM D93</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Metodologia também aplicável</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8566">
                <a:tc>
                  <a:txBody>
                    <a:bodyPr/>
                    <a:lstStyle/>
                    <a:p>
                      <a:pPr algn="ctr">
                        <a:lnSpc>
                          <a:spcPct val="115000"/>
                        </a:lnSpc>
                        <a:spcAft>
                          <a:spcPts val="0"/>
                        </a:spcAft>
                      </a:pPr>
                      <a:r>
                        <a:rPr lang="pt-BR" sz="1000" b="1">
                          <a:latin typeface="Calibri"/>
                          <a:ea typeface="Arial Unicode MS"/>
                        </a:rPr>
                        <a:t>SINDICOM</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ANEXO III, Ensaio 17</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De: “ASTM D5800 (Procedimento B) / NBR 14157-2”</a:t>
                      </a:r>
                      <a:endParaRPr lang="pt-BR" sz="1000">
                        <a:latin typeface="Times New Roman"/>
                        <a:ea typeface="Times New Roman"/>
                      </a:endParaRPr>
                    </a:p>
                    <a:p>
                      <a:pPr algn="just">
                        <a:lnSpc>
                          <a:spcPct val="115000"/>
                        </a:lnSpc>
                        <a:spcBef>
                          <a:spcPts val="500"/>
                        </a:spcBef>
                        <a:spcAft>
                          <a:spcPts val="500"/>
                        </a:spcAft>
                        <a:tabLst>
                          <a:tab pos="457200" algn="l"/>
                          <a:tab pos="1078230" algn="l"/>
                          <a:tab pos="1463040" algn="l"/>
                          <a:tab pos="1790700" algn="l"/>
                          <a:tab pos="1828800" algn="l"/>
                          <a:tab pos="2286635" algn="l"/>
                          <a:tab pos="2744470" algn="l"/>
                          <a:tab pos="3202305" algn="l"/>
                          <a:tab pos="3658235" algn="l"/>
                          <a:tab pos="4116070" algn="l"/>
                          <a:tab pos="4573905" algn="l"/>
                          <a:tab pos="5031105" algn="l"/>
                          <a:tab pos="5487035" algn="l"/>
                          <a:tab pos="5944870" algn="l"/>
                          <a:tab pos="6402705" algn="l"/>
                          <a:tab pos="6858635" algn="l"/>
                          <a:tab pos="7316470" algn="l"/>
                          <a:tab pos="7774305" algn="l"/>
                          <a:tab pos="8232140" algn="l"/>
                          <a:tab pos="8688070" algn="l"/>
                          <a:tab pos="9145905" algn="l"/>
                          <a:tab pos="9603105" algn="l"/>
                          <a:tab pos="10060940" algn="l"/>
                          <a:tab pos="10516870" algn="l"/>
                          <a:tab pos="10974705" algn="l"/>
                          <a:tab pos="11432540" algn="l"/>
                          <a:tab pos="11888470" algn="l"/>
                          <a:tab pos="12346305" algn="l"/>
                          <a:tab pos="12804140" algn="l"/>
                          <a:tab pos="13261975" algn="l"/>
                        </a:tabLst>
                      </a:pPr>
                      <a:r>
                        <a:rPr lang="pt-BR" sz="1000">
                          <a:latin typeface="Calibri"/>
                          <a:ea typeface="Arial Unicode MS"/>
                          <a:cs typeface="Arial"/>
                        </a:rPr>
                        <a:t>Para: “ASTM D5800 / NBR 14157-2”.</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ASTM permite usar métodos A, B e C</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Anexo III, Ensaio 21</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Retirar as normas CEC e ICOMIA. Inserir norma ISO 9439.</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ICOMIA é uma espécie de selo e a norma CEC L-33-A-93 trata de </a:t>
                      </a:r>
                      <a:r>
                        <a:rPr lang="pt-BR" sz="1000" dirty="0" err="1">
                          <a:latin typeface="Calibri"/>
                          <a:ea typeface="Arial Unicode MS"/>
                          <a:cs typeface="Arial"/>
                        </a:rPr>
                        <a:t>biodegradação</a:t>
                      </a:r>
                      <a:r>
                        <a:rPr lang="pt-BR" sz="1000" dirty="0">
                          <a:latin typeface="Calibri"/>
                          <a:ea typeface="Arial Unicode MS"/>
                          <a:cs typeface="Arial"/>
                        </a:rPr>
                        <a:t> primária e não de </a:t>
                      </a:r>
                      <a:r>
                        <a:rPr lang="pt-BR" sz="1000" dirty="0" err="1">
                          <a:latin typeface="Calibri"/>
                          <a:ea typeface="Arial Unicode MS"/>
                          <a:cs typeface="Arial"/>
                        </a:rPr>
                        <a:t>biodegradação</a:t>
                      </a:r>
                      <a:r>
                        <a:rPr lang="pt-BR" sz="1000" dirty="0">
                          <a:latin typeface="Calibri"/>
                          <a:ea typeface="Arial Unicode MS"/>
                          <a:cs typeface="Arial"/>
                        </a:rPr>
                        <a:t> final.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2261384"/>
        </p:xfrm>
        <a:graphic>
          <a:graphicData uri="http://schemas.openxmlformats.org/drawingml/2006/table">
            <a:tbl>
              <a:tblPr/>
              <a:tblGrid>
                <a:gridCol w="936104"/>
                <a:gridCol w="792088"/>
                <a:gridCol w="3960440"/>
                <a:gridCol w="3096344"/>
              </a:tblGrid>
              <a:tr h="344859">
                <a:tc>
                  <a:txBody>
                    <a:bodyPr/>
                    <a:lstStyle/>
                    <a:p>
                      <a:pPr algn="ctr">
                        <a:lnSpc>
                          <a:spcPct val="115000"/>
                        </a:lnSpc>
                        <a:spcAft>
                          <a:spcPts val="0"/>
                        </a:spcAft>
                      </a:pPr>
                      <a:r>
                        <a:rPr lang="pt-BR" sz="1000" b="1" dirty="0">
                          <a:latin typeface="Calibri"/>
                          <a:ea typeface="Arial Unicode MS"/>
                        </a:rPr>
                        <a:t>SINDICOM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solidFill>
                            <a:srgbClr val="000000"/>
                          </a:solidFill>
                          <a:latin typeface="Calibri"/>
                          <a:ea typeface="Arial Unicode MS"/>
                          <a:cs typeface="Arial"/>
                        </a:rPr>
                        <a:t>ANEXO III, Ensaio 22</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Incluir o método ASTM D2622 para: cálcio, magnésio, zinco, fósforo, bário, cobre, molibdênio, boro e cloro.</a:t>
                      </a:r>
                      <a:endParaRPr lang="pt-BR" sz="1000">
                        <a:latin typeface="Times New Roman"/>
                        <a:ea typeface="Times New Roman"/>
                      </a:endParaRPr>
                    </a:p>
                    <a:p>
                      <a:pPr algn="just">
                        <a:lnSpc>
                          <a:spcPct val="115000"/>
                        </a:lnSpc>
                        <a:spcBef>
                          <a:spcPts val="500"/>
                        </a:spcBef>
                        <a:spcAft>
                          <a:spcPts val="500"/>
                        </a:spcAft>
                      </a:pPr>
                      <a:r>
                        <a:rPr lang="pt-BR" sz="1000">
                          <a:latin typeface="Calibri"/>
                          <a:ea typeface="Arial Unicode MS"/>
                          <a:cs typeface="Arial"/>
                        </a:rPr>
                        <a:t>Incluir método AS D5762 para o nitrogênio.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Metodologia também aplicável</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a:latin typeface="Calibri"/>
                          <a:ea typeface="Times New Roman"/>
                        </a:rPr>
                        <a:t>Agente -  PRODIVE QUIMICA IND. E COM. LTDA EPP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ANEXO</a:t>
                      </a:r>
                      <a:r>
                        <a:rPr lang="pt-BR" sz="1000" b="1" dirty="0">
                          <a:solidFill>
                            <a:srgbClr val="000000"/>
                          </a:solidFill>
                          <a:latin typeface="Calibri"/>
                          <a:ea typeface="Arial Unicode MS"/>
                          <a:cs typeface="Arial"/>
                        </a:rPr>
                        <a:t> IV, ensaio 11</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Para todas as graxas veiculares. Para graxas  industriais somente as destinadas à aplicações em locais em contato com água</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Em veículos, deverá resistir à lavagem por água, por ter muito contato com umidade.Nas indústrias, raramente a graxa tem contato com umidade.Para estas aplicações específicas, deverá sim comprovar a performance conf. ASTM D 1264.</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ANEXO IV, novo ensaio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b="1">
                          <a:solidFill>
                            <a:srgbClr val="000000"/>
                          </a:solidFill>
                          <a:latin typeface="Calibri"/>
                          <a:ea typeface="Arial Unicode MS"/>
                          <a:cs typeface="Arial"/>
                        </a:rPr>
                        <a:t>Inserir ensaio de biodegradabilidade.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Abarcar esse tipo de produto.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7227">
                <a:tc>
                  <a:txBody>
                    <a:bodyPr/>
                    <a:lstStyle/>
                    <a:p>
                      <a:pPr algn="ctr">
                        <a:lnSpc>
                          <a:spcPct val="115000"/>
                        </a:lnSpc>
                        <a:spcAft>
                          <a:spcPts val="0"/>
                        </a:spcAft>
                      </a:pPr>
                      <a:r>
                        <a:rPr lang="pt-BR" sz="1000" b="1">
                          <a:latin typeface="Calibri"/>
                          <a:ea typeface="Arial Unicode MS"/>
                        </a:rPr>
                        <a:t>ANP</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Arial"/>
                        </a:rPr>
                        <a:t>ANEXO V, ensaio 20</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b="1" dirty="0">
                          <a:solidFill>
                            <a:srgbClr val="000000"/>
                          </a:solidFill>
                          <a:latin typeface="Calibri"/>
                          <a:ea typeface="Arial Unicode MS"/>
                          <a:cs typeface="Arial"/>
                        </a:rPr>
                        <a:t>Inserir métodos  OECD 301 e ISO 9439.</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Abarcar outros métodos além da norma ASTM.</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4062244"/>
        </p:xfrm>
        <a:graphic>
          <a:graphicData uri="http://schemas.openxmlformats.org/drawingml/2006/table">
            <a:tbl>
              <a:tblPr/>
              <a:tblGrid>
                <a:gridCol w="936104"/>
                <a:gridCol w="792088"/>
                <a:gridCol w="3960440"/>
                <a:gridCol w="3096344"/>
              </a:tblGrid>
              <a:tr h="439281">
                <a:tc>
                  <a:txBody>
                    <a:bodyPr/>
                    <a:lstStyle/>
                    <a:p>
                      <a:pPr algn="ctr">
                        <a:lnSpc>
                          <a:spcPct val="115000"/>
                        </a:lnSpc>
                        <a:spcAft>
                          <a:spcPts val="0"/>
                        </a:spcAft>
                      </a:pPr>
                      <a:r>
                        <a:rPr lang="pt-BR" sz="1000" b="1" dirty="0">
                          <a:latin typeface="Calibri"/>
                          <a:ea typeface="Arial Unicode MS"/>
                        </a:rPr>
                        <a:t>ABRAPOL</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Arial"/>
                        </a:rPr>
                        <a:t>ANEXO IX</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b="1">
                          <a:solidFill>
                            <a:srgbClr val="000000"/>
                          </a:solidFill>
                          <a:latin typeface="Calibri"/>
                          <a:ea typeface="Arial Unicode MS"/>
                          <a:cs typeface="Arial"/>
                        </a:rPr>
                        <a:t>SÃO ISENTOS  DE REGISTROS</a:t>
                      </a:r>
                      <a:endParaRPr lang="pt-BR" sz="1000">
                        <a:latin typeface="Times New Roman"/>
                        <a:ea typeface="Times New Roman"/>
                      </a:endParaRPr>
                    </a:p>
                    <a:p>
                      <a:pPr algn="just">
                        <a:lnSpc>
                          <a:spcPct val="115000"/>
                        </a:lnSpc>
                        <a:spcBef>
                          <a:spcPts val="500"/>
                        </a:spcBef>
                        <a:spcAft>
                          <a:spcPts val="500"/>
                        </a:spcAft>
                      </a:pPr>
                      <a:r>
                        <a:rPr lang="pt-BR" sz="1000">
                          <a:latin typeface="Calibri"/>
                          <a:ea typeface="Arial Unicode MS"/>
                          <a:cs typeface="Arial"/>
                        </a:rPr>
                        <a:t>Incluir como isento de registros lubrificantes hidráulicos, guias e barramentos e redutores industriais.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Esses produtos são destinados a industria, estas possuem técnicos, fazem acompanhamento técnico tanto em relação a literaturas como práticos e analises físico químicas dos mesmos, antes do seu uso no equipamento.</a:t>
                      </a:r>
                      <a:endParaRPr lang="pt-BR" sz="1000">
                        <a:latin typeface="Times New Roman"/>
                        <a:ea typeface="Times New Roman"/>
                      </a:endParaRPr>
                    </a:p>
                    <a:p>
                      <a:pPr algn="just">
                        <a:lnSpc>
                          <a:spcPct val="115000"/>
                        </a:lnSpc>
                        <a:spcAft>
                          <a:spcPts val="0"/>
                        </a:spcAft>
                      </a:pPr>
                      <a:r>
                        <a:rPr lang="pt-BR" sz="1000">
                          <a:latin typeface="Calibri"/>
                          <a:ea typeface="Arial Unicode MS"/>
                          <a:cs typeface="Arial"/>
                        </a:rPr>
                        <a:t>Não justifica custos administrativos para registrar ou regular produto que não se tem problema, o próprio mercado regula.</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2988">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Arial"/>
                        </a:rPr>
                        <a:t>ANEXO IX – Lista de produtos isentos de registro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Incluir na lista: “ óleos lubrificantes básicos, misturados em qualquer proporção, com solventes, em frascos ou a granel.</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Tratam-se de produtos inflamáveis, cuja autorização para o exercício da atividade importação e produção não são contempladas nas Res ANP 17 E 18, ambas de 2009. É o exemplo do WD 40 comercializado em lata ou tambor, sem a utilização do butano ou propano como propelente.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a:latin typeface="Calibri"/>
                          <a:ea typeface="Arial Unicode MS"/>
                          <a:cs typeface="Arial"/>
                        </a:rPr>
                        <a:t>ANEXO IX- Lista de produtos isentos de registro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Fluidos de freio </a:t>
                      </a:r>
                      <a:r>
                        <a:rPr lang="pt-BR" sz="1000">
                          <a:solidFill>
                            <a:srgbClr val="FF0000"/>
                          </a:solidFill>
                          <a:latin typeface="Calibri"/>
                          <a:ea typeface="Arial Unicode MS"/>
                          <a:cs typeface="Arial"/>
                        </a:rPr>
                        <a:t>que não sejam formulados com óleos lubrificantes básicos definidos nesta Resolução.</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a:latin typeface="Calibri"/>
                          <a:ea typeface="Arial Unicode MS"/>
                          <a:cs typeface="Arial"/>
                        </a:rPr>
                        <a:t>Alguns fluidos de transmissão tem diversas aplicações, inclusive como fluido de freio. Esses casos são comuns em máquinas agrícolas e lubrificantes para aeronaves.</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9281">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ANEXO IX- Lista de produtos isentos de registro.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a:latin typeface="Calibri"/>
                          <a:ea typeface="Arial Unicode MS"/>
                          <a:cs typeface="Arial"/>
                        </a:rPr>
                        <a:t>INCLUIR COMO PARÁGRAFO ÚNICO: A isenção de registro para determinado lubrificante, não o isenta, à princípio,  da autorização de produção e importação do mesmo. A Superintendência de Abastecimento deve ser consultada em cada caso. Lubrificantes que são isentos de registro, mas que gerem resíduos regeneráveis devem ser produzidos e/ou importados somente por agentes autorizados ao exercício da respectiva aividade.</a:t>
                      </a:r>
                      <a:endParaRPr lang="pt-BR" sz="100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Alguns lubrificantes isentos de registro devem ser coletados e </a:t>
                      </a:r>
                      <a:r>
                        <a:rPr lang="pt-BR" sz="1000" dirty="0" err="1">
                          <a:latin typeface="Calibri"/>
                          <a:ea typeface="Arial Unicode MS"/>
                          <a:cs typeface="Arial"/>
                        </a:rPr>
                        <a:t>rerrefinados</a:t>
                      </a:r>
                      <a:r>
                        <a:rPr lang="pt-BR" sz="1000" dirty="0">
                          <a:latin typeface="Calibri"/>
                          <a:ea typeface="Arial Unicode MS"/>
                          <a:cs typeface="Arial"/>
                        </a:rPr>
                        <a:t>, tais como: óleos para transferência de calor e para tratamento térmico.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928938" y="400050"/>
            <a:ext cx="5572125" cy="457200"/>
          </a:xfrm>
          <a:prstGeom prst="rect">
            <a:avLst/>
          </a:prstGeom>
          <a:noFill/>
          <a:ln w="9525">
            <a:noFill/>
            <a:miter lim="800000"/>
            <a:headEnd/>
            <a:tailEnd/>
          </a:ln>
        </p:spPr>
        <p:txBody>
          <a:bodyPr>
            <a:spAutoFit/>
          </a:bodyPr>
          <a:lstStyle/>
          <a:p>
            <a:pPr algn="ctr" eaLnBrk="0" hangingPunct="0">
              <a:spcBef>
                <a:spcPct val="50000"/>
              </a:spcBef>
              <a:defRPr/>
            </a:pPr>
            <a:r>
              <a:rPr lang="pt-BR" b="1" dirty="0">
                <a:solidFill>
                  <a:schemeClr val="accent2">
                    <a:lumMod val="50000"/>
                  </a:schemeClr>
                </a:solidFill>
                <a:latin typeface="Verdana" pitchFamily="34" charset="0"/>
              </a:rPr>
              <a:t>Audiência Pública N° </a:t>
            </a:r>
            <a:r>
              <a:rPr lang="pt-BR" b="1" dirty="0" smtClean="0">
                <a:solidFill>
                  <a:schemeClr val="accent2">
                    <a:lumMod val="50000"/>
                  </a:schemeClr>
                </a:solidFill>
                <a:latin typeface="Verdana" pitchFamily="34" charset="0"/>
              </a:rPr>
              <a:t>37/2013</a:t>
            </a:r>
            <a:endParaRPr lang="pt-BR" b="1" dirty="0">
              <a:solidFill>
                <a:schemeClr val="accent2">
                  <a:lumMod val="50000"/>
                </a:schemeClr>
              </a:solidFill>
              <a:latin typeface="Verdana" pitchFamily="34" charset="0"/>
            </a:endParaRPr>
          </a:p>
        </p:txBody>
      </p:sp>
      <p:graphicFrame>
        <p:nvGraphicFramePr>
          <p:cNvPr id="3" name="Tabela 2"/>
          <p:cNvGraphicFramePr>
            <a:graphicFrameLocks noGrp="1"/>
          </p:cNvGraphicFramePr>
          <p:nvPr/>
        </p:nvGraphicFramePr>
        <p:xfrm>
          <a:off x="179512" y="1499414"/>
          <a:ext cx="8784976" cy="183076"/>
        </p:xfrm>
        <a:graphic>
          <a:graphicData uri="http://schemas.openxmlformats.org/drawingml/2006/table">
            <a:tbl>
              <a:tblPr/>
              <a:tblGrid>
                <a:gridCol w="936104"/>
                <a:gridCol w="792088"/>
                <a:gridCol w="3960440"/>
                <a:gridCol w="3096344"/>
              </a:tblGrid>
              <a:tr h="128970">
                <a:tc>
                  <a:txBody>
                    <a:bodyPr/>
                    <a:lstStyle/>
                    <a:p>
                      <a:pPr algn="ctr">
                        <a:lnSpc>
                          <a:spcPct val="115000"/>
                        </a:lnSpc>
                        <a:spcAft>
                          <a:spcPts val="0"/>
                        </a:spcAft>
                      </a:pPr>
                      <a:r>
                        <a:rPr lang="pt-BR" sz="1000" b="1" dirty="0">
                          <a:latin typeface="Calibri"/>
                          <a:ea typeface="Times New Roman"/>
                          <a:cs typeface="Arial"/>
                        </a:rPr>
                        <a:t>QUEM</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smtClean="0">
                          <a:latin typeface="Calibri"/>
                          <a:ea typeface="Times New Roman"/>
                          <a:cs typeface="Arial"/>
                        </a:rPr>
                        <a:t>LOCAL</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Bef>
                          <a:spcPts val="500"/>
                        </a:spcBef>
                        <a:spcAft>
                          <a:spcPts val="500"/>
                        </a:spcAft>
                      </a:pPr>
                      <a:r>
                        <a:rPr lang="pt-BR" sz="1000" b="1" dirty="0">
                          <a:latin typeface="Calibri"/>
                          <a:ea typeface="Times New Roman"/>
                          <a:cs typeface="Arial"/>
                        </a:rPr>
                        <a:t>PROPOSTA DE ALTERAÇÃO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pt-BR" sz="1000" b="1" dirty="0">
                          <a:latin typeface="Calibri"/>
                          <a:ea typeface="Times New Roman"/>
                          <a:cs typeface="Arial"/>
                        </a:rPr>
                        <a:t>JUSTIFICATIVA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graphicFrame>
        <p:nvGraphicFramePr>
          <p:cNvPr id="4" name="Tabela 3"/>
          <p:cNvGraphicFramePr>
            <a:graphicFrameLocks noGrp="1"/>
          </p:cNvGraphicFramePr>
          <p:nvPr/>
        </p:nvGraphicFramePr>
        <p:xfrm>
          <a:off x="179512" y="1683556"/>
          <a:ext cx="8784976" cy="1585156"/>
        </p:xfrm>
        <a:graphic>
          <a:graphicData uri="http://schemas.openxmlformats.org/drawingml/2006/table">
            <a:tbl>
              <a:tblPr/>
              <a:tblGrid>
                <a:gridCol w="936104"/>
                <a:gridCol w="792088"/>
                <a:gridCol w="3960440"/>
                <a:gridCol w="3096344"/>
              </a:tblGrid>
              <a:tr h="266695">
                <a:tc>
                  <a:txBody>
                    <a:bodyPr/>
                    <a:lstStyle/>
                    <a:p>
                      <a:pPr algn="ctr">
                        <a:lnSpc>
                          <a:spcPct val="115000"/>
                        </a:lnSpc>
                        <a:spcAft>
                          <a:spcPts val="0"/>
                        </a:spcAft>
                      </a:pPr>
                      <a:r>
                        <a:rPr lang="pt-BR" sz="1000" b="1" dirty="0" smtClean="0">
                          <a:latin typeface="Calibri"/>
                          <a:ea typeface="Arial Unicode MS"/>
                        </a:rPr>
                        <a:t>ANP</a:t>
                      </a:r>
                      <a:endParaRPr lang="pt-BR" sz="1000" dirty="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ANEXO IX- Lista de produtos isentos de registro.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solidFill>
                            <a:srgbClr val="000000"/>
                          </a:solidFill>
                          <a:latin typeface="Calibri"/>
                          <a:ea typeface="Arial Unicode MS"/>
                          <a:cs typeface="Arial"/>
                        </a:rPr>
                        <a:t>Lubrificantes produzidos no país destinados, </a:t>
                      </a:r>
                      <a:r>
                        <a:rPr lang="pt-BR" sz="1000" dirty="0">
                          <a:solidFill>
                            <a:srgbClr val="FF0000"/>
                          </a:solidFill>
                          <a:latin typeface="Calibri"/>
                          <a:ea typeface="Arial Unicode MS"/>
                          <a:cs typeface="Arial"/>
                        </a:rPr>
                        <a:t>exclusivamente</a:t>
                      </a:r>
                      <a:r>
                        <a:rPr lang="pt-BR" sz="1000" dirty="0">
                          <a:solidFill>
                            <a:srgbClr val="000000"/>
                          </a:solidFill>
                          <a:latin typeface="Calibri"/>
                          <a:ea typeface="Arial Unicode MS"/>
                          <a:cs typeface="Arial"/>
                        </a:rPr>
                        <a:t>, à exportação e os lubrificantes importados sob regimes aduaneiros controlados pela Receita Federal do Brasil que definam a sua utilização e posterior e </a:t>
                      </a:r>
                      <a:r>
                        <a:rPr lang="pt-BR" sz="1000" dirty="0">
                          <a:solidFill>
                            <a:srgbClr val="FF0000"/>
                          </a:solidFill>
                          <a:latin typeface="Calibri"/>
                          <a:ea typeface="Arial Unicode MS"/>
                          <a:cs typeface="Arial"/>
                        </a:rPr>
                        <a:t>exclusiva</a:t>
                      </a:r>
                      <a:r>
                        <a:rPr lang="pt-BR" sz="1000" dirty="0">
                          <a:solidFill>
                            <a:srgbClr val="000000"/>
                          </a:solidFill>
                          <a:latin typeface="Calibri"/>
                          <a:ea typeface="Arial Unicode MS"/>
                          <a:cs typeface="Arial"/>
                        </a:rPr>
                        <a:t> exportação.</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Nesses casos, 100% do lubrificante produzido deve ser exportado. Na importação, idem (drawback).</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695">
                <a:tc>
                  <a:txBody>
                    <a:bodyPr/>
                    <a:lstStyle/>
                    <a:p>
                      <a:pPr algn="ctr">
                        <a:lnSpc>
                          <a:spcPct val="115000"/>
                        </a:lnSpc>
                        <a:spcAft>
                          <a:spcPts val="0"/>
                        </a:spcAft>
                      </a:pPr>
                      <a:r>
                        <a:rPr lang="pt-BR" sz="1000" b="1">
                          <a:latin typeface="Calibri"/>
                          <a:ea typeface="Arial Unicode MS"/>
                        </a:rPr>
                        <a:t>Agente </a:t>
                      </a:r>
                      <a:r>
                        <a:rPr lang="pt-BR" sz="1000" b="1">
                          <a:latin typeface="Calibri"/>
                          <a:ea typeface="Times New Roman"/>
                        </a:rPr>
                        <a:t>- PRG INTERAGE CONSULTORIA LTDA</a:t>
                      </a:r>
                      <a:endParaRPr lang="pt-BR" sz="1000">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pt-BR" sz="1000" b="1" dirty="0">
                          <a:latin typeface="Calibri"/>
                          <a:ea typeface="Arial Unicode MS"/>
                          <a:cs typeface="Arial"/>
                        </a:rPr>
                        <a:t>Anexo IX</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Bef>
                          <a:spcPts val="500"/>
                        </a:spcBef>
                        <a:spcAft>
                          <a:spcPts val="500"/>
                        </a:spcAft>
                      </a:pPr>
                      <a:r>
                        <a:rPr lang="pt-BR" sz="1000" dirty="0">
                          <a:latin typeface="Calibri"/>
                          <a:ea typeface="Arial Unicode MS"/>
                          <a:cs typeface="Arial"/>
                        </a:rPr>
                        <a:t>Acrescentar nos produtos isentos de registro os “lubrificantes industriais e graxas biodegradáveis “</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pt-BR" sz="1000" dirty="0">
                          <a:latin typeface="Calibri"/>
                          <a:ea typeface="Arial Unicode MS"/>
                          <a:cs typeface="Arial"/>
                        </a:rPr>
                        <a:t>A  natureza dos produtos de base não petróleo e com menor impacto ao meio ambiente.</a:t>
                      </a:r>
                      <a:endParaRPr lang="pt-BR" sz="1000" dirty="0">
                        <a:latin typeface="Times New Roman"/>
                        <a:ea typeface="Times New Roman"/>
                      </a:endParaRPr>
                    </a:p>
                    <a:p>
                      <a:pPr algn="just">
                        <a:lnSpc>
                          <a:spcPct val="115000"/>
                        </a:lnSpc>
                        <a:spcAft>
                          <a:spcPts val="0"/>
                        </a:spcAft>
                      </a:pPr>
                      <a:r>
                        <a:rPr lang="pt-BR" sz="1000" dirty="0">
                          <a:latin typeface="Calibri"/>
                          <a:ea typeface="Arial Unicode MS"/>
                          <a:cs typeface="Arial"/>
                        </a:rPr>
                        <a:t>O mercado industrial usuário específico que se auto regula</a:t>
                      </a:r>
                      <a:endParaRPr lang="pt-BR" sz="1000" dirty="0">
                        <a:latin typeface="Times New Roman"/>
                        <a:ea typeface="Times New Roman"/>
                      </a:endParaRP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89"/>
          <p:cNvSpPr txBox="1">
            <a:spLocks noChangeArrowheads="1"/>
          </p:cNvSpPr>
          <p:nvPr/>
        </p:nvSpPr>
        <p:spPr bwMode="auto">
          <a:xfrm>
            <a:off x="1071563" y="1773238"/>
            <a:ext cx="7162800" cy="2492990"/>
          </a:xfrm>
          <a:prstGeom prst="rect">
            <a:avLst/>
          </a:prstGeom>
          <a:noFill/>
          <a:ln w="9525">
            <a:noFill/>
            <a:miter lim="800000"/>
            <a:headEnd/>
            <a:tailEnd/>
          </a:ln>
        </p:spPr>
        <p:txBody>
          <a:bodyPr>
            <a:spAutoFit/>
          </a:bodyPr>
          <a:lstStyle/>
          <a:p>
            <a:pPr algn="ctr" eaLnBrk="0" hangingPunct="0">
              <a:lnSpc>
                <a:spcPct val="60000"/>
              </a:lnSpc>
              <a:defRPr/>
            </a:pPr>
            <a:endParaRPr lang="pt-BR" sz="2000" b="1" dirty="0">
              <a:solidFill>
                <a:schemeClr val="accent2">
                  <a:lumMod val="50000"/>
                </a:schemeClr>
              </a:solidFill>
              <a:latin typeface="Verdana" pitchFamily="34" charset="0"/>
            </a:endParaRPr>
          </a:p>
          <a:p>
            <a:pPr algn="ctr" eaLnBrk="0" hangingPunct="0">
              <a:defRPr/>
            </a:pPr>
            <a:endParaRPr lang="pt-BR" sz="2000" b="1" dirty="0">
              <a:solidFill>
                <a:schemeClr val="accent2">
                  <a:lumMod val="50000"/>
                </a:schemeClr>
              </a:solidFill>
              <a:latin typeface="Verdana" pitchFamily="34" charset="0"/>
            </a:endParaRPr>
          </a:p>
          <a:p>
            <a:pPr algn="ctr" eaLnBrk="0" hangingPunct="0">
              <a:defRPr/>
            </a:pPr>
            <a:endParaRPr lang="pt-BR" sz="2000" b="1" dirty="0">
              <a:solidFill>
                <a:schemeClr val="accent2">
                  <a:lumMod val="50000"/>
                </a:schemeClr>
              </a:solidFill>
              <a:latin typeface="Verdana" pitchFamily="34" charset="0"/>
            </a:endParaRPr>
          </a:p>
          <a:p>
            <a:pPr algn="ctr" eaLnBrk="0" hangingPunct="0">
              <a:defRPr/>
            </a:pPr>
            <a:r>
              <a:rPr lang="pt-BR" sz="2000" b="1" dirty="0">
                <a:solidFill>
                  <a:schemeClr val="accent2">
                    <a:lumMod val="50000"/>
                  </a:schemeClr>
                </a:solidFill>
                <a:latin typeface="Verdana" pitchFamily="34" charset="0"/>
              </a:rPr>
              <a:t>Superintendência de Biocombustíveis e Qualidade de Produtos</a:t>
            </a:r>
          </a:p>
          <a:p>
            <a:pPr algn="ctr" eaLnBrk="0" hangingPunct="0">
              <a:defRPr/>
            </a:pPr>
            <a:endParaRPr lang="pt-BR" sz="2000" b="1" dirty="0">
              <a:solidFill>
                <a:schemeClr val="accent2">
                  <a:lumMod val="50000"/>
                </a:schemeClr>
              </a:solidFill>
              <a:latin typeface="Verdana" pitchFamily="34" charset="0"/>
            </a:endParaRPr>
          </a:p>
          <a:p>
            <a:pPr algn="ctr" eaLnBrk="0" hangingPunct="0">
              <a:defRPr/>
            </a:pPr>
            <a:r>
              <a:rPr lang="pt-BR" b="1" dirty="0">
                <a:solidFill>
                  <a:schemeClr val="accent2">
                    <a:lumMod val="50000"/>
                  </a:schemeClr>
                </a:solidFill>
                <a:latin typeface="Verdana" pitchFamily="34" charset="0"/>
              </a:rPr>
              <a:t>www.anp.gov.br</a:t>
            </a:r>
          </a:p>
          <a:p>
            <a:pPr algn="ctr" eaLnBrk="0" hangingPunct="0">
              <a:defRPr/>
            </a:pPr>
            <a:r>
              <a:rPr lang="pt-BR" sz="2000" b="1" dirty="0">
                <a:solidFill>
                  <a:schemeClr val="accent2">
                    <a:lumMod val="50000"/>
                  </a:schemeClr>
                </a:solidFill>
                <a:latin typeface="Verdana" pitchFamily="34" charset="0"/>
              </a:rPr>
              <a:t> </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ChangeArrowheads="1"/>
          </p:cNvSpPr>
          <p:nvPr/>
        </p:nvSpPr>
        <p:spPr bwMode="auto">
          <a:xfrm>
            <a:off x="357188" y="2571750"/>
            <a:ext cx="8548687" cy="3140075"/>
          </a:xfrm>
          <a:prstGeom prst="rect">
            <a:avLst/>
          </a:prstGeom>
          <a:noFill/>
          <a:ln w="9525">
            <a:noFill/>
            <a:miter lim="800000"/>
            <a:headEnd/>
            <a:tailEnd/>
          </a:ln>
          <a:effectLst/>
        </p:spPr>
        <p:txBody>
          <a:bodyPr>
            <a:spAutoFit/>
          </a:bodyPr>
          <a:lstStyle/>
          <a:p>
            <a:pPr eaLnBrk="0" hangingPunct="0">
              <a:lnSpc>
                <a:spcPct val="200000"/>
              </a:lnSpc>
              <a:spcBef>
                <a:spcPct val="50000"/>
              </a:spcBef>
              <a:defRPr/>
            </a:pPr>
            <a:r>
              <a:rPr lang="pt-BR" sz="1800" dirty="0">
                <a:solidFill>
                  <a:srgbClr val="002060"/>
                </a:solidFill>
                <a:effectLst>
                  <a:outerShdw blurRad="38100" dist="38100" dir="2700000" algn="tl">
                    <a:srgbClr val="C0C0C0"/>
                  </a:outerShdw>
                </a:effectLst>
                <a:latin typeface="Verdana" pitchFamily="34" charset="0"/>
              </a:rPr>
              <a:t>6.</a:t>
            </a:r>
            <a:r>
              <a:rPr lang="pt-BR" sz="1800" dirty="0">
                <a:solidFill>
                  <a:srgbClr val="002060"/>
                </a:solidFill>
                <a:latin typeface="Verdana" pitchFamily="34" charset="0"/>
              </a:rPr>
              <a:t> As manifestações dos expositores seguirão a ordem de inscrição, previamente realizada;</a:t>
            </a:r>
          </a:p>
          <a:p>
            <a:pPr eaLnBrk="0" hangingPunct="0">
              <a:lnSpc>
                <a:spcPct val="200000"/>
              </a:lnSpc>
              <a:spcBef>
                <a:spcPct val="50000"/>
              </a:spcBef>
              <a:defRPr/>
            </a:pPr>
            <a:r>
              <a:rPr lang="pt-BR" sz="1800" dirty="0">
                <a:solidFill>
                  <a:srgbClr val="002060"/>
                </a:solidFill>
                <a:effectLst>
                  <a:outerShdw blurRad="38100" dist="38100" dir="2700000" algn="tl">
                    <a:srgbClr val="C0C0C0"/>
                  </a:outerShdw>
                </a:effectLst>
                <a:latin typeface="Verdana" pitchFamily="34" charset="0"/>
              </a:rPr>
              <a:t>7.</a:t>
            </a:r>
            <a:r>
              <a:rPr lang="pt-BR" sz="1800" dirty="0">
                <a:solidFill>
                  <a:srgbClr val="002060"/>
                </a:solidFill>
                <a:latin typeface="Verdana" pitchFamily="34" charset="0"/>
              </a:rPr>
              <a:t> Cada exposição estará limitada ao tempo de 10 minutos;</a:t>
            </a:r>
          </a:p>
          <a:p>
            <a:pPr eaLnBrk="0" hangingPunct="0">
              <a:lnSpc>
                <a:spcPct val="200000"/>
              </a:lnSpc>
              <a:spcBef>
                <a:spcPct val="50000"/>
              </a:spcBef>
              <a:defRPr/>
            </a:pPr>
            <a:r>
              <a:rPr lang="pt-BR" sz="1800" dirty="0">
                <a:solidFill>
                  <a:srgbClr val="002060"/>
                </a:solidFill>
                <a:effectLst>
                  <a:outerShdw blurRad="38100" dist="38100" dir="2700000" algn="tl">
                    <a:srgbClr val="C0C0C0"/>
                  </a:outerShdw>
                </a:effectLst>
                <a:latin typeface="Verdana" pitchFamily="34" charset="0"/>
              </a:rPr>
              <a:t>8.</a:t>
            </a:r>
            <a:r>
              <a:rPr lang="pt-BR" sz="1800" dirty="0">
                <a:solidFill>
                  <a:srgbClr val="002060"/>
                </a:solidFill>
                <a:latin typeface="Verdana" pitchFamily="34" charset="0"/>
              </a:rPr>
              <a:t> Inicialmente será permitida a manifestação de um representante de cada entidade;</a:t>
            </a:r>
          </a:p>
        </p:txBody>
      </p:sp>
      <p:sp>
        <p:nvSpPr>
          <p:cNvPr id="8195" name="Text Box 4"/>
          <p:cNvSpPr txBox="1">
            <a:spLocks noChangeArrowheads="1"/>
          </p:cNvSpPr>
          <p:nvPr/>
        </p:nvSpPr>
        <p:spPr bwMode="auto">
          <a:xfrm>
            <a:off x="285750" y="1757363"/>
            <a:ext cx="7215188" cy="457200"/>
          </a:xfrm>
          <a:prstGeom prst="rect">
            <a:avLst/>
          </a:prstGeom>
          <a:noFill/>
          <a:ln w="9525">
            <a:noFill/>
            <a:miter lim="800000"/>
            <a:headEnd/>
            <a:tailEnd/>
          </a:ln>
        </p:spPr>
        <p:txBody>
          <a:bodyPr>
            <a:spAutoFit/>
          </a:bodyPr>
          <a:lstStyle/>
          <a:p>
            <a:pPr eaLnBrk="0" hangingPunct="0">
              <a:spcBef>
                <a:spcPct val="50000"/>
              </a:spcBef>
            </a:pPr>
            <a:r>
              <a:rPr lang="pt-BR" b="1" dirty="0">
                <a:solidFill>
                  <a:srgbClr val="002060"/>
                </a:solidFill>
                <a:latin typeface="Verdana" pitchFamily="34" charset="0"/>
                <a:ea typeface="Verdana" pitchFamily="34" charset="0"/>
                <a:cs typeface="Verdana" pitchFamily="34" charset="0"/>
              </a:rPr>
              <a:t>Procedimentos da Audiência Pública (3)</a:t>
            </a:r>
          </a:p>
        </p:txBody>
      </p:sp>
      <p:sp>
        <p:nvSpPr>
          <p:cNvPr id="6" name="Text Box 3"/>
          <p:cNvSpPr txBox="1">
            <a:spLocks noChangeArrowheads="1"/>
          </p:cNvSpPr>
          <p:nvPr/>
        </p:nvSpPr>
        <p:spPr bwMode="auto">
          <a:xfrm>
            <a:off x="2928938" y="400050"/>
            <a:ext cx="5572125" cy="523220"/>
          </a:xfrm>
          <a:prstGeom prst="rect">
            <a:avLst/>
          </a:prstGeom>
          <a:noFill/>
          <a:ln w="9525">
            <a:noFill/>
            <a:miter lim="800000"/>
            <a:headEnd/>
            <a:tailEnd/>
          </a:ln>
        </p:spPr>
        <p:txBody>
          <a:bodyPr>
            <a:spAutoFit/>
          </a:bodyPr>
          <a:lstStyle/>
          <a:p>
            <a:pPr algn="ctr" eaLnBrk="0" hangingPunct="0">
              <a:spcBef>
                <a:spcPct val="5000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endParaRPr lang="pt-BR" sz="2800" b="1" dirty="0">
              <a:solidFill>
                <a:schemeClr val="accent2">
                  <a:lumMod val="50000"/>
                </a:schemeClr>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85750" y="1757363"/>
            <a:ext cx="7215188" cy="457200"/>
          </a:xfrm>
          <a:prstGeom prst="rect">
            <a:avLst/>
          </a:prstGeom>
          <a:noFill/>
          <a:ln w="9525">
            <a:noFill/>
            <a:miter lim="800000"/>
            <a:headEnd/>
            <a:tailEnd/>
          </a:ln>
        </p:spPr>
        <p:txBody>
          <a:bodyPr>
            <a:spAutoFit/>
          </a:bodyPr>
          <a:lstStyle/>
          <a:p>
            <a:pPr eaLnBrk="0" hangingPunct="0">
              <a:spcBef>
                <a:spcPct val="50000"/>
              </a:spcBef>
            </a:pPr>
            <a:r>
              <a:rPr lang="pt-BR" b="1">
                <a:solidFill>
                  <a:srgbClr val="002060"/>
                </a:solidFill>
                <a:latin typeface="Verdana" pitchFamily="34" charset="0"/>
                <a:ea typeface="Verdana" pitchFamily="34" charset="0"/>
                <a:cs typeface="Verdana" pitchFamily="34" charset="0"/>
              </a:rPr>
              <a:t>Procedimentos da Audiência Pública (4)</a:t>
            </a:r>
          </a:p>
        </p:txBody>
      </p:sp>
      <p:sp>
        <p:nvSpPr>
          <p:cNvPr id="9219" name="Rectangle 6"/>
          <p:cNvSpPr>
            <a:spLocks noChangeArrowheads="1"/>
          </p:cNvSpPr>
          <p:nvPr/>
        </p:nvSpPr>
        <p:spPr bwMode="auto">
          <a:xfrm>
            <a:off x="285750" y="2786063"/>
            <a:ext cx="8534400" cy="2141537"/>
          </a:xfrm>
          <a:prstGeom prst="rect">
            <a:avLst/>
          </a:prstGeom>
          <a:noFill/>
          <a:ln w="9525">
            <a:noFill/>
            <a:miter lim="800000"/>
            <a:headEnd/>
            <a:tailEnd/>
          </a:ln>
        </p:spPr>
        <p:txBody>
          <a:bodyPr>
            <a:spAutoFit/>
          </a:bodyPr>
          <a:lstStyle/>
          <a:p>
            <a:pPr algn="just">
              <a:buFontTx/>
              <a:buAutoNum type="arabicPeriod" startAt="9"/>
            </a:pPr>
            <a:r>
              <a:rPr lang="pt-BR" sz="1800">
                <a:solidFill>
                  <a:srgbClr val="002060"/>
                </a:solidFill>
                <a:latin typeface="Verdana" pitchFamily="34" charset="0"/>
                <a:cs typeface="Times New Roman" pitchFamily="18" charset="0"/>
              </a:rPr>
              <a:t> Findas as manifestações dos expositores inscritos, será permitido:</a:t>
            </a:r>
          </a:p>
          <a:p>
            <a:pPr algn="just">
              <a:buFontTx/>
              <a:buAutoNum type="arabicPeriod" startAt="9"/>
            </a:pPr>
            <a:endParaRPr lang="pt-BR" sz="1800">
              <a:solidFill>
                <a:srgbClr val="002060"/>
              </a:solidFill>
              <a:latin typeface="Verdana" pitchFamily="34" charset="0"/>
              <a:cs typeface="Times New Roman" pitchFamily="18" charset="0"/>
            </a:endParaRPr>
          </a:p>
          <a:p>
            <a:pPr marL="479425" lvl="1" indent="473075" algn="just"/>
            <a:r>
              <a:rPr lang="pt-BR" sz="1800">
                <a:solidFill>
                  <a:srgbClr val="002060"/>
                </a:solidFill>
                <a:latin typeface="Verdana" pitchFamily="34" charset="0"/>
                <a:cs typeface="Times New Roman" pitchFamily="18" charset="0"/>
              </a:rPr>
              <a:t>i) retorno dos expositores para complementar sua 			    manifestação;</a:t>
            </a:r>
          </a:p>
          <a:p>
            <a:pPr marL="479425" lvl="1" indent="473075" algn="just"/>
            <a:endParaRPr lang="pt-BR" sz="1800">
              <a:solidFill>
                <a:srgbClr val="002060"/>
              </a:solidFill>
              <a:latin typeface="Verdana" pitchFamily="34" charset="0"/>
            </a:endParaRPr>
          </a:p>
          <a:p>
            <a:pPr marL="479425" lvl="1" indent="473075" algn="just">
              <a:lnSpc>
                <a:spcPct val="80000"/>
              </a:lnSpc>
            </a:pPr>
            <a:r>
              <a:rPr lang="pt-BR" sz="1800">
                <a:solidFill>
                  <a:srgbClr val="002060"/>
                </a:solidFill>
                <a:latin typeface="Verdana" pitchFamily="34" charset="0"/>
                <a:cs typeface="Times New Roman" pitchFamily="18" charset="0"/>
              </a:rPr>
              <a:t>ii) manifestação de outros participantes da Audiência;</a:t>
            </a:r>
          </a:p>
          <a:p>
            <a:pPr marL="479425" lvl="1" indent="473075" algn="just">
              <a:lnSpc>
                <a:spcPct val="80000"/>
              </a:lnSpc>
              <a:buFont typeface="Wingdings" pitchFamily="2" charset="2"/>
              <a:buChar char="ü"/>
            </a:pPr>
            <a:endParaRPr lang="pt-BR" sz="1800">
              <a:solidFill>
                <a:srgbClr val="002060"/>
              </a:solidFill>
              <a:latin typeface="Verdana" pitchFamily="34" charset="0"/>
              <a:cs typeface="Times New Roman" pitchFamily="18" charset="0"/>
            </a:endParaRPr>
          </a:p>
          <a:p>
            <a:pPr marL="479425" lvl="1" indent="473075" algn="just">
              <a:lnSpc>
                <a:spcPct val="80000"/>
              </a:lnSpc>
              <a:buFont typeface="Wingdings" pitchFamily="2" charset="2"/>
              <a:buNone/>
            </a:pPr>
            <a:r>
              <a:rPr lang="pt-BR" sz="1800">
                <a:solidFill>
                  <a:srgbClr val="002060"/>
                </a:solidFill>
                <a:latin typeface="Verdana" pitchFamily="34" charset="0"/>
                <a:cs typeface="Times New Roman" pitchFamily="18" charset="0"/>
              </a:rPr>
              <a:t>cada um, por um período máximo de 5 minutos.</a:t>
            </a:r>
          </a:p>
        </p:txBody>
      </p:sp>
      <p:sp>
        <p:nvSpPr>
          <p:cNvPr id="9220" name="Rectangle 7"/>
          <p:cNvSpPr>
            <a:spLocks noChangeArrowheads="1"/>
          </p:cNvSpPr>
          <p:nvPr/>
        </p:nvSpPr>
        <p:spPr bwMode="auto">
          <a:xfrm>
            <a:off x="285750" y="5348288"/>
            <a:ext cx="8001000" cy="366712"/>
          </a:xfrm>
          <a:prstGeom prst="rect">
            <a:avLst/>
          </a:prstGeom>
          <a:noFill/>
          <a:ln w="9525">
            <a:noFill/>
            <a:miter lim="800000"/>
            <a:headEnd/>
            <a:tailEnd/>
          </a:ln>
        </p:spPr>
        <p:txBody>
          <a:bodyPr>
            <a:spAutoFit/>
          </a:bodyPr>
          <a:lstStyle/>
          <a:p>
            <a:pPr indent="4763" algn="just">
              <a:buFontTx/>
              <a:buAutoNum type="arabicPeriod" startAt="10"/>
            </a:pPr>
            <a:r>
              <a:rPr lang="pt-BR" sz="1800">
                <a:solidFill>
                  <a:srgbClr val="002060"/>
                </a:solidFill>
                <a:latin typeface="Verdana" pitchFamily="34" charset="0"/>
                <a:cs typeface="Times New Roman" pitchFamily="18" charset="0"/>
              </a:rPr>
              <a:t> Todos os depoimentos serão gravados.</a:t>
            </a:r>
          </a:p>
        </p:txBody>
      </p:sp>
      <p:sp>
        <p:nvSpPr>
          <p:cNvPr id="7" name="Text Box 3"/>
          <p:cNvSpPr txBox="1">
            <a:spLocks noChangeArrowheads="1"/>
          </p:cNvSpPr>
          <p:nvPr/>
        </p:nvSpPr>
        <p:spPr bwMode="auto">
          <a:xfrm>
            <a:off x="2928938" y="400050"/>
            <a:ext cx="5572125" cy="523220"/>
          </a:xfrm>
          <a:prstGeom prst="rect">
            <a:avLst/>
          </a:prstGeom>
          <a:noFill/>
          <a:ln w="9525">
            <a:noFill/>
            <a:miter lim="800000"/>
            <a:headEnd/>
            <a:tailEnd/>
          </a:ln>
        </p:spPr>
        <p:txBody>
          <a:bodyPr>
            <a:spAutoFit/>
          </a:bodyPr>
          <a:lstStyle/>
          <a:p>
            <a:pPr algn="ctr" eaLnBrk="0" hangingPunct="0">
              <a:spcBef>
                <a:spcPct val="5000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endParaRPr lang="pt-BR" sz="2800" b="1" dirty="0">
              <a:solidFill>
                <a:schemeClr val="accent2">
                  <a:lumMod val="50000"/>
                </a:schemeClr>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096"/>
          <p:cNvGraphicFramePr>
            <a:graphicFrameLocks noChangeAspect="1"/>
          </p:cNvGraphicFramePr>
          <p:nvPr/>
        </p:nvGraphicFramePr>
        <p:xfrm>
          <a:off x="2057400" y="6096000"/>
          <a:ext cx="5602288" cy="285750"/>
        </p:xfrm>
        <a:graphic>
          <a:graphicData uri="http://schemas.openxmlformats.org/presentationml/2006/ole">
            <p:oleObj spid="_x0000_s69634" name="Documento" r:id="rId4" imgW="5602680" imgH="285840" progId="Word.Document.8">
              <p:embed/>
            </p:oleObj>
          </a:graphicData>
        </a:graphic>
      </p:graphicFrame>
      <p:sp>
        <p:nvSpPr>
          <p:cNvPr id="1027" name="Text Box 4111"/>
          <p:cNvSpPr txBox="1">
            <a:spLocks noChangeArrowheads="1"/>
          </p:cNvSpPr>
          <p:nvPr/>
        </p:nvSpPr>
        <p:spPr bwMode="auto">
          <a:xfrm>
            <a:off x="2411413" y="1628775"/>
            <a:ext cx="4203700" cy="523875"/>
          </a:xfrm>
          <a:prstGeom prst="rect">
            <a:avLst/>
          </a:prstGeom>
          <a:noFill/>
          <a:ln w="9525">
            <a:noFill/>
            <a:miter lim="800000"/>
            <a:headEnd/>
            <a:tailEnd/>
          </a:ln>
        </p:spPr>
        <p:txBody>
          <a:bodyPr>
            <a:spAutoFit/>
          </a:bodyPr>
          <a:lstStyle/>
          <a:p>
            <a:pPr algn="ctr" eaLnBrk="0" hangingPunct="0">
              <a:spcBef>
                <a:spcPct val="50000"/>
              </a:spcBef>
            </a:pPr>
            <a:r>
              <a:rPr lang="pt-BR" sz="2800" b="1" dirty="0" smtClean="0">
                <a:solidFill>
                  <a:srgbClr val="002060"/>
                </a:solidFill>
                <a:latin typeface="Verdana" pitchFamily="34" charset="0"/>
              </a:rPr>
              <a:t>Motivação</a:t>
            </a:r>
            <a:endParaRPr lang="pt-BR" sz="2800" b="1" dirty="0">
              <a:solidFill>
                <a:srgbClr val="002060"/>
              </a:solidFill>
              <a:latin typeface="Verdana" pitchFamily="34" charset="0"/>
            </a:endParaRPr>
          </a:p>
        </p:txBody>
      </p:sp>
      <p:sp>
        <p:nvSpPr>
          <p:cNvPr id="1028" name="CaixaDeTexto 14"/>
          <p:cNvSpPr txBox="1">
            <a:spLocks noChangeArrowheads="1"/>
          </p:cNvSpPr>
          <p:nvPr/>
        </p:nvSpPr>
        <p:spPr bwMode="auto">
          <a:xfrm>
            <a:off x="468313" y="2424066"/>
            <a:ext cx="8353425" cy="2862322"/>
          </a:xfrm>
          <a:prstGeom prst="rect">
            <a:avLst/>
          </a:prstGeom>
          <a:noFill/>
          <a:ln w="9525">
            <a:noFill/>
            <a:miter lim="800000"/>
            <a:headEnd/>
            <a:tailEnd/>
          </a:ln>
        </p:spPr>
        <p:txBody>
          <a:bodyPr>
            <a:spAutoFit/>
          </a:bodyPr>
          <a:lstStyle/>
          <a:p>
            <a:pPr lvl="0" algn="just">
              <a:lnSpc>
                <a:spcPct val="150000"/>
              </a:lnSpc>
            </a:pPr>
            <a:r>
              <a:rPr lang="pt-BR" sz="2000" dirty="0" smtClean="0">
                <a:solidFill>
                  <a:srgbClr val="000066"/>
                </a:solidFill>
                <a:latin typeface="Arial" pitchFamily="34" charset="0"/>
                <a:cs typeface="Arial" pitchFamily="34" charset="0"/>
              </a:rPr>
              <a:t>	Após esses sete anos de vigência, a Agência verifica que é de suma importância a revisão deste regulamento </a:t>
            </a:r>
            <a:r>
              <a:rPr lang="pt-BR" sz="2000" u="sng" dirty="0" smtClean="0">
                <a:solidFill>
                  <a:srgbClr val="000066"/>
                </a:solidFill>
                <a:latin typeface="Arial" pitchFamily="34" charset="0"/>
                <a:cs typeface="Arial" pitchFamily="34" charset="0"/>
              </a:rPr>
              <a:t>em função do avanço das novas tecnologias de lubrificantes</a:t>
            </a:r>
            <a:r>
              <a:rPr lang="pt-BR" sz="2000" dirty="0" smtClean="0">
                <a:solidFill>
                  <a:srgbClr val="000066"/>
                </a:solidFill>
                <a:latin typeface="Arial" pitchFamily="34" charset="0"/>
                <a:cs typeface="Arial" pitchFamily="34" charset="0"/>
              </a:rPr>
              <a:t>, bem como da necessidade de </a:t>
            </a:r>
            <a:r>
              <a:rPr lang="pt-BR" sz="2000" u="sng" dirty="0" smtClean="0">
                <a:solidFill>
                  <a:srgbClr val="000066"/>
                </a:solidFill>
                <a:latin typeface="Arial" pitchFamily="34" charset="0"/>
                <a:cs typeface="Arial" pitchFamily="34" charset="0"/>
              </a:rPr>
              <a:t>atualizar as regras de registro de graxas e óleos lubrificantes e de aditivos em frasco</a:t>
            </a:r>
            <a:r>
              <a:rPr lang="pt-BR" sz="2000" dirty="0" smtClean="0">
                <a:solidFill>
                  <a:srgbClr val="000066"/>
                </a:solidFill>
                <a:latin typeface="Arial" pitchFamily="34" charset="0"/>
                <a:cs typeface="Arial" pitchFamily="34" charset="0"/>
              </a:rPr>
              <a:t>, de modo a garantir a qualidade desses produtos comercializados em todo território nacional.</a:t>
            </a:r>
            <a:endParaRPr lang="pt-BR" sz="2000" dirty="0">
              <a:solidFill>
                <a:srgbClr val="000066"/>
              </a:solidFill>
              <a:latin typeface="Arial" pitchFamily="34" charset="0"/>
              <a:cs typeface="Arial" pitchFamily="34" charset="0"/>
            </a:endParaRPr>
          </a:p>
        </p:txBody>
      </p:sp>
      <p:sp>
        <p:nvSpPr>
          <p:cNvPr id="7" name="Text Box 3"/>
          <p:cNvSpPr txBox="1">
            <a:spLocks noChangeArrowheads="1"/>
          </p:cNvSpPr>
          <p:nvPr/>
        </p:nvSpPr>
        <p:spPr bwMode="auto">
          <a:xfrm>
            <a:off x="2928938" y="400050"/>
            <a:ext cx="5572125" cy="523220"/>
          </a:xfrm>
          <a:prstGeom prst="rect">
            <a:avLst/>
          </a:prstGeom>
          <a:noFill/>
          <a:ln w="9525">
            <a:noFill/>
            <a:miter lim="800000"/>
            <a:headEnd/>
            <a:tailEnd/>
          </a:ln>
        </p:spPr>
        <p:txBody>
          <a:bodyPr>
            <a:spAutoFit/>
          </a:bodyPr>
          <a:lstStyle/>
          <a:p>
            <a:pPr algn="ctr" eaLnBrk="0" hangingPunct="0">
              <a:spcBef>
                <a:spcPct val="50000"/>
              </a:spcBef>
              <a:defRPr/>
            </a:pPr>
            <a:r>
              <a:rPr lang="pt-BR" sz="2800" b="1" dirty="0">
                <a:solidFill>
                  <a:schemeClr val="accent2">
                    <a:lumMod val="50000"/>
                  </a:schemeClr>
                </a:solidFill>
                <a:latin typeface="Arial" pitchFamily="34" charset="0"/>
                <a:cs typeface="Arial" pitchFamily="34" charset="0"/>
              </a:rPr>
              <a:t>Audiência Pública </a:t>
            </a:r>
            <a:r>
              <a:rPr lang="pt-BR" sz="2800" b="1" dirty="0" smtClean="0">
                <a:solidFill>
                  <a:schemeClr val="accent2">
                    <a:lumMod val="50000"/>
                  </a:schemeClr>
                </a:solidFill>
                <a:latin typeface="Arial" pitchFamily="34" charset="0"/>
                <a:cs typeface="Arial" pitchFamily="34" charset="0"/>
              </a:rPr>
              <a:t>n° 37/2013</a:t>
            </a:r>
            <a:endParaRPr lang="pt-BR" sz="2800" b="1" dirty="0">
              <a:solidFill>
                <a:schemeClr val="accent2">
                  <a:lumMod val="50000"/>
                </a:schemeClr>
              </a:solidFill>
              <a:latin typeface="Arial" pitchFamily="34" charset="0"/>
              <a:cs typeface="Arial" pitchFamily="34" charset="0"/>
            </a:endParaRPr>
          </a:p>
        </p:txBody>
      </p:sp>
    </p:spTree>
  </p:cSld>
  <p:clrMapOvr>
    <a:masterClrMapping/>
  </p:clrMapOvr>
  <p:transition spd="med">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ixaDeTexto 9"/>
          <p:cNvSpPr txBox="1">
            <a:spLocks noChangeArrowheads="1"/>
          </p:cNvSpPr>
          <p:nvPr/>
        </p:nvSpPr>
        <p:spPr bwMode="auto">
          <a:xfrm>
            <a:off x="539552" y="1889834"/>
            <a:ext cx="8197641" cy="3539430"/>
          </a:xfrm>
          <a:prstGeom prst="rect">
            <a:avLst/>
          </a:prstGeom>
          <a:noFill/>
          <a:ln w="9525">
            <a:noFill/>
            <a:miter lim="800000"/>
            <a:headEnd/>
            <a:tailEnd/>
          </a:ln>
        </p:spPr>
        <p:txBody>
          <a:bodyPr wrap="square">
            <a:spAutoFit/>
          </a:bodyPr>
          <a:lstStyle/>
          <a:p>
            <a:pPr algn="ctr"/>
            <a:r>
              <a:rPr lang="pt-BR" b="1" dirty="0" smtClean="0">
                <a:solidFill>
                  <a:srgbClr val="000066"/>
                </a:solidFill>
                <a:latin typeface="Arial" pitchFamily="34" charset="0"/>
                <a:cs typeface="Arial" pitchFamily="34" charset="0"/>
              </a:rPr>
              <a:t>Melhorias no texto da Resolução</a:t>
            </a:r>
          </a:p>
          <a:p>
            <a:pPr algn="just"/>
            <a:endParaRPr lang="pt-BR" sz="2000" dirty="0" smtClean="0">
              <a:solidFill>
                <a:srgbClr val="000066"/>
              </a:solidFill>
              <a:latin typeface="Arial" pitchFamily="34" charset="0"/>
              <a:cs typeface="Arial" pitchFamily="34" charset="0"/>
            </a:endParaRPr>
          </a:p>
          <a:p>
            <a:pPr algn="just"/>
            <a:endParaRPr lang="pt-BR" sz="2000" dirty="0" smtClean="0">
              <a:solidFill>
                <a:srgbClr val="000066"/>
              </a:solidFill>
              <a:latin typeface="Arial" pitchFamily="34" charset="0"/>
              <a:cs typeface="Arial" pitchFamily="34" charset="0"/>
            </a:endParaRPr>
          </a:p>
          <a:p>
            <a:pPr algn="just">
              <a:buFont typeface="Wingdings" pitchFamily="2" charset="2"/>
              <a:buChar char="§"/>
            </a:pPr>
            <a:r>
              <a:rPr lang="pt-BR" sz="2000" dirty="0" smtClean="0">
                <a:solidFill>
                  <a:srgbClr val="000066"/>
                </a:solidFill>
                <a:latin typeface="Arial" pitchFamily="34" charset="0"/>
                <a:cs typeface="Arial" pitchFamily="34" charset="0"/>
              </a:rPr>
              <a:t>	</a:t>
            </a:r>
            <a:r>
              <a:rPr lang="pt-BR" sz="2000" dirty="0" smtClean="0">
                <a:latin typeface="Arial" pitchFamily="34" charset="0"/>
                <a:cs typeface="Arial" pitchFamily="34" charset="0"/>
              </a:rPr>
              <a:t>A Resolução foi dividida em Seções para melhor organização do texto, de acordo com as novas Resoluções publicadas pela ANP, e de maneira a simplificar o entendimento dos agentes envolvidos.</a:t>
            </a:r>
          </a:p>
          <a:p>
            <a:pPr algn="just">
              <a:buFont typeface="Wingdings" pitchFamily="2" charset="2"/>
              <a:buChar char="§"/>
            </a:pPr>
            <a:endParaRPr lang="pt-BR" sz="2000" dirty="0" smtClean="0">
              <a:latin typeface="Arial" pitchFamily="34" charset="0"/>
              <a:cs typeface="Arial" pitchFamily="34" charset="0"/>
            </a:endParaRPr>
          </a:p>
          <a:p>
            <a:pPr algn="just">
              <a:buFont typeface="Wingdings" pitchFamily="2" charset="2"/>
              <a:buChar char="§"/>
            </a:pPr>
            <a:r>
              <a:rPr lang="pt-BR" sz="2000" dirty="0" smtClean="0">
                <a:latin typeface="Arial" pitchFamily="34" charset="0"/>
                <a:cs typeface="Arial" pitchFamily="34" charset="0"/>
              </a:rPr>
              <a:t>	Adição de uma Seção para definições. Termos como lubrificante veicular, lubrificante biodegradável e terceirizador serão definidos.</a:t>
            </a:r>
          </a:p>
          <a:p>
            <a:pPr>
              <a:buFont typeface="Wingdings" pitchFamily="2" charset="2"/>
              <a:buChar char="§"/>
            </a:pPr>
            <a:endParaRPr lang="pt-BR" sz="2000" dirty="0">
              <a:solidFill>
                <a:srgbClr val="000066"/>
              </a:solidFill>
              <a:latin typeface="Arial" pitchFamily="34" charset="0"/>
              <a:cs typeface="Arial" pitchFamily="34" charset="0"/>
            </a:endParaRPr>
          </a:p>
        </p:txBody>
      </p:sp>
      <p:sp>
        <p:nvSpPr>
          <p:cNvPr id="11" name="CaixaDeTexto 8"/>
          <p:cNvSpPr txBox="1">
            <a:spLocks noChangeArrowheads="1"/>
          </p:cNvSpPr>
          <p:nvPr/>
        </p:nvSpPr>
        <p:spPr bwMode="auto">
          <a:xfrm>
            <a:off x="2338388" y="332367"/>
            <a:ext cx="6805612" cy="523220"/>
          </a:xfrm>
          <a:prstGeom prst="rect">
            <a:avLst/>
          </a:prstGeom>
          <a:noFill/>
          <a:ln w="9525">
            <a:noFill/>
            <a:miter lim="800000"/>
            <a:headEnd/>
            <a:tailEnd/>
          </a:ln>
        </p:spPr>
        <p:txBody>
          <a:bodyPr>
            <a:spAutoFit/>
          </a:bodyPr>
          <a:lstStyle/>
          <a:p>
            <a:pPr algn="ctr"/>
            <a:r>
              <a:rPr lang="en-US" sz="2800" b="1" dirty="0" err="1" smtClean="0">
                <a:solidFill>
                  <a:srgbClr val="000066"/>
                </a:solidFill>
                <a:latin typeface="Arial" pitchFamily="34" charset="0"/>
                <a:cs typeface="Arial" pitchFamily="34" charset="0"/>
              </a:rPr>
              <a:t>Principais</a:t>
            </a:r>
            <a:r>
              <a:rPr lang="en-US" sz="2800" b="1" dirty="0" smtClean="0">
                <a:solidFill>
                  <a:srgbClr val="000066"/>
                </a:solidFill>
                <a:latin typeface="Arial" pitchFamily="34" charset="0"/>
                <a:cs typeface="Arial" pitchFamily="34" charset="0"/>
              </a:rPr>
              <a:t> </a:t>
            </a:r>
            <a:r>
              <a:rPr lang="en-US" sz="2800" b="1" dirty="0" err="1">
                <a:solidFill>
                  <a:srgbClr val="000066"/>
                </a:solidFill>
                <a:latin typeface="Arial" pitchFamily="34" charset="0"/>
                <a:cs typeface="Arial" pitchFamily="34" charset="0"/>
              </a:rPr>
              <a:t>A</a:t>
            </a:r>
            <a:r>
              <a:rPr lang="en-US" sz="2800" b="1" dirty="0" err="1" smtClean="0">
                <a:solidFill>
                  <a:srgbClr val="000066"/>
                </a:solidFill>
                <a:latin typeface="Arial" pitchFamily="34" charset="0"/>
                <a:cs typeface="Arial" pitchFamily="34" charset="0"/>
              </a:rPr>
              <a:t>lterações</a:t>
            </a:r>
            <a:endParaRPr lang="en-US" sz="2800" b="1" dirty="0">
              <a:solidFill>
                <a:srgbClr val="000066"/>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9"/>
          <p:cNvSpPr txBox="1">
            <a:spLocks noChangeArrowheads="1"/>
          </p:cNvSpPr>
          <p:nvPr/>
        </p:nvSpPr>
        <p:spPr bwMode="auto">
          <a:xfrm>
            <a:off x="476237" y="1488559"/>
            <a:ext cx="8197641" cy="5293757"/>
          </a:xfrm>
          <a:prstGeom prst="rect">
            <a:avLst/>
          </a:prstGeom>
          <a:noFill/>
          <a:ln w="9525">
            <a:noFill/>
            <a:miter lim="800000"/>
            <a:headEnd/>
            <a:tailEnd/>
          </a:ln>
        </p:spPr>
        <p:txBody>
          <a:bodyPr wrap="square">
            <a:spAutoFit/>
          </a:bodyPr>
          <a:lstStyle/>
          <a:p>
            <a:r>
              <a:rPr lang="pt-BR" sz="2000" b="1" dirty="0" smtClean="0">
                <a:solidFill>
                  <a:srgbClr val="000066"/>
                </a:solidFill>
                <a:latin typeface="Arial" pitchFamily="34" charset="0"/>
                <a:cs typeface="Arial" pitchFamily="34" charset="0"/>
              </a:rPr>
              <a:t>1 – Das definições</a:t>
            </a:r>
            <a:endParaRPr lang="pt-BR" sz="2000" dirty="0" smtClean="0">
              <a:solidFill>
                <a:srgbClr val="000066"/>
              </a:solidFill>
              <a:latin typeface="Arial" pitchFamily="34" charset="0"/>
              <a:cs typeface="Arial" pitchFamily="34" charset="0"/>
            </a:endParaRPr>
          </a:p>
          <a:p>
            <a:pPr>
              <a:buFont typeface="Wingdings" pitchFamily="2" charset="2"/>
              <a:buChar char="§"/>
            </a:pPr>
            <a:endParaRPr lang="pt-BR" sz="2000" dirty="0" smtClean="0">
              <a:solidFill>
                <a:srgbClr val="000066"/>
              </a:solidFill>
              <a:latin typeface="Arial" pitchFamily="34" charset="0"/>
              <a:cs typeface="Arial" pitchFamily="34" charset="0"/>
            </a:endParaRPr>
          </a:p>
          <a:p>
            <a:pPr algn="just"/>
            <a:r>
              <a:rPr lang="pt-BR" sz="2000" dirty="0" smtClean="0">
                <a:solidFill>
                  <a:srgbClr val="000066"/>
                </a:solidFill>
                <a:latin typeface="Arial" pitchFamily="34" charset="0"/>
                <a:cs typeface="Arial" pitchFamily="34" charset="0"/>
              </a:rPr>
              <a:t>	</a:t>
            </a:r>
            <a:r>
              <a:rPr lang="pt-BR" sz="1800" dirty="0" smtClean="0">
                <a:latin typeface="Arial" pitchFamily="34" charset="0"/>
                <a:cs typeface="Arial" pitchFamily="34" charset="0"/>
              </a:rPr>
              <a:t>Inclusão das seguintes definições: lubrificante veicular, lubrificante industrial, lubrificante biodegradável, terceirizador, lubrificante mineral, lubrificante semissintético, lubrificante sintético, entre outras.</a:t>
            </a:r>
          </a:p>
          <a:p>
            <a:pPr algn="just"/>
            <a:endParaRPr lang="pt-BR" sz="2000" dirty="0" smtClean="0">
              <a:latin typeface="Arial" pitchFamily="34" charset="0"/>
              <a:cs typeface="Arial" pitchFamily="34" charset="0"/>
            </a:endParaRPr>
          </a:p>
          <a:p>
            <a:pPr algn="just"/>
            <a:r>
              <a:rPr lang="pt-BR" sz="2000" b="1" dirty="0" smtClean="0">
                <a:solidFill>
                  <a:srgbClr val="000066"/>
                </a:solidFill>
                <a:latin typeface="Arial" pitchFamily="34" charset="0"/>
                <a:cs typeface="Arial" pitchFamily="34" charset="0"/>
              </a:rPr>
              <a:t>2 – Da concessão do registro</a:t>
            </a:r>
          </a:p>
          <a:p>
            <a:pPr algn="just"/>
            <a:endParaRPr lang="pt-BR" sz="1500" b="1" dirty="0" smtClean="0">
              <a:solidFill>
                <a:srgbClr val="000066"/>
              </a:solidFill>
              <a:latin typeface="Arial" pitchFamily="34" charset="0"/>
              <a:cs typeface="Arial" pitchFamily="34" charset="0"/>
            </a:endParaRPr>
          </a:p>
          <a:p>
            <a:pPr algn="just"/>
            <a:r>
              <a:rPr lang="pt-BR" sz="2000" dirty="0" smtClean="0">
                <a:solidFill>
                  <a:srgbClr val="000066"/>
                </a:solidFill>
                <a:latin typeface="Arial" pitchFamily="34" charset="0"/>
                <a:cs typeface="Arial" pitchFamily="34" charset="0"/>
              </a:rPr>
              <a:t>	</a:t>
            </a:r>
            <a:r>
              <a:rPr lang="pt-BR" sz="1800" dirty="0" smtClean="0">
                <a:latin typeface="Arial" pitchFamily="34" charset="0"/>
                <a:cs typeface="Arial" pitchFamily="34" charset="0"/>
              </a:rPr>
              <a:t>Inclusão de novas exigências para a solicitação de registro dos produtos:</a:t>
            </a:r>
          </a:p>
          <a:p>
            <a:pPr algn="just"/>
            <a:endParaRPr lang="pt-BR" sz="1500" dirty="0" smtClean="0">
              <a:latin typeface="Arial" pitchFamily="34" charset="0"/>
              <a:cs typeface="Arial" pitchFamily="34" charset="0"/>
            </a:endParaRPr>
          </a:p>
          <a:p>
            <a:pPr marL="801688" algn="just">
              <a:buFont typeface="Arial" pitchFamily="34" charset="0"/>
              <a:buChar char="•"/>
            </a:pPr>
            <a:r>
              <a:rPr lang="pt-BR" sz="1800" dirty="0" smtClean="0">
                <a:latin typeface="Arial" pitchFamily="34" charset="0"/>
                <a:cs typeface="Arial" pitchFamily="34" charset="0"/>
              </a:rPr>
              <a:t> certificado de Anotação de Responsabilidade Técnica (ART);</a:t>
            </a:r>
          </a:p>
          <a:p>
            <a:pPr marL="801688" algn="just">
              <a:buFont typeface="Arial" pitchFamily="34" charset="0"/>
              <a:buChar char="•"/>
            </a:pPr>
            <a:r>
              <a:rPr lang="pt-BR" sz="1800" dirty="0" smtClean="0">
                <a:latin typeface="Arial" pitchFamily="34" charset="0"/>
                <a:cs typeface="Arial" pitchFamily="34" charset="0"/>
              </a:rPr>
              <a:t> comprovante de registro de classe, CRQ, do responsável técnico;</a:t>
            </a:r>
          </a:p>
          <a:p>
            <a:pPr marL="801688" algn="just">
              <a:buFont typeface="Arial" pitchFamily="34" charset="0"/>
              <a:buChar char="•"/>
            </a:pPr>
            <a:r>
              <a:rPr lang="pt-BR" sz="1800" dirty="0" smtClean="0">
                <a:latin typeface="Arial" pitchFamily="34" charset="0"/>
                <a:cs typeface="Arial" pitchFamily="34" charset="0"/>
              </a:rPr>
              <a:t> documentos comprobatórios do desempenho para lubrificantes industriais;</a:t>
            </a:r>
          </a:p>
          <a:p>
            <a:pPr marL="801688" algn="just">
              <a:buFont typeface="Arial" pitchFamily="34" charset="0"/>
              <a:buChar char="•"/>
            </a:pPr>
            <a:r>
              <a:rPr lang="pt-BR" sz="1800" dirty="0" smtClean="0">
                <a:latin typeface="Arial" pitchFamily="34" charset="0"/>
                <a:cs typeface="Arial" pitchFamily="34" charset="0"/>
              </a:rPr>
              <a:t> certificado para lubrificantes de contato alimentar incidental;</a:t>
            </a:r>
          </a:p>
          <a:p>
            <a:pPr marL="801688" algn="just">
              <a:buFont typeface="Arial" pitchFamily="34" charset="0"/>
              <a:buChar char="•"/>
            </a:pPr>
            <a:r>
              <a:rPr lang="pt-BR" sz="1800" dirty="0" smtClean="0">
                <a:latin typeface="Arial" pitchFamily="34" charset="0"/>
                <a:cs typeface="Arial" pitchFamily="34" charset="0"/>
              </a:rPr>
              <a:t> relatório de testes para biodegradável e outros;</a:t>
            </a:r>
          </a:p>
          <a:p>
            <a:pPr marL="801688" algn="just">
              <a:buFont typeface="Arial" pitchFamily="34" charset="0"/>
              <a:buChar char="•"/>
            </a:pPr>
            <a:r>
              <a:rPr lang="pt-BR" sz="1800" dirty="0" smtClean="0">
                <a:latin typeface="Arial" pitchFamily="34" charset="0"/>
                <a:cs typeface="Arial" pitchFamily="34" charset="0"/>
              </a:rPr>
              <a:t> novos testes para aditivos em frascos (</a:t>
            </a:r>
            <a:r>
              <a:rPr lang="pt-BR" sz="1800" dirty="0" err="1" smtClean="0">
                <a:latin typeface="Arial" pitchFamily="34" charset="0"/>
                <a:cs typeface="Arial" pitchFamily="34" charset="0"/>
              </a:rPr>
              <a:t>aftermarket</a:t>
            </a:r>
            <a:r>
              <a:rPr lang="pt-BR" sz="1800" dirty="0" smtClean="0">
                <a:latin typeface="Arial" pitchFamily="34" charset="0"/>
                <a:cs typeface="Arial" pitchFamily="34" charset="0"/>
              </a:rPr>
              <a:t>).</a:t>
            </a:r>
            <a:endParaRPr lang="pt-BR" sz="1800" dirty="0">
              <a:solidFill>
                <a:srgbClr val="000066"/>
              </a:solidFill>
              <a:latin typeface="Arial" pitchFamily="34" charset="0"/>
              <a:cs typeface="Arial" pitchFamily="34" charset="0"/>
            </a:endParaRPr>
          </a:p>
        </p:txBody>
      </p:sp>
      <p:sp>
        <p:nvSpPr>
          <p:cNvPr id="6" name="CaixaDeTexto 8"/>
          <p:cNvSpPr txBox="1">
            <a:spLocks noChangeArrowheads="1"/>
          </p:cNvSpPr>
          <p:nvPr/>
        </p:nvSpPr>
        <p:spPr bwMode="auto">
          <a:xfrm>
            <a:off x="2338388" y="332367"/>
            <a:ext cx="6805612" cy="523220"/>
          </a:xfrm>
          <a:prstGeom prst="rect">
            <a:avLst/>
          </a:prstGeom>
          <a:noFill/>
          <a:ln w="9525">
            <a:noFill/>
            <a:miter lim="800000"/>
            <a:headEnd/>
            <a:tailEnd/>
          </a:ln>
        </p:spPr>
        <p:txBody>
          <a:bodyPr>
            <a:spAutoFit/>
          </a:bodyPr>
          <a:lstStyle/>
          <a:p>
            <a:pPr algn="ctr"/>
            <a:r>
              <a:rPr lang="en-US" sz="2800" b="1" dirty="0" err="1" smtClean="0">
                <a:solidFill>
                  <a:srgbClr val="000066"/>
                </a:solidFill>
                <a:latin typeface="Arial" pitchFamily="34" charset="0"/>
                <a:cs typeface="Arial" pitchFamily="34" charset="0"/>
              </a:rPr>
              <a:t>Principais</a:t>
            </a:r>
            <a:r>
              <a:rPr lang="en-US" sz="2800" b="1" dirty="0" smtClean="0">
                <a:solidFill>
                  <a:srgbClr val="000066"/>
                </a:solidFill>
                <a:latin typeface="Arial" pitchFamily="34" charset="0"/>
                <a:cs typeface="Arial" pitchFamily="34" charset="0"/>
              </a:rPr>
              <a:t> </a:t>
            </a:r>
            <a:r>
              <a:rPr lang="en-US" sz="2800" b="1" dirty="0" err="1">
                <a:solidFill>
                  <a:srgbClr val="000066"/>
                </a:solidFill>
                <a:latin typeface="Arial" pitchFamily="34" charset="0"/>
                <a:cs typeface="Arial" pitchFamily="34" charset="0"/>
              </a:rPr>
              <a:t>A</a:t>
            </a:r>
            <a:r>
              <a:rPr lang="en-US" sz="2800" b="1" dirty="0" err="1" smtClean="0">
                <a:solidFill>
                  <a:srgbClr val="000066"/>
                </a:solidFill>
                <a:latin typeface="Arial" pitchFamily="34" charset="0"/>
                <a:cs typeface="Arial" pitchFamily="34" charset="0"/>
              </a:rPr>
              <a:t>lterações</a:t>
            </a:r>
            <a:endParaRPr lang="en-US" sz="2800" b="1" dirty="0">
              <a:solidFill>
                <a:srgbClr val="000066"/>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16227</TotalTime>
  <Words>11660</Words>
  <Application>Microsoft Office PowerPoint</Application>
  <PresentationFormat>Apresentação na tela (4:3)</PresentationFormat>
  <Paragraphs>906</Paragraphs>
  <Slides>45</Slides>
  <Notes>9</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45</vt:i4>
      </vt:variant>
    </vt:vector>
  </HeadingPairs>
  <TitlesOfParts>
    <vt:vector size="47" baseType="lpstr">
      <vt:lpstr>Estrutura padrão</vt:lpstr>
      <vt:lpstr>Documento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Anp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Anp</dc:creator>
  <cp:lastModifiedBy>Administrador</cp:lastModifiedBy>
  <cp:revision>966</cp:revision>
  <dcterms:created xsi:type="dcterms:W3CDTF">2007-08-29T18:28:01Z</dcterms:created>
  <dcterms:modified xsi:type="dcterms:W3CDTF">2014-02-14T14:42:52Z</dcterms:modified>
</cp:coreProperties>
</file>