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9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74594" y="324167"/>
            <a:ext cx="7305040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1" i="0">
                <a:solidFill>
                  <a:srgbClr val="2E549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1209675"/>
          </a:xfrm>
          <a:custGeom>
            <a:avLst/>
            <a:gdLst/>
            <a:ahLst/>
            <a:cxnLst/>
            <a:rect l="l" t="t" r="r" b="b"/>
            <a:pathLst>
              <a:path w="12192000" h="1209675">
                <a:moveTo>
                  <a:pt x="0" y="1209675"/>
                </a:moveTo>
                <a:lnTo>
                  <a:pt x="12192000" y="1209675"/>
                </a:lnTo>
                <a:lnTo>
                  <a:pt x="12192000" y="0"/>
                </a:lnTo>
                <a:lnTo>
                  <a:pt x="0" y="0"/>
                </a:lnTo>
                <a:lnTo>
                  <a:pt x="0" y="1209675"/>
                </a:lnTo>
                <a:close/>
              </a:path>
            </a:pathLst>
          </a:custGeom>
          <a:solidFill>
            <a:srgbClr val="004B7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87024" y="295275"/>
            <a:ext cx="1276350" cy="45720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1209675"/>
            <a:ext cx="12192000" cy="5648325"/>
          </a:xfrm>
          <a:custGeom>
            <a:avLst/>
            <a:gdLst/>
            <a:ahLst/>
            <a:cxnLst/>
            <a:rect l="l" t="t" r="r" b="b"/>
            <a:pathLst>
              <a:path w="12192000" h="5648325">
                <a:moveTo>
                  <a:pt x="12192000" y="0"/>
                </a:moveTo>
                <a:lnTo>
                  <a:pt x="0" y="0"/>
                </a:lnTo>
                <a:lnTo>
                  <a:pt x="0" y="5648325"/>
                </a:lnTo>
                <a:lnTo>
                  <a:pt x="12192000" y="56483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47924" cy="12096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50" b="1" i="0">
                <a:solidFill>
                  <a:srgbClr val="2E549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1209675"/>
          </a:xfrm>
          <a:custGeom>
            <a:avLst/>
            <a:gdLst/>
            <a:ahLst/>
            <a:cxnLst/>
            <a:rect l="l" t="t" r="r" b="b"/>
            <a:pathLst>
              <a:path w="12192000" h="1209675">
                <a:moveTo>
                  <a:pt x="0" y="1209675"/>
                </a:moveTo>
                <a:lnTo>
                  <a:pt x="12192000" y="1209675"/>
                </a:lnTo>
                <a:lnTo>
                  <a:pt x="12192000" y="0"/>
                </a:lnTo>
                <a:lnTo>
                  <a:pt x="0" y="0"/>
                </a:lnTo>
                <a:lnTo>
                  <a:pt x="0" y="1209675"/>
                </a:lnTo>
                <a:close/>
              </a:path>
            </a:pathLst>
          </a:custGeom>
          <a:solidFill>
            <a:srgbClr val="004B7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487024" y="295275"/>
            <a:ext cx="1276350" cy="45720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1209675"/>
            <a:ext cx="12192000" cy="5648325"/>
          </a:xfrm>
          <a:custGeom>
            <a:avLst/>
            <a:gdLst/>
            <a:ahLst/>
            <a:cxnLst/>
            <a:rect l="l" t="t" r="r" b="b"/>
            <a:pathLst>
              <a:path w="12192000" h="5648325">
                <a:moveTo>
                  <a:pt x="12192000" y="0"/>
                </a:moveTo>
                <a:lnTo>
                  <a:pt x="0" y="0"/>
                </a:lnTo>
                <a:lnTo>
                  <a:pt x="0" y="5648325"/>
                </a:lnTo>
                <a:lnTo>
                  <a:pt x="12192000" y="56483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74594" y="324167"/>
            <a:ext cx="7305040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3437" y="1944941"/>
            <a:ext cx="10525125" cy="392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1" i="0">
                <a:solidFill>
                  <a:srgbClr val="2E549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br/governodigital/pt-br/acessibilidade-e-usuario/atendimento-gov.br/duvidas-na-conta-gov.br/duvidas-na-vinculacao-de-cnpj-no-gov.br/como-vincular-cnpj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ouvidoria@anm.gov.br" TargetMode="External"/><Relationship Id="rId2" Type="http://schemas.openxmlformats.org/officeDocument/2006/relationships/hyperlink" Target="https://www.gov.br/governodigital/pt-br/acessibilidade-e-usuario/atendimento-gov.br/duvidas-na-conta-gov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ger@anm.gov.br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www.gov.br/anm/pt-br/assuntos/acesso-a-sistemas/emissao-de-boleto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governodigital/pt-br/identidade/conta-gov-br" TargetMode="External"/><Relationship Id="rId2" Type="http://schemas.openxmlformats.org/officeDocument/2006/relationships/hyperlink" Target="https://www.gov.br/governodigital/pt-br/identidade/conta-gov-br/niveis-da-conta-govbr/saiba-mais-sobre-os-niveis-da-conta-govb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56401" y="-1587"/>
            <a:ext cx="5942330" cy="6866255"/>
            <a:chOff x="6256401" y="-1587"/>
            <a:chExt cx="5942330" cy="6866255"/>
          </a:xfrm>
        </p:grpSpPr>
        <p:sp>
          <p:nvSpPr>
            <p:cNvPr id="3" name="object 3"/>
            <p:cNvSpPr/>
            <p:nvPr/>
          </p:nvSpPr>
          <p:spPr>
            <a:xfrm>
              <a:off x="6262751" y="4762"/>
              <a:ext cx="5929630" cy="6853555"/>
            </a:xfrm>
            <a:custGeom>
              <a:avLst/>
              <a:gdLst/>
              <a:ahLst/>
              <a:cxnLst/>
              <a:rect l="l" t="t" r="r" b="b"/>
              <a:pathLst>
                <a:path w="5929630" h="6853555">
                  <a:moveTo>
                    <a:pt x="5929249" y="0"/>
                  </a:moveTo>
                  <a:lnTo>
                    <a:pt x="0" y="0"/>
                  </a:lnTo>
                  <a:lnTo>
                    <a:pt x="0" y="6853235"/>
                  </a:lnTo>
                  <a:lnTo>
                    <a:pt x="5929249" y="6853235"/>
                  </a:lnTo>
                  <a:lnTo>
                    <a:pt x="5929249" y="0"/>
                  </a:lnTo>
                  <a:close/>
                </a:path>
              </a:pathLst>
            </a:custGeom>
            <a:solidFill>
              <a:srgbClr val="004B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262751" y="4762"/>
              <a:ext cx="5929630" cy="6853555"/>
            </a:xfrm>
            <a:custGeom>
              <a:avLst/>
              <a:gdLst/>
              <a:ahLst/>
              <a:cxnLst/>
              <a:rect l="l" t="t" r="r" b="b"/>
              <a:pathLst>
                <a:path w="5929630" h="6853555">
                  <a:moveTo>
                    <a:pt x="5929249" y="0"/>
                  </a:moveTo>
                  <a:lnTo>
                    <a:pt x="0" y="0"/>
                  </a:lnTo>
                  <a:lnTo>
                    <a:pt x="0" y="6853235"/>
                  </a:lnTo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object 7"/>
            <p:cNvSpPr/>
            <p:nvPr/>
          </p:nvSpPr>
          <p:spPr>
            <a:xfrm>
              <a:off x="9525" y="6686550"/>
              <a:ext cx="8058150" cy="171450"/>
            </a:xfrm>
            <a:custGeom>
              <a:avLst/>
              <a:gdLst/>
              <a:ahLst/>
              <a:cxnLst/>
              <a:rect l="l" t="t" r="r" b="b"/>
              <a:pathLst>
                <a:path w="8058150" h="171450">
                  <a:moveTo>
                    <a:pt x="0" y="171449"/>
                  </a:moveTo>
                  <a:lnTo>
                    <a:pt x="8058150" y="171449"/>
                  </a:lnTo>
                  <a:lnTo>
                    <a:pt x="8058150" y="0"/>
                  </a:lnTo>
                  <a:lnTo>
                    <a:pt x="0" y="0"/>
                  </a:lnTo>
                  <a:lnTo>
                    <a:pt x="0" y="171449"/>
                  </a:lnTo>
                  <a:close/>
                </a:path>
              </a:pathLst>
            </a:custGeom>
            <a:solidFill>
              <a:srgbClr val="1E7A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067675" y="6686550"/>
              <a:ext cx="4124325" cy="171450"/>
            </a:xfrm>
            <a:custGeom>
              <a:avLst/>
              <a:gdLst/>
              <a:ahLst/>
              <a:cxnLst/>
              <a:rect l="l" t="t" r="r" b="b"/>
              <a:pathLst>
                <a:path w="4124325" h="171450">
                  <a:moveTo>
                    <a:pt x="4124325" y="0"/>
                  </a:moveTo>
                  <a:lnTo>
                    <a:pt x="0" y="0"/>
                  </a:lnTo>
                  <a:lnTo>
                    <a:pt x="0" y="171449"/>
                  </a:lnTo>
                  <a:lnTo>
                    <a:pt x="4124325" y="171449"/>
                  </a:lnTo>
                  <a:lnTo>
                    <a:pt x="4124325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7675" y="6029325"/>
              <a:ext cx="1152525" cy="31432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248525" y="962025"/>
              <a:ext cx="123825" cy="1866900"/>
            </a:xfrm>
            <a:custGeom>
              <a:avLst/>
              <a:gdLst/>
              <a:ahLst/>
              <a:cxnLst/>
              <a:rect l="l" t="t" r="r" b="b"/>
              <a:pathLst>
                <a:path w="123825" h="1866900">
                  <a:moveTo>
                    <a:pt x="123825" y="0"/>
                  </a:moveTo>
                  <a:lnTo>
                    <a:pt x="0" y="0"/>
                  </a:lnTo>
                  <a:lnTo>
                    <a:pt x="0" y="1866900"/>
                  </a:lnTo>
                  <a:lnTo>
                    <a:pt x="123825" y="1866900"/>
                  </a:lnTo>
                  <a:lnTo>
                    <a:pt x="1238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6257924" cy="669352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750429" y="828674"/>
            <a:ext cx="3042285" cy="112839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65"/>
              </a:spcBef>
            </a:pPr>
            <a:r>
              <a:rPr sz="3600" b="1" spc="-19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3600" b="1" spc="-3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3600" b="1" spc="-25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3600" b="1" spc="-3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3600" b="1" spc="-40" dirty="0">
                <a:solidFill>
                  <a:srgbClr val="FFC000"/>
                </a:solidFill>
                <a:latin typeface="Trebuchet MS"/>
                <a:cs typeface="Trebuchet MS"/>
              </a:rPr>
              <a:t>por Hectare</a:t>
            </a:r>
            <a:r>
              <a:rPr sz="3600" b="1" spc="-35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3600" b="1" spc="-114" dirty="0">
                <a:solidFill>
                  <a:srgbClr val="FFC000"/>
                </a:solidFill>
                <a:latin typeface="Trebuchet MS"/>
                <a:cs typeface="Trebuchet MS"/>
              </a:rPr>
              <a:t>-</a:t>
            </a:r>
            <a:r>
              <a:rPr sz="3600" b="1" spc="-31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3600" b="1" spc="-25" dirty="0">
                <a:solidFill>
                  <a:srgbClr val="FFC000"/>
                </a:solidFill>
                <a:latin typeface="Trebuchet MS"/>
                <a:cs typeface="Trebuchet MS"/>
              </a:rPr>
              <a:t>TAH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50429" y="2150681"/>
            <a:ext cx="2205355" cy="6400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Passo</a:t>
            </a:r>
            <a:r>
              <a:rPr sz="20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000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Passo</a:t>
            </a:r>
            <a:r>
              <a:rPr sz="2000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Carlito"/>
                <a:cs typeface="Carlito"/>
              </a:rPr>
              <a:t>para </a:t>
            </a:r>
            <a:r>
              <a:rPr sz="2000" spc="-10" dirty="0">
                <a:solidFill>
                  <a:srgbClr val="FFFFFF"/>
                </a:solidFill>
                <a:latin typeface="Carlito"/>
                <a:cs typeface="Carlito"/>
              </a:rPr>
              <a:t>recolhimento</a:t>
            </a:r>
            <a:r>
              <a:rPr sz="20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FFFFFF"/>
                </a:solidFill>
                <a:latin typeface="Carlito"/>
                <a:cs typeface="Carlito"/>
              </a:rPr>
              <a:t>da</a:t>
            </a:r>
            <a:r>
              <a:rPr sz="2000" spc="-20" dirty="0">
                <a:solidFill>
                  <a:srgbClr val="FFFFFF"/>
                </a:solidFill>
                <a:latin typeface="Carlito"/>
                <a:cs typeface="Carlito"/>
              </a:rPr>
              <a:t> taxa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44039" y="1624901"/>
            <a:ext cx="8521700" cy="5048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1550" spc="70" dirty="0">
                <a:solidFill>
                  <a:srgbClr val="1F3863"/>
                </a:solidFill>
                <a:latin typeface="Trebuchet MS"/>
                <a:cs typeface="Trebuchet MS"/>
              </a:rPr>
              <a:t>Na</a:t>
            </a:r>
            <a:r>
              <a:rPr sz="155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20" dirty="0">
                <a:solidFill>
                  <a:srgbClr val="1F3863"/>
                </a:solidFill>
                <a:latin typeface="Trebuchet MS"/>
                <a:cs typeface="Trebuchet MS"/>
              </a:rPr>
              <a:t>próxima</a:t>
            </a:r>
            <a:r>
              <a:rPr sz="155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60" dirty="0">
                <a:solidFill>
                  <a:srgbClr val="1F3863"/>
                </a:solidFill>
                <a:latin typeface="Trebuchet MS"/>
                <a:cs typeface="Trebuchet MS"/>
              </a:rPr>
              <a:t>tela,</a:t>
            </a:r>
            <a:r>
              <a:rPr sz="1550" spc="-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30" dirty="0">
                <a:solidFill>
                  <a:srgbClr val="1F3863"/>
                </a:solidFill>
                <a:latin typeface="Trebuchet MS"/>
                <a:cs typeface="Trebuchet MS"/>
              </a:rPr>
              <a:t>para</a:t>
            </a:r>
            <a:r>
              <a:rPr sz="155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o</a:t>
            </a:r>
            <a:r>
              <a:rPr sz="155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campo</a:t>
            </a:r>
            <a:r>
              <a:rPr sz="155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em</a:t>
            </a:r>
            <a:r>
              <a:rPr sz="1550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35" dirty="0">
                <a:solidFill>
                  <a:srgbClr val="1F3863"/>
                </a:solidFill>
                <a:latin typeface="Trebuchet MS"/>
                <a:cs typeface="Trebuchet MS"/>
              </a:rPr>
              <a:t>vermelho,</a:t>
            </a:r>
            <a:r>
              <a:rPr sz="155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está</a:t>
            </a:r>
            <a:r>
              <a:rPr sz="155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a</a:t>
            </a:r>
            <a:r>
              <a:rPr sz="155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10" dirty="0">
                <a:solidFill>
                  <a:srgbClr val="1F3863"/>
                </a:solidFill>
                <a:latin typeface="Trebuchet MS"/>
                <a:cs typeface="Trebuchet MS"/>
              </a:rPr>
              <a:t>listagem</a:t>
            </a:r>
            <a:r>
              <a:rPr sz="1550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de</a:t>
            </a:r>
            <a:r>
              <a:rPr sz="155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representações</a:t>
            </a:r>
            <a:r>
              <a:rPr sz="1550" spc="-11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de</a:t>
            </a:r>
            <a:r>
              <a:rPr sz="1550" spc="-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50" dirty="0">
                <a:solidFill>
                  <a:srgbClr val="1F3863"/>
                </a:solidFill>
                <a:latin typeface="Trebuchet MS"/>
                <a:cs typeface="Trebuchet MS"/>
              </a:rPr>
              <a:t>Pessoa</a:t>
            </a:r>
            <a:r>
              <a:rPr sz="1550" spc="-10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10" dirty="0">
                <a:solidFill>
                  <a:srgbClr val="1F3863"/>
                </a:solidFill>
                <a:latin typeface="Trebuchet MS"/>
                <a:cs typeface="Trebuchet MS"/>
              </a:rPr>
              <a:t>Física.</a:t>
            </a:r>
            <a:endParaRPr sz="15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550" spc="70" dirty="0">
                <a:solidFill>
                  <a:srgbClr val="1F3863"/>
                </a:solidFill>
                <a:latin typeface="Trebuchet MS"/>
                <a:cs typeface="Trebuchet MS"/>
              </a:rPr>
              <a:t>No</a:t>
            </a:r>
            <a:r>
              <a:rPr sz="155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campo</a:t>
            </a:r>
            <a:r>
              <a:rPr sz="155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na</a:t>
            </a:r>
            <a:r>
              <a:rPr sz="155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cor</a:t>
            </a:r>
            <a:r>
              <a:rPr sz="155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50" dirty="0">
                <a:solidFill>
                  <a:srgbClr val="1F3863"/>
                </a:solidFill>
                <a:latin typeface="Trebuchet MS"/>
                <a:cs typeface="Trebuchet MS"/>
              </a:rPr>
              <a:t>preta,</a:t>
            </a:r>
            <a:r>
              <a:rPr sz="1550" spc="-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35" dirty="0">
                <a:solidFill>
                  <a:srgbClr val="1F3863"/>
                </a:solidFill>
                <a:latin typeface="Trebuchet MS"/>
                <a:cs typeface="Trebuchet MS"/>
              </a:rPr>
              <a:t>é</a:t>
            </a:r>
            <a:r>
              <a:rPr sz="1550" spc="-11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possível</a:t>
            </a:r>
            <a:r>
              <a:rPr sz="1550" spc="-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cadastrar</a:t>
            </a:r>
            <a:r>
              <a:rPr sz="155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uma</a:t>
            </a:r>
            <a:r>
              <a:rPr sz="1550" spc="-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nova</a:t>
            </a:r>
            <a:r>
              <a:rPr sz="1550" spc="-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10" dirty="0">
                <a:solidFill>
                  <a:srgbClr val="1F3863"/>
                </a:solidFill>
                <a:latin typeface="Trebuchet MS"/>
                <a:cs typeface="Trebuchet MS"/>
              </a:rPr>
              <a:t>representação:</a:t>
            </a:r>
            <a:endParaRPr sz="155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7300" y="2324100"/>
            <a:ext cx="9791700" cy="431482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94460" y="1644332"/>
            <a:ext cx="9421495" cy="5041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203700" marR="5080" indent="-4191000">
              <a:lnSpc>
                <a:spcPct val="100899"/>
              </a:lnSpc>
              <a:spcBef>
                <a:spcPts val="110"/>
              </a:spcBef>
            </a:pP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É</a:t>
            </a:r>
            <a:r>
              <a:rPr sz="155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10" dirty="0">
                <a:solidFill>
                  <a:srgbClr val="1F3863"/>
                </a:solidFill>
                <a:latin typeface="Trebuchet MS"/>
                <a:cs typeface="Trebuchet MS"/>
              </a:rPr>
              <a:t>digitado</a:t>
            </a:r>
            <a:r>
              <a:rPr sz="155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o</a:t>
            </a:r>
            <a:r>
              <a:rPr sz="155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75" dirty="0">
                <a:solidFill>
                  <a:srgbClr val="1F3863"/>
                </a:solidFill>
                <a:latin typeface="Trebuchet MS"/>
                <a:cs typeface="Trebuchet MS"/>
              </a:rPr>
              <a:t>CPF</a:t>
            </a:r>
            <a:r>
              <a:rPr sz="1550" spc="-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35" dirty="0">
                <a:solidFill>
                  <a:srgbClr val="1F3863"/>
                </a:solidFill>
                <a:latin typeface="Trebuchet MS"/>
                <a:cs typeface="Trebuchet MS"/>
              </a:rPr>
              <a:t>e</a:t>
            </a:r>
            <a:r>
              <a:rPr sz="155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50" dirty="0">
                <a:solidFill>
                  <a:srgbClr val="1F3863"/>
                </a:solidFill>
                <a:latin typeface="Trebuchet MS"/>
                <a:cs typeface="Trebuchet MS"/>
              </a:rPr>
              <a:t>faz-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se</a:t>
            </a:r>
            <a:r>
              <a:rPr sz="1550" spc="-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a</a:t>
            </a:r>
            <a:r>
              <a:rPr sz="155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escolha</a:t>
            </a:r>
            <a:r>
              <a:rPr sz="155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do</a:t>
            </a:r>
            <a:r>
              <a:rPr sz="155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25" dirty="0">
                <a:solidFill>
                  <a:srgbClr val="1F3863"/>
                </a:solidFill>
                <a:latin typeface="Trebuchet MS"/>
                <a:cs typeface="Trebuchet MS"/>
              </a:rPr>
              <a:t>representante</a:t>
            </a:r>
            <a:r>
              <a:rPr sz="1550" spc="-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ou</a:t>
            </a:r>
            <a:r>
              <a:rPr sz="155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de</a:t>
            </a:r>
            <a:r>
              <a:rPr sz="155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quem</a:t>
            </a:r>
            <a:r>
              <a:rPr sz="155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50" dirty="0">
                <a:solidFill>
                  <a:srgbClr val="1F3863"/>
                </a:solidFill>
                <a:latin typeface="Trebuchet MS"/>
                <a:cs typeface="Trebuchet MS"/>
              </a:rPr>
              <a:t>irá</a:t>
            </a:r>
            <a:r>
              <a:rPr sz="1550" spc="-10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45" dirty="0">
                <a:solidFill>
                  <a:srgbClr val="1F3863"/>
                </a:solidFill>
                <a:latin typeface="Trebuchet MS"/>
                <a:cs typeface="Trebuchet MS"/>
              </a:rPr>
              <a:t>representar,</a:t>
            </a:r>
            <a:r>
              <a:rPr sz="155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incluindo</a:t>
            </a:r>
            <a:r>
              <a:rPr sz="155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a</a:t>
            </a:r>
            <a:r>
              <a:rPr sz="1550" spc="-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10" dirty="0">
                <a:solidFill>
                  <a:srgbClr val="1F3863"/>
                </a:solidFill>
                <a:latin typeface="Trebuchet MS"/>
                <a:cs typeface="Trebuchet MS"/>
              </a:rPr>
              <a:t>data</a:t>
            </a:r>
            <a:r>
              <a:rPr sz="1550" spc="-1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de</a:t>
            </a:r>
            <a:r>
              <a:rPr sz="1550" spc="-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início</a:t>
            </a:r>
            <a:r>
              <a:rPr sz="1550" spc="-1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50" dirty="0">
                <a:solidFill>
                  <a:srgbClr val="1F3863"/>
                </a:solidFill>
                <a:latin typeface="Trebuchet MS"/>
                <a:cs typeface="Trebuchet MS"/>
              </a:rPr>
              <a:t>e </a:t>
            </a:r>
            <a:r>
              <a:rPr sz="1550" spc="-10" dirty="0">
                <a:solidFill>
                  <a:srgbClr val="1F3863"/>
                </a:solidFill>
                <a:latin typeface="Trebuchet MS"/>
                <a:cs typeface="Trebuchet MS"/>
              </a:rPr>
              <a:t>finalização:</a:t>
            </a:r>
            <a:endParaRPr sz="155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2314575"/>
            <a:ext cx="10106025" cy="408622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5210" y="1633156"/>
            <a:ext cx="8568055" cy="5143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2748280" marR="5080" indent="-2736215">
              <a:lnSpc>
                <a:spcPct val="105000"/>
              </a:lnSpc>
              <a:spcBef>
                <a:spcPts val="35"/>
              </a:spcBef>
            </a:pPr>
            <a:r>
              <a:rPr sz="1550" spc="-10" dirty="0">
                <a:solidFill>
                  <a:srgbClr val="1F3863"/>
                </a:solidFill>
                <a:latin typeface="Verdana"/>
                <a:cs typeface="Verdana"/>
              </a:rPr>
              <a:t>Pronto!</a:t>
            </a:r>
            <a:r>
              <a:rPr sz="1550" spc="-12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dirty="0">
                <a:solidFill>
                  <a:srgbClr val="1F3863"/>
                </a:solidFill>
                <a:latin typeface="Verdana"/>
                <a:cs typeface="Verdana"/>
              </a:rPr>
              <a:t>O</a:t>
            </a:r>
            <a:r>
              <a:rPr sz="1550" spc="-7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30" dirty="0">
                <a:solidFill>
                  <a:srgbClr val="1F3863"/>
                </a:solidFill>
                <a:latin typeface="Verdana"/>
                <a:cs typeface="Verdana"/>
              </a:rPr>
              <a:t>cadastro</a:t>
            </a:r>
            <a:r>
              <a:rPr sz="1550" spc="-13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30" dirty="0">
                <a:solidFill>
                  <a:srgbClr val="1F3863"/>
                </a:solidFill>
                <a:latin typeface="Verdana"/>
                <a:cs typeface="Verdana"/>
              </a:rPr>
              <a:t>para</a:t>
            </a:r>
            <a:r>
              <a:rPr sz="1550" spc="-75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20" dirty="0">
                <a:solidFill>
                  <a:srgbClr val="1F3863"/>
                </a:solidFill>
                <a:latin typeface="Verdana"/>
                <a:cs typeface="Verdana"/>
              </a:rPr>
              <a:t>aquele</a:t>
            </a:r>
            <a:r>
              <a:rPr sz="1550" spc="-11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dirty="0">
                <a:solidFill>
                  <a:srgbClr val="1F3863"/>
                </a:solidFill>
                <a:latin typeface="Verdana"/>
                <a:cs typeface="Verdana"/>
              </a:rPr>
              <a:t>CPF</a:t>
            </a:r>
            <a:r>
              <a:rPr sz="1550" spc="-75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60" dirty="0">
                <a:solidFill>
                  <a:srgbClr val="1F3863"/>
                </a:solidFill>
                <a:latin typeface="Verdana"/>
                <a:cs typeface="Verdana"/>
              </a:rPr>
              <a:t>é</a:t>
            </a:r>
            <a:r>
              <a:rPr sz="1550" spc="-85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25" dirty="0">
                <a:solidFill>
                  <a:srgbClr val="1F3863"/>
                </a:solidFill>
                <a:latin typeface="Verdana"/>
                <a:cs typeface="Verdana"/>
              </a:rPr>
              <a:t>criado,</a:t>
            </a:r>
            <a:r>
              <a:rPr sz="1550" spc="-85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20" dirty="0">
                <a:solidFill>
                  <a:srgbClr val="1F3863"/>
                </a:solidFill>
                <a:latin typeface="Verdana"/>
                <a:cs typeface="Verdana"/>
              </a:rPr>
              <a:t>bastando</a:t>
            </a:r>
            <a:r>
              <a:rPr sz="1550" spc="-11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10" dirty="0">
                <a:solidFill>
                  <a:srgbClr val="1F3863"/>
                </a:solidFill>
                <a:latin typeface="Verdana"/>
                <a:cs typeface="Verdana"/>
              </a:rPr>
              <a:t>que</a:t>
            </a:r>
            <a:r>
              <a:rPr sz="1550" spc="-8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60" dirty="0">
                <a:solidFill>
                  <a:srgbClr val="1F3863"/>
                </a:solidFill>
                <a:latin typeface="Verdana"/>
                <a:cs typeface="Verdana"/>
              </a:rPr>
              <a:t>a</a:t>
            </a:r>
            <a:r>
              <a:rPr sz="1550" spc="-9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30" dirty="0">
                <a:solidFill>
                  <a:srgbClr val="1F3863"/>
                </a:solidFill>
                <a:latin typeface="Verdana"/>
                <a:cs typeface="Verdana"/>
              </a:rPr>
              <a:t>outra</a:t>
            </a:r>
            <a:r>
              <a:rPr sz="1550" spc="-12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10" dirty="0">
                <a:solidFill>
                  <a:srgbClr val="1F3863"/>
                </a:solidFill>
                <a:latin typeface="Verdana"/>
                <a:cs typeface="Verdana"/>
              </a:rPr>
              <a:t>pessoa</a:t>
            </a:r>
            <a:r>
              <a:rPr sz="1550" spc="-65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dirty="0">
                <a:solidFill>
                  <a:srgbClr val="1F3863"/>
                </a:solidFill>
                <a:latin typeface="Verdana"/>
                <a:cs typeface="Verdana"/>
              </a:rPr>
              <a:t>o</a:t>
            </a:r>
            <a:r>
              <a:rPr sz="1550" spc="-9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20" dirty="0">
                <a:solidFill>
                  <a:srgbClr val="1F3863"/>
                </a:solidFill>
                <a:latin typeface="Verdana"/>
                <a:cs typeface="Verdana"/>
              </a:rPr>
              <a:t>aprove</a:t>
            </a:r>
            <a:r>
              <a:rPr sz="1550" spc="-75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20" dirty="0">
                <a:solidFill>
                  <a:srgbClr val="1F3863"/>
                </a:solidFill>
                <a:latin typeface="Verdana"/>
                <a:cs typeface="Verdana"/>
              </a:rPr>
              <a:t>para </a:t>
            </a:r>
            <a:r>
              <a:rPr sz="1550" spc="-10" dirty="0">
                <a:solidFill>
                  <a:srgbClr val="1F3863"/>
                </a:solidFill>
                <a:latin typeface="Verdana"/>
                <a:cs typeface="Verdana"/>
              </a:rPr>
              <a:t>que</a:t>
            </a:r>
            <a:r>
              <a:rPr sz="1550" spc="-8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dirty="0">
                <a:solidFill>
                  <a:srgbClr val="1F3863"/>
                </a:solidFill>
                <a:latin typeface="Verdana"/>
                <a:cs typeface="Verdana"/>
              </a:rPr>
              <a:t>o</a:t>
            </a:r>
            <a:r>
              <a:rPr sz="1550" spc="-90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20" dirty="0">
                <a:solidFill>
                  <a:srgbClr val="1F3863"/>
                </a:solidFill>
                <a:latin typeface="Verdana"/>
                <a:cs typeface="Verdana"/>
              </a:rPr>
              <a:t>relacionamento</a:t>
            </a:r>
            <a:r>
              <a:rPr sz="1550" spc="-85" dirty="0">
                <a:solidFill>
                  <a:srgbClr val="1F3863"/>
                </a:solidFill>
                <a:latin typeface="Verdana"/>
                <a:cs typeface="Verdana"/>
              </a:rPr>
              <a:t> </a:t>
            </a:r>
            <a:r>
              <a:rPr sz="1550" spc="-10" dirty="0">
                <a:solidFill>
                  <a:srgbClr val="1F3863"/>
                </a:solidFill>
                <a:latin typeface="Verdana"/>
                <a:cs typeface="Verdana"/>
              </a:rPr>
              <a:t>aconteça.</a:t>
            </a:r>
            <a:endParaRPr sz="155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43075" y="2324100"/>
            <a:ext cx="8696325" cy="420052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469" y="1548129"/>
            <a:ext cx="10407015" cy="48113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5"/>
              </a:spcBef>
            </a:pPr>
            <a:r>
              <a:rPr sz="1550" b="1" spc="-50" dirty="0">
                <a:solidFill>
                  <a:srgbClr val="2E5496"/>
                </a:solidFill>
                <a:latin typeface="Verdana"/>
                <a:cs typeface="Verdana"/>
              </a:rPr>
              <a:t>COMO </a:t>
            </a:r>
            <a:r>
              <a:rPr sz="1550" b="1" spc="-120" dirty="0">
                <a:solidFill>
                  <a:srgbClr val="2E5496"/>
                </a:solidFill>
                <a:latin typeface="Verdana"/>
                <a:cs typeface="Verdana"/>
              </a:rPr>
              <a:t>VINCULAR</a:t>
            </a:r>
            <a:r>
              <a:rPr sz="1550" b="1" spc="-55" dirty="0">
                <a:solidFill>
                  <a:srgbClr val="2E5496"/>
                </a:solidFill>
                <a:latin typeface="Verdana"/>
                <a:cs typeface="Verdana"/>
              </a:rPr>
              <a:t> </a:t>
            </a:r>
            <a:r>
              <a:rPr sz="1550" b="1" spc="-70" dirty="0">
                <a:solidFill>
                  <a:srgbClr val="2E5496"/>
                </a:solidFill>
                <a:latin typeface="Verdana"/>
                <a:cs typeface="Verdana"/>
              </a:rPr>
              <a:t>CNPJ</a:t>
            </a:r>
            <a:r>
              <a:rPr sz="1550" b="1" spc="-55" dirty="0">
                <a:solidFill>
                  <a:srgbClr val="2E5496"/>
                </a:solidFill>
                <a:latin typeface="Verdana"/>
                <a:cs typeface="Verdana"/>
              </a:rPr>
              <a:t> </a:t>
            </a:r>
            <a:r>
              <a:rPr sz="1550" b="1" spc="-220" dirty="0">
                <a:solidFill>
                  <a:srgbClr val="2E5496"/>
                </a:solidFill>
                <a:latin typeface="Verdana"/>
                <a:cs typeface="Verdana"/>
              </a:rPr>
              <a:t>(VIA</a:t>
            </a:r>
            <a:r>
              <a:rPr sz="1550" b="1" spc="-15" dirty="0">
                <a:solidFill>
                  <a:srgbClr val="2E5496"/>
                </a:solidFill>
                <a:latin typeface="Verdana"/>
                <a:cs typeface="Verdana"/>
              </a:rPr>
              <a:t> </a:t>
            </a:r>
            <a:r>
              <a:rPr sz="1550" b="1" spc="-10" dirty="0">
                <a:solidFill>
                  <a:srgbClr val="2E5496"/>
                </a:solidFill>
                <a:latin typeface="Verdana"/>
                <a:cs typeface="Verdana"/>
              </a:rPr>
              <a:t>GOV.BR)</a:t>
            </a:r>
            <a:endParaRPr sz="155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55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</a:pPr>
            <a:r>
              <a:rPr sz="1400" spc="55" dirty="0">
                <a:latin typeface="Verdana"/>
                <a:cs typeface="Verdana"/>
              </a:rPr>
              <a:t>A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conta</a:t>
            </a:r>
            <a:r>
              <a:rPr sz="1400" spc="-8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gov.br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apenas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pode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ser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criada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para</a:t>
            </a:r>
            <a:r>
              <a:rPr sz="1400" spc="-30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Pessoa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Física.</a:t>
            </a:r>
            <a:endParaRPr sz="1400">
              <a:latin typeface="Verdana"/>
              <a:cs typeface="Verdana"/>
            </a:endParaRPr>
          </a:p>
          <a:p>
            <a:pPr marL="12700" marR="13970" algn="just">
              <a:lnSpc>
                <a:spcPct val="100499"/>
              </a:lnSpc>
              <a:spcBef>
                <a:spcPts val="1689"/>
              </a:spcBef>
            </a:pPr>
            <a:r>
              <a:rPr sz="1400" spc="-35" dirty="0">
                <a:latin typeface="Verdana"/>
                <a:cs typeface="Verdana"/>
              </a:rPr>
              <a:t>Quando</a:t>
            </a:r>
            <a:r>
              <a:rPr sz="1400" spc="-16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um</a:t>
            </a:r>
            <a:r>
              <a:rPr sz="1400" spc="-140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serviço</a:t>
            </a:r>
            <a:r>
              <a:rPr sz="1400" spc="-13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o</a:t>
            </a:r>
            <a:r>
              <a:rPr sz="1400" dirty="0">
                <a:latin typeface="Verdana"/>
                <a:cs typeface="Verdana"/>
              </a:rPr>
              <a:t>u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sistema</a:t>
            </a:r>
            <a:r>
              <a:rPr sz="1400" spc="-320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integrado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ao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login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do</a:t>
            </a:r>
            <a:r>
              <a:rPr sz="1400" spc="-165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gov.br</a:t>
            </a:r>
            <a:r>
              <a:rPr sz="1400" spc="-31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permitir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15" dirty="0">
                <a:latin typeface="Verdana"/>
                <a:cs typeface="Verdana"/>
              </a:rPr>
              <a:t>o</a:t>
            </a:r>
            <a:r>
              <a:rPr sz="1400" spc="-130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acesso</a:t>
            </a:r>
            <a:r>
              <a:rPr sz="1400" spc="-155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de</a:t>
            </a:r>
            <a:r>
              <a:rPr sz="1400" spc="-300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Pessoa</a:t>
            </a:r>
            <a:r>
              <a:rPr sz="1400" spc="-15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Jurídica,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será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necessário</a:t>
            </a:r>
            <a:r>
              <a:rPr sz="1400" spc="-13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vincular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15" dirty="0">
                <a:latin typeface="Verdana"/>
                <a:cs typeface="Verdana"/>
              </a:rPr>
              <a:t>o</a:t>
            </a:r>
            <a:r>
              <a:rPr sz="1400" spc="5" dirty="0">
                <a:latin typeface="Verdana"/>
                <a:cs typeface="Verdana"/>
              </a:rPr>
              <a:t> </a:t>
            </a:r>
            <a:r>
              <a:rPr sz="1400" spc="25" dirty="0">
                <a:latin typeface="Verdana"/>
                <a:cs typeface="Verdana"/>
              </a:rPr>
              <a:t>CNPJ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desejado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à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uma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conta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gov.br</a:t>
            </a:r>
            <a:r>
              <a:rPr sz="1400" spc="-15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de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Pessoa</a:t>
            </a:r>
            <a:r>
              <a:rPr sz="1400" spc="-150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Física.</a:t>
            </a:r>
            <a:r>
              <a:rPr sz="1400" spc="-14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Este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processo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é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feito</a:t>
            </a:r>
            <a:r>
              <a:rPr sz="1400" spc="-140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usando</a:t>
            </a:r>
            <a:r>
              <a:rPr sz="1400" spc="-14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um</a:t>
            </a:r>
            <a:r>
              <a:rPr sz="1400" spc="-305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Certificado</a:t>
            </a:r>
            <a:r>
              <a:rPr sz="1400" spc="-155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Digital</a:t>
            </a:r>
            <a:r>
              <a:rPr sz="1400" spc="-14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de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Pessoa</a:t>
            </a:r>
            <a:r>
              <a:rPr sz="1400" spc="-150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Jurídica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45" dirty="0">
                <a:latin typeface="Verdana"/>
                <a:cs typeface="Verdana"/>
              </a:rPr>
              <a:t>(e-</a:t>
            </a:r>
            <a:r>
              <a:rPr sz="1400" spc="-35" dirty="0">
                <a:latin typeface="Verdana"/>
                <a:cs typeface="Verdana"/>
              </a:rPr>
              <a:t>CNPJ).</a:t>
            </a:r>
            <a:r>
              <a:rPr sz="1400" spc="254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Após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vincular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spc="15" dirty="0">
                <a:latin typeface="Verdana"/>
                <a:cs typeface="Verdana"/>
              </a:rPr>
              <a:t>o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15" dirty="0">
                <a:latin typeface="Verdana"/>
                <a:cs typeface="Verdana"/>
              </a:rPr>
              <a:t>CNPJ,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será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possível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acessar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15" dirty="0">
                <a:latin typeface="Verdana"/>
                <a:cs typeface="Verdana"/>
              </a:rPr>
              <a:t>o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serviço</a:t>
            </a:r>
            <a:r>
              <a:rPr sz="1400" spc="-13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em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nome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da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empresa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usando</a:t>
            </a:r>
            <a:r>
              <a:rPr sz="1400" spc="-145" dirty="0">
                <a:latin typeface="Verdana"/>
                <a:cs typeface="Verdana"/>
              </a:rPr>
              <a:t> </a:t>
            </a:r>
            <a:r>
              <a:rPr sz="1400" spc="15" dirty="0">
                <a:latin typeface="Verdana"/>
                <a:cs typeface="Verdana"/>
              </a:rPr>
              <a:t>o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seu</a:t>
            </a:r>
            <a:r>
              <a:rPr sz="1400" spc="-15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certificado.</a:t>
            </a:r>
            <a:endParaRPr sz="1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625"/>
              </a:spcBef>
            </a:pPr>
            <a:r>
              <a:rPr sz="1400" spc="-20" dirty="0">
                <a:latin typeface="Verdana"/>
                <a:cs typeface="Verdana"/>
              </a:rPr>
              <a:t>Alguns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pontos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importantes:</a:t>
            </a:r>
            <a:endParaRPr sz="1400">
              <a:latin typeface="Verdana"/>
              <a:cs typeface="Verdana"/>
            </a:endParaRPr>
          </a:p>
          <a:p>
            <a:pPr marL="12700" marR="5080">
              <a:lnSpc>
                <a:spcPct val="102899"/>
              </a:lnSpc>
              <a:spcBef>
                <a:spcPts val="1655"/>
              </a:spcBef>
            </a:pPr>
            <a:r>
              <a:rPr sz="1400" spc="-25" dirty="0">
                <a:latin typeface="Verdana"/>
                <a:cs typeface="Verdana"/>
              </a:rPr>
              <a:t>É</a:t>
            </a:r>
            <a:r>
              <a:rPr sz="1400" spc="-85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necessário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um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spc="-125" dirty="0">
                <a:latin typeface="Verdana"/>
                <a:cs typeface="Verdana"/>
              </a:rPr>
              <a:t>e-</a:t>
            </a:r>
            <a:r>
              <a:rPr sz="1400" dirty="0">
                <a:latin typeface="Verdana"/>
                <a:cs typeface="Verdana"/>
              </a:rPr>
              <a:t>CNPJ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registrado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no</a:t>
            </a:r>
            <a:r>
              <a:rPr sz="1400" spc="-28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mesmo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CPFda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conta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gov.br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75" dirty="0">
                <a:latin typeface="Verdana"/>
                <a:cs typeface="Verdana"/>
              </a:rPr>
              <a:t>desejada,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devidamente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65" dirty="0">
                <a:latin typeface="Verdana"/>
                <a:cs typeface="Verdana"/>
              </a:rPr>
              <a:t>autorizado, </a:t>
            </a:r>
            <a:r>
              <a:rPr sz="1400" spc="-45" dirty="0">
                <a:latin typeface="Verdana"/>
                <a:cs typeface="Verdana"/>
              </a:rPr>
              <a:t>instalado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e</a:t>
            </a:r>
            <a:r>
              <a:rPr sz="1400" spc="-8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dentro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da </a:t>
            </a:r>
            <a:r>
              <a:rPr sz="1400" spc="-10" dirty="0">
                <a:latin typeface="Verdana"/>
                <a:cs typeface="Verdana"/>
              </a:rPr>
              <a:t>validade;</a:t>
            </a:r>
            <a:endParaRPr sz="1400">
              <a:latin typeface="Verdana"/>
              <a:cs typeface="Verdana"/>
            </a:endParaRPr>
          </a:p>
          <a:p>
            <a:pPr marL="12700" marR="2242820">
              <a:lnSpc>
                <a:spcPts val="1650"/>
              </a:lnSpc>
              <a:spcBef>
                <a:spcPts val="50"/>
              </a:spcBef>
            </a:pPr>
            <a:r>
              <a:rPr sz="1400" spc="-35" dirty="0">
                <a:latin typeface="Verdana"/>
                <a:cs typeface="Verdana"/>
              </a:rPr>
              <a:t>Apenas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são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aceitoscertificados</a:t>
            </a:r>
            <a:r>
              <a:rPr sz="1400" spc="-7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digitais</a:t>
            </a:r>
            <a:r>
              <a:rPr sz="1400" spc="-1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A1</a:t>
            </a:r>
            <a:r>
              <a:rPr sz="1400" spc="-130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ou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spc="-65" dirty="0">
                <a:latin typeface="Verdana"/>
                <a:cs typeface="Verdana"/>
              </a:rPr>
              <a:t>A3,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certificados</a:t>
            </a:r>
            <a:r>
              <a:rPr sz="1400" spc="-75" dirty="0">
                <a:latin typeface="Verdana"/>
                <a:cs typeface="Verdana"/>
              </a:rPr>
              <a:t> </a:t>
            </a:r>
            <a:r>
              <a:rPr sz="1400" spc="-65" dirty="0">
                <a:latin typeface="Verdana"/>
                <a:cs typeface="Verdana"/>
              </a:rPr>
              <a:t>em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nuvem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não</a:t>
            </a:r>
            <a:r>
              <a:rPr sz="1400" spc="-12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serão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identificados; Não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será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possível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vincular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a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empresa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65" dirty="0">
                <a:latin typeface="Verdana"/>
                <a:cs typeface="Verdana"/>
              </a:rPr>
              <a:t>desejada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utilizando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um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certificado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digital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de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pessoa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física;</a:t>
            </a:r>
            <a:endParaRPr sz="1400">
              <a:latin typeface="Verdana"/>
              <a:cs typeface="Verdana"/>
            </a:endParaRPr>
          </a:p>
          <a:p>
            <a:pPr marL="12700" marR="12700">
              <a:lnSpc>
                <a:spcPts val="1650"/>
              </a:lnSpc>
              <a:spcBef>
                <a:spcPts val="80"/>
              </a:spcBef>
            </a:pPr>
            <a:r>
              <a:rPr sz="1400" spc="-45" dirty="0">
                <a:latin typeface="Verdana"/>
                <a:cs typeface="Verdana"/>
              </a:rPr>
              <a:t>Caso </a:t>
            </a:r>
            <a:r>
              <a:rPr sz="1400" spc="-60" dirty="0">
                <a:latin typeface="Verdana"/>
                <a:cs typeface="Verdana"/>
              </a:rPr>
              <a:t>a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empresa </a:t>
            </a:r>
            <a:r>
              <a:rPr sz="1400" spc="-65" dirty="0">
                <a:latin typeface="Verdana"/>
                <a:cs typeface="Verdana"/>
              </a:rPr>
              <a:t>tenha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filiais,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cada</a:t>
            </a:r>
            <a:r>
              <a:rPr sz="1400" spc="-7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filial</a:t>
            </a:r>
            <a:r>
              <a:rPr sz="1400" spc="-60" dirty="0">
                <a:latin typeface="Verdana"/>
                <a:cs typeface="Verdana"/>
              </a:rPr>
              <a:t> será</a:t>
            </a:r>
            <a:r>
              <a:rPr sz="1400" spc="-75" dirty="0">
                <a:latin typeface="Verdana"/>
                <a:cs typeface="Verdana"/>
              </a:rPr>
              <a:t> </a:t>
            </a:r>
            <a:r>
              <a:rPr sz="1400" spc="-70" dirty="0">
                <a:latin typeface="Verdana"/>
                <a:cs typeface="Verdana"/>
              </a:rPr>
              <a:t>tratada</a:t>
            </a:r>
            <a:r>
              <a:rPr sz="1400" spc="-9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individualmente </a:t>
            </a:r>
            <a:r>
              <a:rPr sz="1400" spc="-60" dirty="0">
                <a:latin typeface="Verdana"/>
                <a:cs typeface="Verdana"/>
              </a:rPr>
              <a:t>e</a:t>
            </a:r>
            <a:r>
              <a:rPr sz="1400" spc="-75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seránecessário</a:t>
            </a:r>
            <a:r>
              <a:rPr sz="1400" spc="-80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um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45" dirty="0">
                <a:latin typeface="Verdana"/>
                <a:cs typeface="Verdana"/>
              </a:rPr>
              <a:t>certificado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135" dirty="0">
                <a:latin typeface="Verdana"/>
                <a:cs typeface="Verdana"/>
              </a:rPr>
              <a:t>e-</a:t>
            </a:r>
            <a:r>
              <a:rPr sz="1400" dirty="0">
                <a:latin typeface="Verdana"/>
                <a:cs typeface="Verdana"/>
              </a:rPr>
              <a:t>CNPJ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para</a:t>
            </a:r>
            <a:r>
              <a:rPr sz="1400" spc="-80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cada</a:t>
            </a:r>
            <a:r>
              <a:rPr sz="1400" spc="-7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filial individual;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664"/>
              </a:lnSpc>
              <a:spcBef>
                <a:spcPts val="1655"/>
              </a:spcBef>
            </a:pPr>
            <a:r>
              <a:rPr sz="1400" spc="-25" dirty="0">
                <a:latin typeface="Verdana"/>
                <a:cs typeface="Verdana"/>
              </a:rPr>
              <a:t>Além</a:t>
            </a:r>
            <a:r>
              <a:rPr sz="1400" spc="-8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do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65" dirty="0">
                <a:latin typeface="Verdana"/>
                <a:cs typeface="Verdana"/>
              </a:rPr>
              <a:t>representante</a:t>
            </a:r>
            <a:r>
              <a:rPr sz="1400" spc="-95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do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certificado</a:t>
            </a:r>
            <a:r>
              <a:rPr sz="1400" spc="-130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digital,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</a:t>
            </a:r>
            <a:r>
              <a:rPr sz="1400" spc="-75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acesso</a:t>
            </a:r>
            <a:r>
              <a:rPr sz="1400" spc="-105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aos</a:t>
            </a:r>
            <a:r>
              <a:rPr sz="1400" spc="-100" dirty="0">
                <a:latin typeface="Verdana"/>
                <a:cs typeface="Verdana"/>
              </a:rPr>
              <a:t> </a:t>
            </a:r>
            <a:r>
              <a:rPr sz="1400" spc="-40" dirty="0">
                <a:latin typeface="Verdana"/>
                <a:cs typeface="Verdana"/>
              </a:rPr>
              <a:t>serviços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30" dirty="0">
                <a:latin typeface="Verdana"/>
                <a:cs typeface="Verdana"/>
              </a:rPr>
              <a:t>públicos</a:t>
            </a:r>
            <a:r>
              <a:rPr sz="1400" spc="-75" dirty="0">
                <a:latin typeface="Verdana"/>
                <a:cs typeface="Verdana"/>
              </a:rPr>
              <a:t> </a:t>
            </a:r>
            <a:r>
              <a:rPr sz="1400" spc="-35" dirty="0">
                <a:latin typeface="Verdana"/>
                <a:cs typeface="Verdana"/>
              </a:rPr>
              <a:t>digitais</a:t>
            </a:r>
            <a:r>
              <a:rPr sz="1400" spc="-114" dirty="0">
                <a:latin typeface="Verdana"/>
                <a:cs typeface="Verdana"/>
              </a:rPr>
              <a:t> </a:t>
            </a:r>
            <a:r>
              <a:rPr sz="1400" spc="-65" dirty="0">
                <a:latin typeface="Verdana"/>
                <a:cs typeface="Verdana"/>
              </a:rPr>
              <a:t>através</a:t>
            </a:r>
            <a:r>
              <a:rPr sz="1400" spc="-80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da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60" dirty="0">
                <a:latin typeface="Verdana"/>
                <a:cs typeface="Verdana"/>
              </a:rPr>
              <a:t>empresa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65" dirty="0">
                <a:latin typeface="Verdana"/>
                <a:cs typeface="Verdana"/>
              </a:rPr>
              <a:t>em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50" dirty="0">
                <a:latin typeface="Verdana"/>
                <a:cs typeface="Verdana"/>
              </a:rPr>
              <a:t>questão</a:t>
            </a:r>
            <a:r>
              <a:rPr sz="1400" spc="-8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pode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ts val="1664"/>
              </a:lnSpc>
            </a:pPr>
            <a:r>
              <a:rPr sz="1400" spc="-50" dirty="0">
                <a:latin typeface="Verdana"/>
                <a:cs typeface="Verdana"/>
              </a:rPr>
              <a:t>ser</a:t>
            </a:r>
            <a:r>
              <a:rPr sz="1400" spc="-85" dirty="0">
                <a:latin typeface="Verdana"/>
                <a:cs typeface="Verdana"/>
              </a:rPr>
              <a:t> </a:t>
            </a:r>
            <a:r>
              <a:rPr sz="1400" spc="-55" dirty="0">
                <a:latin typeface="Verdana"/>
                <a:cs typeface="Verdana"/>
              </a:rPr>
              <a:t>realizado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70" dirty="0">
                <a:latin typeface="Verdana"/>
                <a:cs typeface="Verdana"/>
              </a:rPr>
              <a:t>através </a:t>
            </a:r>
            <a:r>
              <a:rPr sz="1400" spc="-60" dirty="0">
                <a:latin typeface="Verdana"/>
                <a:cs typeface="Verdana"/>
              </a:rPr>
              <a:t>de</a:t>
            </a:r>
            <a:r>
              <a:rPr sz="1400" spc="-45" dirty="0">
                <a:latin typeface="Verdana"/>
                <a:cs typeface="Verdana"/>
              </a:rPr>
              <a:t> colaboradores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cadastrados.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sz="1400">
              <a:latin typeface="Verdana"/>
              <a:cs typeface="Verdana"/>
            </a:endParaRPr>
          </a:p>
          <a:p>
            <a:pPr marL="12700" marR="46355">
              <a:lnSpc>
                <a:spcPts val="1650"/>
              </a:lnSpc>
            </a:pPr>
            <a:r>
              <a:rPr sz="1400" u="sng" spc="-8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https://www.gov.br/governodigital/pt-</a:t>
            </a:r>
            <a:r>
              <a:rPr sz="1400" u="sng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br/acessibilidade-</a:t>
            </a:r>
            <a:r>
              <a:rPr sz="1400" u="sng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e-</a:t>
            </a:r>
            <a:r>
              <a:rPr sz="14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usuario/atendimento-</a:t>
            </a:r>
            <a:r>
              <a:rPr sz="1400" u="sng" spc="-6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gov.br/duvidas-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na-</a:t>
            </a:r>
            <a:r>
              <a:rPr sz="14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conta-</a:t>
            </a:r>
            <a:r>
              <a:rPr sz="1400" u="sng" spc="-6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gov.br/duvidas-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na-vinculacao-</a:t>
            </a:r>
            <a:r>
              <a:rPr sz="1400" u="none" spc="-10" dirty="0">
                <a:solidFill>
                  <a:srgbClr val="0462C1"/>
                </a:solidFill>
                <a:latin typeface="Trebuchet MS"/>
                <a:cs typeface="Trebuchet MS"/>
              </a:rPr>
              <a:t> </a:t>
            </a:r>
            <a:r>
              <a:rPr sz="1400" u="sng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de-</a:t>
            </a:r>
            <a:r>
              <a:rPr sz="14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cnpj-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no-</a:t>
            </a:r>
            <a:r>
              <a:rPr sz="1400" u="sng" spc="-6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gov.br/como-</a:t>
            </a:r>
            <a:r>
              <a:rPr sz="14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vincular-</a:t>
            </a:r>
            <a:r>
              <a:rPr sz="14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cnpj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317" y="2298128"/>
            <a:ext cx="9698355" cy="216700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25" dirty="0">
                <a:latin typeface="Trebuchet MS"/>
                <a:cs typeface="Trebuchet MS"/>
              </a:rPr>
              <a:t>Por</a:t>
            </a:r>
            <a:r>
              <a:rPr sz="1550" spc="-70" dirty="0">
                <a:latin typeface="Trebuchet MS"/>
                <a:cs typeface="Trebuchet MS"/>
              </a:rPr>
              <a:t> </a:t>
            </a:r>
            <a:r>
              <a:rPr sz="1550" spc="-60" dirty="0">
                <a:latin typeface="Trebuchet MS"/>
                <a:cs typeface="Trebuchet MS"/>
              </a:rPr>
              <a:t>fim,</a:t>
            </a:r>
            <a:r>
              <a:rPr sz="1550" spc="-95" dirty="0">
                <a:latin typeface="Trebuchet MS"/>
                <a:cs typeface="Trebuchet MS"/>
              </a:rPr>
              <a:t> </a:t>
            </a:r>
            <a:r>
              <a:rPr sz="1550" spc="65" dirty="0">
                <a:latin typeface="Trebuchet MS"/>
                <a:cs typeface="Trebuchet MS"/>
              </a:rPr>
              <a:t>caso</a:t>
            </a:r>
            <a:r>
              <a:rPr sz="1550" spc="-110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tenha</a:t>
            </a:r>
            <a:r>
              <a:rPr sz="1550" spc="-13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problemas</a:t>
            </a:r>
            <a:r>
              <a:rPr sz="1550" spc="-10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em</a:t>
            </a:r>
            <a:r>
              <a:rPr sz="1550" spc="-75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relação</a:t>
            </a:r>
            <a:r>
              <a:rPr sz="1550" spc="-8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ao</a:t>
            </a:r>
            <a:r>
              <a:rPr sz="1550" spc="-65" dirty="0">
                <a:latin typeface="Trebuchet MS"/>
                <a:cs typeface="Trebuchet MS"/>
              </a:rPr>
              <a:t> </a:t>
            </a:r>
            <a:r>
              <a:rPr sz="1550" spc="60" dirty="0">
                <a:latin typeface="Trebuchet MS"/>
                <a:cs typeface="Trebuchet MS"/>
              </a:rPr>
              <a:t>acesso</a:t>
            </a:r>
            <a:r>
              <a:rPr sz="1550" spc="-55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GOV,BR,</a:t>
            </a:r>
            <a:r>
              <a:rPr sz="1550" spc="-110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acesse:</a:t>
            </a:r>
            <a:endParaRPr sz="155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5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550" u="sng" spc="-7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https://www.gov.br/governodigital/pt-</a:t>
            </a:r>
            <a:r>
              <a:rPr sz="155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br/acessibilidade-</a:t>
            </a:r>
            <a:r>
              <a:rPr sz="1550" u="sng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e-</a:t>
            </a:r>
            <a:r>
              <a:rPr sz="1550"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usuario/atendimento-</a:t>
            </a:r>
            <a:r>
              <a:rPr sz="1550" u="sng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gov.br/duvidas-</a:t>
            </a:r>
            <a:r>
              <a:rPr sz="155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na-conta-</a:t>
            </a:r>
            <a:r>
              <a:rPr sz="155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gov.br</a:t>
            </a:r>
            <a:endParaRPr sz="1550" dirty="0">
              <a:latin typeface="Trebuchet MS"/>
              <a:cs typeface="Trebuchet MS"/>
            </a:endParaRPr>
          </a:p>
          <a:p>
            <a:pPr marL="12700" marR="255904">
              <a:lnSpc>
                <a:spcPct val="205900"/>
              </a:lnSpc>
              <a:spcBef>
                <a:spcPts val="75"/>
              </a:spcBef>
            </a:pPr>
            <a:r>
              <a:rPr sz="1550" spc="105" dirty="0">
                <a:latin typeface="Trebuchet MS"/>
                <a:cs typeface="Trebuchet MS"/>
              </a:rPr>
              <a:t>Caso</a:t>
            </a:r>
            <a:r>
              <a:rPr sz="1550" spc="-95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seja</a:t>
            </a:r>
            <a:r>
              <a:rPr sz="1550" spc="-8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necessário,</a:t>
            </a:r>
            <a:r>
              <a:rPr sz="1550" spc="-6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acione</a:t>
            </a:r>
            <a:r>
              <a:rPr sz="1550" spc="-2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a</a:t>
            </a:r>
            <a:r>
              <a:rPr sz="1550" spc="-6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Coordenação</a:t>
            </a:r>
            <a:r>
              <a:rPr sz="1550" spc="-2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de</a:t>
            </a:r>
            <a:r>
              <a:rPr sz="1550" spc="-6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Gestão</a:t>
            </a:r>
            <a:r>
              <a:rPr sz="1550" spc="-8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de</a:t>
            </a:r>
            <a:r>
              <a:rPr sz="1550" spc="-60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Receitas,</a:t>
            </a:r>
            <a:r>
              <a:rPr sz="1550" spc="-5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pelos</a:t>
            </a:r>
            <a:r>
              <a:rPr sz="1550" spc="-105" dirty="0">
                <a:latin typeface="Trebuchet MS"/>
                <a:cs typeface="Trebuchet MS"/>
              </a:rPr>
              <a:t> </a:t>
            </a:r>
            <a:r>
              <a:rPr sz="1550" spc="65" dirty="0">
                <a:latin typeface="Trebuchet MS"/>
                <a:cs typeface="Trebuchet MS"/>
              </a:rPr>
              <a:t>Canais</a:t>
            </a:r>
            <a:r>
              <a:rPr sz="1550" spc="-10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de</a:t>
            </a:r>
            <a:r>
              <a:rPr sz="1550" spc="-60" dirty="0">
                <a:latin typeface="Trebuchet MS"/>
                <a:cs typeface="Trebuchet MS"/>
              </a:rPr>
              <a:t> </a:t>
            </a:r>
            <a:r>
              <a:rPr sz="1550" spc="-20" dirty="0">
                <a:latin typeface="Trebuchet MS"/>
                <a:cs typeface="Trebuchet MS"/>
              </a:rPr>
              <a:t>Atendimento</a:t>
            </a:r>
            <a:r>
              <a:rPr sz="1550" spc="-1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da</a:t>
            </a:r>
            <a:r>
              <a:rPr sz="1550" spc="-30" dirty="0">
                <a:latin typeface="Trebuchet MS"/>
                <a:cs typeface="Trebuchet MS"/>
              </a:rPr>
              <a:t> </a:t>
            </a:r>
            <a:r>
              <a:rPr sz="1550" spc="-20" dirty="0">
                <a:latin typeface="Trebuchet MS"/>
                <a:cs typeface="Trebuchet MS"/>
              </a:rPr>
              <a:t>ANM: </a:t>
            </a:r>
            <a:r>
              <a:rPr lang="pt-BR" sz="1550" u="sng" spc="-8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Ouvidoria: </a:t>
            </a:r>
            <a:r>
              <a:rPr lang="pt-BR" sz="1550" u="sng" spc="-8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3"/>
              </a:rPr>
              <a:t>ouvidoria@anm.gov.br</a:t>
            </a:r>
            <a:br>
              <a:rPr lang="pt-BR" sz="1550" u="sng" spc="-8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</a:br>
            <a:r>
              <a:rPr lang="pt-BR" sz="1550" u="sng" spc="-8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Coordenação de Gestão de Receitas – COGER: </a:t>
            </a:r>
            <a:r>
              <a:rPr lang="pt-BR" sz="1550" u="sng" spc="-8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4"/>
              </a:rPr>
              <a:t>coger@anm.gov.br</a:t>
            </a:r>
            <a:r>
              <a:rPr lang="pt-BR" sz="1550" u="sng" spc="-8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</a:rPr>
              <a:t> </a:t>
            </a:r>
            <a:endParaRPr sz="15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762"/>
            <a:ext cx="12192000" cy="6853555"/>
          </a:xfrm>
          <a:custGeom>
            <a:avLst/>
            <a:gdLst/>
            <a:ahLst/>
            <a:cxnLst/>
            <a:rect l="l" t="t" r="r" b="b"/>
            <a:pathLst>
              <a:path w="12192000" h="6853555">
                <a:moveTo>
                  <a:pt x="12192000" y="6853235"/>
                </a:moveTo>
                <a:lnTo>
                  <a:pt x="12192000" y="0"/>
                </a:lnTo>
                <a:lnTo>
                  <a:pt x="0" y="0"/>
                </a:lnTo>
                <a:lnTo>
                  <a:pt x="0" y="6853235"/>
                </a:lnTo>
                <a:lnTo>
                  <a:pt x="12192000" y="6853235"/>
                </a:lnTo>
                <a:close/>
              </a:path>
            </a:pathLst>
          </a:custGeom>
          <a:solidFill>
            <a:srgbClr val="004B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762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>
                <a:moveTo>
                  <a:pt x="1219200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9525" y="6686550"/>
            <a:ext cx="12182475" cy="171450"/>
            <a:chOff x="9525" y="6686550"/>
            <a:chExt cx="12182475" cy="171450"/>
          </a:xfrm>
        </p:grpSpPr>
        <p:sp>
          <p:nvSpPr>
            <p:cNvPr id="5" name="object 5"/>
            <p:cNvSpPr/>
            <p:nvPr/>
          </p:nvSpPr>
          <p:spPr>
            <a:xfrm>
              <a:off x="9525" y="6686550"/>
              <a:ext cx="8058150" cy="171450"/>
            </a:xfrm>
            <a:custGeom>
              <a:avLst/>
              <a:gdLst/>
              <a:ahLst/>
              <a:cxnLst/>
              <a:rect l="l" t="t" r="r" b="b"/>
              <a:pathLst>
                <a:path w="8058150" h="171450">
                  <a:moveTo>
                    <a:pt x="0" y="171449"/>
                  </a:moveTo>
                  <a:lnTo>
                    <a:pt x="8058150" y="171449"/>
                  </a:lnTo>
                  <a:lnTo>
                    <a:pt x="8058150" y="0"/>
                  </a:lnTo>
                  <a:lnTo>
                    <a:pt x="0" y="0"/>
                  </a:lnTo>
                  <a:lnTo>
                    <a:pt x="0" y="171449"/>
                  </a:lnTo>
                  <a:close/>
                </a:path>
              </a:pathLst>
            </a:custGeom>
            <a:solidFill>
              <a:srgbClr val="1E7A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67675" y="6686550"/>
              <a:ext cx="4124325" cy="171450"/>
            </a:xfrm>
            <a:custGeom>
              <a:avLst/>
              <a:gdLst/>
              <a:ahLst/>
              <a:cxnLst/>
              <a:rect l="l" t="t" r="r" b="b"/>
              <a:pathLst>
                <a:path w="4124325" h="171450">
                  <a:moveTo>
                    <a:pt x="4124325" y="0"/>
                  </a:moveTo>
                  <a:lnTo>
                    <a:pt x="0" y="0"/>
                  </a:lnTo>
                  <a:lnTo>
                    <a:pt x="0" y="171449"/>
                  </a:lnTo>
                  <a:lnTo>
                    <a:pt x="4124325" y="171449"/>
                  </a:lnTo>
                  <a:lnTo>
                    <a:pt x="4124325" y="0"/>
                  </a:lnTo>
                  <a:close/>
                </a:path>
              </a:pathLst>
            </a:custGeom>
            <a:solidFill>
              <a:srgbClr val="FF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0" y="2771775"/>
            <a:ext cx="1838325" cy="666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1209675"/>
            <a:chOff x="0" y="0"/>
            <a:chExt cx="12192000" cy="12096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1209675"/>
            </a:xfrm>
            <a:custGeom>
              <a:avLst/>
              <a:gdLst/>
              <a:ahLst/>
              <a:cxnLst/>
              <a:rect l="l" t="t" r="r" b="b"/>
              <a:pathLst>
                <a:path w="12192000" h="1209675">
                  <a:moveTo>
                    <a:pt x="0" y="1209675"/>
                  </a:moveTo>
                  <a:lnTo>
                    <a:pt x="12192000" y="120967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209675"/>
                  </a:lnTo>
                  <a:close/>
                </a:path>
              </a:pathLst>
            </a:custGeom>
            <a:solidFill>
              <a:srgbClr val="004B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87024" y="295275"/>
              <a:ext cx="1276350" cy="4572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object 7"/>
            <p:cNvSpPr/>
            <p:nvPr/>
          </p:nvSpPr>
          <p:spPr>
            <a:xfrm>
              <a:off x="0" y="1209675"/>
              <a:ext cx="12192000" cy="5648325"/>
            </a:xfrm>
            <a:custGeom>
              <a:avLst/>
              <a:gdLst/>
              <a:ahLst/>
              <a:cxnLst/>
              <a:rect l="l" t="t" r="r" b="b"/>
              <a:pathLst>
                <a:path w="12192000" h="5648325">
                  <a:moveTo>
                    <a:pt x="12192000" y="0"/>
                  </a:moveTo>
                  <a:lnTo>
                    <a:pt x="0" y="0"/>
                  </a:lnTo>
                  <a:lnTo>
                    <a:pt x="0" y="5648325"/>
                  </a:lnTo>
                  <a:lnTo>
                    <a:pt x="12192000" y="564832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2447924" cy="1209675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258441" y="1993328"/>
            <a:ext cx="7933055" cy="975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5265" algn="ctr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solidFill>
                  <a:srgbClr val="1F3863"/>
                </a:solidFill>
                <a:latin typeface="Trebuchet MS"/>
                <a:cs typeface="Trebuchet MS"/>
              </a:rPr>
              <a:t>Para</a:t>
            </a:r>
            <a:r>
              <a:rPr sz="1800" spc="-114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a</a:t>
            </a:r>
            <a:r>
              <a:rPr sz="1800" spc="-1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1F3863"/>
                </a:solidFill>
                <a:latin typeface="Trebuchet MS"/>
                <a:cs typeface="Trebuchet MS"/>
              </a:rPr>
              <a:t>TAH</a:t>
            </a:r>
            <a:r>
              <a:rPr sz="1800" spc="-90" dirty="0">
                <a:solidFill>
                  <a:srgbClr val="1F3863"/>
                </a:solidFill>
                <a:latin typeface="Trebuchet MS"/>
                <a:cs typeface="Trebuchet MS"/>
              </a:rPr>
              <a:t>,</a:t>
            </a:r>
            <a:r>
              <a:rPr sz="1800" spc="-1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basta</a:t>
            </a:r>
            <a:r>
              <a:rPr sz="1800" spc="-114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acessar:</a:t>
            </a:r>
            <a:endParaRPr sz="18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65"/>
              </a:spcBef>
            </a:pP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u="sng" spc="-1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4"/>
              </a:rPr>
              <a:t>https://www.gov.br/anm/pt-</a:t>
            </a:r>
            <a:r>
              <a:rPr sz="1800" u="sng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4"/>
              </a:rPr>
              <a:t>br/assuntos/acesso-</a:t>
            </a:r>
            <a:r>
              <a:rPr sz="1800" u="sng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4"/>
              </a:rPr>
              <a:t>a-</a:t>
            </a:r>
            <a:r>
              <a:rPr sz="18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4"/>
              </a:rPr>
              <a:t>sistemas/emissao-</a:t>
            </a:r>
            <a:r>
              <a:rPr sz="1800" u="sng" spc="-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4"/>
              </a:rPr>
              <a:t>de-</a:t>
            </a:r>
            <a:r>
              <a:rPr sz="18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4"/>
              </a:rPr>
              <a:t>boletos</a:t>
            </a:r>
            <a:endParaRPr sz="1800" dirty="0">
              <a:latin typeface="Trebuchet MS"/>
              <a:cs typeface="Trebuchet MS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AC1A16C8-C0E9-1ED7-E798-5C14A330A2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8051" y="3174145"/>
            <a:ext cx="2495898" cy="24863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59809" y="1732597"/>
            <a:ext cx="46297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Escolha</a:t>
            </a:r>
            <a:r>
              <a:rPr sz="1800" spc="-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a</a:t>
            </a:r>
            <a:r>
              <a:rPr sz="1800" spc="-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opção</a:t>
            </a:r>
            <a:r>
              <a:rPr sz="180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de</a:t>
            </a:r>
            <a:r>
              <a:rPr sz="1800" spc="-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acesso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1" spc="-75" dirty="0">
                <a:solidFill>
                  <a:srgbClr val="1F3863"/>
                </a:solidFill>
                <a:latin typeface="Trebuchet MS"/>
                <a:cs typeface="Trebuchet MS"/>
              </a:rPr>
              <a:t>Entrar</a:t>
            </a:r>
            <a:r>
              <a:rPr sz="180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1F3863"/>
                </a:solidFill>
                <a:latin typeface="Trebuchet MS"/>
                <a:cs typeface="Trebuchet MS"/>
              </a:rPr>
              <a:t>com</a:t>
            </a:r>
            <a:r>
              <a:rPr sz="1800" b="1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1F3863"/>
                </a:solidFill>
                <a:latin typeface="Trebuchet MS"/>
                <a:cs typeface="Trebuchet MS"/>
              </a:rPr>
              <a:t>gov.br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1220450" cy="6153150"/>
            <a:chOff x="0" y="0"/>
            <a:chExt cx="11220450" cy="61531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447924" cy="120967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1074" y="2447925"/>
              <a:ext cx="10239375" cy="370522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1209675"/>
            </a:xfrm>
            <a:custGeom>
              <a:avLst/>
              <a:gdLst/>
              <a:ahLst/>
              <a:cxnLst/>
              <a:rect l="l" t="t" r="r" b="b"/>
              <a:pathLst>
                <a:path w="12192000" h="1209675">
                  <a:moveTo>
                    <a:pt x="0" y="1209675"/>
                  </a:moveTo>
                  <a:lnTo>
                    <a:pt x="12192000" y="120967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209675"/>
                  </a:lnTo>
                  <a:close/>
                </a:path>
              </a:pathLst>
            </a:custGeom>
            <a:solidFill>
              <a:srgbClr val="004B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87024" y="295275"/>
              <a:ext cx="1276350" cy="457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1209675"/>
              <a:ext cx="12192000" cy="5648325"/>
            </a:xfrm>
            <a:custGeom>
              <a:avLst/>
              <a:gdLst/>
              <a:ahLst/>
              <a:cxnLst/>
              <a:rect l="l" t="t" r="r" b="b"/>
              <a:pathLst>
                <a:path w="12192000" h="5648325">
                  <a:moveTo>
                    <a:pt x="12192000" y="0"/>
                  </a:moveTo>
                  <a:lnTo>
                    <a:pt x="0" y="0"/>
                  </a:lnTo>
                  <a:lnTo>
                    <a:pt x="0" y="5648325"/>
                  </a:lnTo>
                  <a:lnTo>
                    <a:pt x="12192000" y="564832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704339" y="1856041"/>
            <a:ext cx="9086850" cy="1275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71145">
              <a:lnSpc>
                <a:spcPct val="153000"/>
              </a:lnSpc>
              <a:spcBef>
                <a:spcPts val="95"/>
              </a:spcBef>
            </a:pPr>
            <a:r>
              <a:rPr sz="1800" spc="95" dirty="0">
                <a:solidFill>
                  <a:srgbClr val="1F3863"/>
                </a:solidFill>
                <a:latin typeface="Trebuchet MS"/>
                <a:cs typeface="Trebuchet MS"/>
              </a:rPr>
              <a:t>O</a:t>
            </a:r>
            <a:r>
              <a:rPr sz="1800" spc="-1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1F3863"/>
                </a:solidFill>
                <a:latin typeface="Trebuchet MS"/>
                <a:cs typeface="Trebuchet MS"/>
              </a:rPr>
              <a:t>acesso</a:t>
            </a:r>
            <a:r>
              <a:rPr sz="18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ao</a:t>
            </a:r>
            <a:r>
              <a:rPr sz="18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novo</a:t>
            </a:r>
            <a:r>
              <a:rPr sz="1800" spc="-1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sistema</a:t>
            </a:r>
            <a:r>
              <a:rPr sz="1800" spc="-114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de</a:t>
            </a:r>
            <a:r>
              <a:rPr sz="1800" spc="-10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1F3863"/>
                </a:solidFill>
                <a:latin typeface="Trebuchet MS"/>
                <a:cs typeface="Trebuchet MS"/>
              </a:rPr>
              <a:t>Arrecadação</a:t>
            </a:r>
            <a:r>
              <a:rPr sz="1800" spc="-1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1F3863"/>
                </a:solidFill>
                <a:latin typeface="Trebuchet MS"/>
                <a:cs typeface="Trebuchet MS"/>
              </a:rPr>
              <a:t>se</a:t>
            </a:r>
            <a:r>
              <a:rPr sz="18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1F3863"/>
                </a:solidFill>
                <a:latin typeface="Trebuchet MS"/>
                <a:cs typeface="Trebuchet MS"/>
              </a:rPr>
              <a:t>dará</a:t>
            </a:r>
            <a:r>
              <a:rPr sz="1800" spc="-114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exclusivamente</a:t>
            </a:r>
            <a:r>
              <a:rPr sz="1800" spc="-1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pela</a:t>
            </a:r>
            <a:r>
              <a:rPr sz="1800" spc="-114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1F3863"/>
                </a:solidFill>
                <a:latin typeface="Trebuchet MS"/>
                <a:cs typeface="Trebuchet MS"/>
              </a:rPr>
              <a:t>conta</a:t>
            </a:r>
            <a:r>
              <a:rPr sz="1800" spc="-2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GOV.BR.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Após</a:t>
            </a:r>
            <a:r>
              <a:rPr sz="1800" spc="-1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1F3863"/>
                </a:solidFill>
                <a:latin typeface="Trebuchet MS"/>
                <a:cs typeface="Trebuchet MS"/>
              </a:rPr>
              <a:t>sua</a:t>
            </a:r>
            <a:r>
              <a:rPr sz="180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identificação</a:t>
            </a:r>
            <a:r>
              <a:rPr sz="180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de</a:t>
            </a:r>
            <a:r>
              <a:rPr sz="18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acesso,</a:t>
            </a:r>
            <a:r>
              <a:rPr sz="18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a</a:t>
            </a:r>
            <a:r>
              <a:rPr sz="18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1F3863"/>
                </a:solidFill>
                <a:latin typeface="Trebuchet MS"/>
                <a:cs typeface="Trebuchet MS"/>
              </a:rPr>
              <a:t>tela</a:t>
            </a:r>
            <a:r>
              <a:rPr sz="180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1F3863"/>
                </a:solidFill>
                <a:latin typeface="Trebuchet MS"/>
                <a:cs typeface="Trebuchet MS"/>
              </a:rPr>
              <a:t>inicial</a:t>
            </a:r>
            <a:r>
              <a:rPr sz="180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do</a:t>
            </a:r>
            <a:r>
              <a:rPr sz="1800" spc="-18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Sinarc</a:t>
            </a:r>
            <a:r>
              <a:rPr sz="1800" spc="-1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será</a:t>
            </a:r>
            <a:r>
              <a:rPr sz="18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1F3863"/>
                </a:solidFill>
                <a:latin typeface="Trebuchet MS"/>
                <a:cs typeface="Trebuchet MS"/>
              </a:rPr>
              <a:t>mostrada.</a:t>
            </a:r>
            <a:r>
              <a:rPr sz="1800" spc="-1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Clique</a:t>
            </a:r>
            <a:r>
              <a:rPr sz="18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em</a:t>
            </a:r>
            <a:r>
              <a:rPr sz="1800" spc="-14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1F3863"/>
                </a:solidFill>
                <a:latin typeface="Trebuchet MS"/>
                <a:cs typeface="Trebuchet MS"/>
              </a:rPr>
              <a:t>Débitos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,</a:t>
            </a:r>
            <a:endParaRPr sz="1800">
              <a:latin typeface="Trebuchet MS"/>
              <a:cs typeface="Trebuchet MS"/>
            </a:endParaRPr>
          </a:p>
          <a:p>
            <a:pPr marL="3197860">
              <a:lnSpc>
                <a:spcPct val="100000"/>
              </a:lnSpc>
              <a:spcBef>
                <a:spcPts val="1070"/>
              </a:spcBef>
            </a:pP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em</a:t>
            </a:r>
            <a:r>
              <a:rPr sz="1800" spc="-1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seguida</a:t>
            </a:r>
            <a:r>
              <a:rPr sz="1800" spc="-1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1" spc="-30" dirty="0">
                <a:solidFill>
                  <a:srgbClr val="1F3863"/>
                </a:solidFill>
                <a:latin typeface="Trebuchet MS"/>
                <a:cs typeface="Trebuchet MS"/>
              </a:rPr>
              <a:t>Pagar</a:t>
            </a:r>
            <a:r>
              <a:rPr sz="1800" b="1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1" spc="-10" dirty="0">
                <a:solidFill>
                  <a:srgbClr val="1F3863"/>
                </a:solidFill>
                <a:latin typeface="Trebuchet MS"/>
                <a:cs typeface="Trebuchet MS"/>
              </a:rPr>
              <a:t>Débitos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: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0"/>
            <a:ext cx="11296650" cy="5010150"/>
            <a:chOff x="0" y="0"/>
            <a:chExt cx="11296650" cy="501015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2447924" cy="120967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4874" y="3752850"/>
              <a:ext cx="10391775" cy="1257300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87879" y="1973897"/>
            <a:ext cx="8006080" cy="5772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205355" marR="5080" indent="-2193290">
              <a:lnSpc>
                <a:spcPct val="100800"/>
              </a:lnSpc>
              <a:spcBef>
                <a:spcPts val="85"/>
              </a:spcBef>
            </a:pPr>
            <a:r>
              <a:rPr sz="1800" spc="-20" dirty="0">
                <a:solidFill>
                  <a:srgbClr val="1F3863"/>
                </a:solidFill>
                <a:latin typeface="Trebuchet MS"/>
                <a:cs typeface="Trebuchet MS"/>
              </a:rPr>
              <a:t>A</a:t>
            </a:r>
            <a:r>
              <a:rPr sz="180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65" dirty="0">
                <a:solidFill>
                  <a:srgbClr val="1F3863"/>
                </a:solidFill>
                <a:latin typeface="Trebuchet MS"/>
                <a:cs typeface="Trebuchet MS"/>
              </a:rPr>
              <a:t>tela</a:t>
            </a:r>
            <a:r>
              <a:rPr sz="1800" spc="-1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1F3863"/>
                </a:solidFill>
                <a:latin typeface="Trebuchet MS"/>
                <a:cs typeface="Trebuchet MS"/>
              </a:rPr>
              <a:t>seguinte</a:t>
            </a:r>
            <a:r>
              <a:rPr sz="180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1F3863"/>
                </a:solidFill>
                <a:latin typeface="Trebuchet MS"/>
                <a:cs typeface="Trebuchet MS"/>
              </a:rPr>
              <a:t>mostra</a:t>
            </a:r>
            <a:r>
              <a:rPr sz="1800" spc="-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o</a:t>
            </a:r>
            <a:r>
              <a:rPr sz="1800" spc="-1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campo</a:t>
            </a:r>
            <a:r>
              <a:rPr sz="1800" spc="-8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1" spc="-55" dirty="0">
                <a:solidFill>
                  <a:srgbClr val="1F3863"/>
                </a:solidFill>
                <a:latin typeface="Trebuchet MS"/>
                <a:cs typeface="Trebuchet MS"/>
              </a:rPr>
              <a:t>Titulares</a:t>
            </a:r>
            <a:r>
              <a:rPr sz="1800" b="1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b="1" spc="-25" dirty="0">
                <a:solidFill>
                  <a:srgbClr val="1F3863"/>
                </a:solidFill>
                <a:latin typeface="Trebuchet MS"/>
                <a:cs typeface="Trebuchet MS"/>
              </a:rPr>
              <a:t>Representados</a:t>
            </a:r>
            <a:r>
              <a:rPr sz="1800" spc="-25" dirty="0">
                <a:solidFill>
                  <a:srgbClr val="1F3863"/>
                </a:solidFill>
                <a:latin typeface="Trebuchet MS"/>
                <a:cs typeface="Trebuchet MS"/>
              </a:rPr>
              <a:t>,</a:t>
            </a:r>
            <a:r>
              <a:rPr sz="1800" spc="-11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bastando</a:t>
            </a:r>
            <a:r>
              <a:rPr sz="1800" spc="-1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1F3863"/>
                </a:solidFill>
                <a:latin typeface="Trebuchet MS"/>
                <a:cs typeface="Trebuchet MS"/>
              </a:rPr>
              <a:t>escolher,</a:t>
            </a:r>
            <a:r>
              <a:rPr sz="1800" spc="-10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1F3863"/>
                </a:solidFill>
                <a:latin typeface="Trebuchet MS"/>
                <a:cs typeface="Trebuchet MS"/>
              </a:rPr>
              <a:t>ou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mesmo,</a:t>
            </a:r>
            <a:r>
              <a:rPr sz="18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60" dirty="0">
                <a:solidFill>
                  <a:srgbClr val="1F3863"/>
                </a:solidFill>
                <a:latin typeface="Trebuchet MS"/>
                <a:cs typeface="Trebuchet MS"/>
              </a:rPr>
              <a:t>digitar</a:t>
            </a:r>
            <a:r>
              <a:rPr sz="18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o</a:t>
            </a:r>
            <a:r>
              <a:rPr sz="18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processo</a:t>
            </a:r>
            <a:r>
              <a:rPr sz="1800" spc="-1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minerário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0353675" cy="6381750"/>
            <a:chOff x="0" y="0"/>
            <a:chExt cx="10353675" cy="63817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447924" cy="120967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47849" y="2886075"/>
              <a:ext cx="8505825" cy="349567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447924" cy="120967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14474" y="2533650"/>
              <a:ext cx="8858250" cy="3895725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2013330" y="1624901"/>
            <a:ext cx="7863840" cy="5772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05435" marR="5080" indent="-293370">
              <a:lnSpc>
                <a:spcPct val="100899"/>
              </a:lnSpc>
              <a:spcBef>
                <a:spcPts val="80"/>
              </a:spcBef>
            </a:pPr>
            <a:r>
              <a:rPr sz="1800" spc="-45" dirty="0">
                <a:solidFill>
                  <a:srgbClr val="1F3863"/>
                </a:solidFill>
                <a:latin typeface="Trebuchet MS"/>
                <a:cs typeface="Trebuchet MS"/>
              </a:rPr>
              <a:t>Aparecerá</a:t>
            </a:r>
            <a:r>
              <a:rPr sz="1800" spc="-7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no</a:t>
            </a:r>
            <a:r>
              <a:rPr sz="1800" spc="-114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1F3863"/>
                </a:solidFill>
                <a:latin typeface="Trebuchet MS"/>
                <a:cs typeface="Trebuchet MS"/>
              </a:rPr>
              <a:t>grid</a:t>
            </a:r>
            <a:r>
              <a:rPr sz="1800" spc="-13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abaixo</a:t>
            </a:r>
            <a:r>
              <a:rPr sz="180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o</a:t>
            </a:r>
            <a:r>
              <a:rPr sz="1800" spc="-114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processo</a:t>
            </a:r>
            <a:r>
              <a:rPr sz="1800" spc="-11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1F3863"/>
                </a:solidFill>
                <a:latin typeface="Trebuchet MS"/>
                <a:cs typeface="Trebuchet MS"/>
              </a:rPr>
              <a:t>relacionado,</a:t>
            </a:r>
            <a:r>
              <a:rPr sz="1800" spc="-1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com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as</a:t>
            </a:r>
            <a:r>
              <a:rPr sz="18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opções</a:t>
            </a:r>
            <a:r>
              <a:rPr sz="1800" spc="-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0" dirty="0">
                <a:solidFill>
                  <a:srgbClr val="1F3863"/>
                </a:solidFill>
                <a:latin typeface="Trebuchet MS"/>
                <a:cs typeface="Trebuchet MS"/>
              </a:rPr>
              <a:t>de</a:t>
            </a:r>
            <a:r>
              <a:rPr sz="180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pagamento </a:t>
            </a:r>
            <a:r>
              <a:rPr sz="1800" spc="-50" dirty="0">
                <a:solidFill>
                  <a:srgbClr val="1F3863"/>
                </a:solidFill>
                <a:latin typeface="Trebuchet MS"/>
                <a:cs typeface="Trebuchet MS"/>
              </a:rPr>
              <a:t>(PagTesouro</a:t>
            </a:r>
            <a:r>
              <a:rPr sz="1800" spc="-1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165" dirty="0">
                <a:solidFill>
                  <a:srgbClr val="1F3863"/>
                </a:solidFill>
                <a:latin typeface="Trebuchet MS"/>
                <a:cs typeface="Trebuchet MS"/>
              </a:rPr>
              <a:t>–</a:t>
            </a:r>
            <a:r>
              <a:rPr sz="1800" spc="-1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1F3863"/>
                </a:solidFill>
                <a:latin typeface="Trebuchet MS"/>
                <a:cs typeface="Trebuchet MS"/>
              </a:rPr>
              <a:t>Boleto</a:t>
            </a:r>
            <a:r>
              <a:rPr sz="18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simples,</a:t>
            </a:r>
            <a:r>
              <a:rPr sz="1800" spc="-21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PIX</a:t>
            </a:r>
            <a:r>
              <a:rPr sz="1800" spc="-9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1F3863"/>
                </a:solidFill>
                <a:latin typeface="Trebuchet MS"/>
                <a:cs typeface="Trebuchet MS"/>
              </a:rPr>
              <a:t>e</a:t>
            </a:r>
            <a:r>
              <a:rPr sz="1800" spc="-20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Cartão</a:t>
            </a:r>
            <a:r>
              <a:rPr sz="18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1F3863"/>
                </a:solidFill>
                <a:latin typeface="Trebuchet MS"/>
                <a:cs typeface="Trebuchet MS"/>
              </a:rPr>
              <a:t>de</a:t>
            </a:r>
            <a:r>
              <a:rPr sz="1800" spc="-19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35" dirty="0">
                <a:solidFill>
                  <a:srgbClr val="1F3863"/>
                </a:solidFill>
                <a:latin typeface="Trebuchet MS"/>
                <a:cs typeface="Trebuchet MS"/>
              </a:rPr>
              <a:t>Crédito</a:t>
            </a:r>
            <a:r>
              <a:rPr sz="18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45" dirty="0">
                <a:solidFill>
                  <a:srgbClr val="1F3863"/>
                </a:solidFill>
                <a:latin typeface="Trebuchet MS"/>
                <a:cs typeface="Trebuchet MS"/>
              </a:rPr>
              <a:t>e</a:t>
            </a:r>
            <a:r>
              <a:rPr sz="1800" spc="-1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30" dirty="0">
                <a:solidFill>
                  <a:srgbClr val="1F3863"/>
                </a:solidFill>
                <a:latin typeface="Trebuchet MS"/>
                <a:cs typeface="Trebuchet MS"/>
              </a:rPr>
              <a:t>Boleto</a:t>
            </a:r>
            <a:r>
              <a:rPr sz="1800" spc="-16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1F3863"/>
                </a:solidFill>
                <a:latin typeface="Trebuchet MS"/>
                <a:cs typeface="Trebuchet MS"/>
              </a:rPr>
              <a:t>Cobrança):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125"/>
              </a:spcBef>
            </a:pPr>
            <a:r>
              <a:rPr spc="65" dirty="0"/>
              <a:t>O</a:t>
            </a:r>
            <a:r>
              <a:rPr spc="-125" dirty="0"/>
              <a:t> </a:t>
            </a:r>
            <a:r>
              <a:rPr spc="50" dirty="0"/>
              <a:t>QUE</a:t>
            </a:r>
            <a:r>
              <a:rPr spc="-165" dirty="0"/>
              <a:t> </a:t>
            </a:r>
            <a:r>
              <a:rPr dirty="0"/>
              <a:t>É</a:t>
            </a:r>
            <a:r>
              <a:rPr spc="-125" dirty="0"/>
              <a:t> </a:t>
            </a:r>
            <a:r>
              <a:rPr spc="-10" dirty="0"/>
              <a:t>GOV.BR?</a:t>
            </a:r>
          </a:p>
          <a:p>
            <a:pPr marL="30480" marR="5080">
              <a:lnSpc>
                <a:spcPts val="1950"/>
              </a:lnSpc>
              <a:spcBef>
                <a:spcPts val="10"/>
              </a:spcBef>
            </a:pP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É</a:t>
            </a:r>
            <a:r>
              <a:rPr b="0" spc="2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uma</a:t>
            </a:r>
            <a:r>
              <a:rPr b="0" spc="4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identificação</a:t>
            </a:r>
            <a:r>
              <a:rPr b="0" spc="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que</a:t>
            </a:r>
            <a:r>
              <a:rPr b="0" spc="2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comprova</a:t>
            </a:r>
            <a:r>
              <a:rPr b="0" spc="3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em</a:t>
            </a:r>
            <a:r>
              <a:rPr b="0" spc="4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meios</a:t>
            </a:r>
            <a:r>
              <a:rPr b="0" spc="4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digitais</a:t>
            </a:r>
            <a:r>
              <a:rPr b="0" spc="1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que</a:t>
            </a:r>
            <a:r>
              <a:rPr b="0" spc="2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você</a:t>
            </a:r>
            <a:r>
              <a:rPr b="0" spc="4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é</a:t>
            </a:r>
            <a:r>
              <a:rPr b="0" spc="2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você.</a:t>
            </a:r>
            <a:r>
              <a:rPr b="0" spc="2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95" dirty="0">
                <a:solidFill>
                  <a:srgbClr val="000000"/>
                </a:solidFill>
                <a:latin typeface="Trebuchet MS"/>
                <a:cs typeface="Trebuchet MS"/>
              </a:rPr>
              <a:t>Com</a:t>
            </a:r>
            <a:r>
              <a:rPr b="0" spc="1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20" dirty="0">
                <a:solidFill>
                  <a:srgbClr val="000000"/>
                </a:solidFill>
                <a:latin typeface="Trebuchet MS"/>
                <a:cs typeface="Trebuchet MS"/>
              </a:rPr>
              <a:t>ela,</a:t>
            </a:r>
            <a:r>
              <a:rPr b="0" spc="2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você</a:t>
            </a:r>
            <a:r>
              <a:rPr b="0" spc="5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se</a:t>
            </a:r>
            <a:r>
              <a:rPr b="0" spc="4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20" dirty="0">
                <a:solidFill>
                  <a:srgbClr val="000000"/>
                </a:solidFill>
                <a:latin typeface="Trebuchet MS"/>
                <a:cs typeface="Trebuchet MS"/>
              </a:rPr>
              <a:t>identifica</a:t>
            </a:r>
            <a:r>
              <a:rPr b="0" spc="2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55" dirty="0">
                <a:solidFill>
                  <a:srgbClr val="000000"/>
                </a:solidFill>
                <a:latin typeface="Trebuchet MS"/>
                <a:cs typeface="Trebuchet MS"/>
              </a:rPr>
              <a:t>com</a:t>
            </a:r>
            <a:r>
              <a:rPr b="0" spc="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segurança</a:t>
            </a:r>
            <a:r>
              <a:rPr b="0" spc="-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25" dirty="0">
                <a:solidFill>
                  <a:srgbClr val="000000"/>
                </a:solidFill>
                <a:latin typeface="Trebuchet MS"/>
                <a:cs typeface="Trebuchet MS"/>
              </a:rPr>
              <a:t>na </a:t>
            </a:r>
            <a:r>
              <a:rPr b="0" spc="-20" dirty="0">
                <a:solidFill>
                  <a:srgbClr val="000000"/>
                </a:solidFill>
                <a:latin typeface="Trebuchet MS"/>
                <a:cs typeface="Trebuchet MS"/>
              </a:rPr>
              <a:t>hora</a:t>
            </a:r>
            <a:r>
              <a:rPr b="0" spc="-5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de</a:t>
            </a:r>
            <a:r>
              <a:rPr b="0" spc="-7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45" dirty="0">
                <a:solidFill>
                  <a:srgbClr val="000000"/>
                </a:solidFill>
                <a:latin typeface="Trebuchet MS"/>
                <a:cs typeface="Trebuchet MS"/>
              </a:rPr>
              <a:t>acessar</a:t>
            </a:r>
            <a:r>
              <a:rPr b="0" spc="-9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serviços</a:t>
            </a:r>
            <a:r>
              <a:rPr b="0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digitais.</a:t>
            </a:r>
            <a:r>
              <a:rPr b="0" spc="-6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Ela</a:t>
            </a:r>
            <a:r>
              <a:rPr b="0" spc="-4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5" dirty="0">
                <a:solidFill>
                  <a:srgbClr val="000000"/>
                </a:solidFill>
                <a:latin typeface="Trebuchet MS"/>
                <a:cs typeface="Trebuchet MS"/>
              </a:rPr>
              <a:t>é</a:t>
            </a:r>
            <a:r>
              <a:rPr b="0" spc="-7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45" dirty="0">
                <a:solidFill>
                  <a:srgbClr val="000000"/>
                </a:solidFill>
                <a:latin typeface="Trebuchet MS"/>
                <a:cs typeface="Trebuchet MS"/>
              </a:rPr>
              <a:t>gratuita</a:t>
            </a:r>
            <a:r>
              <a:rPr b="0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5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b="0" spc="-7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está</a:t>
            </a:r>
            <a:r>
              <a:rPr b="0" spc="-6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disponível</a:t>
            </a:r>
            <a:r>
              <a:rPr b="0" spc="-7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para</a:t>
            </a:r>
            <a:r>
              <a:rPr b="0" spc="-7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todos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95" dirty="0">
                <a:solidFill>
                  <a:srgbClr val="000000"/>
                </a:solidFill>
                <a:latin typeface="Trebuchet MS"/>
                <a:cs typeface="Trebuchet MS"/>
              </a:rPr>
              <a:t>os</a:t>
            </a:r>
            <a:r>
              <a:rPr b="0" spc="-9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cidadãos</a:t>
            </a:r>
            <a:r>
              <a:rPr b="0" spc="-8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brasileiros.</a:t>
            </a:r>
          </a:p>
          <a:p>
            <a:pPr marL="17780">
              <a:lnSpc>
                <a:spcPct val="100000"/>
              </a:lnSpc>
              <a:spcBef>
                <a:spcPts val="90"/>
              </a:spcBef>
            </a:pPr>
            <a:endParaRPr b="0" spc="-10" dirty="0">
              <a:solidFill>
                <a:srgbClr val="000000"/>
              </a:solidFill>
              <a:latin typeface="Trebuchet MS"/>
              <a:cs typeface="Trebuchet MS"/>
            </a:endParaRPr>
          </a:p>
          <a:p>
            <a:pPr marL="30480">
              <a:lnSpc>
                <a:spcPct val="100000"/>
              </a:lnSpc>
            </a:pPr>
            <a:r>
              <a:rPr spc="65" dirty="0"/>
              <a:t>POR</a:t>
            </a:r>
            <a:r>
              <a:rPr spc="-130" dirty="0"/>
              <a:t> </a:t>
            </a:r>
            <a:r>
              <a:rPr spc="55" dirty="0"/>
              <a:t>QUE</a:t>
            </a:r>
            <a:r>
              <a:rPr spc="-155" dirty="0"/>
              <a:t> </a:t>
            </a:r>
            <a:r>
              <a:rPr dirty="0"/>
              <a:t>EU</a:t>
            </a:r>
            <a:r>
              <a:rPr spc="-85" dirty="0"/>
              <a:t> </a:t>
            </a:r>
            <a:r>
              <a:rPr spc="80" dirty="0"/>
              <a:t>PRECISO</a:t>
            </a:r>
            <a:r>
              <a:rPr spc="-125" dirty="0"/>
              <a:t> </a:t>
            </a:r>
            <a:r>
              <a:rPr spc="65" dirty="0"/>
              <a:t>DE</a:t>
            </a:r>
            <a:r>
              <a:rPr spc="-90" dirty="0"/>
              <a:t> </a:t>
            </a:r>
            <a:r>
              <a:rPr spc="55" dirty="0"/>
              <a:t>UMA</a:t>
            </a:r>
            <a:r>
              <a:rPr spc="-80" dirty="0"/>
              <a:t> </a:t>
            </a:r>
            <a:r>
              <a:rPr dirty="0"/>
              <a:t>CONTA</a:t>
            </a:r>
            <a:r>
              <a:rPr spc="-110" dirty="0"/>
              <a:t> </a:t>
            </a:r>
            <a:r>
              <a:rPr spc="-10" dirty="0"/>
              <a:t>GOV.BR?</a:t>
            </a:r>
          </a:p>
          <a:p>
            <a:pPr marL="30480" marR="7620">
              <a:lnSpc>
                <a:spcPct val="101000"/>
              </a:lnSpc>
              <a:spcBef>
                <a:spcPts val="75"/>
              </a:spcBef>
            </a:pP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b="0" spc="-2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conta</a:t>
            </a:r>
            <a:r>
              <a:rPr b="0" spc="-4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55" dirty="0">
                <a:solidFill>
                  <a:srgbClr val="000000"/>
                </a:solidFill>
                <a:latin typeface="Trebuchet MS"/>
                <a:cs typeface="Trebuchet MS"/>
              </a:rPr>
              <a:t>gov.br</a:t>
            </a:r>
            <a:r>
              <a:rPr b="0" spc="-1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permite</a:t>
            </a:r>
            <a:r>
              <a:rPr b="0" spc="2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55" dirty="0">
                <a:solidFill>
                  <a:srgbClr val="000000"/>
                </a:solidFill>
                <a:latin typeface="Trebuchet MS"/>
                <a:cs typeface="Trebuchet MS"/>
              </a:rPr>
              <a:t>fazer</a:t>
            </a:r>
            <a:r>
              <a:rPr b="0" spc="-5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todas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80" dirty="0">
                <a:solidFill>
                  <a:srgbClr val="000000"/>
                </a:solidFill>
                <a:latin typeface="Trebuchet MS"/>
                <a:cs typeface="Trebuchet MS"/>
              </a:rPr>
              <a:t>essas</a:t>
            </a:r>
            <a:r>
              <a:rPr b="0" spc="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transações</a:t>
            </a:r>
            <a:r>
              <a:rPr b="0" spc="2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55" dirty="0">
                <a:solidFill>
                  <a:srgbClr val="000000"/>
                </a:solidFill>
                <a:latin typeface="Trebuchet MS"/>
                <a:cs typeface="Trebuchet MS"/>
              </a:rPr>
              <a:t>com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o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5" dirty="0">
                <a:solidFill>
                  <a:srgbClr val="000000"/>
                </a:solidFill>
                <a:latin typeface="Trebuchet MS"/>
                <a:cs typeface="Trebuchet MS"/>
              </a:rPr>
              <a:t>governo,</a:t>
            </a:r>
            <a:r>
              <a:rPr b="0" spc="-1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45" dirty="0">
                <a:solidFill>
                  <a:srgbClr val="000000"/>
                </a:solidFill>
                <a:latin typeface="Trebuchet MS"/>
                <a:cs typeface="Trebuchet MS"/>
              </a:rPr>
              <a:t>acessar</a:t>
            </a:r>
            <a:r>
              <a:rPr b="0" spc="-4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serviços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públicos</a:t>
            </a:r>
            <a:r>
              <a:rPr b="0" spc="-3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digitais,</a:t>
            </a:r>
            <a:r>
              <a:rPr b="0" spc="-2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55" dirty="0">
                <a:solidFill>
                  <a:srgbClr val="000000"/>
                </a:solidFill>
                <a:latin typeface="Trebuchet MS"/>
                <a:cs typeface="Trebuchet MS"/>
              </a:rPr>
              <a:t>fazer</a:t>
            </a:r>
            <a:r>
              <a:rPr b="0" spc="-5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b="0" spc="-1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Prova</a:t>
            </a:r>
            <a:r>
              <a:rPr b="0" spc="1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25" dirty="0">
                <a:solidFill>
                  <a:srgbClr val="000000"/>
                </a:solidFill>
                <a:latin typeface="Trebuchet MS"/>
                <a:cs typeface="Trebuchet MS"/>
              </a:rPr>
              <a:t>de 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Vida,</a:t>
            </a:r>
            <a:r>
              <a:rPr b="0" spc="-4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assinar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documentos</a:t>
            </a:r>
            <a:r>
              <a:rPr b="0" spc="-6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digitais</a:t>
            </a:r>
            <a:r>
              <a:rPr b="0" spc="-5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em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60" dirty="0">
                <a:solidFill>
                  <a:srgbClr val="000000"/>
                </a:solidFill>
                <a:latin typeface="Trebuchet MS"/>
                <a:cs typeface="Trebuchet MS"/>
              </a:rPr>
              <a:t>processos</a:t>
            </a:r>
            <a:r>
              <a:rPr b="0" spc="-11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20" dirty="0">
                <a:solidFill>
                  <a:srgbClr val="000000"/>
                </a:solidFill>
                <a:latin typeface="Trebuchet MS"/>
                <a:cs typeface="Trebuchet MS"/>
              </a:rPr>
              <a:t>eletrônicos,</a:t>
            </a:r>
            <a:r>
              <a:rPr b="0" spc="-5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5" dirty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b="0" spc="-6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muito</a:t>
            </a:r>
            <a:r>
              <a:rPr b="0" spc="-3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mais.</a:t>
            </a:r>
          </a:p>
          <a:p>
            <a:pPr marL="17780">
              <a:lnSpc>
                <a:spcPct val="100000"/>
              </a:lnSpc>
              <a:spcBef>
                <a:spcPts val="170"/>
              </a:spcBef>
            </a:pPr>
            <a:endParaRPr b="0" spc="-10" dirty="0">
              <a:solidFill>
                <a:srgbClr val="000000"/>
              </a:solidFill>
              <a:latin typeface="Trebuchet MS"/>
              <a:cs typeface="Trebuchet MS"/>
            </a:endParaRPr>
          </a:p>
          <a:p>
            <a:pPr marL="30480">
              <a:lnSpc>
                <a:spcPct val="100000"/>
              </a:lnSpc>
            </a:pPr>
            <a:r>
              <a:rPr spc="55" dirty="0"/>
              <a:t>QUE</a:t>
            </a:r>
            <a:r>
              <a:rPr spc="-145" dirty="0"/>
              <a:t> </a:t>
            </a:r>
            <a:r>
              <a:rPr spc="-10" dirty="0"/>
              <a:t>TIPO</a:t>
            </a:r>
            <a:r>
              <a:rPr spc="-80" dirty="0"/>
              <a:t> </a:t>
            </a:r>
            <a:r>
              <a:rPr spc="70" dirty="0"/>
              <a:t>DE</a:t>
            </a:r>
            <a:r>
              <a:rPr spc="-85" dirty="0"/>
              <a:t> </a:t>
            </a:r>
            <a:r>
              <a:rPr dirty="0"/>
              <a:t>CONTA</a:t>
            </a:r>
            <a:r>
              <a:rPr spc="-100" dirty="0"/>
              <a:t> </a:t>
            </a:r>
            <a:r>
              <a:rPr dirty="0"/>
              <a:t>GOV.BR</a:t>
            </a:r>
            <a:r>
              <a:rPr spc="-85" dirty="0"/>
              <a:t> </a:t>
            </a:r>
            <a:r>
              <a:rPr spc="55" dirty="0"/>
              <a:t>NECESSITO?</a:t>
            </a:r>
          </a:p>
          <a:p>
            <a:pPr marL="30480">
              <a:lnSpc>
                <a:spcPct val="100000"/>
              </a:lnSpc>
              <a:spcBef>
                <a:spcPts val="95"/>
              </a:spcBef>
            </a:pP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É</a:t>
            </a:r>
            <a:r>
              <a:rPr b="0" spc="-6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preciso</a:t>
            </a:r>
            <a:r>
              <a:rPr b="0" spc="-75" dirty="0">
                <a:solidFill>
                  <a:srgbClr val="000000"/>
                </a:solidFill>
                <a:latin typeface="Trebuchet MS"/>
                <a:cs typeface="Trebuchet MS"/>
              </a:rPr>
              <a:t> ter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conta</a:t>
            </a:r>
            <a:r>
              <a:rPr b="0" spc="-9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verificada</a:t>
            </a:r>
            <a:r>
              <a:rPr b="0" spc="-5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Prata</a:t>
            </a:r>
            <a:r>
              <a:rPr b="0" spc="-9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ou</a:t>
            </a:r>
            <a:r>
              <a:rPr b="0" spc="-7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Ouro.</a:t>
            </a:r>
          </a:p>
          <a:p>
            <a:pPr marL="17780">
              <a:lnSpc>
                <a:spcPct val="100000"/>
              </a:lnSpc>
              <a:spcBef>
                <a:spcPts val="165"/>
              </a:spcBef>
            </a:pPr>
            <a:endParaRPr b="0" spc="-10" dirty="0">
              <a:solidFill>
                <a:srgbClr val="000000"/>
              </a:solidFill>
              <a:latin typeface="Trebuchet MS"/>
              <a:cs typeface="Trebuchet MS"/>
            </a:endParaRPr>
          </a:p>
          <a:p>
            <a:pPr marL="30480">
              <a:lnSpc>
                <a:spcPct val="100000"/>
              </a:lnSpc>
              <a:spcBef>
                <a:spcPts val="5"/>
              </a:spcBef>
            </a:pPr>
            <a:r>
              <a:rPr b="0" u="sng" spc="-7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https://www.gov.br/governodigital/pt-</a:t>
            </a:r>
            <a:r>
              <a:rPr b="0" u="sng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br/identidade/conta-</a:t>
            </a:r>
            <a:r>
              <a:rPr b="0"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gov-</a:t>
            </a:r>
            <a:r>
              <a:rPr b="0" u="sng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br/niveis-</a:t>
            </a:r>
            <a:r>
              <a:rPr b="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da-conta-</a:t>
            </a:r>
            <a:r>
              <a:rPr b="0" u="sng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govbr/saiba-</a:t>
            </a:r>
            <a:r>
              <a:rPr b="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mais-sobre-</a:t>
            </a:r>
            <a:r>
              <a:rPr b="0" u="sng" spc="5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os-</a:t>
            </a:r>
            <a:r>
              <a:rPr b="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niveis-</a:t>
            </a:r>
            <a:r>
              <a:rPr b="0"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da-</a:t>
            </a:r>
          </a:p>
          <a:p>
            <a:pPr marL="30480">
              <a:lnSpc>
                <a:spcPct val="100000"/>
              </a:lnSpc>
              <a:spcBef>
                <a:spcPts val="95"/>
              </a:spcBef>
            </a:pPr>
            <a:r>
              <a:rPr b="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conta-</a:t>
            </a:r>
            <a:r>
              <a:rPr b="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2"/>
              </a:rPr>
              <a:t>govbr</a:t>
            </a:r>
          </a:p>
          <a:p>
            <a:pPr marL="17780">
              <a:lnSpc>
                <a:spcPct val="100000"/>
              </a:lnSpc>
              <a:spcBef>
                <a:spcPts val="165"/>
              </a:spcBef>
            </a:pPr>
            <a:endParaRPr b="0" u="sng" spc="-2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Trebuchet MS"/>
              <a:cs typeface="Trebuchet MS"/>
              <a:hlinkClick r:id="rId2"/>
            </a:endParaRPr>
          </a:p>
          <a:p>
            <a:pPr marL="30480">
              <a:lnSpc>
                <a:spcPct val="100000"/>
              </a:lnSpc>
              <a:spcBef>
                <a:spcPts val="5"/>
              </a:spcBef>
            </a:pPr>
            <a:r>
              <a:rPr b="0" spc="-30" dirty="0">
                <a:solidFill>
                  <a:srgbClr val="000000"/>
                </a:solidFill>
                <a:latin typeface="Trebuchet MS"/>
                <a:cs typeface="Trebuchet MS"/>
              </a:rPr>
              <a:t>Para</a:t>
            </a:r>
            <a:r>
              <a:rPr b="0" spc="-2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demais</a:t>
            </a:r>
            <a:r>
              <a:rPr b="0" spc="-8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dúvidas</a:t>
            </a:r>
            <a:r>
              <a:rPr b="0" spc="-4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b="0" spc="-7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20" dirty="0">
                <a:solidFill>
                  <a:srgbClr val="000000"/>
                </a:solidFill>
                <a:latin typeface="Trebuchet MS"/>
                <a:cs typeface="Trebuchet MS"/>
              </a:rPr>
              <a:t>respeito</a:t>
            </a:r>
            <a:r>
              <a:rPr b="0" spc="-4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do</a:t>
            </a:r>
            <a:r>
              <a:rPr b="0" spc="-6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GOV.BR</a:t>
            </a:r>
            <a:r>
              <a:rPr b="0" spc="-7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(inclusive</a:t>
            </a:r>
            <a:r>
              <a:rPr b="0" spc="-6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50" dirty="0">
                <a:solidFill>
                  <a:srgbClr val="000000"/>
                </a:solidFill>
                <a:latin typeface="Trebuchet MS"/>
                <a:cs typeface="Trebuchet MS"/>
              </a:rPr>
              <a:t>com</a:t>
            </a:r>
            <a:r>
              <a:rPr b="0" spc="-6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vídeos</a:t>
            </a:r>
            <a:r>
              <a:rPr b="0" spc="-7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35" dirty="0">
                <a:solidFill>
                  <a:srgbClr val="000000"/>
                </a:solidFill>
                <a:latin typeface="Trebuchet MS"/>
                <a:cs typeface="Trebuchet MS"/>
              </a:rPr>
              <a:t>explicativos),</a:t>
            </a:r>
            <a:r>
              <a:rPr b="0" spc="-4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40" dirty="0">
                <a:solidFill>
                  <a:srgbClr val="000000"/>
                </a:solidFill>
                <a:latin typeface="Trebuchet MS"/>
                <a:cs typeface="Trebuchet MS"/>
              </a:rPr>
              <a:t>favor</a:t>
            </a:r>
            <a:r>
              <a:rPr b="0" spc="-10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45" dirty="0">
                <a:solidFill>
                  <a:srgbClr val="000000"/>
                </a:solidFill>
                <a:latin typeface="Trebuchet MS"/>
                <a:cs typeface="Trebuchet MS"/>
              </a:rPr>
              <a:t>acessar</a:t>
            </a:r>
            <a:r>
              <a:rPr b="0" spc="-90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dirty="0">
                <a:solidFill>
                  <a:srgbClr val="000000"/>
                </a:solidFill>
                <a:latin typeface="Trebuchet MS"/>
                <a:cs typeface="Trebuchet MS"/>
              </a:rPr>
              <a:t>o</a:t>
            </a:r>
            <a:r>
              <a:rPr b="0" spc="-6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45" dirty="0">
                <a:solidFill>
                  <a:srgbClr val="000000"/>
                </a:solidFill>
                <a:latin typeface="Trebuchet MS"/>
                <a:cs typeface="Trebuchet MS"/>
              </a:rPr>
              <a:t>tutorial</a:t>
            </a:r>
            <a:r>
              <a:rPr b="0" spc="-6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rebuchet MS"/>
                <a:cs typeface="Trebuchet MS"/>
              </a:rPr>
              <a:t>abaixo:</a:t>
            </a:r>
          </a:p>
          <a:p>
            <a:pPr marL="30480">
              <a:lnSpc>
                <a:spcPct val="100000"/>
              </a:lnSpc>
              <a:spcBef>
                <a:spcPts val="90"/>
              </a:spcBef>
            </a:pPr>
            <a:r>
              <a:rPr b="0" u="sng" spc="-7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3"/>
              </a:rPr>
              <a:t>https://www.gov.br/governodigital/pt-</a:t>
            </a:r>
            <a:r>
              <a:rPr b="0" u="sng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3"/>
              </a:rPr>
              <a:t>br/identidade/conta-</a:t>
            </a:r>
            <a:r>
              <a:rPr b="0"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rebuchet MS"/>
                <a:cs typeface="Trebuchet MS"/>
                <a:hlinkClick r:id="rId3"/>
              </a:rPr>
              <a:t>gov-br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907" y="4563296"/>
            <a:ext cx="3994150" cy="1123315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550" dirty="0">
                <a:latin typeface="Trebuchet MS"/>
                <a:cs typeface="Trebuchet MS"/>
              </a:rPr>
              <a:t>Após</a:t>
            </a:r>
            <a:r>
              <a:rPr sz="1550" spc="-65" dirty="0">
                <a:latin typeface="Trebuchet MS"/>
                <a:cs typeface="Trebuchet MS"/>
              </a:rPr>
              <a:t> </a:t>
            </a:r>
            <a:r>
              <a:rPr sz="1550" spc="45" dirty="0">
                <a:latin typeface="Trebuchet MS"/>
                <a:cs typeface="Trebuchet MS"/>
              </a:rPr>
              <a:t>acessar</a:t>
            </a:r>
            <a:r>
              <a:rPr sz="1550" spc="-110" dirty="0">
                <a:latin typeface="Trebuchet MS"/>
                <a:cs typeface="Trebuchet MS"/>
              </a:rPr>
              <a:t> </a:t>
            </a:r>
            <a:r>
              <a:rPr sz="1550" spc="-30" dirty="0">
                <a:latin typeface="Trebuchet MS"/>
                <a:cs typeface="Trebuchet MS"/>
              </a:rPr>
              <a:t>via</a:t>
            </a:r>
            <a:r>
              <a:rPr sz="1550" spc="-7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GOV.BR</a:t>
            </a:r>
            <a:r>
              <a:rPr sz="1550" spc="-3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no</a:t>
            </a:r>
            <a:r>
              <a:rPr sz="1550" spc="-3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Protocolo</a:t>
            </a:r>
            <a:r>
              <a:rPr sz="1550" spc="-105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Digital</a:t>
            </a:r>
            <a:endParaRPr sz="15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1550" dirty="0">
                <a:latin typeface="Trebuchet MS"/>
                <a:cs typeface="Trebuchet MS"/>
              </a:rPr>
              <a:t>da</a:t>
            </a:r>
            <a:r>
              <a:rPr sz="1550" spc="-4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ANM,</a:t>
            </a:r>
            <a:r>
              <a:rPr sz="1550" spc="-55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aparecerá</a:t>
            </a:r>
            <a:r>
              <a:rPr sz="1550" spc="-10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a</a:t>
            </a:r>
            <a:r>
              <a:rPr sz="1550" spc="-65" dirty="0">
                <a:latin typeface="Trebuchet MS"/>
                <a:cs typeface="Trebuchet MS"/>
              </a:rPr>
              <a:t> </a:t>
            </a:r>
            <a:r>
              <a:rPr sz="1550" spc="-20" dirty="0">
                <a:latin typeface="Trebuchet MS"/>
                <a:cs typeface="Trebuchet MS"/>
              </a:rPr>
              <a:t>opção</a:t>
            </a:r>
            <a:endParaRPr sz="1550">
              <a:latin typeface="Trebuchet MS"/>
              <a:cs typeface="Trebuchet MS"/>
            </a:endParaRPr>
          </a:p>
          <a:p>
            <a:pPr marL="53975">
              <a:lnSpc>
                <a:spcPct val="100000"/>
              </a:lnSpc>
              <a:spcBef>
                <a:spcPts val="1070"/>
              </a:spcBef>
            </a:pPr>
            <a:r>
              <a:rPr sz="1550" b="1" spc="55" dirty="0">
                <a:solidFill>
                  <a:srgbClr val="2E5496"/>
                </a:solidFill>
                <a:latin typeface="Trebuchet MS"/>
                <a:cs typeface="Trebuchet MS"/>
              </a:rPr>
              <a:t>"Escolha</a:t>
            </a:r>
            <a:r>
              <a:rPr sz="1550" b="1" spc="-14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60" dirty="0">
                <a:solidFill>
                  <a:srgbClr val="2E5496"/>
                </a:solidFill>
                <a:latin typeface="Trebuchet MS"/>
                <a:cs typeface="Trebuchet MS"/>
              </a:rPr>
              <a:t>Pessoa</a:t>
            </a:r>
            <a:r>
              <a:rPr sz="1550" b="1" spc="-9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-10" dirty="0">
                <a:solidFill>
                  <a:srgbClr val="2E5496"/>
                </a:solidFill>
                <a:latin typeface="Trebuchet MS"/>
                <a:cs typeface="Trebuchet MS"/>
              </a:rPr>
              <a:t>Física"</a:t>
            </a:r>
            <a:r>
              <a:rPr sz="1550" spc="-10" dirty="0">
                <a:latin typeface="Trebuchet MS"/>
                <a:cs typeface="Trebuchet MS"/>
              </a:rPr>
              <a:t>:</a:t>
            </a:r>
            <a:endParaRPr sz="155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76825" y="4038600"/>
            <a:ext cx="6534150" cy="229552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99732" y="1740852"/>
            <a:ext cx="11468100" cy="19843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5"/>
              </a:spcBef>
            </a:pPr>
            <a:r>
              <a:rPr sz="1550" b="1" dirty="0">
                <a:solidFill>
                  <a:srgbClr val="2E5496"/>
                </a:solidFill>
                <a:latin typeface="Trebuchet MS"/>
                <a:cs typeface="Trebuchet MS"/>
              </a:rPr>
              <a:t>REPRESENTAÇÃO</a:t>
            </a:r>
            <a:r>
              <a:rPr sz="1550" b="1" spc="8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dirty="0">
                <a:solidFill>
                  <a:srgbClr val="2E5496"/>
                </a:solidFill>
                <a:latin typeface="Trebuchet MS"/>
                <a:cs typeface="Trebuchet MS"/>
              </a:rPr>
              <a:t>E</a:t>
            </a:r>
            <a:r>
              <a:rPr sz="1550" b="1" spc="114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45" dirty="0">
                <a:solidFill>
                  <a:srgbClr val="2E5496"/>
                </a:solidFill>
                <a:latin typeface="Trebuchet MS"/>
                <a:cs typeface="Trebuchet MS"/>
              </a:rPr>
              <a:t>VINCULAÇÃO</a:t>
            </a:r>
            <a:endParaRPr sz="15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1550">
              <a:latin typeface="Trebuchet MS"/>
              <a:cs typeface="Trebuchet MS"/>
            </a:endParaRPr>
          </a:p>
          <a:p>
            <a:pPr marL="12700" marR="624205" algn="just">
              <a:lnSpc>
                <a:spcPct val="103000"/>
              </a:lnSpc>
            </a:pPr>
            <a:r>
              <a:rPr sz="1550" spc="50" dirty="0">
                <a:latin typeface="Trebuchet MS"/>
                <a:cs typeface="Trebuchet MS"/>
              </a:rPr>
              <a:t>Quando</a:t>
            </a:r>
            <a:r>
              <a:rPr sz="1550" spc="40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do</a:t>
            </a:r>
            <a:r>
              <a:rPr sz="1550" spc="420" dirty="0">
                <a:latin typeface="Trebuchet MS"/>
                <a:cs typeface="Trebuchet MS"/>
              </a:rPr>
              <a:t> </a:t>
            </a:r>
            <a:r>
              <a:rPr sz="1550" spc="60" dirty="0">
                <a:latin typeface="Trebuchet MS"/>
                <a:cs typeface="Trebuchet MS"/>
              </a:rPr>
              <a:t>acesso</a:t>
            </a:r>
            <a:r>
              <a:rPr sz="1550" spc="45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via</a:t>
            </a:r>
            <a:r>
              <a:rPr sz="1550" spc="40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GOV.BR</a:t>
            </a:r>
            <a:r>
              <a:rPr sz="1550" spc="409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ao</a:t>
            </a:r>
            <a:r>
              <a:rPr sz="1550" spc="44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novo</a:t>
            </a:r>
            <a:r>
              <a:rPr sz="1550" spc="42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sistema</a:t>
            </a:r>
            <a:r>
              <a:rPr sz="1550" spc="40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ao</a:t>
            </a:r>
            <a:r>
              <a:rPr sz="1550" spc="45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Sinarc,</a:t>
            </a:r>
            <a:r>
              <a:rPr sz="1550" spc="41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a</a:t>
            </a:r>
            <a:r>
              <a:rPr sz="1550" spc="41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visualização</a:t>
            </a:r>
            <a:r>
              <a:rPr sz="1550" spc="440" dirty="0">
                <a:latin typeface="Trebuchet MS"/>
                <a:cs typeface="Trebuchet MS"/>
              </a:rPr>
              <a:t> </a:t>
            </a:r>
            <a:r>
              <a:rPr sz="1550" spc="70" dirty="0">
                <a:latin typeface="Trebuchet MS"/>
                <a:cs typeface="Trebuchet MS"/>
              </a:rPr>
              <a:t>dos</a:t>
            </a:r>
            <a:r>
              <a:rPr sz="1550" spc="405" dirty="0">
                <a:latin typeface="Trebuchet MS"/>
                <a:cs typeface="Trebuchet MS"/>
              </a:rPr>
              <a:t> </a:t>
            </a:r>
            <a:r>
              <a:rPr sz="1550" spc="55" dirty="0">
                <a:latin typeface="Trebuchet MS"/>
                <a:cs typeface="Trebuchet MS"/>
              </a:rPr>
              <a:t>processos</a:t>
            </a:r>
            <a:r>
              <a:rPr sz="1550" spc="385" dirty="0">
                <a:latin typeface="Trebuchet MS"/>
                <a:cs typeface="Trebuchet MS"/>
              </a:rPr>
              <a:t> </a:t>
            </a:r>
            <a:r>
              <a:rPr sz="1550" spc="70" dirty="0">
                <a:latin typeface="Trebuchet MS"/>
                <a:cs typeface="Trebuchet MS"/>
              </a:rPr>
              <a:t>só</a:t>
            </a:r>
            <a:r>
              <a:rPr sz="1550" spc="45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se</a:t>
            </a:r>
            <a:r>
              <a:rPr sz="1550" spc="434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dará</a:t>
            </a:r>
            <a:r>
              <a:rPr sz="1550" spc="40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pelo</a:t>
            </a:r>
            <a:r>
              <a:rPr sz="1550" spc="395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titular, </a:t>
            </a:r>
            <a:r>
              <a:rPr sz="1550" dirty="0">
                <a:latin typeface="Trebuchet MS"/>
                <a:cs typeface="Trebuchet MS"/>
              </a:rPr>
              <a:t>representante</a:t>
            </a:r>
            <a:r>
              <a:rPr sz="1550" spc="229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de</a:t>
            </a:r>
            <a:r>
              <a:rPr sz="1550" spc="245" dirty="0">
                <a:latin typeface="Trebuchet MS"/>
                <a:cs typeface="Trebuchet MS"/>
              </a:rPr>
              <a:t> </a:t>
            </a:r>
            <a:r>
              <a:rPr sz="1550" spc="55" dirty="0">
                <a:latin typeface="Trebuchet MS"/>
                <a:cs typeface="Trebuchet MS"/>
              </a:rPr>
              <a:t>Pessoa</a:t>
            </a:r>
            <a:r>
              <a:rPr sz="1550" spc="26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Física</a:t>
            </a:r>
            <a:r>
              <a:rPr sz="1550" spc="22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para</a:t>
            </a:r>
            <a:r>
              <a:rPr sz="1550" spc="240" dirty="0">
                <a:latin typeface="Trebuchet MS"/>
                <a:cs typeface="Trebuchet MS"/>
              </a:rPr>
              <a:t> </a:t>
            </a:r>
            <a:r>
              <a:rPr sz="1550" spc="50" dirty="0">
                <a:latin typeface="Trebuchet MS"/>
                <a:cs typeface="Trebuchet MS"/>
              </a:rPr>
              <a:t>Pessoa</a:t>
            </a:r>
            <a:r>
              <a:rPr sz="1550" spc="27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Física</a:t>
            </a:r>
            <a:r>
              <a:rPr sz="1550" spc="21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no</a:t>
            </a:r>
            <a:r>
              <a:rPr sz="1550" spc="245" dirty="0">
                <a:latin typeface="Trebuchet MS"/>
                <a:cs typeface="Trebuchet MS"/>
              </a:rPr>
              <a:t> </a:t>
            </a:r>
            <a:r>
              <a:rPr sz="1550" spc="155" dirty="0">
                <a:latin typeface="Trebuchet MS"/>
                <a:cs typeface="Trebuchet MS"/>
              </a:rPr>
              <a:t>SDC</a:t>
            </a:r>
            <a:r>
              <a:rPr sz="1550" spc="24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(Sistemas</a:t>
            </a:r>
            <a:r>
              <a:rPr sz="1550" spc="254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de</a:t>
            </a:r>
            <a:r>
              <a:rPr sz="1550" spc="245" dirty="0">
                <a:latin typeface="Trebuchet MS"/>
                <a:cs typeface="Trebuchet MS"/>
              </a:rPr>
              <a:t> </a:t>
            </a:r>
            <a:r>
              <a:rPr sz="1550" spc="75" dirty="0">
                <a:latin typeface="Trebuchet MS"/>
                <a:cs typeface="Trebuchet MS"/>
              </a:rPr>
              <a:t>Dados</a:t>
            </a:r>
            <a:r>
              <a:rPr sz="1550" spc="24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Cadastrais)</a:t>
            </a:r>
            <a:r>
              <a:rPr sz="1550" spc="254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e</a:t>
            </a:r>
            <a:r>
              <a:rPr sz="1550" spc="245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colaborador</a:t>
            </a:r>
            <a:r>
              <a:rPr sz="1550" spc="280" dirty="0">
                <a:latin typeface="Trebuchet MS"/>
                <a:cs typeface="Trebuchet MS"/>
              </a:rPr>
              <a:t> </a:t>
            </a:r>
            <a:r>
              <a:rPr sz="1550" dirty="0">
                <a:latin typeface="Trebuchet MS"/>
                <a:cs typeface="Trebuchet MS"/>
              </a:rPr>
              <a:t>de</a:t>
            </a:r>
            <a:r>
              <a:rPr sz="1550" spc="250" dirty="0">
                <a:latin typeface="Trebuchet MS"/>
                <a:cs typeface="Trebuchet MS"/>
              </a:rPr>
              <a:t> </a:t>
            </a:r>
            <a:r>
              <a:rPr sz="1550" spc="40" dirty="0">
                <a:latin typeface="Trebuchet MS"/>
                <a:cs typeface="Trebuchet MS"/>
              </a:rPr>
              <a:t>Pessoa </a:t>
            </a:r>
            <a:r>
              <a:rPr sz="1550" spc="-30" dirty="0">
                <a:latin typeface="Trebuchet MS"/>
                <a:cs typeface="Trebuchet MS"/>
              </a:rPr>
              <a:t>Jurídica</a:t>
            </a:r>
            <a:r>
              <a:rPr sz="1550" spc="-145" dirty="0">
                <a:latin typeface="Trebuchet MS"/>
                <a:cs typeface="Trebuchet MS"/>
              </a:rPr>
              <a:t> </a:t>
            </a:r>
            <a:r>
              <a:rPr sz="1550" spc="-55" dirty="0">
                <a:latin typeface="Trebuchet MS"/>
                <a:cs typeface="Trebuchet MS"/>
              </a:rPr>
              <a:t>(via</a:t>
            </a:r>
            <a:r>
              <a:rPr sz="1550" spc="-80" dirty="0">
                <a:latin typeface="Trebuchet MS"/>
                <a:cs typeface="Trebuchet MS"/>
              </a:rPr>
              <a:t> </a:t>
            </a:r>
            <a:r>
              <a:rPr sz="1550" spc="-10" dirty="0">
                <a:latin typeface="Trebuchet MS"/>
                <a:cs typeface="Trebuchet MS"/>
              </a:rPr>
              <a:t>GOV.BR).</a:t>
            </a:r>
            <a:endParaRPr sz="15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5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15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550" b="1" spc="55" dirty="0">
                <a:solidFill>
                  <a:srgbClr val="2E5496"/>
                </a:solidFill>
                <a:latin typeface="Trebuchet MS"/>
                <a:cs typeface="Trebuchet MS"/>
              </a:rPr>
              <a:t>CRIAÇÃO</a:t>
            </a:r>
            <a:r>
              <a:rPr sz="1550" b="1" spc="-4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dirty="0">
                <a:solidFill>
                  <a:srgbClr val="2E5496"/>
                </a:solidFill>
                <a:latin typeface="Trebuchet MS"/>
                <a:cs typeface="Trebuchet MS"/>
              </a:rPr>
              <a:t>E</a:t>
            </a:r>
            <a:r>
              <a:rPr sz="1550" b="1" spc="-4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dirty="0">
                <a:solidFill>
                  <a:srgbClr val="2E5496"/>
                </a:solidFill>
                <a:latin typeface="Trebuchet MS"/>
                <a:cs typeface="Trebuchet MS"/>
              </a:rPr>
              <a:t>APROVAÇÃO</a:t>
            </a:r>
            <a:r>
              <a:rPr sz="1550" b="1" spc="-2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60" dirty="0">
                <a:solidFill>
                  <a:srgbClr val="2E5496"/>
                </a:solidFill>
                <a:latin typeface="Trebuchet MS"/>
                <a:cs typeface="Trebuchet MS"/>
              </a:rPr>
              <a:t>DE</a:t>
            </a:r>
            <a:r>
              <a:rPr sz="1550" b="1" spc="-30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dirty="0">
                <a:solidFill>
                  <a:srgbClr val="2E5496"/>
                </a:solidFill>
                <a:latin typeface="Trebuchet MS"/>
                <a:cs typeface="Trebuchet MS"/>
              </a:rPr>
              <a:t>RELACIONAMENTO</a:t>
            </a:r>
            <a:r>
              <a:rPr sz="1550" b="1" spc="-2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70" dirty="0">
                <a:solidFill>
                  <a:srgbClr val="2E5496"/>
                </a:solidFill>
                <a:latin typeface="Trebuchet MS"/>
                <a:cs typeface="Trebuchet MS"/>
              </a:rPr>
              <a:t>PESSOA</a:t>
            </a:r>
            <a:r>
              <a:rPr sz="1550" b="1" spc="-3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55" dirty="0">
                <a:solidFill>
                  <a:srgbClr val="2E5496"/>
                </a:solidFill>
                <a:latin typeface="Trebuchet MS"/>
                <a:cs typeface="Trebuchet MS"/>
              </a:rPr>
              <a:t>FÍSICA</a:t>
            </a:r>
            <a:r>
              <a:rPr sz="1550" b="1" spc="-60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140" dirty="0">
                <a:solidFill>
                  <a:srgbClr val="2E5496"/>
                </a:solidFill>
                <a:latin typeface="Trebuchet MS"/>
                <a:cs typeface="Trebuchet MS"/>
              </a:rPr>
              <a:t>–</a:t>
            </a:r>
            <a:r>
              <a:rPr sz="1550" b="1" spc="-50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70" dirty="0">
                <a:solidFill>
                  <a:srgbClr val="2E5496"/>
                </a:solidFill>
                <a:latin typeface="Trebuchet MS"/>
                <a:cs typeface="Trebuchet MS"/>
              </a:rPr>
              <a:t>PESSOA</a:t>
            </a:r>
            <a:r>
              <a:rPr sz="1550" b="1" spc="-5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55" dirty="0">
                <a:solidFill>
                  <a:srgbClr val="2E5496"/>
                </a:solidFill>
                <a:latin typeface="Trebuchet MS"/>
                <a:cs typeface="Trebuchet MS"/>
              </a:rPr>
              <a:t>FÍSICA</a:t>
            </a:r>
            <a:r>
              <a:rPr sz="1550" b="1" spc="-70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dirty="0">
                <a:solidFill>
                  <a:srgbClr val="2E5496"/>
                </a:solidFill>
                <a:latin typeface="Trebuchet MS"/>
                <a:cs typeface="Trebuchet MS"/>
              </a:rPr>
              <a:t>VIA</a:t>
            </a:r>
            <a:r>
              <a:rPr sz="1550" b="1" spc="-100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150" dirty="0">
                <a:solidFill>
                  <a:srgbClr val="2E5496"/>
                </a:solidFill>
                <a:latin typeface="Trebuchet MS"/>
                <a:cs typeface="Trebuchet MS"/>
              </a:rPr>
              <a:t>SDC</a:t>
            </a:r>
            <a:r>
              <a:rPr sz="1550" b="1" spc="-8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dirty="0">
                <a:solidFill>
                  <a:srgbClr val="2E5496"/>
                </a:solidFill>
                <a:latin typeface="Trebuchet MS"/>
                <a:cs typeface="Trebuchet MS"/>
              </a:rPr>
              <a:t>(SISTEMA</a:t>
            </a:r>
            <a:r>
              <a:rPr sz="1550" b="1" spc="-9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60" dirty="0">
                <a:solidFill>
                  <a:srgbClr val="2E5496"/>
                </a:solidFill>
                <a:latin typeface="Trebuchet MS"/>
                <a:cs typeface="Trebuchet MS"/>
              </a:rPr>
              <a:t>DE</a:t>
            </a:r>
            <a:r>
              <a:rPr sz="1550" b="1" spc="-10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90" dirty="0">
                <a:solidFill>
                  <a:srgbClr val="2E5496"/>
                </a:solidFill>
                <a:latin typeface="Trebuchet MS"/>
                <a:cs typeface="Trebuchet MS"/>
              </a:rPr>
              <a:t>DADOS</a:t>
            </a:r>
            <a:r>
              <a:rPr sz="1550" b="1" spc="-15" dirty="0">
                <a:solidFill>
                  <a:srgbClr val="2E5496"/>
                </a:solidFill>
                <a:latin typeface="Trebuchet MS"/>
                <a:cs typeface="Trebuchet MS"/>
              </a:rPr>
              <a:t> </a:t>
            </a:r>
            <a:r>
              <a:rPr sz="1550" b="1" spc="-10" dirty="0">
                <a:solidFill>
                  <a:srgbClr val="2E5496"/>
                </a:solidFill>
                <a:latin typeface="Trebuchet MS"/>
                <a:cs typeface="Trebuchet MS"/>
              </a:rPr>
              <a:t>CADASTRAIS)</a:t>
            </a:r>
            <a:endParaRPr sz="155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0189" y="1866900"/>
            <a:ext cx="6677659" cy="2654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70" dirty="0">
                <a:solidFill>
                  <a:srgbClr val="1F3863"/>
                </a:solidFill>
                <a:latin typeface="Trebuchet MS"/>
                <a:cs typeface="Trebuchet MS"/>
              </a:rPr>
              <a:t>Na</a:t>
            </a:r>
            <a:r>
              <a:rPr sz="155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página</a:t>
            </a:r>
            <a:r>
              <a:rPr sz="1550" spc="-7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do</a:t>
            </a:r>
            <a:r>
              <a:rPr sz="1550" spc="-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Protocolo</a:t>
            </a:r>
            <a:r>
              <a:rPr sz="1550" spc="-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spc="-40" dirty="0">
                <a:solidFill>
                  <a:srgbClr val="1F3863"/>
                </a:solidFill>
                <a:latin typeface="Trebuchet MS"/>
                <a:cs typeface="Trebuchet MS"/>
              </a:rPr>
              <a:t>Digital,</a:t>
            </a:r>
            <a:r>
              <a:rPr sz="1550" spc="-5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escolha</a:t>
            </a:r>
            <a:r>
              <a:rPr sz="1550" spc="-6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a</a:t>
            </a:r>
            <a:r>
              <a:rPr sz="1550" spc="-5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dirty="0">
                <a:solidFill>
                  <a:srgbClr val="1F3863"/>
                </a:solidFill>
                <a:latin typeface="Trebuchet MS"/>
                <a:cs typeface="Trebuchet MS"/>
              </a:rPr>
              <a:t>opção</a:t>
            </a:r>
            <a:r>
              <a:rPr sz="1550" spc="-20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b="1" spc="-10" dirty="0">
                <a:solidFill>
                  <a:srgbClr val="1F3863"/>
                </a:solidFill>
                <a:latin typeface="Trebuchet MS"/>
                <a:cs typeface="Trebuchet MS"/>
              </a:rPr>
              <a:t>Gerenciar</a:t>
            </a:r>
            <a:r>
              <a:rPr sz="1550" b="1" spc="-35" dirty="0">
                <a:solidFill>
                  <a:srgbClr val="1F3863"/>
                </a:solidFill>
                <a:latin typeface="Trebuchet MS"/>
                <a:cs typeface="Trebuchet MS"/>
              </a:rPr>
              <a:t> </a:t>
            </a:r>
            <a:r>
              <a:rPr sz="1550" b="1" spc="-10" dirty="0">
                <a:solidFill>
                  <a:srgbClr val="1F3863"/>
                </a:solidFill>
                <a:latin typeface="Trebuchet MS"/>
                <a:cs typeface="Trebuchet MS"/>
              </a:rPr>
              <a:t>Representação</a:t>
            </a:r>
            <a:r>
              <a:rPr sz="1550" spc="-10" dirty="0">
                <a:solidFill>
                  <a:srgbClr val="1F3863"/>
                </a:solidFill>
                <a:latin typeface="Trebuchet MS"/>
                <a:cs typeface="Trebuchet MS"/>
              </a:rPr>
              <a:t>.</a:t>
            </a:r>
            <a:endParaRPr sz="155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0700" y="2428875"/>
            <a:ext cx="8677275" cy="398145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|</a:t>
            </a:r>
            <a:r>
              <a:rPr sz="2400" spc="-140" dirty="0"/>
              <a:t> </a:t>
            </a:r>
            <a:r>
              <a:rPr sz="1800" b="1" spc="-75" dirty="0">
                <a:solidFill>
                  <a:srgbClr val="FFC000"/>
                </a:solidFill>
                <a:latin typeface="Trebuchet MS"/>
                <a:cs typeface="Trebuchet MS"/>
              </a:rPr>
              <a:t>TAXA</a:t>
            </a:r>
            <a:r>
              <a:rPr sz="1800" b="1" spc="-23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FFC000"/>
                </a:solidFill>
                <a:latin typeface="Trebuchet MS"/>
                <a:cs typeface="Trebuchet MS"/>
              </a:rPr>
              <a:t>ANUAL</a:t>
            </a:r>
            <a:r>
              <a:rPr sz="1800" b="1" spc="-120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FFC000"/>
                </a:solidFill>
                <a:latin typeface="Trebuchet MS"/>
                <a:cs typeface="Trebuchet MS"/>
              </a:rPr>
              <a:t>POR</a:t>
            </a:r>
            <a:r>
              <a:rPr sz="1800" b="1" spc="-18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sz="1800" b="1" spc="-40" dirty="0">
                <a:solidFill>
                  <a:srgbClr val="FFC000"/>
                </a:solidFill>
                <a:latin typeface="Trebuchet MS"/>
                <a:cs typeface="Trebuchet MS"/>
              </a:rPr>
              <a:t>HECTARE:</a:t>
            </a:r>
            <a:r>
              <a:rPr sz="1800" b="1" spc="-175" dirty="0">
                <a:solidFill>
                  <a:srgbClr val="FFC000"/>
                </a:solidFill>
                <a:latin typeface="Trebuchet MS"/>
                <a:cs typeface="Trebuchet MS"/>
              </a:rPr>
              <a:t> </a:t>
            </a:r>
            <a:r>
              <a:rPr dirty="0"/>
              <a:t>Passo</a:t>
            </a:r>
            <a:r>
              <a:rPr spc="-20" dirty="0"/>
              <a:t> </a:t>
            </a:r>
            <a:r>
              <a:rPr dirty="0"/>
              <a:t>a Passo</a:t>
            </a:r>
            <a:r>
              <a:rPr spc="-30" dirty="0"/>
              <a:t> </a:t>
            </a:r>
            <a:r>
              <a:rPr dirty="0"/>
              <a:t>para</a:t>
            </a:r>
            <a:r>
              <a:rPr spc="-75" dirty="0"/>
              <a:t> </a:t>
            </a:r>
            <a:r>
              <a:rPr spc="-10" dirty="0"/>
              <a:t>recolhimento</a:t>
            </a:r>
            <a:r>
              <a:rPr spc="15" dirty="0"/>
              <a:t> </a:t>
            </a:r>
            <a:r>
              <a:rPr dirty="0"/>
              <a:t>da</a:t>
            </a:r>
            <a:r>
              <a:rPr spc="-15" dirty="0"/>
              <a:t> </a:t>
            </a:r>
            <a:r>
              <a:rPr spc="-20" dirty="0"/>
              <a:t>taxa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955</Words>
  <Application>Microsoft Office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Carlito</vt:lpstr>
      <vt:lpstr>Trebuchet MS</vt:lpstr>
      <vt:lpstr>Verdana</vt:lpstr>
      <vt:lpstr>Office Theme</vt:lpstr>
      <vt:lpstr>Apresentação do PowerPoint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| TAXA ANUAL POR HECTARE: Passo a Passo para recolhimento da taxa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Alexandre</dc:creator>
  <cp:lastModifiedBy>Alexandre Ribeiro de Queiroz</cp:lastModifiedBy>
  <cp:revision>1</cp:revision>
  <dcterms:created xsi:type="dcterms:W3CDTF">2024-12-26T11:34:07Z</dcterms:created>
  <dcterms:modified xsi:type="dcterms:W3CDTF">2024-12-26T11:49:01Z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2024-07-03T00:00:00Z</vt:filetime>
  </property>
  <property fmtid="{D5CDD505-2E9C-101B-9397-08002B2CF9AE}" pid="3" name="LastSaved">
    <vt:filetime>2024-12-26T00:00:00Z</vt:filetime>
  </property>
  <property fmtid="{D5CDD505-2E9C-101B-9397-08002B2CF9AE}" pid="4" name="Producer">
    <vt:lpwstr>3-Heights(TM) PDF Security Shell 4.8.25.2 (http://www.pdf-tools.com)</vt:lpwstr>
  </property>
</Properties>
</file>