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4"/>
  </p:sldMasterIdLst>
  <p:notesMasterIdLst>
    <p:notesMasterId r:id="rId47"/>
  </p:notesMasterIdLst>
  <p:handoutMasterIdLst>
    <p:handoutMasterId r:id="rId48"/>
  </p:handoutMasterIdLst>
  <p:sldIdLst>
    <p:sldId id="256" r:id="rId5"/>
    <p:sldId id="264" r:id="rId6"/>
    <p:sldId id="326" r:id="rId7"/>
    <p:sldId id="276" r:id="rId8"/>
    <p:sldId id="282" r:id="rId9"/>
    <p:sldId id="278" r:id="rId10"/>
    <p:sldId id="268" r:id="rId11"/>
    <p:sldId id="286" r:id="rId12"/>
    <p:sldId id="327" r:id="rId13"/>
    <p:sldId id="315" r:id="rId14"/>
    <p:sldId id="321" r:id="rId15"/>
    <p:sldId id="316" r:id="rId16"/>
    <p:sldId id="330" r:id="rId17"/>
    <p:sldId id="328" r:id="rId18"/>
    <p:sldId id="358" r:id="rId19"/>
    <p:sldId id="293" r:id="rId20"/>
    <p:sldId id="295" r:id="rId21"/>
    <p:sldId id="297" r:id="rId22"/>
    <p:sldId id="288" r:id="rId23"/>
    <p:sldId id="299" r:id="rId24"/>
    <p:sldId id="291" r:id="rId25"/>
    <p:sldId id="298" r:id="rId26"/>
    <p:sldId id="334" r:id="rId27"/>
    <p:sldId id="335" r:id="rId28"/>
    <p:sldId id="336" r:id="rId29"/>
    <p:sldId id="337" r:id="rId30"/>
    <p:sldId id="339" r:id="rId31"/>
    <p:sldId id="351" r:id="rId32"/>
    <p:sldId id="343" r:id="rId33"/>
    <p:sldId id="344" r:id="rId34"/>
    <p:sldId id="346" r:id="rId35"/>
    <p:sldId id="347" r:id="rId36"/>
    <p:sldId id="350" r:id="rId37"/>
    <p:sldId id="359" r:id="rId38"/>
    <p:sldId id="354" r:id="rId39"/>
    <p:sldId id="341" r:id="rId40"/>
    <p:sldId id="342" r:id="rId41"/>
    <p:sldId id="355" r:id="rId42"/>
    <p:sldId id="333" r:id="rId43"/>
    <p:sldId id="353" r:id="rId44"/>
    <p:sldId id="349" r:id="rId45"/>
    <p:sldId id="360" r:id="rId46"/>
  </p:sldIdLst>
  <p:sldSz cx="12192000" cy="6858000"/>
  <p:notesSz cx="7104063" cy="102346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Estilo Médio 1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Estilo Claro 2 - Ênfas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ABFCF23-3B69-468F-B69F-88F6DE6A72F2}" styleName="Estilo Médio 1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A111915-BE36-4E01-A7E5-04B1672EAD32}" styleName="Estilo Claro 2 - Ênfase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51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https://ancinegov.sharepoint.com/sites/ANCINESEF/Documentos%20Compartilhados/SEF/22.%20Estudos/Estudos%20dados%20para%20cinema/Tabelas%20compiladas%20-%20v3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biana.machado\AppData\Local\Microsoft\Windows\INetCache\Content.Outlook\J6L2ZUP9\listagem_obras_tv_2015-2022_atualizad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https://ancinegov.sharepoint.com/sites/ANCINESEF/Documentos%20Compartilhados/SEF/23.%20Relat&#243;rios/Resultados%20das%20Chamadas%20de%20TV%202022/Informe%20Chamadas%20de%20TV%20FSA_2022_Tabelas%20e%20Gr&#225;ficos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https://ancinegov.sharepoint.com/sites/ANCINESEF/Documentos%20Compartilhados/SEF/23.%20Relat&#243;rios/Resultados%20das%20Chamadas%20de%20TV%202022/Informe%20Chamadas%20de%20TV%20FSA_2022_Tabelas%20e%20Gr&#225;ficos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https://ancinegov.sharepoint.com/sites/ANCINESEF/Documentos%20Compartilhados/SEF/23.%20Relat&#243;rios/Resultados%20das%20Chamadas%20de%20TV%202022/Informe%20Chamadas%20de%20TV%20FSA_2022_Tabelas%20e%20Gr&#225;fico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pPr>
            <a:r>
              <a:rPr lang="pt-BR" b="1" dirty="0"/>
              <a:t>Produção</a:t>
            </a:r>
            <a:r>
              <a:rPr lang="pt-BR" b="1" baseline="0" dirty="0"/>
              <a:t> e lançamento de longas brasileiros</a:t>
            </a:r>
            <a:endParaRPr lang="pt-BR" b="1" dirty="0"/>
          </a:p>
        </c:rich>
      </c:tx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1.696376019507273E-2"/>
          <c:y val="0.10055067929350657"/>
          <c:w val="0.96260548492147147"/>
          <c:h val="0.690076934051877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'[Tabelas compiladas - v3.xlsx]Títulos lançados'!$C$130</c:f>
              <c:strCache>
                <c:ptCount val="1"/>
                <c:pt idx="0">
                  <c:v>CPBs de longas emitidos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'[Tabelas compiladas - v3.xlsx]Títulos lançados'!$B$131:$B$141</c:f>
              <c:numCache>
                <c:formatCode>0</c:formatCode>
                <c:ptCount val="1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</c:numCache>
            </c:numRef>
          </c:cat>
          <c:val>
            <c:numRef>
              <c:f>'[Tabelas compiladas - v3.xlsx]Títulos lançados'!$C$131:$C$141</c:f>
              <c:numCache>
                <c:formatCode>General</c:formatCode>
                <c:ptCount val="11"/>
                <c:pt idx="0">
                  <c:v>257</c:v>
                </c:pt>
                <c:pt idx="1">
                  <c:v>401</c:v>
                </c:pt>
                <c:pt idx="2">
                  <c:v>539</c:v>
                </c:pt>
                <c:pt idx="3">
                  <c:v>455</c:v>
                </c:pt>
                <c:pt idx="4">
                  <c:v>513</c:v>
                </c:pt>
                <c:pt idx="5">
                  <c:v>491</c:v>
                </c:pt>
                <c:pt idx="6">
                  <c:v>433</c:v>
                </c:pt>
                <c:pt idx="7">
                  <c:v>497</c:v>
                </c:pt>
                <c:pt idx="8">
                  <c:v>369</c:v>
                </c:pt>
                <c:pt idx="9">
                  <c:v>321</c:v>
                </c:pt>
                <c:pt idx="10">
                  <c:v>411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7E-45B3-8BC7-7F802A687E0F}"/>
            </c:ext>
          </c:extLst>
        </c:ser>
        <c:ser>
          <c:idx val="1"/>
          <c:order val="1"/>
          <c:tx>
            <c:strRef>
              <c:f>'[Tabelas compiladas - v3.xlsx]Títulos lançados'!$D$130</c:f>
              <c:strCache>
                <c:ptCount val="1"/>
                <c:pt idx="0">
                  <c:v>Longas lançados em salas de exibição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'[Tabelas compiladas - v3.xlsx]Títulos lançados'!$B$131:$B$141</c:f>
              <c:numCache>
                <c:formatCode>0</c:formatCode>
                <c:ptCount val="1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</c:numCache>
            </c:numRef>
          </c:cat>
          <c:val>
            <c:numRef>
              <c:f>'[Tabelas compiladas - v3.xlsx]Títulos lançados'!$D$131:$D$141</c:f>
              <c:numCache>
                <c:formatCode>General</c:formatCode>
                <c:ptCount val="11"/>
                <c:pt idx="0">
                  <c:v>83</c:v>
                </c:pt>
                <c:pt idx="1">
                  <c:v>129</c:v>
                </c:pt>
                <c:pt idx="2">
                  <c:v>114</c:v>
                </c:pt>
                <c:pt idx="3">
                  <c:v>133</c:v>
                </c:pt>
                <c:pt idx="4">
                  <c:v>142</c:v>
                </c:pt>
                <c:pt idx="5">
                  <c:v>160</c:v>
                </c:pt>
                <c:pt idx="6">
                  <c:v>182</c:v>
                </c:pt>
                <c:pt idx="7">
                  <c:v>167</c:v>
                </c:pt>
                <c:pt idx="8">
                  <c:v>59</c:v>
                </c:pt>
                <c:pt idx="9">
                  <c:v>129</c:v>
                </c:pt>
                <c:pt idx="10">
                  <c:v>173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7E-45B3-8BC7-7F802A687E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78462784"/>
        <c:axId val="578463744"/>
      </c:barChart>
      <c:catAx>
        <c:axId val="578462784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pPr>
            <a:endParaRPr lang="pt-BR"/>
          </a:p>
        </c:txPr>
        <c:crossAx val="578463744"/>
        <c:crosses val="autoZero"/>
        <c:auto val="1"/>
        <c:lblAlgn val="ctr"/>
        <c:lblOffset val="100"/>
        <c:noMultiLvlLbl val="0"/>
      </c:catAx>
      <c:valAx>
        <c:axId val="5784637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78462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9999973232272669E-2"/>
          <c:y val="0.82755681463609343"/>
          <c:w val="0.93005390372862728"/>
          <c:h val="0.17244318536390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Segoe UI" panose="020B0502040204020203" pitchFamily="34" charset="0"/>
          <a:cs typeface="Segoe UI" panose="020B0502040204020203" pitchFamily="34" charset="0"/>
        </a:defRPr>
      </a:pPr>
      <a:endParaRPr lang="pt-BR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Qtde</a:t>
            </a:r>
            <a:r>
              <a:rPr lang="pt-BR" baseline="0"/>
              <a:t> de obras brasileiras de Espaço Qualificado fomentadas exibidas nos canais de espaço qualificado*</a:t>
            </a:r>
            <a:endParaRPr lang="pt-BR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'graf1 - qtde de obras'!$B$20</c:f>
              <c:strCache>
                <c:ptCount val="1"/>
                <c:pt idx="0">
                  <c:v>Qtde de obras brasileiras de EQ fomentadas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'graf1 - qtde de obras'!$A$21:$A$28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'graf1 - qtde de obras'!$B$21:$B$28</c:f>
              <c:numCache>
                <c:formatCode>General</c:formatCode>
                <c:ptCount val="8"/>
                <c:pt idx="0">
                  <c:v>614</c:v>
                </c:pt>
                <c:pt idx="1">
                  <c:v>736</c:v>
                </c:pt>
                <c:pt idx="2">
                  <c:v>861</c:v>
                </c:pt>
                <c:pt idx="3">
                  <c:v>1006</c:v>
                </c:pt>
                <c:pt idx="4">
                  <c:v>1108</c:v>
                </c:pt>
                <c:pt idx="5">
                  <c:v>1148</c:v>
                </c:pt>
                <c:pt idx="6">
                  <c:v>1233</c:v>
                </c:pt>
                <c:pt idx="7">
                  <c:v>1197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0E-4A6E-8C29-0158A36B6D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634080912"/>
        <c:axId val="634081392"/>
      </c:barChart>
      <c:lineChart>
        <c:grouping val="standard"/>
        <c:varyColors val="0"/>
        <c:ser>
          <c:idx val="1"/>
          <c:order val="1"/>
          <c:tx>
            <c:strRef>
              <c:f>'graf1 - qtde de obras'!$C$20</c:f>
              <c:strCache>
                <c:ptCount val="1"/>
                <c:pt idx="0">
                  <c:v>% em relação ao total de obras brasileiras de EQ exibidas (sem videomusicais)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'graf1 - qtde de obras'!$A$21:$A$28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'graf1 - qtde de obras'!$C$21:$C$28</c:f>
              <c:numCache>
                <c:formatCode>0.0%</c:formatCode>
                <c:ptCount val="8"/>
                <c:pt idx="0">
                  <c:v>0.18208778173190984</c:v>
                </c:pt>
                <c:pt idx="1">
                  <c:v>0.18886322812419809</c:v>
                </c:pt>
                <c:pt idx="2">
                  <c:v>0.21</c:v>
                </c:pt>
                <c:pt idx="3">
                  <c:v>0.23276260990282277</c:v>
                </c:pt>
                <c:pt idx="4">
                  <c:v>0.27190184049079752</c:v>
                </c:pt>
                <c:pt idx="5">
                  <c:v>0.28953341740226984</c:v>
                </c:pt>
                <c:pt idx="6">
                  <c:v>0.31097099621689783</c:v>
                </c:pt>
                <c:pt idx="7">
                  <c:v>0.31042531120331951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B0E-4A6E-8C29-0158A36B6D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34083312"/>
        <c:axId val="634082832"/>
      </c:lineChart>
      <c:catAx>
        <c:axId val="634080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34081392"/>
        <c:crosses val="autoZero"/>
        <c:auto val="1"/>
        <c:lblAlgn val="ctr"/>
        <c:lblOffset val="100"/>
        <c:noMultiLvlLbl val="0"/>
      </c:catAx>
      <c:valAx>
        <c:axId val="634081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34080912"/>
        <c:crosses val="autoZero"/>
        <c:crossBetween val="between"/>
      </c:valAx>
      <c:valAx>
        <c:axId val="634082832"/>
        <c:scaling>
          <c:orientation val="minMax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34083312"/>
        <c:crosses val="max"/>
        <c:crossBetween val="between"/>
      </c:valAx>
      <c:catAx>
        <c:axId val="6340833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3408283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'[Informe Chamadas de TV FSA_2022_Tabelas e Gráficos.xlsx]Gráfico 1'!$G$4</c:f>
              <c:strCache>
                <c:ptCount val="1"/>
                <c:pt idx="0">
                  <c:v>Projetos Selecionados</c:v>
                </c:pt>
              </c:strCache>
            </c:strRef>
          </c:tx>
          <c:spPr>
            <a:solidFill>
              <a:schemeClr val="accent2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'[Informe Chamadas de TV FSA_2022_Tabelas e Gráficos.xlsx]Gráfico 1'!$E$5:$E$8</c:f>
              <c:strCache>
                <c:ptCount val="4"/>
                <c:pt idx="0">
                  <c:v>Produção TV-VOD  – Nacional</c:v>
                </c:pt>
                <c:pt idx="1">
                  <c:v>Produção TV-VOD  –  Regional</c:v>
                </c:pt>
                <c:pt idx="2">
                  <c:v>Produção TV-VOD Via Programadora </c:v>
                </c:pt>
                <c:pt idx="3">
                  <c:v>TV-VOD Novos Realizadores </c:v>
                </c:pt>
              </c:strCache>
            </c:strRef>
          </c:cat>
          <c:val>
            <c:numRef>
              <c:f>'[Informe Chamadas de TV FSA_2022_Tabelas e Gráficos.xlsx]Gráfico 1'!$G$5:$G$8</c:f>
              <c:numCache>
                <c:formatCode>General</c:formatCode>
                <c:ptCount val="4"/>
                <c:pt idx="0">
                  <c:v>38</c:v>
                </c:pt>
                <c:pt idx="1">
                  <c:v>27</c:v>
                </c:pt>
                <c:pt idx="2">
                  <c:v>35</c:v>
                </c:pt>
                <c:pt idx="3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CE-4213-9C80-489706476584}"/>
            </c:ext>
          </c:extLst>
        </c:ser>
        <c:ser>
          <c:idx val="1"/>
          <c:order val="1"/>
          <c:tx>
            <c:strRef>
              <c:f>'[Informe Chamadas de TV FSA_2022_Tabelas e Gráficos.xlsx]Gráfico 1'!$F$4</c:f>
              <c:strCache>
                <c:ptCount val="1"/>
                <c:pt idx="0">
                  <c:v>Projetos Inscritos</c:v>
                </c:pt>
              </c:strCache>
            </c:strRef>
          </c:tx>
          <c:spPr>
            <a:solidFill>
              <a:srgbClr val="9ABAD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'[Informe Chamadas de TV FSA_2022_Tabelas e Gráficos.xlsx]Gráfico 1'!$E$5:$E$8</c:f>
              <c:strCache>
                <c:ptCount val="4"/>
                <c:pt idx="0">
                  <c:v>Produção TV-VOD  – Nacional</c:v>
                </c:pt>
                <c:pt idx="1">
                  <c:v>Produção TV-VOD  –  Regional</c:v>
                </c:pt>
                <c:pt idx="2">
                  <c:v>Produção TV-VOD Via Programadora </c:v>
                </c:pt>
                <c:pt idx="3">
                  <c:v>TV-VOD Novos Realizadores </c:v>
                </c:pt>
              </c:strCache>
            </c:strRef>
          </c:cat>
          <c:val>
            <c:numRef>
              <c:f>'[Informe Chamadas de TV FSA_2022_Tabelas e Gráficos.xlsx]Gráfico 1'!$F$5:$F$8</c:f>
              <c:numCache>
                <c:formatCode>General</c:formatCode>
                <c:ptCount val="4"/>
                <c:pt idx="0">
                  <c:v>177</c:v>
                </c:pt>
                <c:pt idx="1">
                  <c:v>103</c:v>
                </c:pt>
                <c:pt idx="2">
                  <c:v>137</c:v>
                </c:pt>
                <c:pt idx="3">
                  <c:v>206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CE-4213-9C80-4897064765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513927728"/>
        <c:axId val="1463978080"/>
      </c:barChart>
      <c:catAx>
        <c:axId val="1513927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pPr>
            <a:endParaRPr lang="pt-BR"/>
          </a:p>
        </c:txPr>
        <c:crossAx val="1463978080"/>
        <c:crosses val="autoZero"/>
        <c:auto val="1"/>
        <c:lblAlgn val="ctr"/>
        <c:lblOffset val="100"/>
        <c:noMultiLvlLbl val="0"/>
      </c:catAx>
      <c:valAx>
        <c:axId val="146397808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513927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937266496814394"/>
          <c:y val="0.91002328274160305"/>
          <c:w val="0.55189202343084598"/>
          <c:h val="6.31982512230747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rgbClr val="595959"/>
          </a:solidFill>
          <a:latin typeface="Segoe UI" panose="020B0502040204020203" pitchFamily="34" charset="0"/>
          <a:cs typeface="Segoe UI" panose="020B0502040204020203" pitchFamily="34" charset="0"/>
        </a:defRPr>
      </a:pPr>
      <a:endParaRPr lang="pt-BR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pPr>
            <a:r>
              <a:rPr lang="pt-BR" sz="1400" b="1" dirty="0"/>
              <a:t>Percentual de projetos selecionados por faixa de aporte</a:t>
            </a:r>
          </a:p>
        </c:rich>
      </c:tx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0.26104101100852739"/>
          <c:y val="0.24854989542497424"/>
          <c:w val="0.44931914935293887"/>
          <c:h val="0.6740506274868861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253-410F-B2D3-E8944607815C}"/>
              </c:ext>
            </c:extLst>
          </c:dPt>
          <c:dPt>
            <c:idx val="1"/>
            <c:bubble3D val="0"/>
            <c:spPr>
              <a:solidFill>
                <a:schemeClr val="accent2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253-410F-B2D3-E8944607815C}"/>
              </c:ext>
            </c:extLst>
          </c:dPt>
          <c:dPt>
            <c:idx val="2"/>
            <c:bubble3D val="0"/>
            <c:spPr>
              <a:solidFill>
                <a:schemeClr val="accent2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253-410F-B2D3-E8944607815C}"/>
              </c:ext>
            </c:extLst>
          </c:dPt>
          <c:dPt>
            <c:idx val="3"/>
            <c:bubble3D val="0"/>
            <c:spPr>
              <a:solidFill>
                <a:schemeClr val="accent2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253-410F-B2D3-E8944607815C}"/>
              </c:ext>
            </c:extLst>
          </c:dPt>
          <c:dLbls>
            <c:dLbl>
              <c:idx val="1"/>
              <c:layout>
                <c:manualLayout>
                  <c:x val="-4.073554645627691E-2"/>
                  <c:y val="-4.324954080609114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314337556936038"/>
                      <c:h val="0.2481798260202371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253-410F-B2D3-E8944607815C}"/>
                </c:ext>
              </c:extLst>
            </c:dLbl>
            <c:dLbl>
              <c:idx val="2"/>
              <c:layout>
                <c:manualLayout>
                  <c:x val="-5.9901724529726731E-2"/>
                  <c:y val="-0.1003505708275655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432454774234202"/>
                      <c:h val="0.2398948293689826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253-410F-B2D3-E8944607815C}"/>
                </c:ext>
              </c:extLst>
            </c:dLbl>
            <c:dLbl>
              <c:idx val="3"/>
              <c:layout>
                <c:manualLayout>
                  <c:x val="-2.7634295112193473E-2"/>
                  <c:y val="0.1035543849836696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00466279343958"/>
                      <c:h val="0.2631183957539069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3253-410F-B2D3-E894460781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Segoe UI" panose="020B0502040204020203" pitchFamily="34" charset="0"/>
                    <a:ea typeface="+mn-ea"/>
                    <a:cs typeface="Segoe UI" panose="020B0502040204020203" pitchFamily="34" charset="0"/>
                  </a:defRPr>
                </a:pPr>
                <a:endParaRPr lang="pt-BR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'[Informe Chamadas de TV FSA_2022_Tabelas e Gráficos.xlsx]Tabela 3 e Gráfico 7'!$B$32:$B$35</c:f>
              <c:strCache>
                <c:ptCount val="4"/>
                <c:pt idx="0">
                  <c:v>Até 500 mil</c:v>
                </c:pt>
                <c:pt idx="1">
                  <c:v>De R$ 500 mil a 
R$ 1 milhão</c:v>
                </c:pt>
                <c:pt idx="2">
                  <c:v>Entre R$ 1 e R$ 2 milhões</c:v>
                </c:pt>
                <c:pt idx="3">
                  <c:v>Acima de R$ 2 milhões</c:v>
                </c:pt>
              </c:strCache>
            </c:strRef>
          </c:cat>
          <c:val>
            <c:numRef>
              <c:f>'[Informe Chamadas de TV FSA_2022_Tabelas e Gráficos.xlsx]Tabela 3 e Gráfico 7'!$C$32:$C$35</c:f>
              <c:numCache>
                <c:formatCode>#,##0_ ;[Red]\-#,##0\ </c:formatCode>
                <c:ptCount val="4"/>
                <c:pt idx="0">
                  <c:v>5</c:v>
                </c:pt>
                <c:pt idx="1">
                  <c:v>46</c:v>
                </c:pt>
                <c:pt idx="2">
                  <c:v>39</c:v>
                </c:pt>
                <c:pt idx="3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253-410F-B2D3-E894460781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chemeClr val="tx1"/>
          </a:solidFill>
          <a:latin typeface="Segoe UI" panose="020B0502040204020203" pitchFamily="34" charset="0"/>
          <a:cs typeface="Segoe UI" panose="020B0502040204020203" pitchFamily="34" charset="0"/>
        </a:defRPr>
      </a:pPr>
      <a:endParaRPr lang="pt-BR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pt-BR" b="1">
                <a:solidFill>
                  <a:sysClr val="windowText" lastClr="000000"/>
                </a:solidFill>
              </a:rPr>
              <a:t>Distribuição</a:t>
            </a:r>
            <a:r>
              <a:rPr lang="pt-BR" b="1" baseline="0">
                <a:solidFill>
                  <a:sysClr val="windowText" lastClr="000000"/>
                </a:solidFill>
              </a:rPr>
              <a:t> regional percentual do nº projetos selecionados</a:t>
            </a:r>
            <a:endParaRPr lang="pt-BR" b="1">
              <a:solidFill>
                <a:sysClr val="windowText" lastClr="00000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0.29565266841644794"/>
          <c:y val="0.24642908439323311"/>
          <c:w val="0.4852318079351351"/>
          <c:h val="0.7050774246619921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shade val="53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239-476A-88AD-61F4EF10AAA1}"/>
              </c:ext>
            </c:extLst>
          </c:dPt>
          <c:dPt>
            <c:idx val="1"/>
            <c:bubble3D val="0"/>
            <c:spPr>
              <a:solidFill>
                <a:schemeClr val="accent2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239-476A-88AD-61F4EF10AAA1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239-476A-88AD-61F4EF10AAA1}"/>
              </c:ext>
            </c:extLst>
          </c:dPt>
          <c:dPt>
            <c:idx val="3"/>
            <c:bubble3D val="0"/>
            <c:spPr>
              <a:solidFill>
                <a:schemeClr val="accent2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239-476A-88AD-61F4EF10AAA1}"/>
              </c:ext>
            </c:extLst>
          </c:dPt>
          <c:dPt>
            <c:idx val="4"/>
            <c:bubble3D val="0"/>
            <c:spPr>
              <a:solidFill>
                <a:schemeClr val="accent2">
                  <a:tint val="54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239-476A-88AD-61F4EF10AAA1}"/>
              </c:ext>
            </c:extLst>
          </c:dPt>
          <c:dLbls>
            <c:dLbl>
              <c:idx val="4"/>
              <c:layout>
                <c:manualLayout>
                  <c:x val="0.12777777777777768"/>
                  <c:y val="-8.6244070720138382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239-476A-88AD-61F4EF10AAA1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'[Informe Chamadas de TV FSA_2022_Tabelas e Gráficos.xlsx]Tabela 9'!$H$4:$H$8</c:f>
              <c:strCache>
                <c:ptCount val="5"/>
                <c:pt idx="0">
                  <c:v>Sudeste</c:v>
                </c:pt>
                <c:pt idx="1">
                  <c:v>Nordeste</c:v>
                </c:pt>
                <c:pt idx="2">
                  <c:v>Sul</c:v>
                </c:pt>
                <c:pt idx="3">
                  <c:v>Norte</c:v>
                </c:pt>
                <c:pt idx="4">
                  <c:v>Centro Oeste</c:v>
                </c:pt>
              </c:strCache>
            </c:strRef>
          </c:cat>
          <c:val>
            <c:numRef>
              <c:f>'[Informe Chamadas de TV FSA_2022_Tabelas e Gráficos.xlsx]Tabela 9'!$I$4:$I$8</c:f>
              <c:numCache>
                <c:formatCode>General</c:formatCode>
                <c:ptCount val="5"/>
                <c:pt idx="0" formatCode="#,##0">
                  <c:v>66</c:v>
                </c:pt>
                <c:pt idx="1">
                  <c:v>27</c:v>
                </c:pt>
                <c:pt idx="2">
                  <c:v>17</c:v>
                </c:pt>
                <c:pt idx="3">
                  <c:v>7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239-476A-88AD-61F4EF10AA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9123" cy="513630"/>
          </a:xfrm>
          <a:prstGeom prst="rect">
            <a:avLst/>
          </a:prstGeom>
        </p:spPr>
        <p:txBody>
          <a:bodyPr vert="horz" lIns="86859" tIns="43429" rIns="86859" bIns="43429" rtlCol="0"/>
          <a:lstStyle>
            <a:lvl1pPr algn="l">
              <a:defRPr sz="11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4023448" y="1"/>
            <a:ext cx="3079123" cy="513630"/>
          </a:xfrm>
          <a:prstGeom prst="rect">
            <a:avLst/>
          </a:prstGeom>
        </p:spPr>
        <p:txBody>
          <a:bodyPr vert="horz" lIns="86859" tIns="43429" rIns="86859" bIns="43429" rtlCol="0"/>
          <a:lstStyle>
            <a:lvl1pPr algn="r">
              <a:defRPr sz="1100"/>
            </a:lvl1pPr>
          </a:lstStyle>
          <a:p>
            <a:fld id="{A5766B48-F285-4EE4-84B9-9DD80BE53EBE}" type="datetimeFigureOut">
              <a:rPr lang="pt-BR" smtClean="0"/>
              <a:t>25/10/2023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720983"/>
            <a:ext cx="3079123" cy="513630"/>
          </a:xfrm>
          <a:prstGeom prst="rect">
            <a:avLst/>
          </a:prstGeom>
        </p:spPr>
        <p:txBody>
          <a:bodyPr vert="horz" lIns="86859" tIns="43429" rIns="86859" bIns="43429" rtlCol="0" anchor="b"/>
          <a:lstStyle>
            <a:lvl1pPr algn="l">
              <a:defRPr sz="11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4023448" y="9720983"/>
            <a:ext cx="3079123" cy="513630"/>
          </a:xfrm>
          <a:prstGeom prst="rect">
            <a:avLst/>
          </a:prstGeom>
        </p:spPr>
        <p:txBody>
          <a:bodyPr vert="horz" lIns="86859" tIns="43429" rIns="86859" bIns="43429" rtlCol="0" anchor="b"/>
          <a:lstStyle>
            <a:lvl1pPr algn="r">
              <a:defRPr sz="1100"/>
            </a:lvl1pPr>
          </a:lstStyle>
          <a:p>
            <a:fld id="{1B74D925-A5B5-4E88-A009-1E881F271C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1794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9123" cy="513630"/>
          </a:xfrm>
          <a:prstGeom prst="rect">
            <a:avLst/>
          </a:prstGeom>
        </p:spPr>
        <p:txBody>
          <a:bodyPr vert="horz" lIns="86859" tIns="43429" rIns="86859" bIns="43429" rtlCol="0"/>
          <a:lstStyle>
            <a:lvl1pPr algn="l">
              <a:defRPr sz="11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023448" y="1"/>
            <a:ext cx="3079123" cy="513630"/>
          </a:xfrm>
          <a:prstGeom prst="rect">
            <a:avLst/>
          </a:prstGeom>
        </p:spPr>
        <p:txBody>
          <a:bodyPr vert="horz" lIns="86859" tIns="43429" rIns="86859" bIns="43429" rtlCol="0"/>
          <a:lstStyle>
            <a:lvl1pPr algn="r">
              <a:defRPr sz="1100"/>
            </a:lvl1pPr>
          </a:lstStyle>
          <a:p>
            <a:fld id="{CA52F1B9-4A1B-4B64-8BFB-A6750BB35967}" type="datetimeFigureOut">
              <a:rPr lang="pt-BR" smtClean="0"/>
              <a:t>25/10/2023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886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6859" tIns="43429" rIns="86859" bIns="43429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10108" y="4925075"/>
            <a:ext cx="5683847" cy="4030021"/>
          </a:xfrm>
          <a:prstGeom prst="rect">
            <a:avLst/>
          </a:prstGeom>
        </p:spPr>
        <p:txBody>
          <a:bodyPr vert="horz" lIns="86859" tIns="43429" rIns="86859" bIns="43429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720983"/>
            <a:ext cx="3079123" cy="513630"/>
          </a:xfrm>
          <a:prstGeom prst="rect">
            <a:avLst/>
          </a:prstGeom>
        </p:spPr>
        <p:txBody>
          <a:bodyPr vert="horz" lIns="86859" tIns="43429" rIns="86859" bIns="43429" rtlCol="0" anchor="b"/>
          <a:lstStyle>
            <a:lvl1pPr algn="l">
              <a:defRPr sz="11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023448" y="9720983"/>
            <a:ext cx="3079123" cy="513630"/>
          </a:xfrm>
          <a:prstGeom prst="rect">
            <a:avLst/>
          </a:prstGeom>
        </p:spPr>
        <p:txBody>
          <a:bodyPr vert="horz" lIns="86859" tIns="43429" rIns="86859" bIns="43429" rtlCol="0" anchor="b"/>
          <a:lstStyle>
            <a:lvl1pPr algn="r">
              <a:defRPr sz="1100"/>
            </a:lvl1pPr>
          </a:lstStyle>
          <a:p>
            <a:fld id="{15C17343-7F6D-4CA5-A464-EFB3263A2B0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525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pt-BR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6"/>
          <p:cNvPicPr/>
          <p:nvPr userDrawn="1"/>
        </p:nvPicPr>
        <p:blipFill>
          <a:blip r:embed="rId14"/>
          <a:stretch/>
        </p:blipFill>
        <p:spPr>
          <a:xfrm>
            <a:off x="0" y="0"/>
            <a:ext cx="12191760" cy="6857640"/>
          </a:xfrm>
          <a:prstGeom prst="rect">
            <a:avLst/>
          </a:prstGeom>
          <a:ln w="0">
            <a:noFill/>
          </a:ln>
        </p:spPr>
      </p:pic>
      <p:sp>
        <p:nvSpPr>
          <p:cNvPr id="9" name="Retângulo 2"/>
          <p:cNvSpPr/>
          <p:nvPr/>
        </p:nvSpPr>
        <p:spPr>
          <a:xfrm>
            <a:off x="10341000" y="5486400"/>
            <a:ext cx="1670400" cy="1296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2" name="Imagem 3"/>
          <p:cNvPicPr/>
          <p:nvPr/>
        </p:nvPicPr>
        <p:blipFill>
          <a:blip r:embed="rId15"/>
          <a:stretch/>
        </p:blipFill>
        <p:spPr>
          <a:xfrm>
            <a:off x="11188800" y="6046560"/>
            <a:ext cx="698040" cy="698040"/>
          </a:xfrm>
          <a:prstGeom prst="rect">
            <a:avLst/>
          </a:prstGeom>
          <a:ln w="0">
            <a:noFill/>
          </a:ln>
        </p:spPr>
      </p:pic>
      <p:pic>
        <p:nvPicPr>
          <p:cNvPr id="12" name="Imagem 11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1752" y="5920301"/>
            <a:ext cx="1015088" cy="730829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647" y="5812257"/>
            <a:ext cx="1176915" cy="847339"/>
          </a:xfrm>
          <a:prstGeom prst="rect">
            <a:avLst/>
          </a:prstGeom>
        </p:spPr>
      </p:pic>
      <p:grpSp>
        <p:nvGrpSpPr>
          <p:cNvPr id="11" name="Agrupar 10">
            <a:extLst>
              <a:ext uri="{FF2B5EF4-FFF2-40B4-BE49-F238E27FC236}">
                <a16:creationId xmlns:a16="http://schemas.microsoft.com/office/drawing/2014/main" id="{D0A2383F-241E-7BBA-A269-890E79AEAACD}"/>
              </a:ext>
            </a:extLst>
          </p:cNvPr>
          <p:cNvGrpSpPr/>
          <p:nvPr userDrawn="1"/>
        </p:nvGrpSpPr>
        <p:grpSpPr>
          <a:xfrm>
            <a:off x="8115661" y="5261305"/>
            <a:ext cx="3908802" cy="1441938"/>
            <a:chOff x="8153399" y="5345723"/>
            <a:chExt cx="3908802" cy="1441938"/>
          </a:xfrm>
        </p:grpSpPr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id="{D9613724-E22B-398E-8E50-D9C3491E3519}"/>
                </a:ext>
              </a:extLst>
            </p:cNvPr>
            <p:cNvSpPr/>
            <p:nvPr userDrawn="1"/>
          </p:nvSpPr>
          <p:spPr>
            <a:xfrm>
              <a:off x="10339754" y="5345723"/>
              <a:ext cx="1722447" cy="14419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5" name="Agrupar 14">
              <a:extLst>
                <a:ext uri="{FF2B5EF4-FFF2-40B4-BE49-F238E27FC236}">
                  <a16:creationId xmlns:a16="http://schemas.microsoft.com/office/drawing/2014/main" id="{F98CE134-F2D3-F7CF-912C-2BDDF4192321}"/>
                </a:ext>
              </a:extLst>
            </p:cNvPr>
            <p:cNvGrpSpPr>
              <a:grpSpLocks noChangeAspect="1"/>
            </p:cNvGrpSpPr>
            <p:nvPr userDrawn="1"/>
          </p:nvGrpSpPr>
          <p:grpSpPr>
            <a:xfrm>
              <a:off x="8153399" y="6051002"/>
              <a:ext cx="3908801" cy="692009"/>
              <a:chOff x="4059374" y="2067821"/>
              <a:chExt cx="7090373" cy="1255269"/>
            </a:xfrm>
          </p:grpSpPr>
          <p:pic>
            <p:nvPicPr>
              <p:cNvPr id="16" name="Imagem 15" descr="Logotipo&#10;&#10;Descrição gerada automaticamente">
                <a:extLst>
                  <a:ext uri="{FF2B5EF4-FFF2-40B4-BE49-F238E27FC236}">
                    <a16:creationId xmlns:a16="http://schemas.microsoft.com/office/drawing/2014/main" id="{94A4B219-D68A-E6A0-C86E-FF394D8A4C45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59374" y="2175711"/>
                <a:ext cx="1444072" cy="1039489"/>
              </a:xfrm>
              <a:prstGeom prst="rect">
                <a:avLst/>
              </a:prstGeom>
            </p:spPr>
          </p:pic>
          <p:pic>
            <p:nvPicPr>
              <p:cNvPr id="17" name="Imagem 16">
                <a:extLst>
                  <a:ext uri="{FF2B5EF4-FFF2-40B4-BE49-F238E27FC236}">
                    <a16:creationId xmlns:a16="http://schemas.microsoft.com/office/drawing/2014/main" id="{203D6719-47C2-4313-739D-75A0FE7C4B95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1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84032" y="2067821"/>
                <a:ext cx="5165715" cy="1255269"/>
              </a:xfrm>
              <a:prstGeom prst="rect">
                <a:avLst/>
              </a:prstGeom>
            </p:spPr>
          </p:pic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94268" y="2916417"/>
            <a:ext cx="11372760" cy="1528335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t-BR" sz="4800" b="1" strike="noStrike" spc="-1" dirty="0">
                <a:solidFill>
                  <a:srgbClr val="404040"/>
                </a:solidFill>
                <a:latin typeface="Optima"/>
              </a:rPr>
              <a:t>ANCINE – Cenário 2023</a:t>
            </a:r>
            <a:br>
              <a:rPr lang="pt-BR" sz="4800" b="1" strike="noStrike" spc="-1" dirty="0">
                <a:solidFill>
                  <a:srgbClr val="404040"/>
                </a:solidFill>
                <a:latin typeface="Optima"/>
              </a:rPr>
            </a:br>
            <a:r>
              <a:rPr lang="pt-BR" sz="4000" b="1" strike="noStrike" spc="-1" dirty="0">
                <a:solidFill>
                  <a:srgbClr val="404040"/>
                </a:solidFill>
                <a:latin typeface="Optima"/>
              </a:rPr>
              <a:t>Investimentos no setor audiovisual</a:t>
            </a:r>
            <a:br>
              <a:rPr lang="pt-BR" sz="4800" b="1" strike="noStrike" spc="-1" dirty="0">
                <a:solidFill>
                  <a:srgbClr val="404040"/>
                </a:solidFill>
                <a:latin typeface="Optima"/>
              </a:rPr>
            </a:br>
            <a:endParaRPr lang="pt-BR" sz="36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BB905E6D-604B-C808-5BDF-AA9683BB1E84}"/>
              </a:ext>
            </a:extLst>
          </p:cNvPr>
          <p:cNvSpPr txBox="1">
            <a:spLocks/>
          </p:cNvSpPr>
          <p:nvPr/>
        </p:nvSpPr>
        <p:spPr>
          <a:xfrm>
            <a:off x="463176" y="247212"/>
            <a:ext cx="9485496" cy="95065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spc="-1" dirty="0">
                <a:solidFill>
                  <a:srgbClr val="404040"/>
                </a:solidFill>
                <a:latin typeface="Optima"/>
              </a:rPr>
              <a:t>Exibição nas salas de cinema</a:t>
            </a:r>
          </a:p>
        </p:txBody>
      </p:sp>
      <p:sp>
        <p:nvSpPr>
          <p:cNvPr id="15" name="Subtítulo 2">
            <a:extLst>
              <a:ext uri="{FF2B5EF4-FFF2-40B4-BE49-F238E27FC236}">
                <a16:creationId xmlns:a16="http://schemas.microsoft.com/office/drawing/2014/main" id="{77883A73-437A-DA68-07EE-4DBC371C6777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63176" y="989865"/>
            <a:ext cx="9805536" cy="819441"/>
          </a:xfrm>
        </p:spPr>
        <p:txBody>
          <a:bodyPr/>
          <a:lstStyle/>
          <a:p>
            <a:pPr marL="0" indent="0" algn="just">
              <a:buNone/>
            </a:pPr>
            <a:r>
              <a:rPr lang="pt-BR" sz="2400" i="1" dirty="0">
                <a:latin typeface="Optima"/>
              </a:rPr>
              <a:t>Market </a:t>
            </a:r>
            <a:r>
              <a:rPr lang="pt-BR" sz="2400" i="1" dirty="0" err="1">
                <a:latin typeface="Optima"/>
              </a:rPr>
              <a:t>share</a:t>
            </a:r>
            <a:r>
              <a:rPr lang="pt-BR" sz="2400" i="1" dirty="0">
                <a:latin typeface="Optima"/>
              </a:rPr>
              <a:t> </a:t>
            </a:r>
            <a:r>
              <a:rPr lang="pt-BR" sz="2400" dirty="0">
                <a:latin typeface="Optima"/>
              </a:rPr>
              <a:t>dos filmes brasileiros – 2012 a 2022</a:t>
            </a:r>
          </a:p>
        </p:txBody>
      </p:sp>
      <p:sp>
        <p:nvSpPr>
          <p:cNvPr id="3" name="Retângulo: Cantos Arredondados 2">
            <a:extLst>
              <a:ext uri="{FF2B5EF4-FFF2-40B4-BE49-F238E27FC236}">
                <a16:creationId xmlns:a16="http://schemas.microsoft.com/office/drawing/2014/main" id="{C38C3F99-4B39-95BA-BA8D-2D9586CBC41B}"/>
              </a:ext>
            </a:extLst>
          </p:cNvPr>
          <p:cNvSpPr/>
          <p:nvPr/>
        </p:nvSpPr>
        <p:spPr>
          <a:xfrm>
            <a:off x="9458184" y="2112885"/>
            <a:ext cx="2456888" cy="994299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pt-BR" b="1" dirty="0">
                <a:solidFill>
                  <a:schemeClr val="bg1"/>
                </a:solidFill>
                <a:latin typeface="Optima"/>
              </a:rPr>
              <a:t>2023 (até 10 maio): 1,43%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AD27795D-46BC-94D9-59B0-E04906BF4F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88" t="2750" r="721" b="2663"/>
          <a:stretch/>
        </p:blipFill>
        <p:spPr>
          <a:xfrm>
            <a:off x="346228" y="1940517"/>
            <a:ext cx="9022031" cy="3236394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EA7D2BD4-BB1D-C28E-1EDB-66AA671A3284}"/>
              </a:ext>
            </a:extLst>
          </p:cNvPr>
          <p:cNvSpPr txBox="1"/>
          <p:nvPr/>
        </p:nvSpPr>
        <p:spPr>
          <a:xfrm>
            <a:off x="1242874" y="5415378"/>
            <a:ext cx="57349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>
                <a:latin typeface="Segoe UI" panose="020B0502040204020203" pitchFamily="34" charset="0"/>
                <a:cs typeface="Segoe UI" panose="020B0502040204020203" pitchFamily="34" charset="0"/>
              </a:rPr>
              <a:t>*2022 e 2023: dados preliminares.</a:t>
            </a:r>
          </a:p>
        </p:txBody>
      </p:sp>
    </p:spTree>
    <p:extLst>
      <p:ext uri="{BB962C8B-B14F-4D97-AF65-F5344CB8AC3E}">
        <p14:creationId xmlns:p14="http://schemas.microsoft.com/office/powerpoint/2010/main" val="3553817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ítulo 2">
            <a:extLst>
              <a:ext uri="{FF2B5EF4-FFF2-40B4-BE49-F238E27FC236}">
                <a16:creationId xmlns:a16="http://schemas.microsoft.com/office/drawing/2014/main" id="{77883A73-437A-DA68-07EE-4DBC371C6777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63176" y="989865"/>
            <a:ext cx="9805536" cy="819441"/>
          </a:xfrm>
        </p:spPr>
        <p:txBody>
          <a:bodyPr/>
          <a:lstStyle/>
          <a:p>
            <a:pPr marL="0" indent="0" algn="just">
              <a:buNone/>
            </a:pPr>
            <a:r>
              <a:rPr lang="pt-BR" sz="2400">
                <a:latin typeface="Optima"/>
              </a:rPr>
              <a:t>Obras lançadas – 2012 a 2022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ACB976A3-AC94-1277-A8CA-A92EA32647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211" y="1746797"/>
            <a:ext cx="8915461" cy="3988543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5FDCCFEB-6293-7ED9-A625-BDEE32A223F4}"/>
              </a:ext>
            </a:extLst>
          </p:cNvPr>
          <p:cNvSpPr txBox="1"/>
          <p:nvPr/>
        </p:nvSpPr>
        <p:spPr>
          <a:xfrm>
            <a:off x="1447060" y="5672831"/>
            <a:ext cx="57349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>
                <a:latin typeface="Segoe UI" panose="020B0502040204020203" pitchFamily="34" charset="0"/>
                <a:cs typeface="Segoe UI" panose="020B0502040204020203" pitchFamily="34" charset="0"/>
              </a:rPr>
              <a:t>*2022: dados preliminares.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C04D17AC-B270-3D10-E78D-B097B6EA153C}"/>
              </a:ext>
            </a:extLst>
          </p:cNvPr>
          <p:cNvSpPr txBox="1">
            <a:spLocks/>
          </p:cNvSpPr>
          <p:nvPr/>
        </p:nvSpPr>
        <p:spPr>
          <a:xfrm>
            <a:off x="463176" y="247212"/>
            <a:ext cx="9485496" cy="95065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spc="-1" dirty="0">
                <a:solidFill>
                  <a:srgbClr val="404040"/>
                </a:solidFill>
                <a:latin typeface="Optima"/>
              </a:rPr>
              <a:t>Exibição nas salas de cinema</a:t>
            </a:r>
          </a:p>
        </p:txBody>
      </p:sp>
    </p:spTree>
    <p:extLst>
      <p:ext uri="{BB962C8B-B14F-4D97-AF65-F5344CB8AC3E}">
        <p14:creationId xmlns:p14="http://schemas.microsoft.com/office/powerpoint/2010/main" val="593237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id="{92B23C3C-8096-1EED-C29D-027A38A34701}"/>
              </a:ext>
            </a:extLst>
          </p:cNvPr>
          <p:cNvSpPr/>
          <p:nvPr/>
        </p:nvSpPr>
        <p:spPr>
          <a:xfrm>
            <a:off x="9133392" y="3572118"/>
            <a:ext cx="2270640" cy="134463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pt-BR" b="1" dirty="0">
                <a:solidFill>
                  <a:schemeClr val="bg1"/>
                </a:solidFill>
                <a:latin typeface="Optima"/>
              </a:rPr>
              <a:t>66% das obras lançadas contaram com recursos de fomento da ANCINE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914363EF-517E-C8B1-1DC3-19978C62FE60}"/>
              </a:ext>
            </a:extLst>
          </p:cNvPr>
          <p:cNvSpPr txBox="1">
            <a:spLocks/>
          </p:cNvSpPr>
          <p:nvPr/>
        </p:nvSpPr>
        <p:spPr>
          <a:xfrm>
            <a:off x="463176" y="247212"/>
            <a:ext cx="9485496" cy="95065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spc="-1" dirty="0">
                <a:solidFill>
                  <a:srgbClr val="404040"/>
                </a:solidFill>
                <a:latin typeface="Optima"/>
              </a:rPr>
              <a:t>Exibição nas salas de cinema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8E608C23-51B2-2398-2140-5A016F8B358D}"/>
              </a:ext>
            </a:extLst>
          </p:cNvPr>
          <p:cNvSpPr/>
          <p:nvPr/>
        </p:nvSpPr>
        <p:spPr>
          <a:xfrm>
            <a:off x="9133392" y="2018393"/>
            <a:ext cx="2270640" cy="134463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pt-BR" b="1" dirty="0">
                <a:solidFill>
                  <a:schemeClr val="bg1"/>
                </a:solidFill>
                <a:latin typeface="Optima"/>
              </a:rPr>
              <a:t>31% dos longas produzidos foram lançados em salas de exibição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0000000-0008-0000-0900-00001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4558852"/>
              </p:ext>
            </p:extLst>
          </p:nvPr>
        </p:nvGraphicFramePr>
        <p:xfrm>
          <a:off x="169682" y="1197864"/>
          <a:ext cx="8427563" cy="4190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61623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914363EF-517E-C8B1-1DC3-19978C62FE60}"/>
              </a:ext>
            </a:extLst>
          </p:cNvPr>
          <p:cNvSpPr txBox="1">
            <a:spLocks/>
          </p:cNvSpPr>
          <p:nvPr/>
        </p:nvSpPr>
        <p:spPr>
          <a:xfrm>
            <a:off x="463176" y="247212"/>
            <a:ext cx="9485496" cy="95065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spc="-1" dirty="0">
                <a:solidFill>
                  <a:srgbClr val="404040"/>
                </a:solidFill>
                <a:latin typeface="Optima"/>
              </a:rPr>
              <a:t>Veiculação na TV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1BACA192-755D-E320-ECB8-7802596D64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4380378"/>
              </p:ext>
            </p:extLst>
          </p:nvPr>
        </p:nvGraphicFramePr>
        <p:xfrm>
          <a:off x="463175" y="1330351"/>
          <a:ext cx="8388593" cy="4222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ixaDeTexto 2">
            <a:extLst>
              <a:ext uri="{FF2B5EF4-FFF2-40B4-BE49-F238E27FC236}">
                <a16:creationId xmlns:a16="http://schemas.microsoft.com/office/drawing/2014/main" id="{D57A485C-0D5B-DEBB-590B-28705D8D614A}"/>
              </a:ext>
            </a:extLst>
          </p:cNvPr>
          <p:cNvSpPr txBox="1"/>
          <p:nvPr/>
        </p:nvSpPr>
        <p:spPr>
          <a:xfrm>
            <a:off x="8945605" y="4905433"/>
            <a:ext cx="2225158" cy="448991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100" i="1"/>
              <a:t>* inclui os canais CEQ3h30,</a:t>
            </a:r>
            <a:r>
              <a:rPr lang="pt-BR" sz="1100" i="1" baseline="0"/>
              <a:t> os CABEQs e CABEQS SB</a:t>
            </a:r>
            <a:endParaRPr lang="pt-BR" sz="1100" i="1"/>
          </a:p>
        </p:txBody>
      </p:sp>
    </p:spTree>
    <p:extLst>
      <p:ext uri="{BB962C8B-B14F-4D97-AF65-F5344CB8AC3E}">
        <p14:creationId xmlns:p14="http://schemas.microsoft.com/office/powerpoint/2010/main" val="42853045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75EAA7-64D3-A3E6-1D41-7F3C962BE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39962"/>
            <a:ext cx="12191999" cy="1279930"/>
          </a:xfrm>
        </p:spPr>
        <p:txBody>
          <a:bodyPr/>
          <a:lstStyle/>
          <a:p>
            <a:pPr algn="ctr"/>
            <a:r>
              <a:rPr lang="pt-BR" sz="4000" b="1" spc="-1" dirty="0">
                <a:solidFill>
                  <a:srgbClr val="404040"/>
                </a:solidFill>
                <a:latin typeface="Optima"/>
              </a:rPr>
              <a:t>Investimentos em 2023</a:t>
            </a:r>
          </a:p>
        </p:txBody>
      </p:sp>
    </p:spTree>
    <p:extLst>
      <p:ext uri="{BB962C8B-B14F-4D97-AF65-F5344CB8AC3E}">
        <p14:creationId xmlns:p14="http://schemas.microsoft.com/office/powerpoint/2010/main" val="2768053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75EAA7-64D3-A3E6-1D41-7F3C962BE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755" y="290039"/>
            <a:ext cx="10189739" cy="1279930"/>
          </a:xfrm>
        </p:spPr>
        <p:txBody>
          <a:bodyPr/>
          <a:lstStyle/>
          <a:p>
            <a:r>
              <a:rPr lang="pt-BR" sz="4000" b="1" spc="-1" dirty="0">
                <a:solidFill>
                  <a:srgbClr val="404040"/>
                </a:solidFill>
                <a:latin typeface="Optima"/>
              </a:rPr>
              <a:t>FSA – Valores disponibilizados ao setor audiovisual</a:t>
            </a:r>
          </a:p>
        </p:txBody>
      </p:sp>
      <p:sp>
        <p:nvSpPr>
          <p:cNvPr id="3" name="Retângulo: Cantos Arredondados 2">
            <a:extLst>
              <a:ext uri="{FF2B5EF4-FFF2-40B4-BE49-F238E27FC236}">
                <a16:creationId xmlns:a16="http://schemas.microsoft.com/office/drawing/2014/main" id="{94CAF4BC-64E0-292C-AB36-04330CAE26C8}"/>
              </a:ext>
            </a:extLst>
          </p:cNvPr>
          <p:cNvSpPr/>
          <p:nvPr/>
        </p:nvSpPr>
        <p:spPr>
          <a:xfrm>
            <a:off x="1017698" y="1750170"/>
            <a:ext cx="4242163" cy="1176729"/>
          </a:xfrm>
          <a:prstGeom prst="roundRect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FSA – Resultados de Cinema</a:t>
            </a:r>
            <a:b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(6 Chamadas)</a:t>
            </a:r>
            <a:b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R$ 453,7 milhões</a:t>
            </a:r>
            <a:endParaRPr lang="pt-BR" sz="105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98B07232-F121-89FC-D8A0-FECBA014D103}"/>
              </a:ext>
            </a:extLst>
          </p:cNvPr>
          <p:cNvSpPr/>
          <p:nvPr/>
        </p:nvSpPr>
        <p:spPr>
          <a:xfrm>
            <a:off x="6096000" y="1750170"/>
            <a:ext cx="4242163" cy="1176729"/>
          </a:xfrm>
          <a:prstGeom prst="roundRect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FSA – Resultados de TV/VOD</a:t>
            </a:r>
            <a:b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(3 Chamadas)</a:t>
            </a:r>
            <a:b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R$ 200 milhões</a:t>
            </a:r>
            <a:endParaRPr lang="pt-BR" sz="105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DE114C59-888C-FC5E-6831-57224DD648DA}"/>
              </a:ext>
            </a:extLst>
          </p:cNvPr>
          <p:cNvSpPr/>
          <p:nvPr/>
        </p:nvSpPr>
        <p:spPr>
          <a:xfrm>
            <a:off x="2789457" y="3426664"/>
            <a:ext cx="4905887" cy="1176729"/>
          </a:xfrm>
          <a:prstGeom prst="roundRect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FSA – 3 linhas de Crédito </a:t>
            </a:r>
            <a:b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pt-BR" b="1" dirty="0">
                <a:solidFill>
                  <a:srgbClr val="374C80"/>
                </a:solidFill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nfraestrutura, Inovação e Capital de giro)</a:t>
            </a:r>
          </a:p>
          <a:p>
            <a:pPr algn="ctr">
              <a:spcAft>
                <a:spcPts val="800"/>
              </a:spcAft>
            </a:pP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R$ 537 milhões</a:t>
            </a:r>
            <a:endParaRPr lang="pt-BR" sz="105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tângulo: Cantos Arredondados 7">
            <a:extLst>
              <a:ext uri="{FF2B5EF4-FFF2-40B4-BE49-F238E27FC236}">
                <a16:creationId xmlns:a16="http://schemas.microsoft.com/office/drawing/2014/main" id="{674A920B-6FFE-03AF-EA9B-AAFD72C95B73}"/>
              </a:ext>
            </a:extLst>
          </p:cNvPr>
          <p:cNvSpPr/>
          <p:nvPr/>
        </p:nvSpPr>
        <p:spPr>
          <a:xfrm>
            <a:off x="3049777" y="5103159"/>
            <a:ext cx="4420168" cy="1176729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pt-BR" sz="2800" b="1" dirty="0">
                <a:solidFill>
                  <a:schemeClr val="bg1"/>
                </a:solidFill>
                <a:latin typeface="Optima"/>
              </a:rPr>
              <a:t>Total de R$ 1,2 bilhões aportados no setor</a:t>
            </a:r>
          </a:p>
        </p:txBody>
      </p:sp>
    </p:spTree>
    <p:extLst>
      <p:ext uri="{BB962C8B-B14F-4D97-AF65-F5344CB8AC3E}">
        <p14:creationId xmlns:p14="http://schemas.microsoft.com/office/powerpoint/2010/main" val="25443361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>
            <a:extLst>
              <a:ext uri="{FF2B5EF4-FFF2-40B4-BE49-F238E27FC236}">
                <a16:creationId xmlns:a16="http://schemas.microsoft.com/office/drawing/2014/main" id="{0365D9AC-C537-9BB3-922B-FE4EAF9F120E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641023" y="942770"/>
            <a:ext cx="9419343" cy="819441"/>
          </a:xfrm>
        </p:spPr>
        <p:txBody>
          <a:bodyPr/>
          <a:lstStyle/>
          <a:p>
            <a:pPr marL="0" indent="0" algn="just">
              <a:buNone/>
            </a:pPr>
            <a:r>
              <a:rPr lang="pt-BR" sz="2400" dirty="0">
                <a:latin typeface="Optima"/>
              </a:rPr>
              <a:t>Quantidade de projetos inscritos e selecionados por Chamada Pública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D685BCE3-000C-8334-FA87-2112BD874E23}"/>
              </a:ext>
            </a:extLst>
          </p:cNvPr>
          <p:cNvSpPr txBox="1">
            <a:spLocks/>
          </p:cNvSpPr>
          <p:nvPr/>
        </p:nvSpPr>
        <p:spPr>
          <a:xfrm>
            <a:off x="574870" y="261821"/>
            <a:ext cx="9485496" cy="95065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spc="-1" dirty="0">
                <a:solidFill>
                  <a:srgbClr val="404040"/>
                </a:solidFill>
                <a:latin typeface="Optima"/>
              </a:rPr>
              <a:t>FSA – Resultados das Chamadas de Cinema</a:t>
            </a:r>
          </a:p>
        </p:txBody>
      </p:sp>
      <p:sp>
        <p:nvSpPr>
          <p:cNvPr id="8" name="Retângulo: Cantos Arredondados 7">
            <a:extLst>
              <a:ext uri="{FF2B5EF4-FFF2-40B4-BE49-F238E27FC236}">
                <a16:creationId xmlns:a16="http://schemas.microsoft.com/office/drawing/2014/main" id="{9385ADC0-E1FD-FCB8-126F-13053D5EBEB8}"/>
              </a:ext>
            </a:extLst>
          </p:cNvPr>
          <p:cNvSpPr/>
          <p:nvPr/>
        </p:nvSpPr>
        <p:spPr>
          <a:xfrm>
            <a:off x="7836599" y="1804988"/>
            <a:ext cx="1718310" cy="1483995"/>
          </a:xfrm>
          <a:prstGeom prst="roundRect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2000" b="1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1.402 </a:t>
            </a:r>
            <a:endParaRPr lang="pt-BR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600" b="1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Projetos Inscritos</a:t>
            </a:r>
            <a:endParaRPr lang="pt-BR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id="{E00D7755-EA3E-5B69-B1CB-14CB9FE80C32}"/>
              </a:ext>
            </a:extLst>
          </p:cNvPr>
          <p:cNvSpPr/>
          <p:nvPr/>
        </p:nvSpPr>
        <p:spPr>
          <a:xfrm>
            <a:off x="7830884" y="3569018"/>
            <a:ext cx="1718310" cy="1483995"/>
          </a:xfrm>
          <a:prstGeom prst="roundRect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2000" b="1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244 </a:t>
            </a:r>
            <a:endParaRPr lang="pt-BR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600" b="1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Projetos Selecionados</a:t>
            </a:r>
            <a:endParaRPr lang="pt-BR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DB58EDB6-633C-9F5C-66EA-D3DE0BAE00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919" y="1811879"/>
            <a:ext cx="5755123" cy="3292125"/>
          </a:xfrm>
          <a:prstGeom prst="rect">
            <a:avLst/>
          </a:prstGeom>
        </p:spPr>
      </p:pic>
      <p:sp>
        <p:nvSpPr>
          <p:cNvPr id="5" name="Subtítulo 2">
            <a:extLst>
              <a:ext uri="{FF2B5EF4-FFF2-40B4-BE49-F238E27FC236}">
                <a16:creationId xmlns:a16="http://schemas.microsoft.com/office/drawing/2014/main" id="{41364A83-4CA7-6FBC-6716-62E901DD1FBD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1645722" y="5309440"/>
            <a:ext cx="5295900" cy="531950"/>
          </a:xfrm>
        </p:spPr>
        <p:txBody>
          <a:bodyPr/>
          <a:lstStyle/>
          <a:p>
            <a:pPr lvl="0" algn="ctr">
              <a:lnSpc>
                <a:spcPct val="107000"/>
              </a:lnSpc>
            </a:pPr>
            <a:r>
              <a:rPr lang="pt-BR" sz="1800" dirty="0">
                <a:latin typeface="Optima"/>
              </a:rPr>
              <a:t>Das 17 Distribuidoras inscritas na Chamada de Desempenho Comercial, 9 foram contempladas</a:t>
            </a:r>
          </a:p>
        </p:txBody>
      </p:sp>
    </p:spTree>
    <p:extLst>
      <p:ext uri="{BB962C8B-B14F-4D97-AF65-F5344CB8AC3E}">
        <p14:creationId xmlns:p14="http://schemas.microsoft.com/office/powerpoint/2010/main" val="5824119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>
            <a:extLst>
              <a:ext uri="{FF2B5EF4-FFF2-40B4-BE49-F238E27FC236}">
                <a16:creationId xmlns:a16="http://schemas.microsoft.com/office/drawing/2014/main" id="{0365D9AC-C537-9BB3-922B-FE4EAF9F120E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603151" y="963198"/>
            <a:ext cx="9485496" cy="819441"/>
          </a:xfrm>
        </p:spPr>
        <p:txBody>
          <a:bodyPr/>
          <a:lstStyle/>
          <a:p>
            <a:pPr marL="0" indent="0" algn="just">
              <a:buNone/>
            </a:pPr>
            <a:r>
              <a:rPr lang="pt-BR" sz="2400" dirty="0">
                <a:latin typeface="Optima"/>
              </a:rPr>
              <a:t>Resultados por tipo da obra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D685BCE3-000C-8334-FA87-2112BD874E23}"/>
              </a:ext>
            </a:extLst>
          </p:cNvPr>
          <p:cNvSpPr txBox="1">
            <a:spLocks/>
          </p:cNvSpPr>
          <p:nvPr/>
        </p:nvSpPr>
        <p:spPr>
          <a:xfrm>
            <a:off x="574870" y="247212"/>
            <a:ext cx="9373802" cy="95065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spc="-1" dirty="0">
                <a:solidFill>
                  <a:srgbClr val="404040"/>
                </a:solidFill>
                <a:latin typeface="Optima"/>
              </a:rPr>
              <a:t>FSA – Resultados das Chamadas de Cinema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AF279D2-3AB5-6F51-EC0A-45A9404830D6}"/>
              </a:ext>
            </a:extLst>
          </p:cNvPr>
          <p:cNvSpPr txBox="1"/>
          <p:nvPr/>
        </p:nvSpPr>
        <p:spPr>
          <a:xfrm>
            <a:off x="686367" y="2006287"/>
            <a:ext cx="54067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pt-BR" sz="1600" dirty="0">
                <a:solidFill>
                  <a:schemeClr val="accent1">
                    <a:lumMod val="50000"/>
                  </a:schemeClr>
                </a:solidFill>
                <a:effectLst/>
                <a:latin typeface="Optima"/>
                <a:ea typeface="Calibri" panose="020F0502020204030204" pitchFamily="34" charset="0"/>
              </a:rPr>
              <a:t>Percentual de projetos selecionados por tipo da obra - Produção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2410C8EC-7D21-406D-DA5A-7E5FAE062278}"/>
              </a:ext>
            </a:extLst>
          </p:cNvPr>
          <p:cNvSpPr txBox="1"/>
          <p:nvPr/>
        </p:nvSpPr>
        <p:spPr>
          <a:xfrm>
            <a:off x="5892419" y="2018393"/>
            <a:ext cx="5487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pt-BR" sz="1600" dirty="0">
                <a:solidFill>
                  <a:schemeClr val="accent1">
                    <a:lumMod val="50000"/>
                  </a:schemeClr>
                </a:solidFill>
                <a:effectLst/>
                <a:latin typeface="Optima"/>
                <a:ea typeface="Calibri" panose="020F0502020204030204" pitchFamily="34" charset="0"/>
              </a:rPr>
              <a:t>Percentual de projetos selecionados por tipo da obra - Comercialização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F218CF77-B78E-C03B-F65C-DFCE11514F2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10" b="2178"/>
          <a:stretch/>
        </p:blipFill>
        <p:spPr>
          <a:xfrm>
            <a:off x="1235644" y="2599432"/>
            <a:ext cx="4110255" cy="3029598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AA84E7F8-00A9-C213-E61A-CBA311D39C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3857" y="2603168"/>
            <a:ext cx="4255377" cy="3103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3985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D685BCE3-000C-8334-FA87-2112BD874E23}"/>
              </a:ext>
            </a:extLst>
          </p:cNvPr>
          <p:cNvSpPr txBox="1">
            <a:spLocks/>
          </p:cNvSpPr>
          <p:nvPr/>
        </p:nvSpPr>
        <p:spPr>
          <a:xfrm>
            <a:off x="574870" y="226243"/>
            <a:ext cx="9343984" cy="98158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spc="-1" dirty="0">
                <a:solidFill>
                  <a:srgbClr val="404040"/>
                </a:solidFill>
                <a:latin typeface="Optima"/>
              </a:rPr>
              <a:t>FSA – Resultados das Chamadas de Cinema</a:t>
            </a:r>
          </a:p>
        </p:txBody>
      </p:sp>
      <p:sp>
        <p:nvSpPr>
          <p:cNvPr id="2" name="Retângulo: Cantos Arredondados 15">
            <a:extLst>
              <a:ext uri="{FF2B5EF4-FFF2-40B4-BE49-F238E27FC236}">
                <a16:creationId xmlns:a16="http://schemas.microsoft.com/office/drawing/2014/main" id="{974EBD03-C63C-B9B3-0E57-72FEBA682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354" y="2464047"/>
            <a:ext cx="3575304" cy="2003178"/>
          </a:xfrm>
          <a:prstGeom prst="roundRect">
            <a:avLst>
              <a:gd name="adj" fmla="val 16667"/>
            </a:avLst>
          </a:prstGeom>
          <a:noFill/>
          <a:ln w="127000">
            <a:solidFill>
              <a:srgbClr val="4A66A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1" i="0" u="none" strike="noStrike" cap="none" normalizeH="0" baseline="0">
                <a:ln>
                  <a:noFill/>
                </a:ln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Valor m</a:t>
            </a:r>
            <a:r>
              <a:rPr kumimoji="0" lang="pt-BR" altLang="pt-BR" sz="1600" b="1" i="0" u="none" strike="noStrike" cap="none" normalizeH="0" baseline="0">
                <a:ln>
                  <a:noFill/>
                </a:ln>
                <a:solidFill>
                  <a:srgbClr val="374C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é</a:t>
            </a:r>
            <a:r>
              <a:rPr kumimoji="0" lang="pt-BR" altLang="pt-BR" sz="1600" b="1" i="0" u="none" strike="noStrike" cap="none" normalizeH="0" baseline="0">
                <a:ln>
                  <a:noFill/>
                </a:ln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dio aportado pelo FSA: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altLang="pt-BR" sz="1600" b="1" i="0" u="none" strike="noStrike" cap="none" normalizeH="0" baseline="0">
                <a:ln>
                  <a:noFill/>
                </a:ln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Comercializa</a:t>
            </a:r>
            <a:r>
              <a:rPr kumimoji="0" lang="pt-BR" altLang="pt-BR" sz="1600" b="1" i="0" u="none" strike="noStrike" cap="none" normalizeH="0" baseline="0">
                <a:ln>
                  <a:noFill/>
                </a:ln>
                <a:solidFill>
                  <a:srgbClr val="374C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ç</a:t>
            </a:r>
            <a:r>
              <a:rPr kumimoji="0" lang="pt-BR" altLang="pt-BR" sz="1600" b="1" i="0" u="none" strike="noStrike" cap="none" normalizeH="0" baseline="0">
                <a:ln>
                  <a:noFill/>
                </a:ln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ão: R$ 506 mil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pt-BR" altLang="pt-BR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altLang="pt-BR" sz="1600" b="1" i="0" u="none" strike="noStrike" cap="none" normalizeH="0" baseline="0">
                <a:ln>
                  <a:noFill/>
                </a:ln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Produ</a:t>
            </a:r>
            <a:r>
              <a:rPr kumimoji="0" lang="pt-BR" altLang="pt-BR" sz="1600" b="1" i="0" u="none" strike="noStrike" cap="none" normalizeH="0" baseline="0">
                <a:ln>
                  <a:noFill/>
                </a:ln>
                <a:solidFill>
                  <a:srgbClr val="374C8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ç</a:t>
            </a:r>
            <a:r>
              <a:rPr kumimoji="0" lang="pt-BR" altLang="pt-BR" sz="1600" b="1" i="0" u="none" strike="noStrike" cap="none" normalizeH="0" baseline="0">
                <a:ln>
                  <a:noFill/>
                </a:ln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ão: R$ 1,8 milhão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8925589-9F22-FB0C-176A-7202AE823A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D7069AF-0246-74B2-4B6D-93801A796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4672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" name="Subtítulo 2">
            <a:extLst>
              <a:ext uri="{FF2B5EF4-FFF2-40B4-BE49-F238E27FC236}">
                <a16:creationId xmlns:a16="http://schemas.microsoft.com/office/drawing/2014/main" id="{1DFEF2B6-E02F-AFE7-F5B0-1103132467CF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641022" y="934556"/>
            <a:ext cx="9419343" cy="819441"/>
          </a:xfrm>
        </p:spPr>
        <p:txBody>
          <a:bodyPr/>
          <a:lstStyle/>
          <a:p>
            <a:pPr marL="0" indent="0" algn="just">
              <a:buNone/>
            </a:pPr>
            <a:r>
              <a:rPr lang="pt-BR" sz="2400" dirty="0">
                <a:latin typeface="Optima"/>
              </a:rPr>
              <a:t>Resultados por faixa de aporte do FSA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758039EE-F76B-F404-8308-B17CD1EB5F5F}"/>
              </a:ext>
            </a:extLst>
          </p:cNvPr>
          <p:cNvSpPr txBox="1"/>
          <p:nvPr/>
        </p:nvSpPr>
        <p:spPr>
          <a:xfrm>
            <a:off x="5521774" y="1499072"/>
            <a:ext cx="19871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pt-BR" sz="1600" dirty="0">
                <a:effectLst/>
                <a:latin typeface="Optima"/>
                <a:ea typeface="Calibri" panose="020F0502020204030204" pitchFamily="34" charset="0"/>
              </a:rPr>
              <a:t>Comercialização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D0333632-D5E1-F643-DAF3-5232298D75B3}"/>
              </a:ext>
            </a:extLst>
          </p:cNvPr>
          <p:cNvSpPr txBox="1"/>
          <p:nvPr/>
        </p:nvSpPr>
        <p:spPr>
          <a:xfrm>
            <a:off x="5521774" y="3615739"/>
            <a:ext cx="19871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pt-BR" sz="1600" dirty="0">
                <a:effectLst/>
                <a:latin typeface="Optima"/>
                <a:ea typeface="Calibri" panose="020F0502020204030204" pitchFamily="34" charset="0"/>
              </a:rPr>
              <a:t>Produção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3CB86ED6-892A-C790-AC46-0808EF6992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084"/>
          <a:stretch/>
        </p:blipFill>
        <p:spPr>
          <a:xfrm>
            <a:off x="5314023" y="1806849"/>
            <a:ext cx="5925826" cy="1756038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D82995E3-7BFF-7355-24E9-1A70F24AD0B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3075"/>
          <a:stretch/>
        </p:blipFill>
        <p:spPr>
          <a:xfrm>
            <a:off x="4737980" y="3748996"/>
            <a:ext cx="6870787" cy="2003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4257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591C215-2C91-32A5-0DDA-A9314C80DF4A}"/>
              </a:ext>
            </a:extLst>
          </p:cNvPr>
          <p:cNvSpPr txBox="1"/>
          <p:nvPr/>
        </p:nvSpPr>
        <p:spPr>
          <a:xfrm>
            <a:off x="1586817" y="1766803"/>
            <a:ext cx="3880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latin typeface="Optima"/>
              </a:rPr>
              <a:t>Região da produtora INSCRITA nas Chamadas Públicas – Cinema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27B3B576-F4D5-1BBE-5A86-09CBCE7BF184}"/>
              </a:ext>
            </a:extLst>
          </p:cNvPr>
          <p:cNvSpPr txBox="1"/>
          <p:nvPr/>
        </p:nvSpPr>
        <p:spPr>
          <a:xfrm>
            <a:off x="6295897" y="1766803"/>
            <a:ext cx="4234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>
                <a:latin typeface="Optima"/>
              </a:rPr>
              <a:t>Região da produtora SELECIONADA nas Chamadas Públicas – Cinema</a:t>
            </a:r>
          </a:p>
        </p:txBody>
      </p:sp>
      <p:sp>
        <p:nvSpPr>
          <p:cNvPr id="12" name="Subtítulo 2">
            <a:extLst>
              <a:ext uri="{FF2B5EF4-FFF2-40B4-BE49-F238E27FC236}">
                <a16:creationId xmlns:a16="http://schemas.microsoft.com/office/drawing/2014/main" id="{F1DC8751-F788-FA77-6214-6CE80A1648BF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608217" y="954620"/>
            <a:ext cx="9335931" cy="819441"/>
          </a:xfrm>
        </p:spPr>
        <p:txBody>
          <a:bodyPr/>
          <a:lstStyle/>
          <a:p>
            <a:pPr marL="0" indent="0" algn="just">
              <a:buNone/>
            </a:pPr>
            <a:r>
              <a:rPr lang="pt-BR" sz="2200" dirty="0">
                <a:latin typeface="Optima"/>
              </a:rPr>
              <a:t>Distribuição regional das produtoras nas Chamadas Públicas FSA – Cinema</a:t>
            </a:r>
          </a:p>
        </p:txBody>
      </p:sp>
      <p:sp>
        <p:nvSpPr>
          <p:cNvPr id="14" name="Título 1">
            <a:extLst>
              <a:ext uri="{FF2B5EF4-FFF2-40B4-BE49-F238E27FC236}">
                <a16:creationId xmlns:a16="http://schemas.microsoft.com/office/drawing/2014/main" id="{81A38E5C-EEFA-E058-AE8F-AE85A15D4280}"/>
              </a:ext>
            </a:extLst>
          </p:cNvPr>
          <p:cNvSpPr txBox="1">
            <a:spLocks/>
          </p:cNvSpPr>
          <p:nvPr/>
        </p:nvSpPr>
        <p:spPr>
          <a:xfrm>
            <a:off x="608217" y="247212"/>
            <a:ext cx="9340455" cy="95065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spc="-1" dirty="0">
                <a:solidFill>
                  <a:srgbClr val="404040"/>
                </a:solidFill>
                <a:latin typeface="Optima"/>
              </a:rPr>
              <a:t>FSA – Resultados das Chamadas de Cinema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1D195AE0-965B-37B4-7491-4B3F475264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39235"/>
              </p:ext>
            </p:extLst>
          </p:nvPr>
        </p:nvGraphicFramePr>
        <p:xfrm>
          <a:off x="1480007" y="2360339"/>
          <a:ext cx="3987798" cy="3192047"/>
        </p:xfrm>
        <a:graphic>
          <a:graphicData uri="http://schemas.openxmlformats.org/drawingml/2006/table">
            <a:tbl>
              <a:tblPr/>
              <a:tblGrid>
                <a:gridCol w="1329266">
                  <a:extLst>
                    <a:ext uri="{9D8B030D-6E8A-4147-A177-3AD203B41FA5}">
                      <a16:colId xmlns:a16="http://schemas.microsoft.com/office/drawing/2014/main" val="1981638141"/>
                    </a:ext>
                  </a:extLst>
                </a:gridCol>
                <a:gridCol w="1329266">
                  <a:extLst>
                    <a:ext uri="{9D8B030D-6E8A-4147-A177-3AD203B41FA5}">
                      <a16:colId xmlns:a16="http://schemas.microsoft.com/office/drawing/2014/main" val="3084431046"/>
                    </a:ext>
                  </a:extLst>
                </a:gridCol>
                <a:gridCol w="1329266">
                  <a:extLst>
                    <a:ext uri="{9D8B030D-6E8A-4147-A177-3AD203B41FA5}">
                      <a16:colId xmlns:a16="http://schemas.microsoft.com/office/drawing/2014/main" val="1324485463"/>
                    </a:ext>
                  </a:extLst>
                </a:gridCol>
              </a:tblGrid>
              <a:tr h="595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Região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68B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Nº produtoras inscritas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68B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68B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735708"/>
                  </a:ext>
                </a:extLst>
              </a:tr>
              <a:tr h="43277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Centro-Oeste</a:t>
                      </a:r>
                    </a:p>
                  </a:txBody>
                  <a:tcPr marL="17145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745800"/>
                  </a:ext>
                </a:extLst>
              </a:tr>
              <a:tr h="43277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Nordeste</a:t>
                      </a:r>
                    </a:p>
                  </a:txBody>
                  <a:tcPr marL="17145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223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21,9%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702611"/>
                  </a:ext>
                </a:extLst>
              </a:tr>
              <a:tr h="43277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Norte</a:t>
                      </a:r>
                    </a:p>
                  </a:txBody>
                  <a:tcPr marL="17145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024213"/>
                  </a:ext>
                </a:extLst>
              </a:tr>
              <a:tr h="43277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Sudeste</a:t>
                      </a:r>
                    </a:p>
                  </a:txBody>
                  <a:tcPr marL="17145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537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52,8%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482003"/>
                  </a:ext>
                </a:extLst>
              </a:tr>
              <a:tr h="43277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Sul</a:t>
                      </a:r>
                    </a:p>
                  </a:txBody>
                  <a:tcPr marL="17145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135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50505"/>
                  </a:ext>
                </a:extLst>
              </a:tr>
              <a:tr h="43277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68B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1.018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68B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68B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932596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79C90092-89C1-7057-FE9C-072BBEC26D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592563"/>
              </p:ext>
            </p:extLst>
          </p:nvPr>
        </p:nvGraphicFramePr>
        <p:xfrm>
          <a:off x="6633301" y="2360340"/>
          <a:ext cx="4078692" cy="3192047"/>
        </p:xfrm>
        <a:graphic>
          <a:graphicData uri="http://schemas.openxmlformats.org/drawingml/2006/table">
            <a:tbl>
              <a:tblPr/>
              <a:tblGrid>
                <a:gridCol w="1359564">
                  <a:extLst>
                    <a:ext uri="{9D8B030D-6E8A-4147-A177-3AD203B41FA5}">
                      <a16:colId xmlns:a16="http://schemas.microsoft.com/office/drawing/2014/main" val="1834356474"/>
                    </a:ext>
                  </a:extLst>
                </a:gridCol>
                <a:gridCol w="1359564">
                  <a:extLst>
                    <a:ext uri="{9D8B030D-6E8A-4147-A177-3AD203B41FA5}">
                      <a16:colId xmlns:a16="http://schemas.microsoft.com/office/drawing/2014/main" val="1938476584"/>
                    </a:ext>
                  </a:extLst>
                </a:gridCol>
                <a:gridCol w="1359564">
                  <a:extLst>
                    <a:ext uri="{9D8B030D-6E8A-4147-A177-3AD203B41FA5}">
                      <a16:colId xmlns:a16="http://schemas.microsoft.com/office/drawing/2014/main" val="2774994341"/>
                    </a:ext>
                  </a:extLst>
                </a:gridCol>
              </a:tblGrid>
              <a:tr h="595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Região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68B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Nº produtoras selecionadas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68B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% de Seleção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68B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187522"/>
                  </a:ext>
                </a:extLst>
              </a:tr>
              <a:tr h="43277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Centro-Oeste</a:t>
                      </a:r>
                    </a:p>
                  </a:txBody>
                  <a:tcPr marL="17145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21,3%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015559"/>
                  </a:ext>
                </a:extLst>
              </a:tr>
              <a:tr h="43277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Nordeste</a:t>
                      </a:r>
                    </a:p>
                  </a:txBody>
                  <a:tcPr marL="17145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4508"/>
                  </a:ext>
                </a:extLst>
              </a:tr>
              <a:tr h="43277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Norte</a:t>
                      </a:r>
                    </a:p>
                  </a:txBody>
                  <a:tcPr marL="17145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23,3%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111299"/>
                  </a:ext>
                </a:extLst>
              </a:tr>
              <a:tr h="43277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Sudeste</a:t>
                      </a:r>
                    </a:p>
                  </a:txBody>
                  <a:tcPr marL="17145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87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573582"/>
                  </a:ext>
                </a:extLst>
              </a:tr>
              <a:tr h="432771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Sul</a:t>
                      </a:r>
                    </a:p>
                  </a:txBody>
                  <a:tcPr marL="17145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941679"/>
                  </a:ext>
                </a:extLst>
              </a:tr>
              <a:tr h="43277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68B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168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68B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17%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68B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846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7125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75EAA7-64D3-A3E6-1D41-7F3C962BE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176" y="247212"/>
            <a:ext cx="6934320" cy="950652"/>
          </a:xfrm>
        </p:spPr>
        <p:txBody>
          <a:bodyPr/>
          <a:lstStyle/>
          <a:p>
            <a:r>
              <a:rPr lang="pt-BR" sz="4000" b="1" spc="-1">
                <a:solidFill>
                  <a:srgbClr val="404040"/>
                </a:solidFill>
                <a:latin typeface="Optima"/>
              </a:rPr>
              <a:t>Sumário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DF425DA-99DC-F79C-1655-906FCD207A6B}"/>
              </a:ext>
            </a:extLst>
          </p:cNvPr>
          <p:cNvSpPr txBox="1"/>
          <p:nvPr/>
        </p:nvSpPr>
        <p:spPr>
          <a:xfrm>
            <a:off x="849543" y="1617638"/>
            <a:ext cx="90617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pt-B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ima"/>
              </a:rPr>
              <a:t>Panorama – Produtoras e Distribuidoras brasileiras;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pt-B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ima"/>
              </a:rPr>
              <a:t>Panorama – Circulação das obras brasileiras;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pt-B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ima"/>
              </a:rPr>
              <a:t>Investimentos 2023; e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pt-B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ima"/>
              </a:rPr>
              <a:t>Desafios 2023/2024.</a:t>
            </a:r>
          </a:p>
          <a:p>
            <a:pPr>
              <a:spcAft>
                <a:spcPts val="600"/>
              </a:spcAft>
            </a:pPr>
            <a:endParaRPr lang="pt-BR" sz="2400" b="1" dirty="0">
              <a:solidFill>
                <a:schemeClr val="tx1">
                  <a:lumMod val="75000"/>
                  <a:lumOff val="25000"/>
                </a:schemeClr>
              </a:solidFill>
              <a:latin typeface="Optim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D685BCE3-000C-8334-FA87-2112BD874E23}"/>
              </a:ext>
            </a:extLst>
          </p:cNvPr>
          <p:cNvSpPr txBox="1">
            <a:spLocks/>
          </p:cNvSpPr>
          <p:nvPr/>
        </p:nvSpPr>
        <p:spPr>
          <a:xfrm>
            <a:off x="574869" y="257176"/>
            <a:ext cx="9343985" cy="95065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spc="-1" dirty="0">
                <a:solidFill>
                  <a:srgbClr val="404040"/>
                </a:solidFill>
                <a:latin typeface="Optima"/>
              </a:rPr>
              <a:t>FSA – Resultados das Chamadas de Cinema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8925589-9F22-FB0C-176A-7202AE823A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D7069AF-0246-74B2-4B6D-93801A796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234908" y="44672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" name="Subtítulo 2">
            <a:extLst>
              <a:ext uri="{FF2B5EF4-FFF2-40B4-BE49-F238E27FC236}">
                <a16:creationId xmlns:a16="http://schemas.microsoft.com/office/drawing/2014/main" id="{1DFEF2B6-E02F-AFE7-F5B0-1103132467CF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574870" y="934556"/>
            <a:ext cx="10050458" cy="819441"/>
          </a:xfrm>
        </p:spPr>
        <p:txBody>
          <a:bodyPr/>
          <a:lstStyle/>
          <a:p>
            <a:pPr marL="0" indent="0" algn="just">
              <a:buNone/>
            </a:pPr>
            <a:r>
              <a:rPr lang="pt-BR" sz="2400">
                <a:latin typeface="Optima"/>
              </a:rPr>
              <a:t>Distribuição do valor aportado nos projetos selecionados, por UF da produtora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08D85EA3-3610-1FB6-048C-4EBF06A4ED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304799"/>
              </p:ext>
            </p:extLst>
          </p:nvPr>
        </p:nvGraphicFramePr>
        <p:xfrm>
          <a:off x="1828801" y="1599054"/>
          <a:ext cx="5264457" cy="5178822"/>
        </p:xfrm>
        <a:graphic>
          <a:graphicData uri="http://schemas.openxmlformats.org/drawingml/2006/table">
            <a:tbl>
              <a:tblPr/>
              <a:tblGrid>
                <a:gridCol w="1068208">
                  <a:extLst>
                    <a:ext uri="{9D8B030D-6E8A-4147-A177-3AD203B41FA5}">
                      <a16:colId xmlns:a16="http://schemas.microsoft.com/office/drawing/2014/main" val="3953219675"/>
                    </a:ext>
                  </a:extLst>
                </a:gridCol>
                <a:gridCol w="1699421">
                  <a:extLst>
                    <a:ext uri="{9D8B030D-6E8A-4147-A177-3AD203B41FA5}">
                      <a16:colId xmlns:a16="http://schemas.microsoft.com/office/drawing/2014/main" val="1473008404"/>
                    </a:ext>
                  </a:extLst>
                </a:gridCol>
                <a:gridCol w="1388670">
                  <a:extLst>
                    <a:ext uri="{9D8B030D-6E8A-4147-A177-3AD203B41FA5}">
                      <a16:colId xmlns:a16="http://schemas.microsoft.com/office/drawing/2014/main" val="4263727996"/>
                    </a:ext>
                  </a:extLst>
                </a:gridCol>
                <a:gridCol w="1108158">
                  <a:extLst>
                    <a:ext uri="{9D8B030D-6E8A-4147-A177-3AD203B41FA5}">
                      <a16:colId xmlns:a16="http://schemas.microsoft.com/office/drawing/2014/main" val="2368118987"/>
                    </a:ext>
                  </a:extLst>
                </a:gridCol>
              </a:tblGrid>
              <a:tr h="21402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Região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68B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Estado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68B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Total aportado R$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68B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% por Região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68B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060717"/>
                  </a:ext>
                </a:extLst>
              </a:tr>
              <a:tr h="227603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Norte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Amazonas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6.125.996,20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4,1%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893385"/>
                  </a:ext>
                </a:extLst>
              </a:tr>
              <a:tr h="22760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Pará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4.132.963,67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8253421"/>
                  </a:ext>
                </a:extLst>
              </a:tr>
              <a:tr h="22760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Rondônia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2.000.000,00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5447522"/>
                  </a:ext>
                </a:extLst>
              </a:tr>
              <a:tr h="22760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Roraima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2.000.000,00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0297191"/>
                  </a:ext>
                </a:extLst>
              </a:tr>
              <a:tr h="22760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Tocantins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945.000,00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1434256"/>
                  </a:ext>
                </a:extLst>
              </a:tr>
              <a:tr h="227603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Nordeste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Pernambuco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24.542.312,85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BF5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17,9%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167075"/>
                  </a:ext>
                </a:extLst>
              </a:tr>
              <a:tr h="22760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Bahia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24.172.053,91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B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2130454"/>
                  </a:ext>
                </a:extLst>
              </a:tr>
              <a:tr h="22760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Ceará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10.540.889,50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B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081956"/>
                  </a:ext>
                </a:extLst>
              </a:tr>
              <a:tr h="22760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Paraíba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3.600.000,00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B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74053"/>
                  </a:ext>
                </a:extLst>
              </a:tr>
              <a:tr h="22760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Piauí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1.896.675,00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B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970289"/>
                  </a:ext>
                </a:extLst>
              </a:tr>
              <a:tr h="22760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Alagoas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1.800.000,00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B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2174948"/>
                  </a:ext>
                </a:extLst>
              </a:tr>
              <a:tr h="22760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Centro-Oeste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Distrito Federal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29.223.546,08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12,0%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179260"/>
                  </a:ext>
                </a:extLst>
              </a:tr>
              <a:tr h="22760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Goiás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8.350.000,00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043354"/>
                  </a:ext>
                </a:extLst>
              </a:tr>
              <a:tr h="22760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Mato Grosso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7.127.745,05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9049598"/>
                  </a:ext>
                </a:extLst>
              </a:tr>
              <a:tr h="22760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Sul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B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Santa Catarina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18.097.540,57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BF5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13,4%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554497"/>
                  </a:ext>
                </a:extLst>
              </a:tr>
              <a:tr h="22760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Rio Grande do Sul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17.716.922,23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B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78565"/>
                  </a:ext>
                </a:extLst>
              </a:tr>
              <a:tr h="22760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Paraná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14.056.732,00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BF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2252461"/>
                  </a:ext>
                </a:extLst>
              </a:tr>
              <a:tr h="227603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Sudeste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Rio de Janeiro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94.353.486,08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52,6%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99535"/>
                  </a:ext>
                </a:extLst>
              </a:tr>
              <a:tr h="22760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São Paulo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71.055.506,43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1533153"/>
                  </a:ext>
                </a:extLst>
              </a:tr>
              <a:tr h="22760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Minas Gerais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28.574.932,84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55394"/>
                  </a:ext>
                </a:extLst>
              </a:tr>
              <a:tr h="22760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Espírito Santo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1.900.000,00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0375340"/>
                  </a:ext>
                </a:extLst>
              </a:tr>
              <a:tr h="18513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68B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68B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372.212.302,41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68B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100%</a:t>
                      </a:r>
                    </a:p>
                  </a:txBody>
                  <a:tcPr marL="8058" marR="8058" marT="80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68B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8622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61166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>
            <a:extLst>
              <a:ext uri="{FF2B5EF4-FFF2-40B4-BE49-F238E27FC236}">
                <a16:creationId xmlns:a16="http://schemas.microsoft.com/office/drawing/2014/main" id="{78E824BF-3E09-BB57-24F7-447376BB2127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575422" y="1016926"/>
            <a:ext cx="10208842" cy="819441"/>
          </a:xfrm>
        </p:spPr>
        <p:txBody>
          <a:bodyPr/>
          <a:lstStyle/>
          <a:p>
            <a:pPr marL="0" indent="0">
              <a:buNone/>
            </a:pPr>
            <a:r>
              <a:rPr lang="pt-BR" sz="1800" b="1" dirty="0">
                <a:latin typeface="Optima"/>
              </a:rPr>
              <a:t>Falsa hipótese: </a:t>
            </a:r>
            <a:r>
              <a:rPr lang="pt-BR" sz="1800" dirty="0">
                <a:latin typeface="Optima"/>
              </a:rPr>
              <a:t>somente produtoras nível 5 são passíveis de acessarem os recursos das Chamadas Públicas – FSA 2022</a:t>
            </a: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05800246-B7B3-6C9A-ABEC-AAC98A3A07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564998"/>
              </p:ext>
            </p:extLst>
          </p:nvPr>
        </p:nvGraphicFramePr>
        <p:xfrm>
          <a:off x="575422" y="1836367"/>
          <a:ext cx="8323480" cy="3661292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908970">
                  <a:extLst>
                    <a:ext uri="{9D8B030D-6E8A-4147-A177-3AD203B41FA5}">
                      <a16:colId xmlns:a16="http://schemas.microsoft.com/office/drawing/2014/main" val="2222609327"/>
                    </a:ext>
                  </a:extLst>
                </a:gridCol>
                <a:gridCol w="1082902">
                  <a:extLst>
                    <a:ext uri="{9D8B030D-6E8A-4147-A177-3AD203B41FA5}">
                      <a16:colId xmlns:a16="http://schemas.microsoft.com/office/drawing/2014/main" val="4151005799"/>
                    </a:ext>
                  </a:extLst>
                </a:gridCol>
                <a:gridCol w="1082902">
                  <a:extLst>
                    <a:ext uri="{9D8B030D-6E8A-4147-A177-3AD203B41FA5}">
                      <a16:colId xmlns:a16="http://schemas.microsoft.com/office/drawing/2014/main" val="3631265033"/>
                    </a:ext>
                  </a:extLst>
                </a:gridCol>
                <a:gridCol w="1082902">
                  <a:extLst>
                    <a:ext uri="{9D8B030D-6E8A-4147-A177-3AD203B41FA5}">
                      <a16:colId xmlns:a16="http://schemas.microsoft.com/office/drawing/2014/main" val="1251692846"/>
                    </a:ext>
                  </a:extLst>
                </a:gridCol>
                <a:gridCol w="1082902">
                  <a:extLst>
                    <a:ext uri="{9D8B030D-6E8A-4147-A177-3AD203B41FA5}">
                      <a16:colId xmlns:a16="http://schemas.microsoft.com/office/drawing/2014/main" val="3731843521"/>
                    </a:ext>
                  </a:extLst>
                </a:gridCol>
                <a:gridCol w="1082902">
                  <a:extLst>
                    <a:ext uri="{9D8B030D-6E8A-4147-A177-3AD203B41FA5}">
                      <a16:colId xmlns:a16="http://schemas.microsoft.com/office/drawing/2014/main" val="3405063933"/>
                    </a:ext>
                  </a:extLst>
                </a:gridCol>
              </a:tblGrid>
              <a:tr h="49124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  <a:latin typeface="Optima"/>
                        </a:rPr>
                        <a:t>Chamadas de Cinema 2022</a:t>
                      </a:r>
                      <a:endParaRPr lang="pt-BR" sz="1400" dirty="0">
                        <a:effectLst/>
                        <a:latin typeface="Optima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Optima"/>
                        </a:rPr>
                        <a:t>Classificação de Nível - Produtoras dos projetos contemplados</a:t>
                      </a:r>
                      <a:endParaRPr lang="pt-BR" sz="1400"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5426522"/>
                  </a:ext>
                </a:extLst>
              </a:tr>
              <a:tr h="329568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000">
                          <a:effectLst/>
                        </a:rPr>
                        <a:t>Chamadas de Cinema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b="1">
                          <a:solidFill>
                            <a:schemeClr val="bg1"/>
                          </a:solidFill>
                          <a:effectLst/>
                          <a:latin typeface="Optima"/>
                        </a:rPr>
                        <a:t>1</a:t>
                      </a:r>
                      <a:endParaRPr lang="pt-BR" sz="1400" b="1">
                        <a:solidFill>
                          <a:schemeClr val="bg1"/>
                        </a:solidFill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b="1">
                          <a:solidFill>
                            <a:schemeClr val="bg1"/>
                          </a:solidFill>
                          <a:effectLst/>
                          <a:latin typeface="Optima"/>
                        </a:rPr>
                        <a:t>2</a:t>
                      </a:r>
                      <a:endParaRPr lang="pt-BR" sz="1400" b="1">
                        <a:solidFill>
                          <a:schemeClr val="bg1"/>
                        </a:solidFill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b="1">
                          <a:solidFill>
                            <a:schemeClr val="bg1"/>
                          </a:solidFill>
                          <a:effectLst/>
                          <a:latin typeface="Optima"/>
                        </a:rPr>
                        <a:t>3</a:t>
                      </a:r>
                      <a:endParaRPr lang="pt-BR" sz="1400" b="1">
                        <a:solidFill>
                          <a:schemeClr val="bg1"/>
                        </a:solidFill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b="1">
                          <a:solidFill>
                            <a:schemeClr val="bg1"/>
                          </a:solidFill>
                          <a:effectLst/>
                          <a:latin typeface="Optima"/>
                        </a:rPr>
                        <a:t>4</a:t>
                      </a:r>
                      <a:endParaRPr lang="pt-BR" sz="1400" b="1">
                        <a:solidFill>
                          <a:schemeClr val="bg1"/>
                        </a:solidFill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b="1">
                          <a:solidFill>
                            <a:schemeClr val="bg1"/>
                          </a:solidFill>
                          <a:effectLst/>
                          <a:latin typeface="Optima"/>
                        </a:rPr>
                        <a:t>5</a:t>
                      </a:r>
                      <a:endParaRPr lang="pt-BR" sz="1400" b="1">
                        <a:solidFill>
                          <a:schemeClr val="bg1"/>
                        </a:solidFill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90293"/>
                  </a:ext>
                </a:extLst>
              </a:tr>
              <a:tr h="3915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effectLst/>
                          <a:latin typeface="Optima"/>
                        </a:rPr>
                        <a:t>Complementação</a:t>
                      </a:r>
                      <a:endParaRPr lang="pt-BR" sz="1400" dirty="0"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Optima"/>
                        </a:rPr>
                        <a:t>17%</a:t>
                      </a:r>
                      <a:endParaRPr lang="pt-BR" sz="1400"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Optima"/>
                        </a:rPr>
                        <a:t>15%</a:t>
                      </a:r>
                      <a:endParaRPr lang="pt-BR" sz="1400"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Optima"/>
                        </a:rPr>
                        <a:t>19%</a:t>
                      </a:r>
                      <a:endParaRPr lang="pt-BR" sz="1400"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Optima"/>
                        </a:rPr>
                        <a:t>26%</a:t>
                      </a:r>
                      <a:endParaRPr lang="pt-BR" sz="1400"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Optima"/>
                        </a:rPr>
                        <a:t>23%</a:t>
                      </a:r>
                      <a:endParaRPr lang="pt-BR" sz="1400"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1964511"/>
                  </a:ext>
                </a:extLst>
              </a:tr>
              <a:tr h="4912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Optima"/>
                        </a:rPr>
                        <a:t>Produção Nacional/Regional</a:t>
                      </a:r>
                      <a:endParaRPr lang="pt-BR" sz="1400"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Optima"/>
                        </a:rPr>
                        <a:t>8%</a:t>
                      </a:r>
                      <a:endParaRPr lang="pt-BR" sz="1400"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Optima"/>
                        </a:rPr>
                        <a:t>14%</a:t>
                      </a:r>
                      <a:endParaRPr lang="pt-BR" sz="1400"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Optima"/>
                        </a:rPr>
                        <a:t>14%</a:t>
                      </a:r>
                      <a:endParaRPr lang="pt-BR" sz="1400"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Optima"/>
                        </a:rPr>
                        <a:t>36%</a:t>
                      </a:r>
                      <a:endParaRPr lang="pt-BR" sz="1400"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Optima"/>
                        </a:rPr>
                        <a:t>28%</a:t>
                      </a:r>
                      <a:endParaRPr lang="pt-BR" sz="1400"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1638785"/>
                  </a:ext>
                </a:extLst>
              </a:tr>
              <a:tr h="3915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Optima"/>
                        </a:rPr>
                        <a:t>Coprodução Internacional</a:t>
                      </a:r>
                      <a:endParaRPr lang="pt-BR" sz="1400"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Optima"/>
                        </a:rPr>
                        <a:t>33%</a:t>
                      </a:r>
                      <a:endParaRPr lang="pt-BR" sz="1400"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Optima"/>
                        </a:rPr>
                        <a:t>30%</a:t>
                      </a:r>
                      <a:endParaRPr lang="pt-BR" sz="1400"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Optima"/>
                        </a:rPr>
                        <a:t>13%</a:t>
                      </a:r>
                      <a:endParaRPr lang="pt-BR" sz="1400"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Optima"/>
                        </a:rPr>
                        <a:t>20%</a:t>
                      </a:r>
                      <a:endParaRPr lang="pt-BR" sz="1400"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Optima"/>
                        </a:rPr>
                        <a:t>3%</a:t>
                      </a:r>
                      <a:endParaRPr lang="pt-BR" sz="1400"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735059777"/>
                  </a:ext>
                </a:extLst>
              </a:tr>
              <a:tr h="3915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Optima"/>
                        </a:rPr>
                        <a:t>Via Distribuidora</a:t>
                      </a:r>
                      <a:endParaRPr lang="pt-BR" sz="1400"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Optima"/>
                        </a:rPr>
                        <a:t>0%</a:t>
                      </a:r>
                      <a:endParaRPr lang="pt-BR" sz="1400"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Optima"/>
                        </a:rPr>
                        <a:t>0%</a:t>
                      </a:r>
                      <a:endParaRPr lang="pt-BR" sz="1400"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Optima"/>
                        </a:rPr>
                        <a:t>38%</a:t>
                      </a:r>
                      <a:endParaRPr lang="pt-BR" sz="1400"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Optima"/>
                        </a:rPr>
                        <a:t>31%</a:t>
                      </a:r>
                      <a:endParaRPr lang="pt-BR" sz="1400"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Optima"/>
                        </a:rPr>
                        <a:t>31%</a:t>
                      </a:r>
                      <a:endParaRPr lang="pt-BR" sz="1400"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79159462"/>
                  </a:ext>
                </a:extLst>
              </a:tr>
              <a:tr h="3915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b="1">
                          <a:effectLst/>
                          <a:latin typeface="Optima"/>
                        </a:rPr>
                        <a:t>Subtotal</a:t>
                      </a:r>
                      <a:endParaRPr lang="pt-BR" sz="1400" b="1" i="1"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effectLst/>
                          <a:latin typeface="Optima"/>
                        </a:rPr>
                        <a:t>17%</a:t>
                      </a:r>
                      <a:endParaRPr lang="pt-BR" sz="1400" b="1" i="1" dirty="0"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b="1">
                          <a:effectLst/>
                          <a:latin typeface="Optima"/>
                        </a:rPr>
                        <a:t>17%</a:t>
                      </a:r>
                      <a:endParaRPr lang="pt-BR" sz="1400" b="1" i="1"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b="1">
                          <a:effectLst/>
                          <a:latin typeface="Optima"/>
                        </a:rPr>
                        <a:t>18%</a:t>
                      </a:r>
                      <a:endParaRPr lang="pt-BR" sz="1400" b="1" i="1"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b="1">
                          <a:effectLst/>
                          <a:latin typeface="Optima"/>
                        </a:rPr>
                        <a:t>28%</a:t>
                      </a:r>
                      <a:endParaRPr lang="pt-BR" sz="1400" b="1" i="1"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b="1">
                          <a:effectLst/>
                          <a:latin typeface="Optima"/>
                        </a:rPr>
                        <a:t>21%</a:t>
                      </a:r>
                      <a:endParaRPr lang="pt-BR" sz="1400" b="1" i="1"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915546"/>
                  </a:ext>
                </a:extLst>
              </a:tr>
              <a:tr h="3915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Optima"/>
                        </a:rPr>
                        <a:t>Novos Realizadores</a:t>
                      </a:r>
                      <a:endParaRPr lang="pt-BR" sz="1400"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Optima"/>
                        </a:rPr>
                        <a:t>91%</a:t>
                      </a:r>
                      <a:endParaRPr lang="pt-BR" sz="1400"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Optima"/>
                        </a:rPr>
                        <a:t>9%</a:t>
                      </a:r>
                      <a:endParaRPr lang="pt-BR" sz="1400"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Optima"/>
                        </a:rPr>
                        <a:t>0%</a:t>
                      </a:r>
                      <a:endParaRPr lang="pt-BR" sz="1400"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Optima"/>
                        </a:rPr>
                        <a:t>0%</a:t>
                      </a:r>
                      <a:endParaRPr lang="pt-BR" sz="1400"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effectLst/>
                          <a:latin typeface="Optima"/>
                        </a:rPr>
                        <a:t>0%</a:t>
                      </a:r>
                      <a:endParaRPr lang="pt-BR" sz="1400"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959521708"/>
                  </a:ext>
                </a:extLst>
              </a:tr>
              <a:tr h="3915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b="1">
                          <a:effectLst/>
                          <a:latin typeface="Optima"/>
                        </a:rPr>
                        <a:t>Total Geral</a:t>
                      </a:r>
                      <a:endParaRPr lang="pt-BR" sz="1400" b="1"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b="1">
                          <a:effectLst/>
                          <a:latin typeface="Optima"/>
                        </a:rPr>
                        <a:t>42%</a:t>
                      </a:r>
                      <a:endParaRPr lang="pt-BR" sz="1400" b="1"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b="1">
                          <a:effectLst/>
                          <a:latin typeface="Optima"/>
                        </a:rPr>
                        <a:t>14%</a:t>
                      </a:r>
                      <a:endParaRPr lang="pt-BR" sz="1400" b="1"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b="1">
                          <a:effectLst/>
                          <a:latin typeface="Optima"/>
                        </a:rPr>
                        <a:t>12%</a:t>
                      </a:r>
                      <a:endParaRPr lang="pt-BR" sz="1400" b="1"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b="1">
                          <a:effectLst/>
                          <a:latin typeface="Optima"/>
                        </a:rPr>
                        <a:t>18%</a:t>
                      </a:r>
                      <a:endParaRPr lang="pt-BR" sz="1400" b="1"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effectLst/>
                          <a:latin typeface="Optima"/>
                        </a:rPr>
                        <a:t>14%</a:t>
                      </a:r>
                      <a:endParaRPr lang="pt-BR" sz="1400" b="1" dirty="0">
                        <a:effectLst/>
                        <a:latin typeface="Optima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88518"/>
                  </a:ext>
                </a:extLst>
              </a:tr>
            </a:tbl>
          </a:graphicData>
        </a:graphic>
      </p:graphicFrame>
      <p:sp>
        <p:nvSpPr>
          <p:cNvPr id="2" name="Título 1">
            <a:extLst>
              <a:ext uri="{FF2B5EF4-FFF2-40B4-BE49-F238E27FC236}">
                <a16:creationId xmlns:a16="http://schemas.microsoft.com/office/drawing/2014/main" id="{CAE74EAF-DA52-211F-E499-C3862D5A9BE9}"/>
              </a:ext>
            </a:extLst>
          </p:cNvPr>
          <p:cNvSpPr txBox="1">
            <a:spLocks/>
          </p:cNvSpPr>
          <p:nvPr/>
        </p:nvSpPr>
        <p:spPr>
          <a:xfrm>
            <a:off x="575422" y="247212"/>
            <a:ext cx="9373250" cy="95065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spc="-1" dirty="0">
                <a:solidFill>
                  <a:srgbClr val="404040"/>
                </a:solidFill>
                <a:latin typeface="Optima"/>
              </a:rPr>
              <a:t>FSA – Resultados das Chamadas de Cinema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C3D536D4-F7CC-1E1E-EDCE-C12414F51A02}"/>
              </a:ext>
            </a:extLst>
          </p:cNvPr>
          <p:cNvSpPr/>
          <p:nvPr/>
        </p:nvSpPr>
        <p:spPr>
          <a:xfrm>
            <a:off x="9473582" y="2202950"/>
            <a:ext cx="1890714" cy="81944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>
                <a:solidFill>
                  <a:schemeClr val="bg1"/>
                </a:solidFill>
                <a:latin typeface="Optima"/>
              </a:rPr>
              <a:t>168</a:t>
            </a:r>
            <a:r>
              <a:rPr lang="pt-BR" sz="1600" dirty="0">
                <a:solidFill>
                  <a:schemeClr val="bg1"/>
                </a:solidFill>
                <a:latin typeface="Optima"/>
              </a:rPr>
              <a:t> produtoras foram contempladas</a:t>
            </a:r>
          </a:p>
        </p:txBody>
      </p:sp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D548DBAD-9659-5C00-6468-B2FE114ABEF0}"/>
              </a:ext>
            </a:extLst>
          </p:cNvPr>
          <p:cNvSpPr/>
          <p:nvPr/>
        </p:nvSpPr>
        <p:spPr>
          <a:xfrm>
            <a:off x="9530952" y="3323789"/>
            <a:ext cx="1833344" cy="81944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>
                <a:solidFill>
                  <a:schemeClr val="bg1"/>
                </a:solidFill>
                <a:latin typeface="Optima"/>
              </a:rPr>
              <a:t>98 </a:t>
            </a:r>
            <a:r>
              <a:rPr lang="pt-BR" sz="1600" dirty="0">
                <a:solidFill>
                  <a:schemeClr val="bg1"/>
                </a:solidFill>
                <a:latin typeface="Optima"/>
              </a:rPr>
              <a:t>produtoras de nível 1 e 2 contempladas</a:t>
            </a:r>
          </a:p>
        </p:txBody>
      </p:sp>
    </p:spTree>
    <p:extLst>
      <p:ext uri="{BB962C8B-B14F-4D97-AF65-F5344CB8AC3E}">
        <p14:creationId xmlns:p14="http://schemas.microsoft.com/office/powerpoint/2010/main" val="2977075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D685BCE3-000C-8334-FA87-2112BD874E23}"/>
              </a:ext>
            </a:extLst>
          </p:cNvPr>
          <p:cNvSpPr txBox="1">
            <a:spLocks/>
          </p:cNvSpPr>
          <p:nvPr/>
        </p:nvSpPr>
        <p:spPr>
          <a:xfrm>
            <a:off x="574869" y="257176"/>
            <a:ext cx="9343985" cy="95065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spc="-1" dirty="0">
                <a:solidFill>
                  <a:srgbClr val="404040"/>
                </a:solidFill>
                <a:latin typeface="Optima"/>
              </a:rPr>
              <a:t>FSA – Resultados das Chamadas de Cinema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8925589-9F22-FB0C-176A-7202AE823A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D7069AF-0246-74B2-4B6D-93801A796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234908" y="44672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" name="Subtítulo 2">
            <a:extLst>
              <a:ext uri="{FF2B5EF4-FFF2-40B4-BE49-F238E27FC236}">
                <a16:creationId xmlns:a16="http://schemas.microsoft.com/office/drawing/2014/main" id="{1DFEF2B6-E02F-AFE7-F5B0-1103132467CF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574870" y="934556"/>
            <a:ext cx="9485496" cy="819441"/>
          </a:xfrm>
        </p:spPr>
        <p:txBody>
          <a:bodyPr/>
          <a:lstStyle/>
          <a:p>
            <a:pPr marL="0" indent="0" algn="just">
              <a:buNone/>
            </a:pPr>
            <a:r>
              <a:rPr lang="pt-BR" sz="2400">
                <a:latin typeface="Optima"/>
              </a:rPr>
              <a:t>Projetos de coprodução internacional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758039EE-F76B-F404-8308-B17CD1EB5F5F}"/>
              </a:ext>
            </a:extLst>
          </p:cNvPr>
          <p:cNvSpPr txBox="1"/>
          <p:nvPr/>
        </p:nvSpPr>
        <p:spPr>
          <a:xfrm>
            <a:off x="45033" y="1685183"/>
            <a:ext cx="80753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pt-BR" sz="1400">
                <a:effectLst/>
                <a:latin typeface="Optima"/>
                <a:ea typeface="Calibri" panose="020F0502020204030204" pitchFamily="34" charset="0"/>
              </a:rPr>
              <a:t>Projetos de coprodução internacional selecionados, por país de coprodução</a:t>
            </a:r>
          </a:p>
        </p:txBody>
      </p:sp>
      <p:sp>
        <p:nvSpPr>
          <p:cNvPr id="6" name="Retângulo: Cantos Arredondados 15">
            <a:extLst>
              <a:ext uri="{FF2B5EF4-FFF2-40B4-BE49-F238E27FC236}">
                <a16:creationId xmlns:a16="http://schemas.microsoft.com/office/drawing/2014/main" id="{4FD9AC87-1B50-9224-759D-2BDB32A502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4112" y="2269963"/>
            <a:ext cx="3374136" cy="2003178"/>
          </a:xfrm>
          <a:prstGeom prst="roundRect">
            <a:avLst>
              <a:gd name="adj" fmla="val 16667"/>
            </a:avLst>
          </a:prstGeom>
          <a:noFill/>
          <a:ln w="127000">
            <a:solidFill>
              <a:srgbClr val="4A66A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1" i="0" u="none" strike="noStrike" cap="none" normalizeH="0" baseline="0">
                <a:ln>
                  <a:noFill/>
                </a:ln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Os 39 projetos de coprodução internacional selecionados representam 21% do total de projetos de produção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E902444C-2613-728D-C851-D5E6DC0505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358" y="1992959"/>
            <a:ext cx="6872408" cy="3549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103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>
            <a:extLst>
              <a:ext uri="{FF2B5EF4-FFF2-40B4-BE49-F238E27FC236}">
                <a16:creationId xmlns:a16="http://schemas.microsoft.com/office/drawing/2014/main" id="{0365D9AC-C537-9BB3-922B-FE4EAF9F120E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574870" y="934556"/>
            <a:ext cx="9485496" cy="819441"/>
          </a:xfrm>
        </p:spPr>
        <p:txBody>
          <a:bodyPr/>
          <a:lstStyle/>
          <a:p>
            <a:pPr marL="0" indent="0" algn="just">
              <a:buNone/>
            </a:pPr>
            <a:r>
              <a:rPr lang="pt-BR" sz="2400">
                <a:latin typeface="Optima"/>
              </a:rPr>
              <a:t>Quantidade de projetos inscritos e selecionados por Chamada Pública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D685BCE3-000C-8334-FA87-2112BD874E23}"/>
              </a:ext>
            </a:extLst>
          </p:cNvPr>
          <p:cNvSpPr txBox="1">
            <a:spLocks/>
          </p:cNvSpPr>
          <p:nvPr/>
        </p:nvSpPr>
        <p:spPr>
          <a:xfrm>
            <a:off x="574870" y="247212"/>
            <a:ext cx="9373802" cy="95065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spc="-1" dirty="0">
                <a:solidFill>
                  <a:srgbClr val="404040"/>
                </a:solidFill>
                <a:latin typeface="Optima"/>
              </a:rPr>
              <a:t>FSA – Resultados das Chamadas de TV/</a:t>
            </a:r>
            <a:r>
              <a:rPr lang="pt-BR" sz="3600" b="1" spc="-1" dirty="0" err="1">
                <a:solidFill>
                  <a:srgbClr val="404040"/>
                </a:solidFill>
                <a:latin typeface="Optima"/>
              </a:rPr>
              <a:t>VoD</a:t>
            </a:r>
            <a:endParaRPr lang="pt-BR" sz="3600" b="1" spc="-1" dirty="0">
              <a:solidFill>
                <a:srgbClr val="404040"/>
              </a:solidFill>
              <a:latin typeface="Optima"/>
            </a:endParaRPr>
          </a:p>
        </p:txBody>
      </p:sp>
      <p:sp>
        <p:nvSpPr>
          <p:cNvPr id="8" name="Retângulo: Cantos Arredondados 7">
            <a:extLst>
              <a:ext uri="{FF2B5EF4-FFF2-40B4-BE49-F238E27FC236}">
                <a16:creationId xmlns:a16="http://schemas.microsoft.com/office/drawing/2014/main" id="{9385ADC0-E1FD-FCB8-126F-13053D5EBEB8}"/>
              </a:ext>
            </a:extLst>
          </p:cNvPr>
          <p:cNvSpPr/>
          <p:nvPr/>
        </p:nvSpPr>
        <p:spPr>
          <a:xfrm>
            <a:off x="7836599" y="1804988"/>
            <a:ext cx="1718310" cy="1483995"/>
          </a:xfrm>
          <a:prstGeom prst="roundRect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2000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623 </a:t>
            </a:r>
            <a:endParaRPr lang="pt-B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600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Projetos Inscritos</a:t>
            </a:r>
            <a:endParaRPr lang="pt-B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id="{E00D7755-EA3E-5B69-B1CB-14CB9FE80C32}"/>
              </a:ext>
            </a:extLst>
          </p:cNvPr>
          <p:cNvSpPr/>
          <p:nvPr/>
        </p:nvSpPr>
        <p:spPr>
          <a:xfrm>
            <a:off x="7830884" y="3569018"/>
            <a:ext cx="1718310" cy="1483995"/>
          </a:xfrm>
          <a:prstGeom prst="roundRect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2000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122 </a:t>
            </a:r>
            <a:endParaRPr lang="pt-B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600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Projetos Selecionados</a:t>
            </a:r>
            <a:endParaRPr lang="pt-B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3C37150D-F925-4B2E-9149-6C3D81B58D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3092646"/>
              </p:ext>
            </p:extLst>
          </p:nvPr>
        </p:nvGraphicFramePr>
        <p:xfrm>
          <a:off x="574870" y="1749743"/>
          <a:ext cx="6970395" cy="3638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4179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>
            <a:extLst>
              <a:ext uri="{FF2B5EF4-FFF2-40B4-BE49-F238E27FC236}">
                <a16:creationId xmlns:a16="http://schemas.microsoft.com/office/drawing/2014/main" id="{0365D9AC-C537-9BB3-922B-FE4EAF9F120E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574870" y="934556"/>
            <a:ext cx="9485496" cy="819441"/>
          </a:xfrm>
        </p:spPr>
        <p:txBody>
          <a:bodyPr/>
          <a:lstStyle/>
          <a:p>
            <a:pPr marL="0" indent="0" algn="just">
              <a:buNone/>
            </a:pPr>
            <a:r>
              <a:rPr lang="pt-BR" sz="2400" dirty="0">
                <a:latin typeface="Optima"/>
              </a:rPr>
              <a:t>Perfil dos projetos selecionados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D685BCE3-000C-8334-FA87-2112BD874E23}"/>
              </a:ext>
            </a:extLst>
          </p:cNvPr>
          <p:cNvSpPr txBox="1">
            <a:spLocks/>
          </p:cNvSpPr>
          <p:nvPr/>
        </p:nvSpPr>
        <p:spPr>
          <a:xfrm>
            <a:off x="574870" y="247212"/>
            <a:ext cx="9373802" cy="95065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spc="-1" dirty="0">
                <a:solidFill>
                  <a:srgbClr val="404040"/>
                </a:solidFill>
                <a:latin typeface="Optima"/>
              </a:rPr>
              <a:t>FSA – Resultados das Chamadas de TV/</a:t>
            </a:r>
            <a:r>
              <a:rPr lang="pt-BR" sz="3600" b="1" spc="-1" dirty="0" err="1">
                <a:solidFill>
                  <a:srgbClr val="404040"/>
                </a:solidFill>
                <a:latin typeface="Optima"/>
              </a:rPr>
              <a:t>VoD</a:t>
            </a:r>
            <a:endParaRPr lang="pt-BR" sz="3600" b="1" spc="-1" dirty="0">
              <a:solidFill>
                <a:srgbClr val="404040"/>
              </a:solidFill>
              <a:latin typeface="Optima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40E04CE0-3561-80F8-8327-7BA9B27B0E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870" y="1930012"/>
            <a:ext cx="5029555" cy="2791944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BFF2B722-3889-55C9-EBA0-D72EADDCC52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19" t="5395" r="20639" b="3931"/>
          <a:stretch/>
        </p:blipFill>
        <p:spPr bwMode="auto">
          <a:xfrm>
            <a:off x="6511048" y="1547964"/>
            <a:ext cx="3661011" cy="384176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588948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D685BCE3-000C-8334-FA87-2112BD874E23}"/>
              </a:ext>
            </a:extLst>
          </p:cNvPr>
          <p:cNvSpPr txBox="1">
            <a:spLocks/>
          </p:cNvSpPr>
          <p:nvPr/>
        </p:nvSpPr>
        <p:spPr>
          <a:xfrm>
            <a:off x="593889" y="247212"/>
            <a:ext cx="9354783" cy="95065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spc="-1" dirty="0">
                <a:solidFill>
                  <a:srgbClr val="404040"/>
                </a:solidFill>
                <a:latin typeface="Optima"/>
              </a:rPr>
              <a:t>FSA – Resultados das Chamadas de TV/</a:t>
            </a:r>
            <a:r>
              <a:rPr lang="pt-BR" sz="3600" b="1" spc="-1" dirty="0" err="1">
                <a:solidFill>
                  <a:srgbClr val="404040"/>
                </a:solidFill>
                <a:latin typeface="Optima"/>
              </a:rPr>
              <a:t>VoD</a:t>
            </a:r>
            <a:endParaRPr lang="pt-BR" sz="3600" b="1" spc="-1" dirty="0">
              <a:solidFill>
                <a:srgbClr val="404040"/>
              </a:solidFill>
              <a:latin typeface="Optima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59D61E36-7BCA-1FAC-6274-5DFDB8A9F9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7726146"/>
              </p:ext>
            </p:extLst>
          </p:nvPr>
        </p:nvGraphicFramePr>
        <p:xfrm>
          <a:off x="170945" y="1299082"/>
          <a:ext cx="6126160" cy="40836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97EC4C10-A557-3FF8-8732-D8B0B30A5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25809"/>
              </p:ext>
            </p:extLst>
          </p:nvPr>
        </p:nvGraphicFramePr>
        <p:xfrm>
          <a:off x="5957740" y="1299081"/>
          <a:ext cx="5786795" cy="40836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147181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D685BCE3-000C-8334-FA87-2112BD874E23}"/>
              </a:ext>
            </a:extLst>
          </p:cNvPr>
          <p:cNvSpPr txBox="1">
            <a:spLocks/>
          </p:cNvSpPr>
          <p:nvPr/>
        </p:nvSpPr>
        <p:spPr>
          <a:xfrm>
            <a:off x="603316" y="247212"/>
            <a:ext cx="9345356" cy="95065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spc="-1" dirty="0">
                <a:solidFill>
                  <a:srgbClr val="404040"/>
                </a:solidFill>
                <a:latin typeface="Optima"/>
              </a:rPr>
              <a:t>FSA – Resultados das Chamadas de TV/</a:t>
            </a:r>
            <a:r>
              <a:rPr lang="pt-BR" sz="3600" b="1" spc="-1" dirty="0" err="1">
                <a:solidFill>
                  <a:srgbClr val="404040"/>
                </a:solidFill>
                <a:latin typeface="Optima"/>
              </a:rPr>
              <a:t>VoD</a:t>
            </a:r>
            <a:endParaRPr lang="pt-BR" sz="3600" b="1" spc="-1" dirty="0">
              <a:solidFill>
                <a:srgbClr val="404040"/>
              </a:solidFill>
              <a:latin typeface="Optima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BBDCC62C-2A52-5BEF-ADF2-EA6D20810F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6031" y="1197864"/>
            <a:ext cx="6421081" cy="5076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1315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D685BCE3-000C-8334-FA87-2112BD874E23}"/>
              </a:ext>
            </a:extLst>
          </p:cNvPr>
          <p:cNvSpPr txBox="1">
            <a:spLocks/>
          </p:cNvSpPr>
          <p:nvPr/>
        </p:nvSpPr>
        <p:spPr>
          <a:xfrm>
            <a:off x="593888" y="247212"/>
            <a:ext cx="9354783" cy="95065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spc="-1" dirty="0">
                <a:solidFill>
                  <a:srgbClr val="404040"/>
                </a:solidFill>
                <a:latin typeface="Optima"/>
              </a:rPr>
              <a:t>FSA – Resultados das Chamadas de TV/</a:t>
            </a:r>
            <a:r>
              <a:rPr lang="pt-BR" sz="3600" b="1" spc="-1" dirty="0" err="1">
                <a:solidFill>
                  <a:srgbClr val="404040"/>
                </a:solidFill>
                <a:latin typeface="Optima"/>
              </a:rPr>
              <a:t>VoD</a:t>
            </a:r>
            <a:endParaRPr lang="pt-BR" sz="3600" b="1" spc="-1" dirty="0">
              <a:solidFill>
                <a:srgbClr val="404040"/>
              </a:solidFill>
              <a:latin typeface="Optima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A29634AC-6C58-9C16-7D84-996F6B232E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334" y="1316793"/>
            <a:ext cx="10687087" cy="2736733"/>
          </a:xfrm>
          <a:prstGeom prst="rect">
            <a:avLst/>
          </a:prstGeom>
        </p:spPr>
      </p:pic>
      <p:sp>
        <p:nvSpPr>
          <p:cNvPr id="3" name="Retângulo: Cantos Arredondados 2">
            <a:extLst>
              <a:ext uri="{FF2B5EF4-FFF2-40B4-BE49-F238E27FC236}">
                <a16:creationId xmlns:a16="http://schemas.microsoft.com/office/drawing/2014/main" id="{A5007D1F-D1F5-FF75-6469-E969498AE27C}"/>
              </a:ext>
            </a:extLst>
          </p:cNvPr>
          <p:cNvSpPr/>
          <p:nvPr/>
        </p:nvSpPr>
        <p:spPr>
          <a:xfrm>
            <a:off x="2865202" y="4343212"/>
            <a:ext cx="2483485" cy="1186815"/>
          </a:xfrm>
          <a:prstGeom prst="roundRect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600" b="1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109 produtoras contempladas</a:t>
            </a:r>
            <a:endParaRPr lang="pt-BR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0EB756EC-F432-CD31-3521-B4A703B16034}"/>
              </a:ext>
            </a:extLst>
          </p:cNvPr>
          <p:cNvSpPr/>
          <p:nvPr/>
        </p:nvSpPr>
        <p:spPr>
          <a:xfrm>
            <a:off x="5959878" y="4354392"/>
            <a:ext cx="2572385" cy="1186815"/>
          </a:xfrm>
          <a:prstGeom prst="roundRect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1600" b="1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 produtoras contempladas são iniciantes</a:t>
            </a:r>
            <a:endParaRPr lang="pt-BR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2946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D685BCE3-000C-8334-FA87-2112BD874E23}"/>
              </a:ext>
            </a:extLst>
          </p:cNvPr>
          <p:cNvSpPr txBox="1">
            <a:spLocks/>
          </p:cNvSpPr>
          <p:nvPr/>
        </p:nvSpPr>
        <p:spPr>
          <a:xfrm>
            <a:off x="579373" y="465050"/>
            <a:ext cx="9369299" cy="95065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spc="-1" dirty="0">
                <a:solidFill>
                  <a:srgbClr val="404040"/>
                </a:solidFill>
                <a:latin typeface="Optima"/>
              </a:rPr>
              <a:t>FSA – Valores disponibilizados nas novas Chamadas Públicas</a:t>
            </a:r>
          </a:p>
        </p:txBody>
      </p:sp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id="{96426F79-2531-5EFD-E24E-1BAED9B426A3}"/>
              </a:ext>
            </a:extLst>
          </p:cNvPr>
          <p:cNvSpPr/>
          <p:nvPr/>
        </p:nvSpPr>
        <p:spPr>
          <a:xfrm>
            <a:off x="909311" y="1672658"/>
            <a:ext cx="4234835" cy="1077687"/>
          </a:xfrm>
          <a:prstGeom prst="roundRect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FSA – 2 Chamadas voltadas para Cinema em seleção</a:t>
            </a:r>
            <a:b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R$ 313 milhões</a:t>
            </a:r>
            <a:endParaRPr lang="pt-BR" sz="105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tângulo: Cantos Arredondados 2">
            <a:extLst>
              <a:ext uri="{FF2B5EF4-FFF2-40B4-BE49-F238E27FC236}">
                <a16:creationId xmlns:a16="http://schemas.microsoft.com/office/drawing/2014/main" id="{1CFDF4E7-B39C-77CF-437C-4D036BCBE665}"/>
              </a:ext>
            </a:extLst>
          </p:cNvPr>
          <p:cNvSpPr/>
          <p:nvPr/>
        </p:nvSpPr>
        <p:spPr>
          <a:xfrm>
            <a:off x="909310" y="4102785"/>
            <a:ext cx="4234835" cy="1004199"/>
          </a:xfrm>
          <a:prstGeom prst="roundRect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FSA – 1 Chamada ABERTA para TV/VO</a:t>
            </a:r>
            <a:b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R$ 90 milhões</a:t>
            </a:r>
            <a:endParaRPr lang="pt-BR" sz="105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DB89F863-A3FB-0759-4F29-5220DAAF3083}"/>
              </a:ext>
            </a:extLst>
          </p:cNvPr>
          <p:cNvSpPr/>
          <p:nvPr/>
        </p:nvSpPr>
        <p:spPr>
          <a:xfrm>
            <a:off x="6096000" y="3508436"/>
            <a:ext cx="4234835" cy="1188697"/>
          </a:xfrm>
          <a:prstGeom prst="roundRect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FSA – </a:t>
            </a:r>
            <a:r>
              <a:rPr lang="pt-BR" b="1" dirty="0">
                <a:solidFill>
                  <a:srgbClr val="374C80"/>
                </a:solidFill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Cinema nas Cidades – Apoio ao pequeno exibidor </a:t>
            </a:r>
          </a:p>
          <a:p>
            <a:pPr algn="ctr">
              <a:spcAft>
                <a:spcPts val="800"/>
              </a:spcAft>
            </a:pP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R$ 6 milhões</a:t>
            </a:r>
            <a:endParaRPr lang="pt-BR" sz="105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tângulo: Cantos Arredondados 7">
            <a:extLst>
              <a:ext uri="{FF2B5EF4-FFF2-40B4-BE49-F238E27FC236}">
                <a16:creationId xmlns:a16="http://schemas.microsoft.com/office/drawing/2014/main" id="{B7E6F295-3C7E-03CC-E36D-AADBB92B5799}"/>
              </a:ext>
            </a:extLst>
          </p:cNvPr>
          <p:cNvSpPr/>
          <p:nvPr/>
        </p:nvSpPr>
        <p:spPr>
          <a:xfrm>
            <a:off x="3464675" y="5503019"/>
            <a:ext cx="4234835" cy="1004199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pt-BR" sz="2800" b="1" dirty="0">
                <a:solidFill>
                  <a:schemeClr val="bg1"/>
                </a:solidFill>
                <a:latin typeface="Optima"/>
              </a:rPr>
              <a:t>Total R$ 437 milhões em seleção</a:t>
            </a:r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29C10473-2939-1C3A-B88B-E315EFEFDB7D}"/>
              </a:ext>
            </a:extLst>
          </p:cNvPr>
          <p:cNvSpPr/>
          <p:nvPr/>
        </p:nvSpPr>
        <p:spPr>
          <a:xfrm>
            <a:off x="6096001" y="2111770"/>
            <a:ext cx="4234835" cy="1168387"/>
          </a:xfrm>
          <a:prstGeom prst="roundRect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FSA – 1 </a:t>
            </a:r>
            <a:r>
              <a:rPr lang="pt-BR" b="1" dirty="0">
                <a:solidFill>
                  <a:srgbClr val="374C80"/>
                </a:solidFill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Chamada ABERTA para coprodução Brasil/Portugal</a:t>
            </a:r>
            <a:endParaRPr lang="pt-BR" sz="1050" b="1" dirty="0">
              <a:solidFill>
                <a:srgbClr val="374C80"/>
              </a:solidFill>
              <a:latin typeface="Segoe UI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pt-BR" b="1" dirty="0">
                <a:solidFill>
                  <a:srgbClr val="374C80"/>
                </a:solidFill>
                <a:latin typeface="Segoe UI" panose="020B0502040204020203" pitchFamily="34" charset="0"/>
                <a:cs typeface="Times New Roman" panose="02020603050405020304" pitchFamily="18" charset="0"/>
              </a:rPr>
              <a:t>350 mil Euros</a:t>
            </a:r>
          </a:p>
        </p:txBody>
      </p:sp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id="{40F9AF50-EECC-1912-7D0F-EF85A187BCA8}"/>
              </a:ext>
            </a:extLst>
          </p:cNvPr>
          <p:cNvSpPr/>
          <p:nvPr/>
        </p:nvSpPr>
        <p:spPr>
          <a:xfrm>
            <a:off x="909311" y="2963989"/>
            <a:ext cx="4234835" cy="925152"/>
          </a:xfrm>
          <a:prstGeom prst="roundRect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FSA – </a:t>
            </a:r>
            <a:r>
              <a:rPr lang="pt-BR" b="1" dirty="0">
                <a:solidFill>
                  <a:srgbClr val="374C80"/>
                </a:solidFill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Edital Ruth de Souza</a:t>
            </a:r>
          </a:p>
          <a:p>
            <a:pPr algn="ctr">
              <a:spcAft>
                <a:spcPts val="800"/>
              </a:spcAft>
            </a:pP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R$ </a:t>
            </a:r>
            <a:r>
              <a:rPr lang="pt-BR" b="1" dirty="0">
                <a:solidFill>
                  <a:srgbClr val="374C80"/>
                </a:solidFill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 milhões</a:t>
            </a:r>
            <a:endParaRPr lang="pt-BR" sz="105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632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D685BCE3-000C-8334-FA87-2112BD874E23}"/>
              </a:ext>
            </a:extLst>
          </p:cNvPr>
          <p:cNvSpPr txBox="1">
            <a:spLocks/>
          </p:cNvSpPr>
          <p:nvPr/>
        </p:nvSpPr>
        <p:spPr>
          <a:xfrm>
            <a:off x="604578" y="220439"/>
            <a:ext cx="9485496" cy="95065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spc="-1" dirty="0">
                <a:solidFill>
                  <a:srgbClr val="404040"/>
                </a:solidFill>
                <a:latin typeface="Optima"/>
              </a:rPr>
              <a:t>FSA – Chamadas para Cinema 2023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0126C254-9F39-5CB8-468C-FADC628F1C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680377"/>
              </p:ext>
            </p:extLst>
          </p:nvPr>
        </p:nvGraphicFramePr>
        <p:xfrm>
          <a:off x="306828" y="1197864"/>
          <a:ext cx="11193871" cy="3648567"/>
        </p:xfrm>
        <a:graphic>
          <a:graphicData uri="http://schemas.openxmlformats.org/drawingml/2006/table">
            <a:tbl>
              <a:tblPr/>
              <a:tblGrid>
                <a:gridCol w="1623803">
                  <a:extLst>
                    <a:ext uri="{9D8B030D-6E8A-4147-A177-3AD203B41FA5}">
                      <a16:colId xmlns:a16="http://schemas.microsoft.com/office/drawing/2014/main" val="1919691485"/>
                    </a:ext>
                  </a:extLst>
                </a:gridCol>
                <a:gridCol w="1814509">
                  <a:extLst>
                    <a:ext uri="{9D8B030D-6E8A-4147-A177-3AD203B41FA5}">
                      <a16:colId xmlns:a16="http://schemas.microsoft.com/office/drawing/2014/main" val="2433166706"/>
                    </a:ext>
                  </a:extLst>
                </a:gridCol>
                <a:gridCol w="1921818">
                  <a:extLst>
                    <a:ext uri="{9D8B030D-6E8A-4147-A177-3AD203B41FA5}">
                      <a16:colId xmlns:a16="http://schemas.microsoft.com/office/drawing/2014/main" val="3271402110"/>
                    </a:ext>
                  </a:extLst>
                </a:gridCol>
                <a:gridCol w="1990106">
                  <a:extLst>
                    <a:ext uri="{9D8B030D-6E8A-4147-A177-3AD203B41FA5}">
                      <a16:colId xmlns:a16="http://schemas.microsoft.com/office/drawing/2014/main" val="3295394578"/>
                    </a:ext>
                  </a:extLst>
                </a:gridCol>
                <a:gridCol w="1917975">
                  <a:extLst>
                    <a:ext uri="{9D8B030D-6E8A-4147-A177-3AD203B41FA5}">
                      <a16:colId xmlns:a16="http://schemas.microsoft.com/office/drawing/2014/main" val="3759398548"/>
                    </a:ext>
                  </a:extLst>
                </a:gridCol>
                <a:gridCol w="1001970">
                  <a:extLst>
                    <a:ext uri="{9D8B030D-6E8A-4147-A177-3AD203B41FA5}">
                      <a16:colId xmlns:a16="http://schemas.microsoft.com/office/drawing/2014/main" val="2708176549"/>
                    </a:ext>
                  </a:extLst>
                </a:gridCol>
                <a:gridCol w="923690">
                  <a:extLst>
                    <a:ext uri="{9D8B030D-6E8A-4147-A177-3AD203B41FA5}">
                      <a16:colId xmlns:a16="http://schemas.microsoft.com/office/drawing/2014/main" val="2426485472"/>
                    </a:ext>
                  </a:extLst>
                </a:gridCol>
              </a:tblGrid>
              <a:tr h="94932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Chamada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68B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Modalidade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68B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Total disponibilizado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68B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Total Solicitado 2022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68B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Total solicitado 2023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68B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Nº de Inscrições 2022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68B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Nº de Inscrições 2023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68B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639927"/>
                  </a:ext>
                </a:extLst>
              </a:tr>
              <a:tr h="56959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Via Distribuidora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Produção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R$ 100.000.000,00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R$ 241.724.776,18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R$ 510.844.340,33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15686"/>
                  </a:ext>
                </a:extLst>
              </a:tr>
              <a:tr h="56959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Comercialização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R$ 23.000.000,00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R$ 33.795.795,00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R$ 53.378.777,00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76170"/>
                  </a:ext>
                </a:extLst>
              </a:tr>
              <a:tr h="56959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Produção Cinema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Nacional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R$ 100.000.000,00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R$ 635.329.744,22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R$ 1.389.827.408,11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715197"/>
                  </a:ext>
                </a:extLst>
              </a:tr>
              <a:tr h="56959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Regional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R$ 90.000.000,00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R$ 332.863.073,49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R$ 1.271.451.972,24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802147"/>
                  </a:ext>
                </a:extLst>
              </a:tr>
              <a:tr h="42086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Total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68BB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pt-BR" sz="1200" b="1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68B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R$ 313.000.000,00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68B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 R$ 1.243.713.388,89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68B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 R$ 3.225.502.497,68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68B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464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68B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978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68B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242604"/>
                  </a:ext>
                </a:extLst>
              </a:tr>
            </a:tbl>
          </a:graphicData>
        </a:graphic>
      </p:graphicFrame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F821908A-51A2-DE73-5C68-2061317F546C}"/>
              </a:ext>
            </a:extLst>
          </p:cNvPr>
          <p:cNvSpPr/>
          <p:nvPr/>
        </p:nvSpPr>
        <p:spPr>
          <a:xfrm>
            <a:off x="3156799" y="5184869"/>
            <a:ext cx="3922730" cy="950533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pt-BR" sz="2400" b="1" dirty="0">
                <a:solidFill>
                  <a:schemeClr val="bg1"/>
                </a:solidFill>
                <a:latin typeface="Optima"/>
              </a:rPr>
              <a:t>Resultados previstos para Dezembro 2023</a:t>
            </a:r>
          </a:p>
        </p:txBody>
      </p:sp>
    </p:spTree>
    <p:extLst>
      <p:ext uri="{BB962C8B-B14F-4D97-AF65-F5344CB8AC3E}">
        <p14:creationId xmlns:p14="http://schemas.microsoft.com/office/powerpoint/2010/main" val="2985764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75EAA7-64D3-A3E6-1D41-7F3C962BE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339962"/>
            <a:ext cx="12192000" cy="1279930"/>
          </a:xfrm>
        </p:spPr>
        <p:txBody>
          <a:bodyPr/>
          <a:lstStyle/>
          <a:p>
            <a:pPr algn="ctr"/>
            <a:r>
              <a:rPr lang="pt-BR" sz="4000" b="1" spc="-1" dirty="0">
                <a:solidFill>
                  <a:srgbClr val="404040"/>
                </a:solidFill>
                <a:latin typeface="Optima"/>
              </a:rPr>
              <a:t>Panorama – Produtoras e Distribuidoras brasileiras</a:t>
            </a:r>
          </a:p>
        </p:txBody>
      </p:sp>
    </p:spTree>
    <p:extLst>
      <p:ext uri="{BB962C8B-B14F-4D97-AF65-F5344CB8AC3E}">
        <p14:creationId xmlns:p14="http://schemas.microsoft.com/office/powerpoint/2010/main" val="19762932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D685BCE3-000C-8334-FA87-2112BD874E23}"/>
              </a:ext>
            </a:extLst>
          </p:cNvPr>
          <p:cNvSpPr txBox="1">
            <a:spLocks/>
          </p:cNvSpPr>
          <p:nvPr/>
        </p:nvSpPr>
        <p:spPr>
          <a:xfrm>
            <a:off x="571810" y="237785"/>
            <a:ext cx="9485496" cy="95065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spc="-1" dirty="0">
                <a:solidFill>
                  <a:srgbClr val="404040"/>
                </a:solidFill>
                <a:latin typeface="Optima"/>
              </a:rPr>
              <a:t>FSA – Chamadas para Cinema 2023</a:t>
            </a:r>
          </a:p>
        </p:txBody>
      </p:sp>
      <p:sp>
        <p:nvSpPr>
          <p:cNvPr id="2" name="Subtítulo 2">
            <a:extLst>
              <a:ext uri="{FF2B5EF4-FFF2-40B4-BE49-F238E27FC236}">
                <a16:creationId xmlns:a16="http://schemas.microsoft.com/office/drawing/2014/main" id="{30D1B45D-5648-CEF7-CB59-700B6571DA46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659876" y="1556726"/>
            <a:ext cx="10960313" cy="4928917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pt-BR" sz="2400" b="1" dirty="0">
                <a:latin typeface="Optima"/>
              </a:rPr>
              <a:t>Aprimoramentos: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400" dirty="0">
                <a:latin typeface="Optima"/>
              </a:rPr>
              <a:t>Teto de aporte ampliado para R$ 7,5 milhões para produção de obras;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400" dirty="0">
                <a:latin typeface="Optima"/>
              </a:rPr>
              <a:t>Eliminação da nota mínima para classificação dos projetos para a etapa final de seleção;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400" dirty="0">
                <a:latin typeface="Optima"/>
              </a:rPr>
              <a:t>Classificação de 3 vezes o valor da chamada destinado a cada macro região das cotas;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400" dirty="0">
                <a:latin typeface="Optima"/>
              </a:rPr>
              <a:t>Garantia de representatividade de todas as regiões do país; e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400" dirty="0">
                <a:latin typeface="Optima"/>
              </a:rPr>
              <a:t>Comissão de Seleção formada por analistas da Ancine e profissionais do setor selecionados por edital de credenciamento.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pt-BR" sz="2400" dirty="0">
              <a:latin typeface="Optima"/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pt-BR" sz="2400" dirty="0">
              <a:latin typeface="Optima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None/>
            </a:pPr>
            <a:endParaRPr lang="pt-BR" sz="2400" dirty="0">
              <a:latin typeface="Optima"/>
            </a:endParaRPr>
          </a:p>
        </p:txBody>
      </p:sp>
    </p:spTree>
    <p:extLst>
      <p:ext uri="{BB962C8B-B14F-4D97-AF65-F5344CB8AC3E}">
        <p14:creationId xmlns:p14="http://schemas.microsoft.com/office/powerpoint/2010/main" val="29584299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D685BCE3-000C-8334-FA87-2112BD874E23}"/>
              </a:ext>
            </a:extLst>
          </p:cNvPr>
          <p:cNvSpPr txBox="1">
            <a:spLocks/>
          </p:cNvSpPr>
          <p:nvPr/>
        </p:nvSpPr>
        <p:spPr>
          <a:xfrm>
            <a:off x="603314" y="247212"/>
            <a:ext cx="9345357" cy="95065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spc="-1" dirty="0">
                <a:solidFill>
                  <a:srgbClr val="404040"/>
                </a:solidFill>
                <a:latin typeface="Optima"/>
              </a:rPr>
              <a:t>FSA – Chamada para TV/</a:t>
            </a:r>
            <a:r>
              <a:rPr lang="pt-BR" sz="3600" b="1" spc="-1" dirty="0" err="1">
                <a:solidFill>
                  <a:srgbClr val="404040"/>
                </a:solidFill>
                <a:latin typeface="Optima"/>
              </a:rPr>
              <a:t>VoD</a:t>
            </a:r>
            <a:r>
              <a:rPr lang="pt-BR" sz="3600" b="1" spc="-1" dirty="0">
                <a:solidFill>
                  <a:srgbClr val="404040"/>
                </a:solidFill>
                <a:latin typeface="Optima"/>
              </a:rPr>
              <a:t> 2023</a:t>
            </a:r>
          </a:p>
        </p:txBody>
      </p:sp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id="{1CDE1E18-B6F0-E35A-84D0-EFC01B0FF46D}"/>
              </a:ext>
            </a:extLst>
          </p:cNvPr>
          <p:cNvSpPr/>
          <p:nvPr/>
        </p:nvSpPr>
        <p:spPr>
          <a:xfrm>
            <a:off x="1509438" y="2054859"/>
            <a:ext cx="3922730" cy="121539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pt-BR" sz="2800" b="1" dirty="0">
                <a:solidFill>
                  <a:schemeClr val="bg1"/>
                </a:solidFill>
                <a:latin typeface="Optima"/>
              </a:rPr>
              <a:t>Inscrições abertas até </a:t>
            </a:r>
          </a:p>
          <a:p>
            <a:pPr algn="ctr">
              <a:spcAft>
                <a:spcPts val="600"/>
              </a:spcAft>
            </a:pPr>
            <a:r>
              <a:rPr lang="pt-BR" sz="2800" b="1" dirty="0">
                <a:solidFill>
                  <a:schemeClr val="bg1"/>
                </a:solidFill>
                <a:latin typeface="Optima"/>
              </a:rPr>
              <a:t>29 de setembro</a:t>
            </a:r>
          </a:p>
        </p:txBody>
      </p:sp>
      <p:sp>
        <p:nvSpPr>
          <p:cNvPr id="3" name="Retângulo: Cantos Arredondados 2">
            <a:extLst>
              <a:ext uri="{FF2B5EF4-FFF2-40B4-BE49-F238E27FC236}">
                <a16:creationId xmlns:a16="http://schemas.microsoft.com/office/drawing/2014/main" id="{775FCB8C-1B96-2AEC-A766-F0E3A645FC4C}"/>
              </a:ext>
            </a:extLst>
          </p:cNvPr>
          <p:cNvSpPr/>
          <p:nvPr/>
        </p:nvSpPr>
        <p:spPr>
          <a:xfrm>
            <a:off x="5990358" y="1470666"/>
            <a:ext cx="4454540" cy="1168387"/>
          </a:xfrm>
          <a:prstGeom prst="roundRect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R$ 50 milhões modalidade NACIONAL</a:t>
            </a:r>
            <a:endParaRPr lang="pt-BR" sz="105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80A7F5A6-98A2-134F-EC44-428260EB748F}"/>
              </a:ext>
            </a:extLst>
          </p:cNvPr>
          <p:cNvSpPr/>
          <p:nvPr/>
        </p:nvSpPr>
        <p:spPr>
          <a:xfrm>
            <a:off x="5990358" y="2844806"/>
            <a:ext cx="4454540" cy="1168387"/>
          </a:xfrm>
          <a:prstGeom prst="roundRect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R$ 40 milhões modalidade REGIONAL</a:t>
            </a:r>
            <a:endParaRPr lang="pt-BR" sz="105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5BB6AB33-65C9-174A-B01F-DE7FBADE050C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829165" y="4567893"/>
            <a:ext cx="10077647" cy="819441"/>
          </a:xfrm>
        </p:spPr>
        <p:txBody>
          <a:bodyPr/>
          <a:lstStyle/>
          <a:p>
            <a:pPr marL="0" indent="0" algn="ctr">
              <a:buNone/>
            </a:pPr>
            <a:r>
              <a:rPr lang="pt-BR" sz="2400" dirty="0">
                <a:latin typeface="Optima"/>
              </a:rPr>
              <a:t>Seleção de projetos de produção de obras seriadas e não seriadas de ficção, documentário, animação, variedades e reality, realizadas por produtoras brasileiras independentes, destinadas ao mercado de TV/VOD.</a:t>
            </a:r>
          </a:p>
        </p:txBody>
      </p:sp>
    </p:spTree>
    <p:extLst>
      <p:ext uri="{BB962C8B-B14F-4D97-AF65-F5344CB8AC3E}">
        <p14:creationId xmlns:p14="http://schemas.microsoft.com/office/powerpoint/2010/main" val="30190394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D685BCE3-000C-8334-FA87-2112BD874E23}"/>
              </a:ext>
            </a:extLst>
          </p:cNvPr>
          <p:cNvSpPr txBox="1">
            <a:spLocks/>
          </p:cNvSpPr>
          <p:nvPr/>
        </p:nvSpPr>
        <p:spPr>
          <a:xfrm>
            <a:off x="571810" y="247212"/>
            <a:ext cx="9376862" cy="95065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spc="-1" dirty="0">
                <a:solidFill>
                  <a:srgbClr val="404040"/>
                </a:solidFill>
                <a:latin typeface="Optima"/>
              </a:rPr>
              <a:t>FSA – Chamada para TV/</a:t>
            </a:r>
            <a:r>
              <a:rPr lang="pt-BR" sz="3600" b="1" spc="-1" dirty="0" err="1">
                <a:solidFill>
                  <a:srgbClr val="404040"/>
                </a:solidFill>
                <a:latin typeface="Optima"/>
              </a:rPr>
              <a:t>VoD</a:t>
            </a:r>
            <a:r>
              <a:rPr lang="pt-BR" sz="3600" b="1" spc="-1" dirty="0">
                <a:solidFill>
                  <a:srgbClr val="404040"/>
                </a:solidFill>
                <a:latin typeface="Optima"/>
              </a:rPr>
              <a:t> 2023</a:t>
            </a:r>
          </a:p>
        </p:txBody>
      </p:sp>
      <p:sp>
        <p:nvSpPr>
          <p:cNvPr id="2" name="Subtítulo 2">
            <a:extLst>
              <a:ext uri="{FF2B5EF4-FFF2-40B4-BE49-F238E27FC236}">
                <a16:creationId xmlns:a16="http://schemas.microsoft.com/office/drawing/2014/main" id="{83156BD4-729F-EED6-D017-9F96B04E6BF9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641023" y="1563832"/>
            <a:ext cx="10979166" cy="4928917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pt-BR" sz="2400" b="1" dirty="0">
                <a:latin typeface="Optima"/>
              </a:rPr>
              <a:t>Aprimoramentos: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400" dirty="0">
                <a:latin typeface="Optima"/>
              </a:rPr>
              <a:t>Não há cota temática;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400" dirty="0">
                <a:latin typeface="Optima"/>
              </a:rPr>
              <a:t>Teto de aporte ampliado para R$ 5 milhões para produção de obras, para qualquer região;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400" dirty="0">
                <a:latin typeface="Optima"/>
              </a:rPr>
              <a:t>Eliminação da nota mínima para classificação dos projetos para a etapa final de seleção;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400" dirty="0">
                <a:latin typeface="Optima"/>
              </a:rPr>
              <a:t>Classificação de 3 vezes o valor da chamada destinado a cada macro região das cotas;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400" dirty="0">
                <a:latin typeface="Optima"/>
              </a:rPr>
              <a:t>Garantia de representatividade de todas as regiões do país; e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400" dirty="0">
                <a:latin typeface="Optima"/>
              </a:rPr>
              <a:t>Comissão de Seleção formada por analistas da Ancine e profissionais do setor selecionados por edital de credenciamento.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</a:pPr>
            <a:endParaRPr lang="pt-BR" sz="2400" dirty="0">
              <a:latin typeface="Optima"/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pt-BR" sz="2400" dirty="0">
              <a:latin typeface="Optima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None/>
            </a:pPr>
            <a:endParaRPr lang="pt-BR" sz="2400" dirty="0">
              <a:latin typeface="Optima"/>
            </a:endParaRPr>
          </a:p>
        </p:txBody>
      </p:sp>
    </p:spTree>
    <p:extLst>
      <p:ext uri="{BB962C8B-B14F-4D97-AF65-F5344CB8AC3E}">
        <p14:creationId xmlns:p14="http://schemas.microsoft.com/office/powerpoint/2010/main" val="23701952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D685BCE3-000C-8334-FA87-2112BD874E23}"/>
              </a:ext>
            </a:extLst>
          </p:cNvPr>
          <p:cNvSpPr txBox="1">
            <a:spLocks/>
          </p:cNvSpPr>
          <p:nvPr/>
        </p:nvSpPr>
        <p:spPr>
          <a:xfrm>
            <a:off x="571810" y="464028"/>
            <a:ext cx="9485496" cy="95065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spc="-1" dirty="0">
                <a:solidFill>
                  <a:srgbClr val="404040"/>
                </a:solidFill>
                <a:latin typeface="Optima"/>
              </a:rPr>
              <a:t>FSA – Cinema nas Cidades – Apoio ao Pequeno Exibidor</a:t>
            </a:r>
          </a:p>
        </p:txBody>
      </p:sp>
      <p:sp>
        <p:nvSpPr>
          <p:cNvPr id="2" name="Subtítulo 2">
            <a:extLst>
              <a:ext uri="{FF2B5EF4-FFF2-40B4-BE49-F238E27FC236}">
                <a16:creationId xmlns:a16="http://schemas.microsoft.com/office/drawing/2014/main" id="{29F4C3BA-F5E1-7FC6-AAEA-CAD265A85E69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571810" y="1197864"/>
            <a:ext cx="11048379" cy="1187117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pt-BR" sz="2400" b="1" dirty="0">
                <a:latin typeface="Optima"/>
              </a:rPr>
              <a:t>Foram inscritas 99 empresas de todas as regiões do país.</a:t>
            </a:r>
            <a:endParaRPr lang="pt-BR" sz="2400" dirty="0">
              <a:latin typeface="Optima"/>
            </a:endParaRP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1F20C078-5AF9-AD17-CBCC-6337A5ABA2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910203"/>
              </p:ext>
            </p:extLst>
          </p:nvPr>
        </p:nvGraphicFramePr>
        <p:xfrm>
          <a:off x="1382514" y="2365332"/>
          <a:ext cx="5866700" cy="3428238"/>
        </p:xfrm>
        <a:graphic>
          <a:graphicData uri="http://schemas.openxmlformats.org/drawingml/2006/table">
            <a:tbl>
              <a:tblPr firstRow="1" firstCol="1" bandRow="1"/>
              <a:tblGrid>
                <a:gridCol w="838100">
                  <a:extLst>
                    <a:ext uri="{9D8B030D-6E8A-4147-A177-3AD203B41FA5}">
                      <a16:colId xmlns:a16="http://schemas.microsoft.com/office/drawing/2014/main" val="2386396103"/>
                    </a:ext>
                  </a:extLst>
                </a:gridCol>
                <a:gridCol w="838100">
                  <a:extLst>
                    <a:ext uri="{9D8B030D-6E8A-4147-A177-3AD203B41FA5}">
                      <a16:colId xmlns:a16="http://schemas.microsoft.com/office/drawing/2014/main" val="735040640"/>
                    </a:ext>
                  </a:extLst>
                </a:gridCol>
                <a:gridCol w="838100">
                  <a:extLst>
                    <a:ext uri="{9D8B030D-6E8A-4147-A177-3AD203B41FA5}">
                      <a16:colId xmlns:a16="http://schemas.microsoft.com/office/drawing/2014/main" val="2829785001"/>
                    </a:ext>
                  </a:extLst>
                </a:gridCol>
                <a:gridCol w="838100">
                  <a:extLst>
                    <a:ext uri="{9D8B030D-6E8A-4147-A177-3AD203B41FA5}">
                      <a16:colId xmlns:a16="http://schemas.microsoft.com/office/drawing/2014/main" val="2779636713"/>
                    </a:ext>
                  </a:extLst>
                </a:gridCol>
                <a:gridCol w="838100">
                  <a:extLst>
                    <a:ext uri="{9D8B030D-6E8A-4147-A177-3AD203B41FA5}">
                      <a16:colId xmlns:a16="http://schemas.microsoft.com/office/drawing/2014/main" val="306473140"/>
                    </a:ext>
                  </a:extLst>
                </a:gridCol>
                <a:gridCol w="838100">
                  <a:extLst>
                    <a:ext uri="{9D8B030D-6E8A-4147-A177-3AD203B41FA5}">
                      <a16:colId xmlns:a16="http://schemas.microsoft.com/office/drawing/2014/main" val="3135960295"/>
                    </a:ext>
                  </a:extLst>
                </a:gridCol>
                <a:gridCol w="838100">
                  <a:extLst>
                    <a:ext uri="{9D8B030D-6E8A-4147-A177-3AD203B41FA5}">
                      <a16:colId xmlns:a16="http://schemas.microsoft.com/office/drawing/2014/main" val="348465993"/>
                    </a:ext>
                  </a:extLst>
                </a:gridCol>
              </a:tblGrid>
              <a:tr h="270806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Norte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20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Sul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5283920"/>
                  </a:ext>
                </a:extLst>
              </a:tr>
              <a:tr h="27080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20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SC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2205561"/>
                  </a:ext>
                </a:extLst>
              </a:tr>
              <a:tr h="27080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Subtotal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20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RS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2066121"/>
                  </a:ext>
                </a:extLst>
              </a:tr>
              <a:tr h="270806"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Nordeste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20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Subtotal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27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249505"/>
                  </a:ext>
                </a:extLst>
              </a:tr>
              <a:tr h="27080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PB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20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Sudeste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ES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4359421"/>
                  </a:ext>
                </a:extLst>
              </a:tr>
              <a:tr h="27080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20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MG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7399620"/>
                  </a:ext>
                </a:extLst>
              </a:tr>
              <a:tr h="27080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BA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20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RJ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7490288"/>
                  </a:ext>
                </a:extLst>
              </a:tr>
              <a:tr h="27080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Subtotal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20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SP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23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3505648"/>
                  </a:ext>
                </a:extLst>
              </a:tr>
              <a:tr h="270806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Centro-oeste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GO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20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Subtotal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57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573428"/>
                  </a:ext>
                </a:extLst>
              </a:tr>
              <a:tr h="27080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DF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20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 geral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99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64444"/>
                  </a:ext>
                </a:extLst>
              </a:tr>
              <a:tr h="27080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Subtotal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400" b="1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pt-BR" sz="20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7517928"/>
                  </a:ext>
                </a:extLst>
              </a:tr>
            </a:tbl>
          </a:graphicData>
        </a:graphic>
      </p:graphicFrame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801624F9-4EB7-56BC-601A-B48E15E74B29}"/>
              </a:ext>
            </a:extLst>
          </p:cNvPr>
          <p:cNvSpPr/>
          <p:nvPr/>
        </p:nvSpPr>
        <p:spPr>
          <a:xfrm>
            <a:off x="7697459" y="2526199"/>
            <a:ext cx="3922730" cy="161216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pt-BR" sz="2400" b="1" dirty="0">
                <a:solidFill>
                  <a:schemeClr val="bg1"/>
                </a:solidFill>
                <a:latin typeface="Optima"/>
              </a:rPr>
              <a:t>Resultado preliminar publicado em Agosto de 2023 e final previsto para Setembro</a:t>
            </a:r>
          </a:p>
        </p:txBody>
      </p:sp>
    </p:spTree>
    <p:extLst>
      <p:ext uri="{BB962C8B-B14F-4D97-AF65-F5344CB8AC3E}">
        <p14:creationId xmlns:p14="http://schemas.microsoft.com/office/powerpoint/2010/main" val="15408666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75EAA7-64D3-A3E6-1D41-7F3C962BE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889" y="59520"/>
            <a:ext cx="10336437" cy="1279930"/>
          </a:xfrm>
        </p:spPr>
        <p:txBody>
          <a:bodyPr/>
          <a:lstStyle/>
          <a:p>
            <a:r>
              <a:rPr lang="pt-BR" sz="4000" b="1" spc="-1" dirty="0">
                <a:solidFill>
                  <a:srgbClr val="404040"/>
                </a:solidFill>
                <a:latin typeface="Optima"/>
              </a:rPr>
              <a:t>FSA – Valores totais</a:t>
            </a:r>
          </a:p>
        </p:txBody>
      </p:sp>
      <p:sp>
        <p:nvSpPr>
          <p:cNvPr id="3" name="Retângulo: Cantos Arredondados 2">
            <a:extLst>
              <a:ext uri="{FF2B5EF4-FFF2-40B4-BE49-F238E27FC236}">
                <a16:creationId xmlns:a16="http://schemas.microsoft.com/office/drawing/2014/main" id="{94CAF4BC-64E0-292C-AB36-04330CAE26C8}"/>
              </a:ext>
            </a:extLst>
          </p:cNvPr>
          <p:cNvSpPr/>
          <p:nvPr/>
        </p:nvSpPr>
        <p:spPr>
          <a:xfrm>
            <a:off x="449669" y="1973643"/>
            <a:ext cx="3345887" cy="1176729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FSA – Resultados de Cinema</a:t>
            </a:r>
            <a:b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(6 Chamadas)</a:t>
            </a:r>
            <a:b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R$ 453,7 milhões</a:t>
            </a:r>
            <a:endParaRPr lang="pt-BR" sz="105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98B07232-F121-89FC-D8A0-FECBA014D103}"/>
              </a:ext>
            </a:extLst>
          </p:cNvPr>
          <p:cNvSpPr/>
          <p:nvPr/>
        </p:nvSpPr>
        <p:spPr>
          <a:xfrm>
            <a:off x="449669" y="3336618"/>
            <a:ext cx="3345887" cy="1176729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FSA – Resultados de TV/</a:t>
            </a:r>
            <a:r>
              <a:rPr lang="pt-BR" b="1" dirty="0" err="1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VoD</a:t>
            </a:r>
            <a:b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(3 Chamadas)</a:t>
            </a:r>
            <a:b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R$ 200 milhões</a:t>
            </a:r>
            <a:endParaRPr lang="pt-BR" sz="105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DE114C59-888C-FC5E-6831-57224DD648DA}"/>
              </a:ext>
            </a:extLst>
          </p:cNvPr>
          <p:cNvSpPr/>
          <p:nvPr/>
        </p:nvSpPr>
        <p:spPr>
          <a:xfrm>
            <a:off x="4076998" y="1959872"/>
            <a:ext cx="3580520" cy="1176729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FSA – 3 Linhas de Crédito </a:t>
            </a:r>
            <a:b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R$ 537 milhões</a:t>
            </a:r>
            <a:endParaRPr lang="pt-BR" sz="105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tângulo: Cantos Arredondados 7">
            <a:extLst>
              <a:ext uri="{FF2B5EF4-FFF2-40B4-BE49-F238E27FC236}">
                <a16:creationId xmlns:a16="http://schemas.microsoft.com/office/drawing/2014/main" id="{674A920B-6FFE-03AF-EA9B-AAFD72C95B73}"/>
              </a:ext>
            </a:extLst>
          </p:cNvPr>
          <p:cNvSpPr/>
          <p:nvPr/>
        </p:nvSpPr>
        <p:spPr>
          <a:xfrm>
            <a:off x="2597714" y="5036953"/>
            <a:ext cx="4420168" cy="966109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pt-BR" sz="2800" b="1" dirty="0">
                <a:solidFill>
                  <a:schemeClr val="bg1"/>
                </a:solidFill>
                <a:latin typeface="Optima"/>
              </a:rPr>
              <a:t>Total de R$ 1,96 bilhões aportados no setor</a:t>
            </a:r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CC63BB21-C9EC-5510-9E82-FE34A3CE6DC5}"/>
              </a:ext>
            </a:extLst>
          </p:cNvPr>
          <p:cNvSpPr/>
          <p:nvPr/>
        </p:nvSpPr>
        <p:spPr>
          <a:xfrm>
            <a:off x="8065927" y="1996161"/>
            <a:ext cx="3564418" cy="860161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FSA – 2 Chamadas voltadas para Cinema em seleção</a:t>
            </a:r>
            <a:b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R$ 313 milhões</a:t>
            </a:r>
            <a:endParaRPr lang="pt-BR" sz="105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id="{7329B428-132C-2F25-E815-8D77A135EB72}"/>
              </a:ext>
            </a:extLst>
          </p:cNvPr>
          <p:cNvSpPr/>
          <p:nvPr/>
        </p:nvSpPr>
        <p:spPr>
          <a:xfrm>
            <a:off x="8065926" y="2956457"/>
            <a:ext cx="3626063" cy="860161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FSA – 1 Chamada ABERTA para TV/</a:t>
            </a:r>
            <a:r>
              <a:rPr lang="pt-BR" b="1" dirty="0" err="1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VoD</a:t>
            </a:r>
            <a:b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R$ 90 milhões</a:t>
            </a:r>
            <a:endParaRPr lang="pt-BR" sz="105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tângulo: Cantos Arredondados 9">
            <a:extLst>
              <a:ext uri="{FF2B5EF4-FFF2-40B4-BE49-F238E27FC236}">
                <a16:creationId xmlns:a16="http://schemas.microsoft.com/office/drawing/2014/main" id="{C01D628E-8B7C-86AB-4B4F-6E4A05D695B0}"/>
              </a:ext>
            </a:extLst>
          </p:cNvPr>
          <p:cNvSpPr/>
          <p:nvPr/>
        </p:nvSpPr>
        <p:spPr>
          <a:xfrm>
            <a:off x="4078289" y="3324650"/>
            <a:ext cx="3579229" cy="1188697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FSA – </a:t>
            </a:r>
            <a:r>
              <a:rPr lang="pt-BR" b="1" dirty="0">
                <a:solidFill>
                  <a:srgbClr val="374C80"/>
                </a:solidFill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Cinema nas Cidades – Apoio ao pequeno exibidor </a:t>
            </a:r>
          </a:p>
          <a:p>
            <a:pPr algn="ctr">
              <a:spcAft>
                <a:spcPts val="800"/>
              </a:spcAft>
            </a:pP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R$ 6 milhões</a:t>
            </a:r>
            <a:endParaRPr lang="pt-BR" sz="105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AFD5FE0F-77AE-EB31-EC0F-07C5B1C195B2}"/>
              </a:ext>
            </a:extLst>
          </p:cNvPr>
          <p:cNvSpPr/>
          <p:nvPr/>
        </p:nvSpPr>
        <p:spPr>
          <a:xfrm>
            <a:off x="8065927" y="4837006"/>
            <a:ext cx="3626063" cy="966109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FSA – 1 </a:t>
            </a:r>
            <a:r>
              <a:rPr lang="pt-BR" b="1" dirty="0">
                <a:solidFill>
                  <a:srgbClr val="374C80"/>
                </a:solidFill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Chamada ABERTA para coprodução Brasil/Portugal</a:t>
            </a:r>
            <a:endParaRPr lang="pt-BR" sz="1050" b="1" dirty="0">
              <a:solidFill>
                <a:srgbClr val="374C80"/>
              </a:solidFill>
              <a:latin typeface="Segoe UI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800"/>
              </a:spcAft>
            </a:pPr>
            <a:r>
              <a:rPr lang="pt-BR" b="1" dirty="0">
                <a:solidFill>
                  <a:srgbClr val="374C80"/>
                </a:solidFill>
                <a:latin typeface="Segoe UI" panose="020B0502040204020203" pitchFamily="34" charset="0"/>
                <a:cs typeface="Times New Roman" panose="02020603050405020304" pitchFamily="18" charset="0"/>
              </a:rPr>
              <a:t>350 mil Euros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43B283E3-4F11-21CE-86EF-1C52689F22AE}"/>
              </a:ext>
            </a:extLst>
          </p:cNvPr>
          <p:cNvSpPr/>
          <p:nvPr/>
        </p:nvSpPr>
        <p:spPr>
          <a:xfrm>
            <a:off x="449669" y="1365155"/>
            <a:ext cx="3249027" cy="4726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/>
              <a:t>Em contratação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BDAA3F92-74ED-DC56-B296-15953DB314AA}"/>
              </a:ext>
            </a:extLst>
          </p:cNvPr>
          <p:cNvSpPr/>
          <p:nvPr/>
        </p:nvSpPr>
        <p:spPr>
          <a:xfrm>
            <a:off x="4076997" y="1365155"/>
            <a:ext cx="3535124" cy="4726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/>
              <a:t>Infraestrutura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D679BD7D-87BE-AE1D-8D14-CAAEDDFF58A0}"/>
              </a:ext>
            </a:extLst>
          </p:cNvPr>
          <p:cNvSpPr/>
          <p:nvPr/>
        </p:nvSpPr>
        <p:spPr>
          <a:xfrm>
            <a:off x="8153768" y="1365155"/>
            <a:ext cx="3182540" cy="4726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/>
              <a:t>Em seleção</a:t>
            </a:r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66C1FA61-B38B-C2DF-2DA0-DB5DEB139813}"/>
              </a:ext>
            </a:extLst>
          </p:cNvPr>
          <p:cNvSpPr/>
          <p:nvPr/>
        </p:nvSpPr>
        <p:spPr>
          <a:xfrm>
            <a:off x="8065926" y="3918663"/>
            <a:ext cx="3626063" cy="794372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FSA – Edital Ruth de Souza</a:t>
            </a:r>
            <a:b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R$ 36 milhões</a:t>
            </a:r>
            <a:endParaRPr lang="pt-BR" sz="105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8307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D685BCE3-000C-8334-FA87-2112BD874E23}"/>
              </a:ext>
            </a:extLst>
          </p:cNvPr>
          <p:cNvSpPr txBox="1">
            <a:spLocks/>
          </p:cNvSpPr>
          <p:nvPr/>
        </p:nvSpPr>
        <p:spPr>
          <a:xfrm>
            <a:off x="612742" y="228358"/>
            <a:ext cx="9335930" cy="95065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spc="-1" dirty="0">
                <a:solidFill>
                  <a:srgbClr val="404040"/>
                </a:solidFill>
                <a:latin typeface="Optima"/>
              </a:rPr>
              <a:t>Leis de Incentivo – Aprovação de projetos</a:t>
            </a:r>
          </a:p>
        </p:txBody>
      </p:sp>
      <p:sp>
        <p:nvSpPr>
          <p:cNvPr id="3" name="Retângulo: Cantos Arredondados 2">
            <a:extLst>
              <a:ext uri="{FF2B5EF4-FFF2-40B4-BE49-F238E27FC236}">
                <a16:creationId xmlns:a16="http://schemas.microsoft.com/office/drawing/2014/main" id="{6DC65DF0-EEE2-A4B8-4663-3521259973F7}"/>
              </a:ext>
            </a:extLst>
          </p:cNvPr>
          <p:cNvSpPr/>
          <p:nvPr/>
        </p:nvSpPr>
        <p:spPr>
          <a:xfrm>
            <a:off x="3602771" y="1538059"/>
            <a:ext cx="3443601" cy="859346"/>
          </a:xfrm>
          <a:prstGeom prst="round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725 Projetos aprovados para captação</a:t>
            </a:r>
            <a:endParaRPr lang="pt-BR" sz="105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tângulo: Cantos Arredondados 7">
            <a:extLst>
              <a:ext uri="{FF2B5EF4-FFF2-40B4-BE49-F238E27FC236}">
                <a16:creationId xmlns:a16="http://schemas.microsoft.com/office/drawing/2014/main" id="{E2E22A01-AB82-A24C-8F89-B0013CF57CDE}"/>
              </a:ext>
            </a:extLst>
          </p:cNvPr>
          <p:cNvSpPr/>
          <p:nvPr/>
        </p:nvSpPr>
        <p:spPr>
          <a:xfrm>
            <a:off x="1562030" y="4094626"/>
            <a:ext cx="3443601" cy="788410"/>
          </a:xfrm>
          <a:prstGeom prst="round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420 Projetos com recursos liberados</a:t>
            </a:r>
            <a:endParaRPr lang="pt-BR" sz="105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81B0E6F4-B665-C98E-79FE-A2B4CD2CC7EC}"/>
              </a:ext>
            </a:extLst>
          </p:cNvPr>
          <p:cNvSpPr/>
          <p:nvPr/>
        </p:nvSpPr>
        <p:spPr>
          <a:xfrm>
            <a:off x="6046611" y="2820403"/>
            <a:ext cx="3766692" cy="966109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pt-BR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Total de R$ 826 milhões solicitados para captação de Leis de Incentivo</a:t>
            </a:r>
          </a:p>
        </p:txBody>
      </p:sp>
      <p:sp>
        <p:nvSpPr>
          <p:cNvPr id="12" name="Retângulo: Cantos Arredondados 11">
            <a:extLst>
              <a:ext uri="{FF2B5EF4-FFF2-40B4-BE49-F238E27FC236}">
                <a16:creationId xmlns:a16="http://schemas.microsoft.com/office/drawing/2014/main" id="{94813C3D-DC3A-BA7E-E21C-A8FC2C592414}"/>
              </a:ext>
            </a:extLst>
          </p:cNvPr>
          <p:cNvSpPr/>
          <p:nvPr/>
        </p:nvSpPr>
        <p:spPr>
          <a:xfrm>
            <a:off x="6046611" y="3976501"/>
            <a:ext cx="3766692" cy="95065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pt-BR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Total de R$ 343,5 de recursos de Leis de Incentivo de liberados</a:t>
            </a:r>
          </a:p>
        </p:txBody>
      </p:sp>
      <p:sp>
        <p:nvSpPr>
          <p:cNvPr id="13" name="Retângulo: Cantos Arredondados 12">
            <a:extLst>
              <a:ext uri="{FF2B5EF4-FFF2-40B4-BE49-F238E27FC236}">
                <a16:creationId xmlns:a16="http://schemas.microsoft.com/office/drawing/2014/main" id="{9DD5F13D-22BE-03AE-E01F-2D4DF3F7995E}"/>
              </a:ext>
            </a:extLst>
          </p:cNvPr>
          <p:cNvSpPr/>
          <p:nvPr/>
        </p:nvSpPr>
        <p:spPr>
          <a:xfrm>
            <a:off x="1562030" y="2909253"/>
            <a:ext cx="3443601" cy="788410"/>
          </a:xfrm>
          <a:prstGeom prst="round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326 Projetos aprovados para execução</a:t>
            </a:r>
            <a:endParaRPr lang="pt-BR" sz="105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Seta: para a Direita 13">
            <a:extLst>
              <a:ext uri="{FF2B5EF4-FFF2-40B4-BE49-F238E27FC236}">
                <a16:creationId xmlns:a16="http://schemas.microsoft.com/office/drawing/2014/main" id="{91B4FA7B-1B15-6733-D4A5-34F3C4FBCB97}"/>
              </a:ext>
            </a:extLst>
          </p:cNvPr>
          <p:cNvSpPr/>
          <p:nvPr/>
        </p:nvSpPr>
        <p:spPr>
          <a:xfrm>
            <a:off x="5324572" y="3061142"/>
            <a:ext cx="556182" cy="484632"/>
          </a:xfrm>
          <a:prstGeom prst="rightArrow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Seta: para a Direita 14">
            <a:extLst>
              <a:ext uri="{FF2B5EF4-FFF2-40B4-BE49-F238E27FC236}">
                <a16:creationId xmlns:a16="http://schemas.microsoft.com/office/drawing/2014/main" id="{6E577D39-74BA-D2B0-4874-FF0B3429DEF4}"/>
              </a:ext>
            </a:extLst>
          </p:cNvPr>
          <p:cNvSpPr/>
          <p:nvPr/>
        </p:nvSpPr>
        <p:spPr>
          <a:xfrm>
            <a:off x="5324572" y="4209511"/>
            <a:ext cx="556182" cy="484632"/>
          </a:xfrm>
          <a:prstGeom prst="rightArrow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63724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D685BCE3-000C-8334-FA87-2112BD874E23}"/>
              </a:ext>
            </a:extLst>
          </p:cNvPr>
          <p:cNvSpPr txBox="1">
            <a:spLocks/>
          </p:cNvSpPr>
          <p:nvPr/>
        </p:nvSpPr>
        <p:spPr>
          <a:xfrm>
            <a:off x="603314" y="247212"/>
            <a:ext cx="9345357" cy="95065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spc="-1" dirty="0">
                <a:solidFill>
                  <a:srgbClr val="404040"/>
                </a:solidFill>
                <a:latin typeface="Optima"/>
              </a:rPr>
              <a:t>Leis de Incentivo – Liberações de recursos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5EA13F3C-901D-7388-ADBC-CDF51621F903}"/>
              </a:ext>
            </a:extLst>
          </p:cNvPr>
          <p:cNvSpPr/>
          <p:nvPr/>
        </p:nvSpPr>
        <p:spPr>
          <a:xfrm>
            <a:off x="8991363" y="1722779"/>
            <a:ext cx="2821022" cy="1108751"/>
          </a:xfrm>
          <a:prstGeom prst="roundRect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R$ 434,5 milhões em liberações até </a:t>
            </a:r>
            <a:r>
              <a:rPr lang="pt-BR" b="1" dirty="0">
                <a:solidFill>
                  <a:srgbClr val="374C80"/>
                </a:solidFill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</a:t>
            </a: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/09/2023</a:t>
            </a:r>
            <a:endParaRPr lang="pt-BR" sz="105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F3D6F17C-EDBC-B465-9E55-8A5510717FBD}"/>
              </a:ext>
            </a:extLst>
          </p:cNvPr>
          <p:cNvSpPr/>
          <p:nvPr/>
        </p:nvSpPr>
        <p:spPr>
          <a:xfrm>
            <a:off x="8991364" y="3335235"/>
            <a:ext cx="2821022" cy="1108751"/>
          </a:xfrm>
          <a:prstGeom prst="roundRect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projeção é de R$ 640 milhões liberados em 2023</a:t>
            </a:r>
            <a:endParaRPr lang="pt-BR" sz="105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8E1E78FE-5BBA-AC47-1AAC-6B8FB68C84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291" y="1050437"/>
            <a:ext cx="8394455" cy="4699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2062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D685BCE3-000C-8334-FA87-2112BD874E23}"/>
              </a:ext>
            </a:extLst>
          </p:cNvPr>
          <p:cNvSpPr txBox="1">
            <a:spLocks/>
          </p:cNvSpPr>
          <p:nvPr/>
        </p:nvSpPr>
        <p:spPr>
          <a:xfrm>
            <a:off x="603314" y="247212"/>
            <a:ext cx="9345357" cy="95065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spc="-1" dirty="0">
                <a:solidFill>
                  <a:srgbClr val="404040"/>
                </a:solidFill>
                <a:latin typeface="Optima"/>
              </a:rPr>
              <a:t>Leis de Incentivo – Liberações de recursos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83149A02-C2A8-3EEF-AA80-A919EEE881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848001"/>
              </p:ext>
            </p:extLst>
          </p:nvPr>
        </p:nvGraphicFramePr>
        <p:xfrm>
          <a:off x="1830857" y="1083212"/>
          <a:ext cx="5889696" cy="5282814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688824">
                  <a:extLst>
                    <a:ext uri="{9D8B030D-6E8A-4147-A177-3AD203B41FA5}">
                      <a16:colId xmlns:a16="http://schemas.microsoft.com/office/drawing/2014/main" val="2433474638"/>
                    </a:ext>
                  </a:extLst>
                </a:gridCol>
                <a:gridCol w="1757551">
                  <a:extLst>
                    <a:ext uri="{9D8B030D-6E8A-4147-A177-3AD203B41FA5}">
                      <a16:colId xmlns:a16="http://schemas.microsoft.com/office/drawing/2014/main" val="3288155916"/>
                    </a:ext>
                  </a:extLst>
                </a:gridCol>
                <a:gridCol w="1443321">
                  <a:extLst>
                    <a:ext uri="{9D8B030D-6E8A-4147-A177-3AD203B41FA5}">
                      <a16:colId xmlns:a16="http://schemas.microsoft.com/office/drawing/2014/main" val="476430867"/>
                    </a:ext>
                  </a:extLst>
                </a:gridCol>
              </a:tblGrid>
              <a:tr h="5208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6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</a:rPr>
                        <a:t>Mecanismo de Incentivo</a:t>
                      </a:r>
                      <a:endParaRPr lang="pt-BR" sz="24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6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</a:rPr>
                        <a:t>Total liberado até </a:t>
                      </a:r>
                      <a:r>
                        <a:rPr lang="pt-BR" sz="1600" b="1" dirty="0" err="1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</a:rPr>
                        <a:t>ago</a:t>
                      </a:r>
                      <a:r>
                        <a:rPr lang="pt-BR" sz="16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</a:rPr>
                        <a:t>/23</a:t>
                      </a:r>
                      <a:endParaRPr lang="pt-BR" sz="24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6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</a:rPr>
                        <a:t>%</a:t>
                      </a:r>
                      <a:endParaRPr lang="pt-BR" sz="24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95561521"/>
                  </a:ext>
                </a:extLst>
              </a:tr>
              <a:tr h="5208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</a:rPr>
                        <a:t>Art. 1º da Lei 8.685/93</a:t>
                      </a:r>
                      <a:endParaRPr lang="pt-BR" sz="24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R$ 5.998.894,95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1,4%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97468939"/>
                  </a:ext>
                </a:extLst>
              </a:tr>
              <a:tr h="5208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</a:rPr>
                        <a:t>Art. 1º-A da Lei 8.685/93</a:t>
                      </a:r>
                      <a:endParaRPr lang="pt-BR" sz="24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R$ 38.860.636,04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8,9%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32100605"/>
                  </a:ext>
                </a:extLst>
              </a:tr>
              <a:tr h="5208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</a:rPr>
                        <a:t>Art. 3º da Lei 8.685/93</a:t>
                      </a:r>
                      <a:endParaRPr lang="pt-BR" sz="24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R$ 75.856.987,52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17,5%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22797584"/>
                  </a:ext>
                </a:extLst>
              </a:tr>
              <a:tr h="5950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</a:rPr>
                        <a:t>Art. 3º-A da Lei 8.685/93</a:t>
                      </a:r>
                      <a:endParaRPr lang="pt-BR" sz="24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R$ 45.526.800,97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10,5%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857219410"/>
                  </a:ext>
                </a:extLst>
              </a:tr>
              <a:tr h="5208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</a:rPr>
                        <a:t>Art. 39-X da MP 2.228-1/01</a:t>
                      </a:r>
                      <a:endParaRPr lang="pt-BR" sz="24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R$ 258.853.063,01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59,6%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383876713"/>
                  </a:ext>
                </a:extLst>
              </a:tr>
              <a:tr h="5208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 err="1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</a:rPr>
                        <a:t>Funcine</a:t>
                      </a:r>
                      <a:endParaRPr lang="pt-BR" sz="24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R$ 9.331.345,97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2,2%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17824650"/>
                  </a:ext>
                </a:extLst>
              </a:tr>
              <a:tr h="5208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600" b="1" kern="12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Rouanet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R$ 81.353,07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346198417"/>
                  </a:ext>
                </a:extLst>
              </a:tr>
              <a:tr h="5208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</a:rPr>
                        <a:t>Não registrado</a:t>
                      </a:r>
                      <a:endParaRPr lang="pt-BR" sz="24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R$ 146.959,81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0,0%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27497902"/>
                  </a:ext>
                </a:extLst>
              </a:tr>
              <a:tr h="5208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6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</a:rPr>
                        <a:t>Total</a:t>
                      </a:r>
                      <a:endParaRPr lang="pt-BR" sz="24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R$  434.509.081,53 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BR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100,0%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22606899"/>
                  </a:ext>
                </a:extLst>
              </a:tr>
            </a:tbl>
          </a:graphicData>
        </a:graphic>
      </p:graphicFrame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id="{C1887B34-0D13-A5DB-B2AC-B5BAB3A7CE36}"/>
              </a:ext>
            </a:extLst>
          </p:cNvPr>
          <p:cNvSpPr/>
          <p:nvPr/>
        </p:nvSpPr>
        <p:spPr>
          <a:xfrm>
            <a:off x="8354365" y="2400873"/>
            <a:ext cx="2821022" cy="1108751"/>
          </a:xfrm>
          <a:prstGeom prst="roundRect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423 projetos receberam recursos em 2023</a:t>
            </a:r>
            <a:endParaRPr lang="pt-BR" sz="105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22144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29F58770-DF8F-9671-4D95-117BB88400B4}"/>
              </a:ext>
            </a:extLst>
          </p:cNvPr>
          <p:cNvSpPr txBox="1">
            <a:spLocks/>
          </p:cNvSpPr>
          <p:nvPr/>
        </p:nvSpPr>
        <p:spPr>
          <a:xfrm>
            <a:off x="595584" y="21364"/>
            <a:ext cx="10363023" cy="127993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spc="-1" dirty="0">
                <a:solidFill>
                  <a:srgbClr val="404040"/>
                </a:solidFill>
                <a:latin typeface="Optima"/>
              </a:rPr>
              <a:t>Fomento – Valores totais</a:t>
            </a:r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372771D0-15AF-90E7-744C-1CDC678E10A3}"/>
              </a:ext>
            </a:extLst>
          </p:cNvPr>
          <p:cNvSpPr/>
          <p:nvPr/>
        </p:nvSpPr>
        <p:spPr>
          <a:xfrm>
            <a:off x="2069473" y="2112276"/>
            <a:ext cx="3476501" cy="1176729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FSA – R$ 1,96 bilhões em resultados publicados e chamadas em andamento</a:t>
            </a:r>
            <a:endParaRPr lang="pt-BR" sz="105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C10DBE9C-2FD6-CBA1-E9E2-68FA17039400}"/>
              </a:ext>
            </a:extLst>
          </p:cNvPr>
          <p:cNvSpPr/>
          <p:nvPr/>
        </p:nvSpPr>
        <p:spPr>
          <a:xfrm>
            <a:off x="6057012" y="2109135"/>
            <a:ext cx="3476501" cy="1176729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800"/>
              </a:spcAft>
            </a:pPr>
            <a:r>
              <a:rPr lang="pt-BR" b="1" dirty="0">
                <a:solidFill>
                  <a:srgbClr val="374C8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Leis de Incentivo – R$ 434,5 milhões em recursos liberados</a:t>
            </a:r>
            <a:endParaRPr lang="pt-BR" sz="105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tângulo: Cantos Arredondados 7">
            <a:extLst>
              <a:ext uri="{FF2B5EF4-FFF2-40B4-BE49-F238E27FC236}">
                <a16:creationId xmlns:a16="http://schemas.microsoft.com/office/drawing/2014/main" id="{34F180AA-7361-5AFC-6E49-848DCE7D1D37}"/>
              </a:ext>
            </a:extLst>
          </p:cNvPr>
          <p:cNvSpPr/>
          <p:nvPr/>
        </p:nvSpPr>
        <p:spPr>
          <a:xfrm>
            <a:off x="4220411" y="3820328"/>
            <a:ext cx="3574851" cy="966109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pt-BR" sz="2400" b="1" dirty="0">
                <a:solidFill>
                  <a:schemeClr val="bg1"/>
                </a:solidFill>
                <a:latin typeface="Optima"/>
              </a:rPr>
              <a:t>Total de R$ 2,4 bilhões aportados no setor</a:t>
            </a:r>
          </a:p>
        </p:txBody>
      </p:sp>
    </p:spTree>
    <p:extLst>
      <p:ext uri="{BB962C8B-B14F-4D97-AF65-F5344CB8AC3E}">
        <p14:creationId xmlns:p14="http://schemas.microsoft.com/office/powerpoint/2010/main" val="854444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75EAA7-64D3-A3E6-1D41-7F3C962BE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39962"/>
            <a:ext cx="12191999" cy="1279930"/>
          </a:xfrm>
        </p:spPr>
        <p:txBody>
          <a:bodyPr/>
          <a:lstStyle/>
          <a:p>
            <a:pPr algn="ctr"/>
            <a:r>
              <a:rPr lang="pt-BR" sz="4000" b="1" spc="-1" dirty="0">
                <a:solidFill>
                  <a:srgbClr val="404040"/>
                </a:solidFill>
                <a:latin typeface="Optima"/>
              </a:rPr>
              <a:t>Desafios 2023/2024</a:t>
            </a:r>
          </a:p>
        </p:txBody>
      </p:sp>
    </p:spTree>
    <p:extLst>
      <p:ext uri="{BB962C8B-B14F-4D97-AF65-F5344CB8AC3E}">
        <p14:creationId xmlns:p14="http://schemas.microsoft.com/office/powerpoint/2010/main" val="2064616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75EAA7-64D3-A3E6-1D41-7F3C962BE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176" y="247212"/>
            <a:ext cx="9485496" cy="950652"/>
          </a:xfrm>
        </p:spPr>
        <p:txBody>
          <a:bodyPr/>
          <a:lstStyle/>
          <a:p>
            <a:r>
              <a:rPr lang="pt-BR" sz="4000" b="1" spc="-1" dirty="0">
                <a:solidFill>
                  <a:srgbClr val="404040"/>
                </a:solidFill>
                <a:latin typeface="Optima"/>
              </a:rPr>
              <a:t>Produtoras registradas na ANCINE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260D5AF0-81F4-73CF-0500-317F9D5874DF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63176" y="1069455"/>
            <a:ext cx="10305784" cy="740664"/>
          </a:xfrm>
        </p:spPr>
        <p:txBody>
          <a:bodyPr/>
          <a:lstStyle/>
          <a:p>
            <a:pPr lvl="0">
              <a:lnSpc>
                <a:spcPct val="107000"/>
              </a:lnSpc>
            </a:pPr>
            <a:r>
              <a:rPr lang="pt-BR" sz="2400">
                <a:latin typeface="Optima"/>
              </a:rPr>
              <a:t>Total de produtoras brasileiras independentes registradas na Ancine: 12.946</a:t>
            </a:r>
          </a:p>
        </p:txBody>
      </p:sp>
      <p:sp>
        <p:nvSpPr>
          <p:cNvPr id="14" name="Subtítulo 2">
            <a:extLst>
              <a:ext uri="{FF2B5EF4-FFF2-40B4-BE49-F238E27FC236}">
                <a16:creationId xmlns:a16="http://schemas.microsoft.com/office/drawing/2014/main" id="{A2BFB3ED-5DA7-B4F4-AD78-20CAF5C8D63F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916197" y="4854674"/>
            <a:ext cx="3671376" cy="997915"/>
          </a:xfrm>
        </p:spPr>
        <p:txBody>
          <a:bodyPr/>
          <a:lstStyle/>
          <a:p>
            <a:pPr lvl="0" algn="ctr">
              <a:lnSpc>
                <a:spcPct val="107000"/>
              </a:lnSpc>
            </a:pPr>
            <a:r>
              <a:rPr lang="pt-BR" sz="1800">
                <a:latin typeface="Optima"/>
              </a:rPr>
              <a:t>Empresas de natureza jurídica sociedade anônima fechada: 30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9C83BB07-C807-BE68-CE4F-164E50890A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22" y="2214877"/>
            <a:ext cx="4913802" cy="2639797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ECF9C81C-AD61-2527-D57F-4FEE00A632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172" y="2374444"/>
            <a:ext cx="6375350" cy="2275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65955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D685BCE3-000C-8334-FA87-2112BD874E23}"/>
              </a:ext>
            </a:extLst>
          </p:cNvPr>
          <p:cNvSpPr txBox="1">
            <a:spLocks/>
          </p:cNvSpPr>
          <p:nvPr/>
        </p:nvSpPr>
        <p:spPr>
          <a:xfrm>
            <a:off x="622168" y="247212"/>
            <a:ext cx="9326503" cy="95065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spc="-1" dirty="0">
                <a:solidFill>
                  <a:srgbClr val="404040"/>
                </a:solidFill>
                <a:latin typeface="Optima"/>
              </a:rPr>
              <a:t>Fomento – Volume operacional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2722C2FE-B646-1AF4-48A2-831F7780B4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579066"/>
              </p:ext>
            </p:extLst>
          </p:nvPr>
        </p:nvGraphicFramePr>
        <p:xfrm>
          <a:off x="622168" y="1395588"/>
          <a:ext cx="5175315" cy="3454820"/>
        </p:xfrm>
        <a:graphic>
          <a:graphicData uri="http://schemas.openxmlformats.org/drawingml/2006/table">
            <a:tbl>
              <a:tblPr/>
              <a:tblGrid>
                <a:gridCol w="3894825">
                  <a:extLst>
                    <a:ext uri="{9D8B030D-6E8A-4147-A177-3AD203B41FA5}">
                      <a16:colId xmlns:a16="http://schemas.microsoft.com/office/drawing/2014/main" val="1158558319"/>
                    </a:ext>
                  </a:extLst>
                </a:gridCol>
                <a:gridCol w="1280490">
                  <a:extLst>
                    <a:ext uri="{9D8B030D-6E8A-4147-A177-3AD203B41FA5}">
                      <a16:colId xmlns:a16="http://schemas.microsoft.com/office/drawing/2014/main" val="4086468075"/>
                    </a:ext>
                  </a:extLst>
                </a:gridCol>
              </a:tblGrid>
              <a:tr h="83856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Projetos ativos na ANCINE</a:t>
                      </a:r>
                    </a:p>
                  </a:txBody>
                  <a:tcPr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Nº de projetos</a:t>
                      </a:r>
                    </a:p>
                  </a:txBody>
                  <a:tcPr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928026"/>
                  </a:ext>
                </a:extLst>
              </a:tr>
              <a:tr h="70000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Projetos aguardando Aprovação para Captação</a:t>
                      </a:r>
                    </a:p>
                  </a:txBody>
                  <a:tcPr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</a:t>
                      </a:r>
                    </a:p>
                  </a:txBody>
                  <a:tcPr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2314548"/>
                  </a:ext>
                </a:extLst>
              </a:tr>
              <a:tr h="4790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Projetos em Captação de Recursos</a:t>
                      </a:r>
                    </a:p>
                  </a:txBody>
                  <a:tcPr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1.550</a:t>
                      </a:r>
                    </a:p>
                  </a:txBody>
                  <a:tcPr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7632279"/>
                  </a:ext>
                </a:extLst>
              </a:tr>
              <a:tr h="4790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Projetos em Execução</a:t>
                      </a:r>
                    </a:p>
                  </a:txBody>
                  <a:tcPr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3.622</a:t>
                      </a:r>
                    </a:p>
                  </a:txBody>
                  <a:tcPr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4300106"/>
                  </a:ext>
                </a:extLst>
              </a:tr>
              <a:tr h="47906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Projetos em Prestação de Contas</a:t>
                      </a:r>
                    </a:p>
                  </a:txBody>
                  <a:tcPr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4.865</a:t>
                      </a:r>
                    </a:p>
                  </a:txBody>
                  <a:tcPr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1218138"/>
                  </a:ext>
                </a:extLst>
              </a:tr>
              <a:tr h="47906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de projetos</a:t>
                      </a:r>
                    </a:p>
                  </a:txBody>
                  <a:tcPr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10.573</a:t>
                      </a:r>
                    </a:p>
                  </a:txBody>
                  <a:tcPr anchor="ctr">
                    <a:lnL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342879"/>
                  </a:ext>
                </a:extLst>
              </a:tr>
            </a:tbl>
          </a:graphicData>
        </a:graphic>
      </p:graphicFrame>
      <p:sp>
        <p:nvSpPr>
          <p:cNvPr id="2" name="Subtítulo 2">
            <a:extLst>
              <a:ext uri="{FF2B5EF4-FFF2-40B4-BE49-F238E27FC236}">
                <a16:creationId xmlns:a16="http://schemas.microsoft.com/office/drawing/2014/main" id="{20692A08-5733-144C-767B-3EAD07F982B0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6096000" y="2375404"/>
            <a:ext cx="5473832" cy="3513128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pt-BR" sz="2000" b="1" dirty="0">
                <a:latin typeface="Optima"/>
              </a:rPr>
              <a:t>Demanda anual: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000" dirty="0">
                <a:latin typeface="Optima"/>
              </a:rPr>
              <a:t>1.200 pedidos de aprovação para captação;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000" dirty="0">
                <a:latin typeface="Optima"/>
              </a:rPr>
              <a:t>160 pedidos de aprovação para execução de leis de incentivo;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000" dirty="0">
                <a:latin typeface="Optima"/>
              </a:rPr>
              <a:t>420 aprovações para execução com contratação de FSA;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000" dirty="0">
                <a:latin typeface="Optima"/>
              </a:rPr>
              <a:t>700 operações de liberação de recursos de leis de incentivo;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000" dirty="0">
                <a:latin typeface="Optima"/>
              </a:rPr>
              <a:t>800 solicitações de acompanhamento de projetos (redimensionamentos, remanejamentos, prorrogações, alterações técnicas); e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000" dirty="0">
                <a:latin typeface="Optima"/>
              </a:rPr>
              <a:t>500 novos projetos para Prestação de Contas.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</a:pPr>
            <a:endParaRPr lang="pt-BR" sz="2000" dirty="0">
              <a:latin typeface="Optima"/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pt-BR" sz="2000" dirty="0">
              <a:latin typeface="Optima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None/>
            </a:pPr>
            <a:endParaRPr lang="pt-BR" sz="2000" dirty="0">
              <a:latin typeface="Optima"/>
            </a:endParaRPr>
          </a:p>
        </p:txBody>
      </p:sp>
    </p:spTree>
    <p:extLst>
      <p:ext uri="{BB962C8B-B14F-4D97-AF65-F5344CB8AC3E}">
        <p14:creationId xmlns:p14="http://schemas.microsoft.com/office/powerpoint/2010/main" val="7617787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D685BCE3-000C-8334-FA87-2112BD874E23}"/>
              </a:ext>
            </a:extLst>
          </p:cNvPr>
          <p:cNvSpPr txBox="1">
            <a:spLocks/>
          </p:cNvSpPr>
          <p:nvPr/>
        </p:nvSpPr>
        <p:spPr>
          <a:xfrm>
            <a:off x="584462" y="237785"/>
            <a:ext cx="9335930" cy="95065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spc="-1" dirty="0">
                <a:solidFill>
                  <a:srgbClr val="404040"/>
                </a:solidFill>
                <a:latin typeface="Optima"/>
              </a:rPr>
              <a:t>FSA – Plano Anual de Investimentos 2023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CCF807B3-7C67-AEA8-9EC3-EF9FD5CAD6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682762"/>
              </p:ext>
            </p:extLst>
          </p:nvPr>
        </p:nvGraphicFramePr>
        <p:xfrm>
          <a:off x="1514179" y="1539963"/>
          <a:ext cx="8544220" cy="3437390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1533457">
                  <a:extLst>
                    <a:ext uri="{9D8B030D-6E8A-4147-A177-3AD203B41FA5}">
                      <a16:colId xmlns:a16="http://schemas.microsoft.com/office/drawing/2014/main" val="2666910711"/>
                    </a:ext>
                  </a:extLst>
                </a:gridCol>
                <a:gridCol w="1789661">
                  <a:extLst>
                    <a:ext uri="{9D8B030D-6E8A-4147-A177-3AD203B41FA5}">
                      <a16:colId xmlns:a16="http://schemas.microsoft.com/office/drawing/2014/main" val="3502790107"/>
                    </a:ext>
                  </a:extLst>
                </a:gridCol>
                <a:gridCol w="1938486">
                  <a:extLst>
                    <a:ext uri="{9D8B030D-6E8A-4147-A177-3AD203B41FA5}">
                      <a16:colId xmlns:a16="http://schemas.microsoft.com/office/drawing/2014/main" val="2979232555"/>
                    </a:ext>
                  </a:extLst>
                </a:gridCol>
                <a:gridCol w="1938486">
                  <a:extLst>
                    <a:ext uri="{9D8B030D-6E8A-4147-A177-3AD203B41FA5}">
                      <a16:colId xmlns:a16="http://schemas.microsoft.com/office/drawing/2014/main" val="2174483192"/>
                    </a:ext>
                  </a:extLst>
                </a:gridCol>
                <a:gridCol w="1344130">
                  <a:extLst>
                    <a:ext uri="{9D8B030D-6E8A-4147-A177-3AD203B41FA5}">
                      <a16:colId xmlns:a16="http://schemas.microsoft.com/office/drawing/2014/main" val="2256499773"/>
                    </a:ext>
                  </a:extLst>
                </a:gridCol>
              </a:tblGrid>
              <a:tr h="387292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 b="1" dirty="0">
                          <a:effectLst/>
                        </a:rPr>
                        <a:t>PAI 2023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 b="1">
                          <a:effectLst/>
                        </a:rPr>
                        <a:t>MODALIDADE DE APORTE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080386"/>
                  </a:ext>
                </a:extLst>
              </a:tr>
              <a:tr h="5721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 b="1">
                          <a:effectLst/>
                        </a:rPr>
                        <a:t>PROGRAMA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 b="1">
                          <a:effectLst/>
                        </a:rPr>
                        <a:t>APORTE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 b="1" dirty="0">
                          <a:effectLst/>
                        </a:rPr>
                        <a:t>INVESTIMENTO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 b="1">
                          <a:effectLst/>
                        </a:rPr>
                        <a:t>CRÉDITO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 b="1">
                          <a:effectLst/>
                        </a:rPr>
                        <a:t>APOIO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8730510"/>
                  </a:ext>
                </a:extLst>
              </a:tr>
              <a:tr h="4960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PRODECINE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600.000.000,00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 dirty="0">
                          <a:effectLst/>
                        </a:rPr>
                        <a:t>600.000.000,00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-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-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278218"/>
                  </a:ext>
                </a:extLst>
              </a:tr>
              <a:tr h="5245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PRODAV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 dirty="0">
                          <a:effectLst/>
                        </a:rPr>
                        <a:t>400.000.000,00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400.000.000,00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 dirty="0">
                          <a:effectLst/>
                        </a:rPr>
                        <a:t>-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-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01090745"/>
                  </a:ext>
                </a:extLst>
              </a:tr>
              <a:tr h="6862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PROINFRA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225.200.000,00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75.190.000,00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 dirty="0">
                          <a:effectLst/>
                        </a:rPr>
                        <a:t>150.000.000,00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 dirty="0">
                          <a:effectLst/>
                        </a:rPr>
                        <a:t>10.000,00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79093031"/>
                  </a:ext>
                </a:extLst>
              </a:tr>
              <a:tr h="7711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 b="1">
                          <a:effectLst/>
                        </a:rPr>
                        <a:t>TOTAL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 b="1">
                          <a:effectLst/>
                        </a:rPr>
                        <a:t>1.225.200.000,00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 b="1">
                          <a:effectLst/>
                        </a:rPr>
                        <a:t>1.075.190.000,00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 b="1">
                          <a:effectLst/>
                        </a:rPr>
                        <a:t>150.000.000,00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400" b="1" dirty="0">
                          <a:effectLst/>
                        </a:rPr>
                        <a:t>10.000,00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38660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912413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D685BCE3-000C-8334-FA87-2112BD874E23}"/>
              </a:ext>
            </a:extLst>
          </p:cNvPr>
          <p:cNvSpPr txBox="1">
            <a:spLocks/>
          </p:cNvSpPr>
          <p:nvPr/>
        </p:nvSpPr>
        <p:spPr>
          <a:xfrm>
            <a:off x="619042" y="237785"/>
            <a:ext cx="9301349" cy="95065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spc="-1" dirty="0">
                <a:solidFill>
                  <a:srgbClr val="404040"/>
                </a:solidFill>
                <a:latin typeface="Optima"/>
              </a:rPr>
              <a:t>FSA – Plano Anual de Investimentos 2023</a:t>
            </a:r>
          </a:p>
        </p:txBody>
      </p:sp>
      <p:sp>
        <p:nvSpPr>
          <p:cNvPr id="2" name="Subtítulo 2">
            <a:extLst>
              <a:ext uri="{FF2B5EF4-FFF2-40B4-BE49-F238E27FC236}">
                <a16:creationId xmlns:a16="http://schemas.microsoft.com/office/drawing/2014/main" id="{691B830C-BDE6-F6AA-F4C3-2C5F89341847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619043" y="1263041"/>
            <a:ext cx="9741014" cy="3224118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None/>
            </a:pPr>
            <a:r>
              <a:rPr lang="pt-BR" sz="2000" b="1" dirty="0">
                <a:latin typeface="Optima"/>
              </a:rPr>
              <a:t>Recursos já alocados: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000" dirty="0">
                <a:latin typeface="Optima"/>
              </a:rPr>
              <a:t>Suplementação de R$ 150 milhões nas linhas de Crédito; e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000" dirty="0">
                <a:latin typeface="Optima"/>
              </a:rPr>
              <a:t>Suplementação de R$ 150 milhões nas Chamadas para Cinema lançadas em 2023.</a:t>
            </a:r>
            <a:br>
              <a:rPr lang="pt-BR" sz="2000" dirty="0">
                <a:latin typeface="Optima"/>
              </a:rPr>
            </a:br>
            <a:endParaRPr lang="pt-BR" sz="2000" dirty="0">
              <a:latin typeface="Optima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</a:pPr>
            <a:r>
              <a:rPr lang="pt-BR" sz="2000" b="1" dirty="0">
                <a:latin typeface="Optima"/>
              </a:rPr>
              <a:t>Saldo para elaboração de Plano de Ação 2023/2024: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</a:pPr>
            <a:endParaRPr lang="pt-BR" sz="2000" dirty="0">
              <a:latin typeface="Optima"/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pt-BR" sz="2000" dirty="0">
              <a:latin typeface="Optima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None/>
            </a:pPr>
            <a:endParaRPr lang="pt-BR" sz="2000" dirty="0">
              <a:latin typeface="Optima"/>
            </a:endParaRP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C4868720-7413-FDED-7A46-C3B77C513E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539562"/>
              </p:ext>
            </p:extLst>
          </p:nvPr>
        </p:nvGraphicFramePr>
        <p:xfrm>
          <a:off x="3318235" y="3544478"/>
          <a:ext cx="4194928" cy="2318995"/>
        </p:xfrm>
        <a:graphic>
          <a:graphicData uri="http://schemas.openxmlformats.org/drawingml/2006/table">
            <a:tbl>
              <a:tblPr>
                <a:tableStyleId>{5A111915-BE36-4E01-A7E5-04B1672EAD32}</a:tableStyleId>
              </a:tblPr>
              <a:tblGrid>
                <a:gridCol w="2049061">
                  <a:extLst>
                    <a:ext uri="{9D8B030D-6E8A-4147-A177-3AD203B41FA5}">
                      <a16:colId xmlns:a16="http://schemas.microsoft.com/office/drawing/2014/main" val="811208383"/>
                    </a:ext>
                  </a:extLst>
                </a:gridCol>
                <a:gridCol w="2145867">
                  <a:extLst>
                    <a:ext uri="{9D8B030D-6E8A-4147-A177-3AD203B41FA5}">
                      <a16:colId xmlns:a16="http://schemas.microsoft.com/office/drawing/2014/main" val="3464896735"/>
                    </a:ext>
                  </a:extLst>
                </a:gridCol>
              </a:tblGrid>
              <a:tr h="463799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u="none" strike="noStrike" dirty="0">
                          <a:effectLst/>
                        </a:rPr>
                        <a:t>PROGRAMA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u="none" strike="noStrike" dirty="0">
                          <a:effectLst/>
                        </a:rPr>
                        <a:t>INVESTIMENTO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1060370"/>
                  </a:ext>
                </a:extLst>
              </a:tr>
              <a:tr h="463799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>
                          <a:effectLst/>
                        </a:rPr>
                        <a:t>PRODECINE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</a:rPr>
                        <a:t> R$      450.000.000,00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1629077"/>
                  </a:ext>
                </a:extLst>
              </a:tr>
              <a:tr h="463799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>
                          <a:effectLst/>
                        </a:rPr>
                        <a:t>PRODAV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</a:rPr>
                        <a:t> R$      400.000.000,00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9855787"/>
                  </a:ext>
                </a:extLst>
              </a:tr>
              <a:tr h="463799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>
                          <a:effectLst/>
                        </a:rPr>
                        <a:t>PROINFRA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u="none" strike="noStrike" dirty="0">
                          <a:effectLst/>
                        </a:rPr>
                        <a:t> R$        75.190.000,00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0829526"/>
                  </a:ext>
                </a:extLst>
              </a:tr>
              <a:tr h="463799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u="none" strike="noStrike" dirty="0">
                          <a:effectLst/>
                        </a:rPr>
                        <a:t>TOTAL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u="none" strike="noStrike" dirty="0">
                          <a:effectLst/>
                        </a:rPr>
                        <a:t> R$      925.190.000,00 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3300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1180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75EAA7-64D3-A3E6-1D41-7F3C962BE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176" y="247212"/>
            <a:ext cx="9485496" cy="950652"/>
          </a:xfrm>
        </p:spPr>
        <p:txBody>
          <a:bodyPr/>
          <a:lstStyle/>
          <a:p>
            <a:r>
              <a:rPr lang="pt-BR" sz="4000" b="1" spc="-1" dirty="0">
                <a:solidFill>
                  <a:srgbClr val="404040"/>
                </a:solidFill>
                <a:latin typeface="Optima"/>
              </a:rPr>
              <a:t>Produtoras Ativas – acesso ao Registro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20A6779-EFDF-C29D-2F33-20876D89FCA6}"/>
              </a:ext>
            </a:extLst>
          </p:cNvPr>
          <p:cNvSpPr txBox="1"/>
          <p:nvPr/>
        </p:nvSpPr>
        <p:spPr>
          <a:xfrm>
            <a:off x="327822" y="966855"/>
            <a:ext cx="1016421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20000"/>
              </a:lnSpc>
            </a:pPr>
            <a:r>
              <a:rPr lang="pt-BR" sz="1800" dirty="0">
                <a:latin typeface="Optima"/>
              </a:rPr>
              <a:t>Produtoras que emitiram CPB de espaço qualificad</a:t>
            </a:r>
            <a:r>
              <a:rPr lang="pt-BR" dirty="0">
                <a:latin typeface="Optima"/>
              </a:rPr>
              <a:t>o ou buscaram fomento na Ancine nos últimos 7 anos.</a:t>
            </a:r>
          </a:p>
          <a:p>
            <a:pPr lvl="0" algn="ctr">
              <a:lnSpc>
                <a:spcPct val="120000"/>
              </a:lnSpc>
            </a:pPr>
            <a:r>
              <a:rPr lang="pt-BR" sz="2000" b="1" dirty="0">
                <a:latin typeface="Optima"/>
              </a:rPr>
              <a:t>4.981 produtoras (38,5% produtoras)</a:t>
            </a:r>
            <a:endParaRPr lang="pt-BR" sz="1800" b="1" dirty="0">
              <a:latin typeface="Optima"/>
            </a:endParaRPr>
          </a:p>
        </p:txBody>
      </p:sp>
      <p:pic>
        <p:nvPicPr>
          <p:cNvPr id="10" name="Imagem 9">
            <a:extLst>
              <a:ext uri="{FF2B5EF4-FFF2-40B4-BE49-F238E27FC236}">
                <a16:creationId xmlns:a16="http://schemas.microsoft.com/office/drawing/2014/main" id="{D02B6003-BF92-801B-861D-8E455FE832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443" y="2455446"/>
            <a:ext cx="4193371" cy="2418454"/>
          </a:xfrm>
          <a:prstGeom prst="rect">
            <a:avLst/>
          </a:prstGeom>
        </p:spPr>
      </p:pic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35798C7-EB93-56C8-A9A1-0671E8BB5F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852280"/>
              </p:ext>
            </p:extLst>
          </p:nvPr>
        </p:nvGraphicFramePr>
        <p:xfrm>
          <a:off x="6180841" y="2455446"/>
          <a:ext cx="4773105" cy="2418451"/>
        </p:xfrm>
        <a:graphic>
          <a:graphicData uri="http://schemas.openxmlformats.org/drawingml/2006/table">
            <a:tbl>
              <a:tblPr/>
              <a:tblGrid>
                <a:gridCol w="2462316">
                  <a:extLst>
                    <a:ext uri="{9D8B030D-6E8A-4147-A177-3AD203B41FA5}">
                      <a16:colId xmlns:a16="http://schemas.microsoft.com/office/drawing/2014/main" val="1977293498"/>
                    </a:ext>
                  </a:extLst>
                </a:gridCol>
                <a:gridCol w="1231158">
                  <a:extLst>
                    <a:ext uri="{9D8B030D-6E8A-4147-A177-3AD203B41FA5}">
                      <a16:colId xmlns:a16="http://schemas.microsoft.com/office/drawing/2014/main" val="2617411393"/>
                    </a:ext>
                  </a:extLst>
                </a:gridCol>
                <a:gridCol w="1079631">
                  <a:extLst>
                    <a:ext uri="{9D8B030D-6E8A-4147-A177-3AD203B41FA5}">
                      <a16:colId xmlns:a16="http://schemas.microsoft.com/office/drawing/2014/main" val="3132044627"/>
                    </a:ext>
                  </a:extLst>
                </a:gridCol>
              </a:tblGrid>
              <a:tr h="3454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Tempo de constituição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68B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Total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68B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68B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714046"/>
                  </a:ext>
                </a:extLst>
              </a:tr>
              <a:tr h="3454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Até 2 anos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80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1,6%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908091"/>
                  </a:ext>
                </a:extLst>
              </a:tr>
              <a:tr h="3454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De 2 a 5 anos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E6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397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E6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8,0%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E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327143"/>
                  </a:ext>
                </a:extLst>
              </a:tr>
              <a:tr h="3454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De 5 a 10 anos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1.295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26,0%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1844288"/>
                  </a:ext>
                </a:extLst>
              </a:tr>
              <a:tr h="3454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De 10 a 20 anos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E6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2.179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E6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43,7%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E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746984"/>
                  </a:ext>
                </a:extLst>
              </a:tr>
              <a:tr h="3454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Mais de 20 anos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1.030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20,7%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6820083"/>
                  </a:ext>
                </a:extLst>
              </a:tr>
              <a:tr h="34549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Total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68B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4.981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68B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100,0%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68B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736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5135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989AE253-B12C-2C92-20E0-733B883960A9}"/>
              </a:ext>
            </a:extLst>
          </p:cNvPr>
          <p:cNvSpPr txBox="1">
            <a:spLocks/>
          </p:cNvSpPr>
          <p:nvPr/>
        </p:nvSpPr>
        <p:spPr>
          <a:xfrm>
            <a:off x="463176" y="247212"/>
            <a:ext cx="9485496" cy="95065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000" b="1" spc="-1">
                <a:solidFill>
                  <a:srgbClr val="404040"/>
                </a:solidFill>
                <a:latin typeface="Optima"/>
                <a:ea typeface="+mj-ea"/>
                <a:cs typeface="+mj-cs"/>
              </a:defRPr>
            </a:lvl1pPr>
          </a:lstStyle>
          <a:p>
            <a:r>
              <a:rPr lang="pt-BR" dirty="0"/>
              <a:t>Produtoras Ativas – acesso ao Fomento</a:t>
            </a:r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5F0BF1FA-F1BA-97C2-723C-F9B1A03E08D4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63175" y="850668"/>
            <a:ext cx="8836467" cy="725738"/>
          </a:xfrm>
        </p:spPr>
        <p:txBody>
          <a:bodyPr/>
          <a:lstStyle/>
          <a:p>
            <a:pPr>
              <a:lnSpc>
                <a:spcPct val="107000"/>
              </a:lnSpc>
            </a:pPr>
            <a:r>
              <a:rPr lang="pt-BR" sz="2000" dirty="0">
                <a:latin typeface="Optima"/>
              </a:rPr>
              <a:t>Produtoras ativas que buscaram acessar fomento ANCINE nos últimos 7 anos: 3.676 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A5647DFD-1688-5331-B2B5-218D99CFE4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6826" y="2335365"/>
            <a:ext cx="7023370" cy="2311602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E2D315FC-D40A-4D6A-116C-D0F23E2FF40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790" r="20705"/>
          <a:stretch/>
        </p:blipFill>
        <p:spPr>
          <a:xfrm>
            <a:off x="311286" y="1576406"/>
            <a:ext cx="4134255" cy="3924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963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75EAA7-64D3-A3E6-1D41-7F3C962BE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176" y="247212"/>
            <a:ext cx="9485496" cy="950652"/>
          </a:xfrm>
        </p:spPr>
        <p:txBody>
          <a:bodyPr/>
          <a:lstStyle/>
          <a:p>
            <a:r>
              <a:rPr lang="pt-BR" sz="4000" b="1" spc="-1" dirty="0">
                <a:solidFill>
                  <a:srgbClr val="404040"/>
                </a:solidFill>
                <a:latin typeface="Optima"/>
              </a:rPr>
              <a:t>Distribuidoras registradas na ANCINE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64A3766D-4731-4367-0F15-2A917D2B7C5A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844444" y="5017209"/>
            <a:ext cx="5295900" cy="531950"/>
          </a:xfrm>
        </p:spPr>
        <p:txBody>
          <a:bodyPr/>
          <a:lstStyle/>
          <a:p>
            <a:pPr lvl="0" algn="ctr">
              <a:lnSpc>
                <a:spcPct val="107000"/>
              </a:lnSpc>
            </a:pPr>
            <a:r>
              <a:rPr lang="pt-BR" sz="2000" dirty="0">
                <a:latin typeface="Optima"/>
              </a:rPr>
              <a:t>Total de distribuidoras: 3.396</a:t>
            </a: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8C69E4A2-D126-A121-654E-36472820F4B4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7530574" y="4781111"/>
            <a:ext cx="3253150" cy="740664"/>
          </a:xfrm>
        </p:spPr>
        <p:txBody>
          <a:bodyPr/>
          <a:lstStyle/>
          <a:p>
            <a:pPr lvl="0" algn="ctr">
              <a:lnSpc>
                <a:spcPct val="107000"/>
              </a:lnSpc>
            </a:pPr>
            <a:r>
              <a:rPr lang="pt-BR" sz="1400">
                <a:latin typeface="Optima"/>
              </a:rPr>
              <a:t>Empresas de natureza jurídica sociedade anônima fechada: 37</a:t>
            </a: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4EAFD871-0405-AC36-95CF-60B433BE6556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335762" y="1070450"/>
            <a:ext cx="10996804" cy="1058154"/>
          </a:xfrm>
        </p:spPr>
        <p:txBody>
          <a:bodyPr/>
          <a:lstStyle/>
          <a:p>
            <a:r>
              <a:rPr lang="pt-BR" sz="1800" dirty="0">
                <a:latin typeface="Optima"/>
              </a:rPr>
              <a:t>Foram consideradas distribuidoras que possuem CNAE de distribuição na base da ANCINE ou que distribuíram obras lançadas no cinema.</a:t>
            </a:r>
            <a:endParaRPr lang="pt-BR" sz="900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D5758A4C-4CD5-B2E2-8357-F3830EF836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054" y="2052656"/>
            <a:ext cx="6358679" cy="2804403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A8834590-833C-A629-3A9B-52662C31D8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3101" y="2052656"/>
            <a:ext cx="4048095" cy="2871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112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75EAA7-64D3-A3E6-1D41-7F3C962BE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176" y="247212"/>
            <a:ext cx="9485496" cy="950652"/>
          </a:xfrm>
        </p:spPr>
        <p:txBody>
          <a:bodyPr/>
          <a:lstStyle/>
          <a:p>
            <a:r>
              <a:rPr lang="pt-BR" sz="4000" b="1" spc="-1" dirty="0">
                <a:solidFill>
                  <a:srgbClr val="404040"/>
                </a:solidFill>
                <a:latin typeface="Optima"/>
              </a:rPr>
              <a:t>Distribuidoras – lançamentos comerciais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64A3766D-4731-4367-0F15-2A917D2B7C5A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843379" y="1260008"/>
            <a:ext cx="9605639" cy="870279"/>
          </a:xfr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just">
              <a:lnSpc>
                <a:spcPct val="107000"/>
              </a:lnSpc>
            </a:pPr>
            <a:r>
              <a:rPr lang="pt-BR" sz="2400" dirty="0">
                <a:solidFill>
                  <a:schemeClr val="tx2">
                    <a:lumMod val="75000"/>
                  </a:schemeClr>
                </a:solidFill>
                <a:latin typeface="Optima"/>
              </a:rPr>
              <a:t>Das 3.396 distribuidoras registradas na ANCINE, apenas 326 lançaram títulos no período de 2009 a 2021. 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A401DB28-8796-782B-A763-01077E1DCD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183782"/>
              </p:ext>
            </p:extLst>
          </p:nvPr>
        </p:nvGraphicFramePr>
        <p:xfrm>
          <a:off x="673101" y="2510278"/>
          <a:ext cx="5496742" cy="2322649"/>
        </p:xfrm>
        <a:graphic>
          <a:graphicData uri="http://schemas.openxmlformats.org/drawingml/2006/table">
            <a:tbl>
              <a:tblPr/>
              <a:tblGrid>
                <a:gridCol w="2897174">
                  <a:extLst>
                    <a:ext uri="{9D8B030D-6E8A-4147-A177-3AD203B41FA5}">
                      <a16:colId xmlns:a16="http://schemas.microsoft.com/office/drawing/2014/main" val="3414462621"/>
                    </a:ext>
                  </a:extLst>
                </a:gridCol>
                <a:gridCol w="1319505">
                  <a:extLst>
                    <a:ext uri="{9D8B030D-6E8A-4147-A177-3AD203B41FA5}">
                      <a16:colId xmlns:a16="http://schemas.microsoft.com/office/drawing/2014/main" val="3005457798"/>
                    </a:ext>
                  </a:extLst>
                </a:gridCol>
                <a:gridCol w="1280063">
                  <a:extLst>
                    <a:ext uri="{9D8B030D-6E8A-4147-A177-3AD203B41FA5}">
                      <a16:colId xmlns:a16="http://schemas.microsoft.com/office/drawing/2014/main" val="267620047"/>
                    </a:ext>
                  </a:extLst>
                </a:gridCol>
              </a:tblGrid>
              <a:tr h="33180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Quantidade de obras distribuídas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68B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Distribuidoras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68B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68B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424032"/>
                  </a:ext>
                </a:extLst>
              </a:tr>
              <a:tr h="33180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Até 2 obras</a:t>
                      </a:r>
                    </a:p>
                  </a:txBody>
                  <a:tcPr marL="17145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216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66,3%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6944273"/>
                  </a:ext>
                </a:extLst>
              </a:tr>
              <a:tr h="33180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De 2 a 5 obras</a:t>
                      </a:r>
                    </a:p>
                  </a:txBody>
                  <a:tcPr marL="17145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807081"/>
                  </a:ext>
                </a:extLst>
              </a:tr>
              <a:tr h="33180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De 5 a 10 obras</a:t>
                      </a:r>
                    </a:p>
                  </a:txBody>
                  <a:tcPr marL="17145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33262"/>
                  </a:ext>
                </a:extLst>
              </a:tr>
              <a:tr h="33180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De 10 a 20 obras</a:t>
                      </a:r>
                    </a:p>
                  </a:txBody>
                  <a:tcPr marL="17145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B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5009487"/>
                  </a:ext>
                </a:extLst>
              </a:tr>
              <a:tr h="33180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Mais de 20 obras</a:t>
                      </a:r>
                    </a:p>
                  </a:txBody>
                  <a:tcPr marL="17145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Segoe UI" panose="020B0502040204020203" pitchFamily="34" charset="0"/>
                        </a:rPr>
                        <a:t>13,2%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117340"/>
                  </a:ext>
                </a:extLst>
              </a:tr>
              <a:tr h="33180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Total Geral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68B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326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68B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F2F2F2"/>
                          </a:solidFill>
                          <a:effectLst/>
                          <a:latin typeface="Segoe UI" panose="020B0502040204020203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68B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212802"/>
                  </a:ext>
                </a:extLst>
              </a:tr>
            </a:tbl>
          </a:graphicData>
        </a:graphic>
      </p:graphicFrame>
      <p:pic>
        <p:nvPicPr>
          <p:cNvPr id="3" name="Imagem 2">
            <a:extLst>
              <a:ext uri="{FF2B5EF4-FFF2-40B4-BE49-F238E27FC236}">
                <a16:creationId xmlns:a16="http://schemas.microsoft.com/office/drawing/2014/main" id="{219AAEA4-5DAD-6C8C-C5EF-B919907760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601"/>
          <a:stretch/>
        </p:blipFill>
        <p:spPr>
          <a:xfrm>
            <a:off x="7096425" y="2130287"/>
            <a:ext cx="4737356" cy="3325584"/>
          </a:xfrm>
          <a:prstGeom prst="rect">
            <a:avLst/>
          </a:prstGeom>
        </p:spPr>
      </p:pic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id="{CD08D466-771E-6A0E-F037-7A7E67FDDD09}"/>
              </a:ext>
            </a:extLst>
          </p:cNvPr>
          <p:cNvSpPr/>
          <p:nvPr/>
        </p:nvSpPr>
        <p:spPr>
          <a:xfrm>
            <a:off x="3977480" y="5416634"/>
            <a:ext cx="2456888" cy="994299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pt-BR" b="1" dirty="0">
                <a:solidFill>
                  <a:schemeClr val="bg1"/>
                </a:solidFill>
                <a:latin typeface="Optima"/>
              </a:rPr>
              <a:t>113 Distribuidoras acessaram o FSA no último ano</a:t>
            </a:r>
          </a:p>
        </p:txBody>
      </p:sp>
    </p:spTree>
    <p:extLst>
      <p:ext uri="{BB962C8B-B14F-4D97-AF65-F5344CB8AC3E}">
        <p14:creationId xmlns:p14="http://schemas.microsoft.com/office/powerpoint/2010/main" val="189641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75EAA7-64D3-A3E6-1D41-7F3C962BE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339962"/>
            <a:ext cx="12192000" cy="1279930"/>
          </a:xfrm>
        </p:spPr>
        <p:txBody>
          <a:bodyPr/>
          <a:lstStyle/>
          <a:p>
            <a:pPr algn="ctr"/>
            <a:r>
              <a:rPr lang="pt-BR" sz="4000" b="1" spc="-1" dirty="0">
                <a:solidFill>
                  <a:srgbClr val="404040"/>
                </a:solidFill>
                <a:latin typeface="Optima"/>
              </a:rPr>
              <a:t>Panorama – Circulação das obras brasileiras</a:t>
            </a:r>
          </a:p>
        </p:txBody>
      </p:sp>
    </p:spTree>
    <p:extLst>
      <p:ext uri="{BB962C8B-B14F-4D97-AF65-F5344CB8AC3E}">
        <p14:creationId xmlns:p14="http://schemas.microsoft.com/office/powerpoint/2010/main" val="1891631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zul Quente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4A66AC"/>
    </a:accent1>
    <a:accent2>
      <a:srgbClr val="629DD1"/>
    </a:accent2>
    <a:accent3>
      <a:srgbClr val="297FD5"/>
    </a:accent3>
    <a:accent4>
      <a:srgbClr val="7F8FA9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Azul Quente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4A66AC"/>
    </a:accent1>
    <a:accent2>
      <a:srgbClr val="629DD1"/>
    </a:accent2>
    <a:accent3>
      <a:srgbClr val="297FD5"/>
    </a:accent3>
    <a:accent4>
      <a:srgbClr val="7F8FA9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Azul Quente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4A66AC"/>
    </a:accent1>
    <a:accent2>
      <a:srgbClr val="629DD1"/>
    </a:accent2>
    <a:accent3>
      <a:srgbClr val="297FD5"/>
    </a:accent3>
    <a:accent4>
      <a:srgbClr val="7F8FA9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Azul Quente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4A66AC"/>
    </a:accent1>
    <a:accent2>
      <a:srgbClr val="629DD1"/>
    </a:accent2>
    <a:accent3>
      <a:srgbClr val="297FD5"/>
    </a:accent3>
    <a:accent4>
      <a:srgbClr val="7F8FA9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75cad56-2112-495b-946e-dc87867e4e6f">
      <Terms xmlns="http://schemas.microsoft.com/office/infopath/2007/PartnerControls"/>
    </lcf76f155ced4ddcb4097134ff3c332f>
    <TaxCatchAll xmlns="96487298-5847-40c0-bbf7-3a58ae80aee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70B1B92F9C62D48B6ED321C4000D724" ma:contentTypeVersion="14" ma:contentTypeDescription="Crie um novo documento." ma:contentTypeScope="" ma:versionID="7b2f15758b6efe89d150ab2819c4658f">
  <xsd:schema xmlns:xsd="http://www.w3.org/2001/XMLSchema" xmlns:xs="http://www.w3.org/2001/XMLSchema" xmlns:p="http://schemas.microsoft.com/office/2006/metadata/properties" xmlns:ns2="875cad56-2112-495b-946e-dc87867e4e6f" xmlns:ns3="96487298-5847-40c0-bbf7-3a58ae80aeef" targetNamespace="http://schemas.microsoft.com/office/2006/metadata/properties" ma:root="true" ma:fieldsID="1146bd0f912265db7dbf13c09100c52b" ns2:_="" ns3:_="">
    <xsd:import namespace="875cad56-2112-495b-946e-dc87867e4e6f"/>
    <xsd:import namespace="96487298-5847-40c0-bbf7-3a58ae80aee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5cad56-2112-495b-946e-dc87867e4e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Marcações de imagem" ma:readOnly="false" ma:fieldId="{5cf76f15-5ced-4ddc-b409-7134ff3c332f}" ma:taxonomyMulti="true" ma:sspId="48bd787f-3d4b-48ab-ae75-87efa943b08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487298-5847-40c0-bbf7-3a58ae80aee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d7afec25-cbad-4fba-959c-b5a6f385132d}" ma:internalName="TaxCatchAll" ma:showField="CatchAllData" ma:web="96487298-5847-40c0-bbf7-3a58ae80aee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7010CEE-E933-4FA2-8906-0B91D77AAF9E}">
  <ds:schemaRefs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875cad56-2112-495b-946e-dc87867e4e6f"/>
    <ds:schemaRef ds:uri="96487298-5847-40c0-bbf7-3a58ae80aeef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A21DC66-49BE-4A2D-8035-069599873FF9}">
  <ds:schemaRefs>
    <ds:schemaRef ds:uri="875cad56-2112-495b-946e-dc87867e4e6f"/>
    <ds:schemaRef ds:uri="96487298-5847-40c0-bbf7-3a58ae80aee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3612FF8B-9406-4E0F-97F7-30FAB5971B0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1515</TotalTime>
  <Words>2080</Words>
  <Application>Microsoft Office PowerPoint</Application>
  <PresentationFormat>Widescreen</PresentationFormat>
  <Paragraphs>540</Paragraphs>
  <Slides>42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42</vt:i4>
      </vt:variant>
    </vt:vector>
  </HeadingPairs>
  <TitlesOfParts>
    <vt:vector size="47" baseType="lpstr">
      <vt:lpstr>Arial</vt:lpstr>
      <vt:lpstr>Calibri</vt:lpstr>
      <vt:lpstr>Optima</vt:lpstr>
      <vt:lpstr>Segoe UI</vt:lpstr>
      <vt:lpstr>Office Theme</vt:lpstr>
      <vt:lpstr>ANCINE – Cenário 2023 Investimentos no setor audiovisual </vt:lpstr>
      <vt:lpstr>Sumário</vt:lpstr>
      <vt:lpstr>Panorama – Produtoras e Distribuidoras brasileiras</vt:lpstr>
      <vt:lpstr>Produtoras registradas na ANCINE</vt:lpstr>
      <vt:lpstr>Produtoras Ativas – acesso ao Registro</vt:lpstr>
      <vt:lpstr>Apresentação do PowerPoint</vt:lpstr>
      <vt:lpstr>Distribuidoras registradas na ANCINE</vt:lpstr>
      <vt:lpstr>Distribuidoras – lançamentos comerciais</vt:lpstr>
      <vt:lpstr>Panorama – Circulação das obras brasileiras</vt:lpstr>
      <vt:lpstr>Apresentação do PowerPoint</vt:lpstr>
      <vt:lpstr>Apresentação do PowerPoint</vt:lpstr>
      <vt:lpstr>Apresentação do PowerPoint</vt:lpstr>
      <vt:lpstr>Apresentação do PowerPoint</vt:lpstr>
      <vt:lpstr>Investimentos em 2023</vt:lpstr>
      <vt:lpstr>FSA – Valores disponibilizados ao setor audiovisual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FSA – Valores totais</vt:lpstr>
      <vt:lpstr>Apresentação do PowerPoint</vt:lpstr>
      <vt:lpstr>Apresentação do PowerPoint</vt:lpstr>
      <vt:lpstr>Apresentação do PowerPoint</vt:lpstr>
      <vt:lpstr>Apresentação do PowerPoint</vt:lpstr>
      <vt:lpstr>Desafios 2023/2024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Marcelo Souza Tavares</dc:creator>
  <dc:description/>
  <cp:lastModifiedBy>Fabiana Trindade Machado</cp:lastModifiedBy>
  <cp:revision>29</cp:revision>
  <cp:lastPrinted>2023-09-14T01:40:33Z</cp:lastPrinted>
  <dcterms:created xsi:type="dcterms:W3CDTF">2018-03-22T19:13:15Z</dcterms:created>
  <dcterms:modified xsi:type="dcterms:W3CDTF">2023-10-25T23:41:04Z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0x010100A70B1B92F9C62D48B6ED321C4000D724</vt:lpwstr>
  </property>
  <property fmtid="{D5CDD505-2E9C-101B-9397-08002B2CF9AE}" pid="3" name="Order">
    <vt:r8>216200</vt:r8>
  </property>
  <property fmtid="{D5CDD505-2E9C-101B-9397-08002B2CF9AE}" pid="4" name="PresentationFormat">
    <vt:lpwstr>Widescreen</vt:lpwstr>
  </property>
  <property fmtid="{D5CDD505-2E9C-101B-9397-08002B2CF9AE}" pid="5" name="Slides">
    <vt:i4>9</vt:i4>
  </property>
  <property fmtid="{D5CDD505-2E9C-101B-9397-08002B2CF9AE}" pid="6" name="MediaServiceImageTags">
    <vt:lpwstr/>
  </property>
</Properties>
</file>