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548" r:id="rId5"/>
    <p:sldId id="547" r:id="rId6"/>
    <p:sldId id="481" r:id="rId7"/>
    <p:sldId id="483" r:id="rId8"/>
    <p:sldId id="492" r:id="rId9"/>
    <p:sldId id="493" r:id="rId10"/>
    <p:sldId id="494" r:id="rId11"/>
    <p:sldId id="495" r:id="rId12"/>
    <p:sldId id="496" r:id="rId13"/>
    <p:sldId id="497" r:id="rId14"/>
    <p:sldId id="500" r:id="rId15"/>
    <p:sldId id="498" r:id="rId16"/>
    <p:sldId id="499" r:id="rId17"/>
    <p:sldId id="532" r:id="rId18"/>
    <p:sldId id="533" r:id="rId19"/>
    <p:sldId id="545" r:id="rId20"/>
    <p:sldId id="546" r:id="rId21"/>
    <p:sldId id="501" r:id="rId22"/>
    <p:sldId id="442" r:id="rId23"/>
    <p:sldId id="502" r:id="rId24"/>
    <p:sldId id="444" r:id="rId25"/>
    <p:sldId id="507" r:id="rId26"/>
    <p:sldId id="534" r:id="rId27"/>
    <p:sldId id="506" r:id="rId28"/>
    <p:sldId id="505" r:id="rId29"/>
    <p:sldId id="484" r:id="rId30"/>
    <p:sldId id="485" r:id="rId31"/>
    <p:sldId id="535" r:id="rId32"/>
    <p:sldId id="486" r:id="rId33"/>
    <p:sldId id="487" r:id="rId34"/>
    <p:sldId id="531" r:id="rId35"/>
    <p:sldId id="443" r:id="rId36"/>
    <p:sldId id="488" r:id="rId37"/>
    <p:sldId id="489" r:id="rId38"/>
    <p:sldId id="490" r:id="rId39"/>
    <p:sldId id="514" r:id="rId40"/>
    <p:sldId id="455" r:id="rId41"/>
    <p:sldId id="268" r:id="rId42"/>
    <p:sldId id="544" r:id="rId43"/>
    <p:sldId id="269" r:id="rId44"/>
    <p:sldId id="279" r:id="rId45"/>
    <p:sldId id="292" r:id="rId46"/>
    <p:sldId id="275" r:id="rId47"/>
    <p:sldId id="276" r:id="rId48"/>
    <p:sldId id="282" r:id="rId49"/>
    <p:sldId id="543" r:id="rId5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8" d="100"/>
          <a:sy n="68"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88BEE-3F75-4C7B-9312-D504B3705735}" type="datetimeFigureOut">
              <a:rPr lang="pt-BR" smtClean="0"/>
              <a:t>04/11/2021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CE6C1-FC02-4D99-B519-F466D37A4743}" type="slidenum">
              <a:rPr lang="pt-BR" smtClean="0"/>
              <a:t>‹nº›</a:t>
            </a:fld>
            <a:endParaRPr lang="pt-BR"/>
          </a:p>
        </p:txBody>
      </p:sp>
    </p:spTree>
    <p:extLst>
      <p:ext uri="{BB962C8B-B14F-4D97-AF65-F5344CB8AC3E}">
        <p14:creationId xmlns:p14="http://schemas.microsoft.com/office/powerpoint/2010/main" val="73973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7525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859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918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503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a:cs typeface="Calibri"/>
              </a:rPr>
              <a:t>Esse slide reporduz o modelo de contagem atual, trazido pela IN141 em janeiro de 2018, fruto da análise da AIR.</a:t>
            </a:r>
          </a:p>
          <a:p>
            <a:endParaRPr lang="pt-BR">
              <a:cs typeface="Calibri"/>
            </a:endParaRPr>
          </a:p>
          <a:p>
            <a:r>
              <a:rPr lang="pt-BR">
                <a:cs typeface="Calibri"/>
              </a:rPr>
              <a:t>Anteriormente, as sessões </a:t>
            </a:r>
            <a:r>
              <a:rPr lang="pt-BR" b="1">
                <a:cs typeface="Calibri"/>
              </a:rPr>
              <a:t>não</a:t>
            </a:r>
            <a:r>
              <a:rPr lang="pt-BR">
                <a:cs typeface="Calibri"/>
              </a:rPr>
              <a:t> tinham peso proporcional. Por exemplo: um sala que tinha exibido uma sessao de filme nacional e 3 de filme estrangeiro, não teria contabiizado nenhum dia para cota. No modelo atual, essa mesma configuração geraria ¼ de dia para a cota.</a:t>
            </a: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300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573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7108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9461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198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2755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362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1696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9333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6240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183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6537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8727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1006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a:cs typeface="Calibri"/>
              </a:rPr>
              <a:t>Em 2020, o público dos cinemas nacionais foi de 8,5 milhoes. O mkt share, no entanto, chegou a 21,7%, por conta do grande sucesso do Minha Mãe é uma peça 3 logo no início do ano e o fechamento das salas logo em seguida, por conta da pandemia. Por conta desse cenário excepcional, optamos por não apresentar dados de 2020 em alguns graficos, de forma a não distorcer as séries, uma vez que foi um ano atípico.</a:t>
            </a:r>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4930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564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366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a:t>Aqui vale a pena comentar sobre as forças por trás desse crescimento a partir da segunda metade da década de 90. Ele tem relação com o </a:t>
            </a:r>
            <a:r>
              <a:rPr lang="pt-BR" err="1"/>
              <a:t>crecimento</a:t>
            </a:r>
            <a:r>
              <a:rPr lang="pt-BR"/>
              <a:t> econômico a partir dos anos 2000, da entrada do modelo de multiplexes, e da digitalização do parque exibidor</a:t>
            </a: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9128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cs typeface="Calibri"/>
            </a:endParaRP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9408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583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150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8983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5069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5819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7368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8779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138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6539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cs typeface="Calibri"/>
            </a:endParaRP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625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481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8214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277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43172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992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91691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91850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503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281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171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267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999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90743-EFDA-4A07-8560-98CD438C0640}"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1179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F43C783-7334-4BB2-961D-5B584095B420}" type="datetimeFigureOut">
              <a:rPr lang="pt-BR" smtClean="0"/>
              <a:pPr/>
              <a:t>04/11/2021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57BE6B6-2D67-49F3-8DF8-DCFD6356BEAF}" type="slidenum">
              <a:rPr lang="pt-BR" smtClean="0"/>
              <a:pPr/>
              <a:t>‹nº›</a:t>
            </a:fld>
            <a:endParaRPr lang="pt-BR"/>
          </a:p>
        </p:txBody>
      </p:sp>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011705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F43C783-7334-4BB2-961D-5B584095B420}" type="datetimeFigureOut">
              <a:rPr lang="pt-BR" smtClean="0"/>
              <a:pPr/>
              <a:t>04/11/2021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57BE6B6-2D67-49F3-8DF8-DCFD6356BEAF}" type="slidenum">
              <a:rPr lang="pt-BR" smtClean="0"/>
              <a:pPr/>
              <a:t>‹nº›</a:t>
            </a:fld>
            <a:endParaRPr lang="pt-BR"/>
          </a:p>
        </p:txBody>
      </p:sp>
    </p:spTree>
    <p:extLst>
      <p:ext uri="{BB962C8B-B14F-4D97-AF65-F5344CB8AC3E}">
        <p14:creationId xmlns:p14="http://schemas.microsoft.com/office/powerpoint/2010/main" val="31239497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F43C783-7334-4BB2-961D-5B584095B420}" type="datetimeFigureOut">
              <a:rPr lang="pt-BR" smtClean="0"/>
              <a:pPr/>
              <a:t>04/11/2021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57BE6B6-2D67-49F3-8DF8-DCFD6356BEAF}" type="slidenum">
              <a:rPr lang="pt-BR" smtClean="0"/>
              <a:pPr/>
              <a:t>‹nº›</a:t>
            </a:fld>
            <a:endParaRPr lang="pt-BR"/>
          </a:p>
        </p:txBody>
      </p:sp>
    </p:spTree>
    <p:extLst>
      <p:ext uri="{BB962C8B-B14F-4D97-AF65-F5344CB8AC3E}">
        <p14:creationId xmlns:p14="http://schemas.microsoft.com/office/powerpoint/2010/main" val="1023914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F43C783-7334-4BB2-961D-5B584095B420}" type="datetimeFigureOut">
              <a:rPr lang="pt-BR" smtClean="0"/>
              <a:pPr/>
              <a:t>04/11/2021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57BE6B6-2D67-49F3-8DF8-DCFD6356BEAF}" type="slidenum">
              <a:rPr lang="pt-BR" smtClean="0"/>
              <a:pPr/>
              <a:t>‹nº›</a:t>
            </a:fld>
            <a:endParaRPr lang="pt-BR"/>
          </a:p>
        </p:txBody>
      </p:sp>
    </p:spTree>
    <p:extLst>
      <p:ext uri="{BB962C8B-B14F-4D97-AF65-F5344CB8AC3E}">
        <p14:creationId xmlns:p14="http://schemas.microsoft.com/office/powerpoint/2010/main" val="23535929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F43C783-7334-4BB2-961D-5B584095B420}" type="datetimeFigureOut">
              <a:rPr lang="pt-BR" smtClean="0"/>
              <a:pPr/>
              <a:t>04/11/2021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57BE6B6-2D67-49F3-8DF8-DCFD6356BEAF}" type="slidenum">
              <a:rPr lang="pt-BR" smtClean="0"/>
              <a:pPr/>
              <a:t>‹nº›</a:t>
            </a:fld>
            <a:endParaRPr lang="pt-BR"/>
          </a:p>
        </p:txBody>
      </p:sp>
    </p:spTree>
    <p:extLst>
      <p:ext uri="{BB962C8B-B14F-4D97-AF65-F5344CB8AC3E}">
        <p14:creationId xmlns:p14="http://schemas.microsoft.com/office/powerpoint/2010/main" val="35347237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F43C783-7334-4BB2-961D-5B584095B420}" type="datetimeFigureOut">
              <a:rPr lang="pt-BR" smtClean="0"/>
              <a:pPr/>
              <a:t>04/11/2021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57BE6B6-2D67-49F3-8DF8-DCFD6356BEAF}" type="slidenum">
              <a:rPr lang="pt-BR" smtClean="0"/>
              <a:pPr/>
              <a:t>‹nº›</a:t>
            </a:fld>
            <a:endParaRPr lang="pt-BR"/>
          </a:p>
        </p:txBody>
      </p:sp>
    </p:spTree>
    <p:extLst>
      <p:ext uri="{BB962C8B-B14F-4D97-AF65-F5344CB8AC3E}">
        <p14:creationId xmlns:p14="http://schemas.microsoft.com/office/powerpoint/2010/main" val="13409088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F43C783-7334-4BB2-961D-5B584095B420}" type="datetimeFigureOut">
              <a:rPr lang="pt-BR" smtClean="0"/>
              <a:pPr/>
              <a:t>04/11/2021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57BE6B6-2D67-49F3-8DF8-DCFD6356BEAF}" type="slidenum">
              <a:rPr lang="pt-BR" smtClean="0"/>
              <a:pPr/>
              <a:t>‹nº›</a:t>
            </a:fld>
            <a:endParaRPr lang="pt-BR"/>
          </a:p>
        </p:txBody>
      </p:sp>
    </p:spTree>
    <p:extLst>
      <p:ext uri="{BB962C8B-B14F-4D97-AF65-F5344CB8AC3E}">
        <p14:creationId xmlns:p14="http://schemas.microsoft.com/office/powerpoint/2010/main" val="33432820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F43C783-7334-4BB2-961D-5B584095B420}" type="datetimeFigureOut">
              <a:rPr lang="pt-BR" smtClean="0"/>
              <a:pPr/>
              <a:t>04/11/2021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57BE6B6-2D67-49F3-8DF8-DCFD6356BEAF}" type="slidenum">
              <a:rPr lang="pt-BR" smtClean="0"/>
              <a:pPr/>
              <a:t>‹nº›</a:t>
            </a:fld>
            <a:endParaRPr lang="pt-BR"/>
          </a:p>
        </p:txBody>
      </p:sp>
    </p:spTree>
    <p:extLst>
      <p:ext uri="{BB962C8B-B14F-4D97-AF65-F5344CB8AC3E}">
        <p14:creationId xmlns:p14="http://schemas.microsoft.com/office/powerpoint/2010/main" val="22942686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43C783-7334-4BB2-961D-5B584095B420}" type="datetimeFigureOut">
              <a:rPr lang="pt-BR" smtClean="0"/>
              <a:pPr/>
              <a:t>04/11/2021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57BE6B6-2D67-49F3-8DF8-DCFD6356BEAF}" type="slidenum">
              <a:rPr lang="pt-BR" smtClean="0"/>
              <a:pPr/>
              <a:t>‹nº›</a:t>
            </a:fld>
            <a:endParaRPr lang="pt-BR"/>
          </a:p>
        </p:txBody>
      </p:sp>
    </p:spTree>
    <p:extLst>
      <p:ext uri="{BB962C8B-B14F-4D97-AF65-F5344CB8AC3E}">
        <p14:creationId xmlns:p14="http://schemas.microsoft.com/office/powerpoint/2010/main" val="3404397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F43C783-7334-4BB2-961D-5B584095B420}" type="datetimeFigureOut">
              <a:rPr lang="pt-BR" smtClean="0"/>
              <a:pPr/>
              <a:t>04/11/2021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57BE6B6-2D67-49F3-8DF8-DCFD6356BEAF}" type="slidenum">
              <a:rPr lang="pt-BR" smtClean="0"/>
              <a:pPr/>
              <a:t>‹nº›</a:t>
            </a:fld>
            <a:endParaRPr lang="pt-BR"/>
          </a:p>
        </p:txBody>
      </p:sp>
    </p:spTree>
    <p:extLst>
      <p:ext uri="{BB962C8B-B14F-4D97-AF65-F5344CB8AC3E}">
        <p14:creationId xmlns:p14="http://schemas.microsoft.com/office/powerpoint/2010/main" val="19741021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F43C783-7334-4BB2-961D-5B584095B420}" type="datetimeFigureOut">
              <a:rPr lang="pt-BR" smtClean="0"/>
              <a:pPr/>
              <a:t>04/11/2021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57BE6B6-2D67-49F3-8DF8-DCFD6356BEAF}" type="slidenum">
              <a:rPr lang="pt-BR" smtClean="0"/>
              <a:pPr/>
              <a:t>‹nº›</a:t>
            </a:fld>
            <a:endParaRPr lang="pt-BR"/>
          </a:p>
        </p:txBody>
      </p:sp>
    </p:spTree>
    <p:extLst>
      <p:ext uri="{BB962C8B-B14F-4D97-AF65-F5344CB8AC3E}">
        <p14:creationId xmlns:p14="http://schemas.microsoft.com/office/powerpoint/2010/main" val="326907135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3C783-7334-4BB2-961D-5B584095B420}" type="datetimeFigureOut">
              <a:rPr lang="pt-BR" smtClean="0"/>
              <a:pPr/>
              <a:t>04/11/2021</a:t>
            </a:fld>
            <a:endParaRPr lang="pt-B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BE6B6-2D67-49F3-8DF8-DCFD6356BEAF}" type="slidenum">
              <a:rPr lang="pt-BR" smtClean="0"/>
              <a:pPr/>
              <a:t>‹nº›</a:t>
            </a:fld>
            <a:endParaRPr lang="pt-BR"/>
          </a:p>
        </p:txBody>
      </p:sp>
    </p:spTree>
    <p:extLst>
      <p:ext uri="{BB962C8B-B14F-4D97-AF65-F5344CB8AC3E}">
        <p14:creationId xmlns:p14="http://schemas.microsoft.com/office/powerpoint/2010/main" val="732490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endParaRPr lang="pt-BR" sz="2400">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4" name="CaixaDeTexto 3"/>
          <p:cNvSpPr txBox="1"/>
          <p:nvPr/>
        </p:nvSpPr>
        <p:spPr>
          <a:xfrm>
            <a:off x="3806968" y="3166261"/>
            <a:ext cx="4578063" cy="523220"/>
          </a:xfrm>
          <a:prstGeom prst="rect">
            <a:avLst/>
          </a:prstGeom>
          <a:noFill/>
        </p:spPr>
        <p:txBody>
          <a:bodyPr wrap="square" lIns="91440" tIns="45720" rIns="91440" bIns="45720" rtlCol="0" anchor="t">
            <a:spAutoFit/>
          </a:bodyPr>
          <a:lstStyle/>
          <a:p>
            <a:pPr algn="ctr"/>
            <a:r>
              <a:rPr lang="pt-BR" sz="2800" b="1" dirty="0">
                <a:solidFill>
                  <a:prstClr val="black"/>
                </a:solidFill>
                <a:latin typeface="Calibri"/>
                <a:ea typeface="+mn-lt"/>
                <a:cs typeface="Calibri"/>
              </a:rPr>
              <a:t>Exibição Cinematográfica</a:t>
            </a:r>
            <a:endParaRPr lang="pt-BR" sz="1600" dirty="0">
              <a:solidFill>
                <a:prstClr val="black"/>
              </a:solidFill>
              <a:latin typeface="Calibri"/>
              <a:cs typeface="Calibri"/>
            </a:endParaRPr>
          </a:p>
        </p:txBody>
      </p:sp>
      <p:sp>
        <p:nvSpPr>
          <p:cNvPr id="5" name="CaixaDeTexto 4">
            <a:extLst>
              <a:ext uri="{FF2B5EF4-FFF2-40B4-BE49-F238E27FC236}">
                <a16:creationId xmlns:a16="http://schemas.microsoft.com/office/drawing/2014/main" id="{78D9C1DF-E202-4D1E-9780-E197E1A8C900}"/>
              </a:ext>
            </a:extLst>
          </p:cNvPr>
          <p:cNvSpPr txBox="1"/>
          <p:nvPr/>
        </p:nvSpPr>
        <p:spPr>
          <a:xfrm>
            <a:off x="1618589" y="4311839"/>
            <a:ext cx="8954819" cy="400110"/>
          </a:xfrm>
          <a:prstGeom prst="rect">
            <a:avLst/>
          </a:prstGeom>
          <a:noFill/>
        </p:spPr>
        <p:txBody>
          <a:bodyPr wrap="square" lIns="91440" tIns="45720" rIns="91440" bIns="45720" rtlCol="0" anchor="t">
            <a:spAutoFit/>
          </a:bodyPr>
          <a:lstStyle/>
          <a:p>
            <a:pPr algn="ctr"/>
            <a:r>
              <a:rPr lang="pt-BR" sz="2000" b="1" dirty="0">
                <a:solidFill>
                  <a:prstClr val="black"/>
                </a:solidFill>
                <a:latin typeface="Calibri"/>
                <a:cs typeface="Calibri"/>
              </a:rPr>
              <a:t>Apresentação feita no Conselho Superior do Cinema em 22 de outubro de 2021</a:t>
            </a:r>
            <a:endParaRPr lang="pt-BR" sz="1600" dirty="0">
              <a:solidFill>
                <a:prstClr val="black"/>
              </a:solidFill>
              <a:latin typeface="Calibri"/>
            </a:endParaRPr>
          </a:p>
        </p:txBody>
      </p:sp>
    </p:spTree>
    <p:extLst>
      <p:ext uri="{BB962C8B-B14F-4D97-AF65-F5344CB8AC3E}">
        <p14:creationId xmlns:p14="http://schemas.microsoft.com/office/powerpoint/2010/main" val="263985118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3" name="Retângulo 2">
            <a:extLst>
              <a:ext uri="{FF2B5EF4-FFF2-40B4-BE49-F238E27FC236}">
                <a16:creationId xmlns:a16="http://schemas.microsoft.com/office/drawing/2014/main" id="{F5317272-44B7-4B2F-959E-6705B8ABE080}"/>
              </a:ext>
            </a:extLst>
          </p:cNvPr>
          <p:cNvSpPr/>
          <p:nvPr/>
        </p:nvSpPr>
        <p:spPr>
          <a:xfrm>
            <a:off x="2351585" y="1443841"/>
            <a:ext cx="7920880" cy="3293209"/>
          </a:xfrm>
          <a:prstGeom prst="rect">
            <a:avLst/>
          </a:prstGeom>
        </p:spPr>
        <p:txBody>
          <a:bodyPr wrap="square" lIns="91440" tIns="45720" rIns="91440" bIns="45720" anchor="t">
            <a:spAutoFit/>
          </a:bodyPr>
          <a:lstStyle/>
          <a:p>
            <a:pPr algn="just"/>
            <a:r>
              <a:rPr lang="pt-BR" sz="1600" dirty="0">
                <a:solidFill>
                  <a:prstClr val="black"/>
                </a:solidFill>
                <a:latin typeface="Calibri"/>
              </a:rPr>
              <a:t>A maior parte dos lançamentos nacionais se dá em número restrito de sala, ou seja, não consegue espaço de exibição no mercado exibidor. </a:t>
            </a:r>
          </a:p>
          <a:p>
            <a:pPr algn="just"/>
            <a:endParaRPr lang="pt-BR" sz="1600" dirty="0">
              <a:solidFill>
                <a:prstClr val="black"/>
              </a:solidFill>
              <a:latin typeface="Calibri"/>
            </a:endParaRPr>
          </a:p>
          <a:p>
            <a:pPr algn="just"/>
            <a:r>
              <a:rPr lang="pt-BR" sz="1600" b="1" dirty="0">
                <a:solidFill>
                  <a:prstClr val="black"/>
                </a:solidFill>
                <a:latin typeface="Calibri"/>
              </a:rPr>
              <a:t>A AIR apontou que um dos motivos para isso pode ser o fato de a Cota de Tela ser contabilizada em dias, e não em sessões</a:t>
            </a:r>
            <a:r>
              <a:rPr lang="pt-BR" sz="1600" dirty="0">
                <a:solidFill>
                  <a:prstClr val="black"/>
                </a:solidFill>
                <a:latin typeface="Calibri"/>
              </a:rPr>
              <a:t>, conforme a redação normativa atual.</a:t>
            </a:r>
            <a:endParaRPr lang="pt-BR" sz="1600" dirty="0">
              <a:solidFill>
                <a:prstClr val="black"/>
              </a:solidFill>
              <a:latin typeface="Calibri"/>
              <a:cs typeface="Calibri"/>
            </a:endParaRPr>
          </a:p>
          <a:p>
            <a:pPr algn="just"/>
            <a:endParaRPr lang="pt-BR" sz="1600" dirty="0">
              <a:solidFill>
                <a:prstClr val="black"/>
              </a:solidFill>
              <a:latin typeface="Calibri"/>
            </a:endParaRPr>
          </a:p>
          <a:p>
            <a:pPr algn="just"/>
            <a:r>
              <a:rPr lang="pt-BR" sz="1600" dirty="0">
                <a:solidFill>
                  <a:prstClr val="black"/>
                </a:solidFill>
                <a:latin typeface="Calibri"/>
              </a:rPr>
              <a:t>Com a mudança do parâmetro de dias para sessões e, consequentemente, </a:t>
            </a:r>
            <a:r>
              <a:rPr lang="pt-BR" sz="1600" b="1" dirty="0">
                <a:solidFill>
                  <a:prstClr val="black"/>
                </a:solidFill>
                <a:latin typeface="Calibri"/>
              </a:rPr>
              <a:t>cada sessão individual de filme nacional ser cumpridora de cota, os pequenos lançamentos tem mais espaço para entrar no mercado de exibição</a:t>
            </a:r>
            <a:r>
              <a:rPr lang="pt-BR" sz="1600" dirty="0">
                <a:solidFill>
                  <a:prstClr val="black"/>
                </a:solidFill>
                <a:latin typeface="Calibri"/>
              </a:rPr>
              <a:t>. </a:t>
            </a:r>
            <a:endParaRPr lang="pt-BR" sz="1600" dirty="0">
              <a:solidFill>
                <a:prstClr val="black"/>
              </a:solidFill>
              <a:latin typeface="Calibri"/>
              <a:cs typeface="Calibri"/>
            </a:endParaRPr>
          </a:p>
          <a:p>
            <a:pPr algn="just"/>
            <a:endParaRPr lang="pt-BR" sz="1600" dirty="0">
              <a:solidFill>
                <a:prstClr val="black"/>
              </a:solidFill>
              <a:latin typeface="Calibri"/>
            </a:endParaRPr>
          </a:p>
          <a:p>
            <a:pPr algn="just"/>
            <a:r>
              <a:rPr lang="pt-BR" sz="1600" dirty="0">
                <a:solidFill>
                  <a:prstClr val="black"/>
                </a:solidFill>
                <a:latin typeface="Calibri"/>
              </a:rPr>
              <a:t>Isso porque haverá o estímulo para que o exibidor programe sessões únicas de pequenos lançamentos, </a:t>
            </a:r>
            <a:r>
              <a:rPr lang="pt-BR" sz="1600" b="1" dirty="0">
                <a:solidFill>
                  <a:prstClr val="black"/>
                </a:solidFill>
                <a:latin typeface="Calibri"/>
              </a:rPr>
              <a:t>dando a chance para que o filme alcance mais espectadores e estimulando a variedade de títulos nacionais, bem como seu maior </a:t>
            </a:r>
            <a:r>
              <a:rPr lang="pt-BR" sz="1600" b="1" i="1" dirty="0" err="1">
                <a:solidFill>
                  <a:prstClr val="black"/>
                </a:solidFill>
                <a:latin typeface="Calibri"/>
              </a:rPr>
              <a:t>market</a:t>
            </a:r>
            <a:r>
              <a:rPr lang="pt-BR" sz="1600" b="1" i="1" dirty="0">
                <a:solidFill>
                  <a:prstClr val="black"/>
                </a:solidFill>
                <a:latin typeface="Calibri"/>
              </a:rPr>
              <a:t> </a:t>
            </a:r>
            <a:r>
              <a:rPr lang="pt-BR" sz="1600" b="1" i="1" dirty="0" err="1">
                <a:solidFill>
                  <a:prstClr val="black"/>
                </a:solidFill>
                <a:latin typeface="Calibri"/>
              </a:rPr>
              <a:t>share</a:t>
            </a:r>
            <a:r>
              <a:rPr lang="pt-BR" sz="1600" dirty="0">
                <a:solidFill>
                  <a:prstClr val="black"/>
                </a:solidFill>
                <a:latin typeface="Calibri"/>
              </a:rPr>
              <a:t>.</a:t>
            </a:r>
            <a:endParaRPr lang="pt-BR" sz="1600" dirty="0">
              <a:solidFill>
                <a:prstClr val="black"/>
              </a:solidFill>
              <a:latin typeface="Calibri"/>
              <a:cs typeface="Calibri"/>
            </a:endParaRPr>
          </a:p>
        </p:txBody>
      </p:sp>
    </p:spTree>
    <p:extLst>
      <p:ext uri="{BB962C8B-B14F-4D97-AF65-F5344CB8AC3E}">
        <p14:creationId xmlns:p14="http://schemas.microsoft.com/office/powerpoint/2010/main" val="7264798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3" name="Retângulo 2">
            <a:extLst>
              <a:ext uri="{FF2B5EF4-FFF2-40B4-BE49-F238E27FC236}">
                <a16:creationId xmlns:a16="http://schemas.microsoft.com/office/drawing/2014/main" id="{F5317272-44B7-4B2F-959E-6705B8ABE080}"/>
              </a:ext>
            </a:extLst>
          </p:cNvPr>
          <p:cNvSpPr/>
          <p:nvPr/>
        </p:nvSpPr>
        <p:spPr>
          <a:xfrm>
            <a:off x="2350568" y="1478814"/>
            <a:ext cx="8496944" cy="2554545"/>
          </a:xfrm>
          <a:prstGeom prst="rect">
            <a:avLst/>
          </a:prstGeom>
        </p:spPr>
        <p:txBody>
          <a:bodyPr wrap="square" lIns="91440" tIns="45720" rIns="91440" bIns="45720" anchor="t">
            <a:spAutoFit/>
          </a:bodyPr>
          <a:lstStyle/>
          <a:p>
            <a:pPr algn="just"/>
            <a:endParaRPr lang="pt-BR" sz="1600" dirty="0">
              <a:solidFill>
                <a:prstClr val="black"/>
              </a:solidFill>
              <a:latin typeface="Calibri"/>
            </a:endParaRPr>
          </a:p>
          <a:p>
            <a:pPr algn="just"/>
            <a:r>
              <a:rPr lang="pt-BR" sz="1600" b="1" dirty="0">
                <a:solidFill>
                  <a:prstClr val="black"/>
                </a:solidFill>
                <a:latin typeface="Calibri"/>
              </a:rPr>
              <a:t>A cota por sessão estimula o exibidor a manter o filme brasileiro mais tempo em exibição</a:t>
            </a:r>
            <a:r>
              <a:rPr lang="pt-BR" sz="1600" dirty="0">
                <a:solidFill>
                  <a:prstClr val="black"/>
                </a:solidFill>
                <a:latin typeface="Calibri"/>
              </a:rPr>
              <a:t>, já que pode programar menos sessões por mais tempo e todas estas seriam cumpridoras de Cota. De modo que sua rentabilidade será maior. </a:t>
            </a:r>
            <a:endParaRPr lang="pt-BR" sz="1600" dirty="0">
              <a:solidFill>
                <a:prstClr val="black"/>
              </a:solidFill>
              <a:latin typeface="Calibri"/>
              <a:cs typeface="Calibri"/>
            </a:endParaRPr>
          </a:p>
          <a:p>
            <a:pPr algn="just"/>
            <a:endParaRPr lang="pt-BR" sz="1600" dirty="0">
              <a:solidFill>
                <a:prstClr val="black"/>
              </a:solidFill>
              <a:latin typeface="Calibri"/>
            </a:endParaRPr>
          </a:p>
          <a:p>
            <a:pPr algn="just"/>
            <a:endParaRPr lang="pt-BR" sz="1600" b="1" dirty="0">
              <a:solidFill>
                <a:prstClr val="black"/>
              </a:solidFill>
              <a:latin typeface="Calibri"/>
            </a:endParaRPr>
          </a:p>
          <a:p>
            <a:pPr algn="just"/>
            <a:r>
              <a:rPr lang="pt-BR" sz="1600" b="1" dirty="0">
                <a:solidFill>
                  <a:prstClr val="black"/>
                </a:solidFill>
                <a:latin typeface="Calibri"/>
              </a:rPr>
              <a:t>A cota não é instrumento de reserva de mercado apenas para os grandes lançamentos nacionais, pois eles por si só já são garantia de rentabilização para o exibidor e distribuidor. O que se busca é que a Cota de Tela seja estímulo ao pequenos lançamentos nacionais, bem como aos pequenos distribuidores.</a:t>
            </a:r>
            <a:endParaRPr lang="pt-BR" sz="1600" b="1" dirty="0">
              <a:solidFill>
                <a:prstClr val="black"/>
              </a:solidFill>
              <a:latin typeface="Calibri"/>
              <a:cs typeface="Calibri"/>
            </a:endParaRPr>
          </a:p>
        </p:txBody>
      </p:sp>
    </p:spTree>
    <p:extLst>
      <p:ext uri="{BB962C8B-B14F-4D97-AF65-F5344CB8AC3E}">
        <p14:creationId xmlns:p14="http://schemas.microsoft.com/office/powerpoint/2010/main" val="41096807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3" name="Retângulo 2">
            <a:extLst>
              <a:ext uri="{FF2B5EF4-FFF2-40B4-BE49-F238E27FC236}">
                <a16:creationId xmlns:a16="http://schemas.microsoft.com/office/drawing/2014/main" id="{F5317272-44B7-4B2F-959E-6705B8ABE080}"/>
              </a:ext>
            </a:extLst>
          </p:cNvPr>
          <p:cNvSpPr/>
          <p:nvPr/>
        </p:nvSpPr>
        <p:spPr>
          <a:xfrm>
            <a:off x="2351585" y="1539257"/>
            <a:ext cx="8389143" cy="2862322"/>
          </a:xfrm>
          <a:prstGeom prst="rect">
            <a:avLst/>
          </a:prstGeom>
        </p:spPr>
        <p:txBody>
          <a:bodyPr wrap="square" lIns="91440" tIns="45720" rIns="91440" bIns="45720" anchor="t">
            <a:spAutoFit/>
          </a:bodyPr>
          <a:lstStyle/>
          <a:p>
            <a:pPr algn="just"/>
            <a:r>
              <a:rPr lang="pt-BR" sz="1600" dirty="0">
                <a:solidFill>
                  <a:prstClr val="black"/>
                </a:solidFill>
                <a:latin typeface="Calibri"/>
                <a:ea typeface="+mn-lt"/>
                <a:cs typeface="Calibri"/>
              </a:rPr>
              <a:t>A ANCINE vem tentando compensar essas distorções criando critérios para validar converter as sessões em dias, para fim de cumprimento de Cota. </a:t>
            </a:r>
            <a:endParaRPr lang="en-US" sz="1600" dirty="0">
              <a:solidFill>
                <a:prstClr val="black"/>
              </a:solidFill>
              <a:latin typeface="Calibri"/>
              <a:ea typeface="+mn-lt"/>
              <a:cs typeface="Calibri"/>
            </a:endParaRPr>
          </a:p>
          <a:p>
            <a:pPr algn="just"/>
            <a:endParaRPr lang="pt-BR" sz="1600" dirty="0">
              <a:solidFill>
                <a:prstClr val="black"/>
              </a:solidFill>
              <a:latin typeface="Calibri"/>
              <a:ea typeface="+mn-lt"/>
              <a:cs typeface="Calibri"/>
            </a:endParaRPr>
          </a:p>
          <a:p>
            <a:pPr algn="just"/>
            <a:r>
              <a:rPr lang="pt-BR" sz="1600" dirty="0">
                <a:solidFill>
                  <a:prstClr val="black"/>
                </a:solidFill>
                <a:latin typeface="Calibri"/>
                <a:ea typeface="+mn-lt"/>
                <a:cs typeface="Calibri"/>
              </a:rPr>
              <a:t>A partir de 1º de janeiro de 2018 o número de dias fixados em Decreto passou a ser aferido levando em conta o número de sessões de obras cinematográficas brasileiras com base nos relatórios fornecidos ao Sistema de Controle de Bilheteria - SCB. </a:t>
            </a:r>
            <a:endParaRPr lang="en-US" sz="1600" dirty="0">
              <a:solidFill>
                <a:prstClr val="black"/>
              </a:solidFill>
              <a:latin typeface="Calibri"/>
              <a:ea typeface="+mn-lt"/>
              <a:cs typeface="Calibri"/>
            </a:endParaRPr>
          </a:p>
          <a:p>
            <a:pPr algn="just"/>
            <a:endParaRPr lang="pt-BR" sz="1600" dirty="0">
              <a:solidFill>
                <a:prstClr val="black"/>
              </a:solidFill>
              <a:latin typeface="Calibri"/>
              <a:ea typeface="+mn-lt"/>
              <a:cs typeface="Calibri"/>
            </a:endParaRPr>
          </a:p>
          <a:p>
            <a:pPr algn="just"/>
            <a:r>
              <a:rPr lang="pt-BR" sz="1600" dirty="0">
                <a:solidFill>
                  <a:prstClr val="black"/>
                </a:solidFill>
                <a:latin typeface="Calibri"/>
              </a:rPr>
              <a:t>Assim, as regras de Cota passaram a prever a possibilidade de cumprimento de qualquer fração do dia de exibição, calculado em função do número total de sessões de exibição em um dia.</a:t>
            </a:r>
            <a:endParaRPr lang="pt-BR" sz="1600" dirty="0">
              <a:solidFill>
                <a:prstClr val="black"/>
              </a:solidFill>
              <a:latin typeface="Calibri"/>
              <a:cs typeface="Calibri"/>
            </a:endParaRPr>
          </a:p>
          <a:p>
            <a:pPr algn="just"/>
            <a:endParaRPr lang="pt-BR" dirty="0">
              <a:solidFill>
                <a:prstClr val="black"/>
              </a:solidFill>
              <a:latin typeface="Calibri"/>
              <a:cs typeface="Calibri"/>
            </a:endParaRPr>
          </a:p>
          <a:p>
            <a:pPr algn="just"/>
            <a:endParaRPr lang="pt-BR" dirty="0">
              <a:solidFill>
                <a:prstClr val="black"/>
              </a:solidFill>
              <a:latin typeface="Calibri"/>
              <a:cs typeface="Calibri"/>
            </a:endParaRPr>
          </a:p>
        </p:txBody>
      </p:sp>
    </p:spTree>
    <p:extLst>
      <p:ext uri="{BB962C8B-B14F-4D97-AF65-F5344CB8AC3E}">
        <p14:creationId xmlns:p14="http://schemas.microsoft.com/office/powerpoint/2010/main" val="112377925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296105"/>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15368" y="724733"/>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3" name="Retângulo 2">
            <a:extLst>
              <a:ext uri="{FF2B5EF4-FFF2-40B4-BE49-F238E27FC236}">
                <a16:creationId xmlns:a16="http://schemas.microsoft.com/office/drawing/2014/main" id="{F5317272-44B7-4B2F-959E-6705B8ABE080}"/>
              </a:ext>
            </a:extLst>
          </p:cNvPr>
          <p:cNvSpPr/>
          <p:nvPr/>
        </p:nvSpPr>
        <p:spPr>
          <a:xfrm>
            <a:off x="1991544" y="1412776"/>
            <a:ext cx="8496944" cy="369332"/>
          </a:xfrm>
          <a:prstGeom prst="rect">
            <a:avLst/>
          </a:prstGeom>
        </p:spPr>
        <p:txBody>
          <a:bodyPr wrap="square">
            <a:spAutoFit/>
          </a:bodyPr>
          <a:lstStyle/>
          <a:p>
            <a:endParaRPr lang="pt-BR">
              <a:solidFill>
                <a:prstClr val="black"/>
              </a:solidFill>
              <a:latin typeface="Calibri"/>
            </a:endParaRPr>
          </a:p>
        </p:txBody>
      </p:sp>
      <p:sp>
        <p:nvSpPr>
          <p:cNvPr id="5" name="Retângulo 4">
            <a:extLst>
              <a:ext uri="{FF2B5EF4-FFF2-40B4-BE49-F238E27FC236}">
                <a16:creationId xmlns:a16="http://schemas.microsoft.com/office/drawing/2014/main" id="{2B7C306B-6FB0-4036-BF2F-2A5CE31BDBFF}"/>
              </a:ext>
            </a:extLst>
          </p:cNvPr>
          <p:cNvSpPr/>
          <p:nvPr/>
        </p:nvSpPr>
        <p:spPr>
          <a:xfrm>
            <a:off x="2315367" y="991124"/>
            <a:ext cx="9143999" cy="1826419"/>
          </a:xfrm>
          <a:prstGeom prst="rect">
            <a:avLst/>
          </a:prstGeom>
        </p:spPr>
        <p:txBody>
          <a:bodyPr wrap="square" lIns="91440" tIns="45720" rIns="91440" bIns="45720" anchor="t">
            <a:spAutoFit/>
          </a:bodyPr>
          <a:lstStyle/>
          <a:p>
            <a:pPr algn="just"/>
            <a:r>
              <a:rPr lang="pt-BR" sz="1600" dirty="0">
                <a:solidFill>
                  <a:prstClr val="black"/>
                </a:solidFill>
                <a:latin typeface="Calibri"/>
              </a:rPr>
              <a:t>Cálculo de dias de cumprimento da Cota de Tela a partir de 2018, modelo atual, </a:t>
            </a:r>
            <a:r>
              <a:rPr lang="pt-BR" sz="1600" b="0" i="0" u="none" strike="noStrike" dirty="0">
                <a:solidFill>
                  <a:srgbClr val="000000"/>
                </a:solidFill>
                <a:effectLst/>
                <a:latin typeface="Calibri" panose="020F0502020204030204" pitchFamily="34" charset="0"/>
              </a:rPr>
              <a:t>fruto da análise da AIR realizado pela ANCINE.</a:t>
            </a:r>
            <a:r>
              <a:rPr lang="en-US" sz="1600" b="0" i="0" dirty="0">
                <a:solidFill>
                  <a:srgbClr val="444444"/>
                </a:solidFill>
                <a:effectLst/>
                <a:latin typeface="Calibri" panose="020F0502020204030204" pitchFamily="34" charset="0"/>
              </a:rPr>
              <a:t>​</a:t>
            </a:r>
          </a:p>
          <a:p>
            <a:pPr algn="just" rtl="0" fontAlgn="base"/>
            <a:r>
              <a:rPr lang="pt-BR" sz="1600" b="0" i="0" dirty="0">
                <a:solidFill>
                  <a:srgbClr val="444444"/>
                </a:solidFill>
                <a:effectLst/>
                <a:latin typeface="Calibri" panose="020F0502020204030204" pitchFamily="34" charset="0"/>
              </a:rPr>
              <a:t>​</a:t>
            </a:r>
          </a:p>
          <a:p>
            <a:pPr algn="just" rtl="0" fontAlgn="base"/>
            <a:r>
              <a:rPr lang="pt-BR" sz="1600" b="0" i="0" u="none" strike="noStrike" dirty="0">
                <a:solidFill>
                  <a:srgbClr val="000000"/>
                </a:solidFill>
                <a:effectLst/>
                <a:latin typeface="Calibri" panose="020F0502020204030204" pitchFamily="34" charset="0"/>
              </a:rPr>
              <a:t>Anteriormente, as sessões </a:t>
            </a:r>
            <a:r>
              <a:rPr lang="pt-BR" sz="1600" b="1" i="0" u="none" strike="noStrike" dirty="0">
                <a:solidFill>
                  <a:srgbClr val="000000"/>
                </a:solidFill>
                <a:effectLst/>
                <a:latin typeface="Calibri" panose="020F0502020204030204" pitchFamily="34" charset="0"/>
              </a:rPr>
              <a:t>não</a:t>
            </a:r>
            <a:r>
              <a:rPr lang="pt-BR" sz="1600" b="0" i="0" u="none" strike="noStrike" dirty="0">
                <a:solidFill>
                  <a:srgbClr val="000000"/>
                </a:solidFill>
                <a:effectLst/>
                <a:latin typeface="Calibri" panose="020F0502020204030204" pitchFamily="34" charset="0"/>
              </a:rPr>
              <a:t> tinham peso proporcional. Por exemplo: um sala que tenha exibido uma sessão de filme nacional e 3 de filme estrangeiro, não teria contabilizado nenhum dia para cota. No modelo atual, essa mesma configuração geraria ¼ de dia para a cota.</a:t>
            </a:r>
            <a:r>
              <a:rPr lang="en-US" sz="1600" b="0" i="0" dirty="0">
                <a:solidFill>
                  <a:srgbClr val="444444"/>
                </a:solidFill>
                <a:effectLst/>
                <a:latin typeface="Calibri" panose="020F0502020204030204" pitchFamily="34" charset="0"/>
              </a:rPr>
              <a:t>​</a:t>
            </a:r>
          </a:p>
          <a:p>
            <a:endParaRPr lang="pt-BR" sz="1600" dirty="0">
              <a:solidFill>
                <a:prstClr val="black"/>
              </a:solidFill>
              <a:latin typeface="Calibri"/>
            </a:endParaRPr>
          </a:p>
        </p:txBody>
      </p:sp>
      <p:pic>
        <p:nvPicPr>
          <p:cNvPr id="6" name="Imagem 7" descr="Diagrama&#10;&#10;Descrição gerada automaticamente">
            <a:extLst>
              <a:ext uri="{FF2B5EF4-FFF2-40B4-BE49-F238E27FC236}">
                <a16:creationId xmlns:a16="http://schemas.microsoft.com/office/drawing/2014/main" id="{D9D2E4DC-21C8-4CBE-A6AF-A3642C9A9CB7}"/>
              </a:ext>
            </a:extLst>
          </p:cNvPr>
          <p:cNvPicPr>
            <a:picLocks noChangeAspect="1"/>
          </p:cNvPicPr>
          <p:nvPr/>
        </p:nvPicPr>
        <p:blipFill>
          <a:blip r:embed="rId3"/>
          <a:stretch>
            <a:fillRect/>
          </a:stretch>
        </p:blipFill>
        <p:spPr>
          <a:xfrm>
            <a:off x="4253023" y="2560692"/>
            <a:ext cx="6510670" cy="4297308"/>
          </a:xfrm>
          <a:prstGeom prst="rect">
            <a:avLst/>
          </a:prstGeom>
        </p:spPr>
      </p:pic>
    </p:spTree>
    <p:extLst>
      <p:ext uri="{BB962C8B-B14F-4D97-AF65-F5344CB8AC3E}">
        <p14:creationId xmlns:p14="http://schemas.microsoft.com/office/powerpoint/2010/main" val="5110700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3" name="Retângulo 2">
            <a:extLst>
              <a:ext uri="{FF2B5EF4-FFF2-40B4-BE49-F238E27FC236}">
                <a16:creationId xmlns:a16="http://schemas.microsoft.com/office/drawing/2014/main" id="{F5317272-44B7-4B2F-959E-6705B8ABE080}"/>
              </a:ext>
            </a:extLst>
          </p:cNvPr>
          <p:cNvSpPr/>
          <p:nvPr/>
        </p:nvSpPr>
        <p:spPr>
          <a:xfrm>
            <a:off x="1991544" y="1412776"/>
            <a:ext cx="8496944" cy="369332"/>
          </a:xfrm>
          <a:prstGeom prst="rect">
            <a:avLst/>
          </a:prstGeom>
        </p:spPr>
        <p:txBody>
          <a:bodyPr wrap="square">
            <a:spAutoFit/>
          </a:bodyPr>
          <a:lstStyle/>
          <a:p>
            <a:endParaRPr lang="pt-BR">
              <a:solidFill>
                <a:prstClr val="black"/>
              </a:solidFill>
              <a:latin typeface="Calibri"/>
            </a:endParaRPr>
          </a:p>
        </p:txBody>
      </p:sp>
      <p:sp>
        <p:nvSpPr>
          <p:cNvPr id="5" name="Retângulo 4">
            <a:extLst>
              <a:ext uri="{FF2B5EF4-FFF2-40B4-BE49-F238E27FC236}">
                <a16:creationId xmlns:a16="http://schemas.microsoft.com/office/drawing/2014/main" id="{2B7C306B-6FB0-4036-BF2F-2A5CE31BDBFF}"/>
              </a:ext>
            </a:extLst>
          </p:cNvPr>
          <p:cNvSpPr/>
          <p:nvPr/>
        </p:nvSpPr>
        <p:spPr>
          <a:xfrm>
            <a:off x="2351585" y="1756681"/>
            <a:ext cx="8218900" cy="2585323"/>
          </a:xfrm>
          <a:prstGeom prst="rect">
            <a:avLst/>
          </a:prstGeom>
        </p:spPr>
        <p:txBody>
          <a:bodyPr wrap="square" lIns="91440" tIns="45720" rIns="91440" bIns="45720" anchor="t">
            <a:spAutoFit/>
          </a:bodyPr>
          <a:lstStyle/>
          <a:p>
            <a:pPr algn="just"/>
            <a:r>
              <a:rPr lang="pt-BR" sz="1600" dirty="0">
                <a:solidFill>
                  <a:prstClr val="black"/>
                </a:solidFill>
                <a:latin typeface="Calibri"/>
              </a:rPr>
              <a:t>Esse tipo de abordagem só foi possível por conta de evolução das soluções tecnológicas disponíveis, principalmente o </a:t>
            </a:r>
            <a:r>
              <a:rPr lang="pt-BR" sz="1600" b="1" dirty="0">
                <a:solidFill>
                  <a:prstClr val="black"/>
                </a:solidFill>
                <a:latin typeface="Calibri"/>
              </a:rPr>
              <a:t>Sistema de Controle de Bilheteria - SCB criado pela ANCINE</a:t>
            </a:r>
            <a:r>
              <a:rPr lang="pt-BR" sz="1600" dirty="0">
                <a:solidFill>
                  <a:prstClr val="black"/>
                </a:solidFill>
                <a:latin typeface="Calibri"/>
              </a:rPr>
              <a:t>.</a:t>
            </a:r>
          </a:p>
          <a:p>
            <a:pPr algn="just"/>
            <a:endParaRPr lang="pt-BR" sz="1600" dirty="0">
              <a:solidFill>
                <a:prstClr val="black"/>
              </a:solidFill>
              <a:latin typeface="Calibri"/>
            </a:endParaRPr>
          </a:p>
          <a:p>
            <a:pPr algn="just"/>
            <a:r>
              <a:rPr lang="pt-BR" sz="1600" dirty="0">
                <a:solidFill>
                  <a:prstClr val="black"/>
                </a:solidFill>
                <a:latin typeface="Calibri"/>
              </a:rPr>
              <a:t>O </a:t>
            </a:r>
            <a:r>
              <a:rPr lang="pt-BR" sz="1600" b="1" dirty="0">
                <a:solidFill>
                  <a:prstClr val="black"/>
                </a:solidFill>
                <a:latin typeface="Calibri"/>
              </a:rPr>
              <a:t>SCB</a:t>
            </a:r>
            <a:r>
              <a:rPr lang="pt-BR" sz="1600" dirty="0">
                <a:solidFill>
                  <a:prstClr val="black"/>
                </a:solidFill>
                <a:latin typeface="Calibri"/>
              </a:rPr>
              <a:t> está previsto no artigo 17 da Medida Provisória nº 2.228-1, de 6 de setembro de 2001, e foi regulamentado pela Instrução Normativa nº 123 da ANCINE, de 2015. </a:t>
            </a:r>
            <a:endParaRPr lang="pt-BR" sz="1600" dirty="0">
              <a:solidFill>
                <a:prstClr val="black"/>
              </a:solidFill>
              <a:latin typeface="Calibri"/>
              <a:cs typeface="Calibri"/>
            </a:endParaRPr>
          </a:p>
          <a:p>
            <a:pPr algn="just"/>
            <a:endParaRPr lang="pt-BR" sz="1600" dirty="0">
              <a:solidFill>
                <a:prstClr val="black"/>
              </a:solidFill>
              <a:latin typeface="Calibri"/>
            </a:endParaRPr>
          </a:p>
          <a:p>
            <a:pPr algn="just"/>
            <a:r>
              <a:rPr lang="pt-BR" sz="1600" dirty="0">
                <a:solidFill>
                  <a:prstClr val="black"/>
                </a:solidFill>
                <a:latin typeface="Calibri"/>
              </a:rPr>
              <a:t>Ele consiste no conjunto de soluções de Tecnologia da Informação e Comunicação (TIC) para recepção dos resultados de bilheteria dos exibidores e para certificação do sistema utilizado pelo exibidor.</a:t>
            </a:r>
            <a:endParaRPr lang="pt-BR" sz="1600" dirty="0">
              <a:solidFill>
                <a:prstClr val="black"/>
              </a:solidFill>
              <a:latin typeface="Calibri"/>
              <a:cs typeface="Calibri"/>
            </a:endParaRPr>
          </a:p>
          <a:p>
            <a:pPr algn="just"/>
            <a:endParaRPr lang="pt-BR" dirty="0">
              <a:solidFill>
                <a:prstClr val="black"/>
              </a:solidFill>
              <a:latin typeface="Calibri"/>
              <a:cs typeface="Calibri"/>
            </a:endParaRPr>
          </a:p>
        </p:txBody>
      </p:sp>
    </p:spTree>
    <p:extLst>
      <p:ext uri="{BB962C8B-B14F-4D97-AF65-F5344CB8AC3E}">
        <p14:creationId xmlns:p14="http://schemas.microsoft.com/office/powerpoint/2010/main" val="1067233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3" name="Retângulo 2">
            <a:extLst>
              <a:ext uri="{FF2B5EF4-FFF2-40B4-BE49-F238E27FC236}">
                <a16:creationId xmlns:a16="http://schemas.microsoft.com/office/drawing/2014/main" id="{F5317272-44B7-4B2F-959E-6705B8ABE080}"/>
              </a:ext>
            </a:extLst>
          </p:cNvPr>
          <p:cNvSpPr/>
          <p:nvPr/>
        </p:nvSpPr>
        <p:spPr>
          <a:xfrm>
            <a:off x="1991544" y="1412776"/>
            <a:ext cx="8496944" cy="369332"/>
          </a:xfrm>
          <a:prstGeom prst="rect">
            <a:avLst/>
          </a:prstGeom>
        </p:spPr>
        <p:txBody>
          <a:bodyPr wrap="square">
            <a:spAutoFit/>
          </a:bodyPr>
          <a:lstStyle/>
          <a:p>
            <a:endParaRPr lang="pt-BR">
              <a:solidFill>
                <a:prstClr val="black"/>
              </a:solidFill>
              <a:latin typeface="Calibri"/>
            </a:endParaRPr>
          </a:p>
        </p:txBody>
      </p:sp>
      <p:sp>
        <p:nvSpPr>
          <p:cNvPr id="5" name="Retângulo 4">
            <a:extLst>
              <a:ext uri="{FF2B5EF4-FFF2-40B4-BE49-F238E27FC236}">
                <a16:creationId xmlns:a16="http://schemas.microsoft.com/office/drawing/2014/main" id="{2B7C306B-6FB0-4036-BF2F-2A5CE31BDBFF}"/>
              </a:ext>
            </a:extLst>
          </p:cNvPr>
          <p:cNvSpPr/>
          <p:nvPr/>
        </p:nvSpPr>
        <p:spPr>
          <a:xfrm>
            <a:off x="2351585" y="1412776"/>
            <a:ext cx="8218900" cy="3200876"/>
          </a:xfrm>
          <a:prstGeom prst="rect">
            <a:avLst/>
          </a:prstGeom>
        </p:spPr>
        <p:txBody>
          <a:bodyPr wrap="square" lIns="91440" tIns="45720" rIns="91440" bIns="45720" anchor="t">
            <a:spAutoFit/>
          </a:bodyPr>
          <a:lstStyle/>
          <a:p>
            <a:pPr algn="just"/>
            <a:r>
              <a:rPr lang="pt-BR" sz="1600" dirty="0">
                <a:solidFill>
                  <a:prstClr val="black"/>
                </a:solidFill>
                <a:latin typeface="Calibri"/>
              </a:rPr>
              <a:t>O SCB captura informações com grande nível de detalhamento, diretamente dos exibidores, permitindo acesso a informações estratificadas por sessão cinematográfica.  </a:t>
            </a:r>
            <a:endParaRPr lang="pt-BR" sz="1600" b="1" dirty="0">
              <a:solidFill>
                <a:prstClr val="black"/>
              </a:solidFill>
              <a:latin typeface="Calibri"/>
              <a:ea typeface="+mn-lt"/>
              <a:cs typeface="Calibri"/>
            </a:endParaRPr>
          </a:p>
          <a:p>
            <a:pPr algn="just"/>
            <a:r>
              <a:rPr lang="pt-BR" sz="1600" b="1" dirty="0">
                <a:solidFill>
                  <a:prstClr val="black"/>
                </a:solidFill>
                <a:latin typeface="Calibri"/>
                <a:ea typeface="+mn-lt"/>
                <a:cs typeface="Calibri"/>
              </a:rPr>
              <a:t>A transmissão dos dados de bilheteria é feita de forma automática de sistema a sistema – do sistema de bilheteria do exibidor para o sistema de ANCINE.</a:t>
            </a:r>
            <a:endParaRPr lang="pt-BR" sz="1600" b="1" dirty="0">
              <a:solidFill>
                <a:prstClr val="black"/>
              </a:solidFill>
              <a:latin typeface="Calibri"/>
              <a:cs typeface="Calibri"/>
            </a:endParaRPr>
          </a:p>
          <a:p>
            <a:pPr algn="just"/>
            <a:endParaRPr lang="pt-BR" sz="1600" b="1" dirty="0">
              <a:solidFill>
                <a:prstClr val="black"/>
              </a:solidFill>
              <a:latin typeface="Calibri"/>
              <a:cs typeface="Calibri"/>
            </a:endParaRPr>
          </a:p>
          <a:p>
            <a:pPr algn="just"/>
            <a:r>
              <a:rPr lang="pt-BR" sz="1600" b="1" dirty="0">
                <a:solidFill>
                  <a:prstClr val="black"/>
                </a:solidFill>
                <a:latin typeface="Calibri"/>
                <a:cs typeface="Calibri"/>
              </a:rPr>
              <a:t>Quando lançado, foi um dos únicos sistemas box office do mundo com dados de exibição por sessão. </a:t>
            </a:r>
            <a:endParaRPr lang="pt-BR" sz="1600" dirty="0">
              <a:solidFill>
                <a:prstClr val="black"/>
              </a:solidFill>
              <a:latin typeface="Calibri"/>
              <a:ea typeface="+mn-lt"/>
              <a:cs typeface="Calibri"/>
            </a:endParaRPr>
          </a:p>
          <a:p>
            <a:pPr algn="just"/>
            <a:endParaRPr lang="pt-BR" b="1" dirty="0">
              <a:solidFill>
                <a:prstClr val="black"/>
              </a:solidFill>
              <a:latin typeface="Calibri"/>
              <a:cs typeface="Calibri"/>
            </a:endParaRPr>
          </a:p>
          <a:p>
            <a:pPr algn="just"/>
            <a:endParaRPr lang="pt-BR" dirty="0">
              <a:solidFill>
                <a:prstClr val="black"/>
              </a:solidFill>
              <a:latin typeface="Calibri"/>
              <a:cs typeface="Calibri"/>
            </a:endParaRPr>
          </a:p>
          <a:p>
            <a:pPr algn="just"/>
            <a:endParaRPr lang="pt-BR" dirty="0">
              <a:solidFill>
                <a:prstClr val="black"/>
              </a:solidFill>
              <a:latin typeface="Calibri"/>
              <a:cs typeface="Calibri"/>
            </a:endParaRPr>
          </a:p>
          <a:p>
            <a:pPr algn="just"/>
            <a:endParaRPr lang="pt-BR" dirty="0">
              <a:solidFill>
                <a:prstClr val="black"/>
              </a:solidFill>
              <a:latin typeface="Calibri"/>
              <a:cs typeface="Calibri"/>
            </a:endParaRPr>
          </a:p>
          <a:p>
            <a:pPr algn="just"/>
            <a:endParaRPr lang="pt-BR" dirty="0">
              <a:solidFill>
                <a:prstClr val="black"/>
              </a:solidFill>
              <a:latin typeface="Calibri"/>
              <a:cs typeface="Calibri"/>
            </a:endParaRPr>
          </a:p>
        </p:txBody>
      </p:sp>
      <p:pic>
        <p:nvPicPr>
          <p:cNvPr id="4" name="Imagem 5" descr="Uma imagem contendo Logotipo&#10;&#10;Descrição gerada automaticamente">
            <a:extLst>
              <a:ext uri="{FF2B5EF4-FFF2-40B4-BE49-F238E27FC236}">
                <a16:creationId xmlns:a16="http://schemas.microsoft.com/office/drawing/2014/main" id="{CF950E6E-9D0F-4D0E-82E0-248EBFE43EA8}"/>
              </a:ext>
            </a:extLst>
          </p:cNvPr>
          <p:cNvPicPr>
            <a:picLocks noChangeAspect="1"/>
          </p:cNvPicPr>
          <p:nvPr/>
        </p:nvPicPr>
        <p:blipFill rotWithShape="1">
          <a:blip r:embed="rId3"/>
          <a:srcRect r="372" b="96"/>
          <a:stretch/>
        </p:blipFill>
        <p:spPr>
          <a:xfrm>
            <a:off x="2351585" y="3748715"/>
            <a:ext cx="6797855" cy="3109285"/>
          </a:xfrm>
          <a:prstGeom prst="rect">
            <a:avLst/>
          </a:prstGeom>
        </p:spPr>
      </p:pic>
      <p:pic>
        <p:nvPicPr>
          <p:cNvPr id="7" name="Imagem 6">
            <a:extLst>
              <a:ext uri="{FF2B5EF4-FFF2-40B4-BE49-F238E27FC236}">
                <a16:creationId xmlns:a16="http://schemas.microsoft.com/office/drawing/2014/main" id="{1F3BB61F-3066-4494-8F16-CF8D49D4BE05}"/>
              </a:ext>
            </a:extLst>
          </p:cNvPr>
          <p:cNvPicPr>
            <a:picLocks noChangeAspect="1"/>
          </p:cNvPicPr>
          <p:nvPr/>
        </p:nvPicPr>
        <p:blipFill>
          <a:blip r:embed="rId4"/>
          <a:stretch>
            <a:fillRect/>
          </a:stretch>
        </p:blipFill>
        <p:spPr>
          <a:xfrm>
            <a:off x="8579849" y="6487574"/>
            <a:ext cx="209550" cy="257175"/>
          </a:xfrm>
          <a:prstGeom prst="rect">
            <a:avLst/>
          </a:prstGeom>
        </p:spPr>
      </p:pic>
    </p:spTree>
    <p:extLst>
      <p:ext uri="{BB962C8B-B14F-4D97-AF65-F5344CB8AC3E}">
        <p14:creationId xmlns:p14="http://schemas.microsoft.com/office/powerpoint/2010/main" val="220397461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3" name="Retângulo 2">
            <a:extLst>
              <a:ext uri="{FF2B5EF4-FFF2-40B4-BE49-F238E27FC236}">
                <a16:creationId xmlns:a16="http://schemas.microsoft.com/office/drawing/2014/main" id="{F5317272-44B7-4B2F-959E-6705B8ABE080}"/>
              </a:ext>
            </a:extLst>
          </p:cNvPr>
          <p:cNvSpPr/>
          <p:nvPr/>
        </p:nvSpPr>
        <p:spPr>
          <a:xfrm>
            <a:off x="1991544" y="1412776"/>
            <a:ext cx="8496944" cy="369332"/>
          </a:xfrm>
          <a:prstGeom prst="rect">
            <a:avLst/>
          </a:prstGeom>
        </p:spPr>
        <p:txBody>
          <a:bodyPr wrap="square">
            <a:spAutoFit/>
          </a:bodyPr>
          <a:lstStyle/>
          <a:p>
            <a:endParaRPr lang="pt-BR">
              <a:solidFill>
                <a:prstClr val="black"/>
              </a:solidFill>
              <a:latin typeface="Calibri"/>
            </a:endParaRPr>
          </a:p>
        </p:txBody>
      </p:sp>
      <p:sp>
        <p:nvSpPr>
          <p:cNvPr id="5" name="Retângulo 4">
            <a:extLst>
              <a:ext uri="{FF2B5EF4-FFF2-40B4-BE49-F238E27FC236}">
                <a16:creationId xmlns:a16="http://schemas.microsoft.com/office/drawing/2014/main" id="{2B7C306B-6FB0-4036-BF2F-2A5CE31BDBFF}"/>
              </a:ext>
            </a:extLst>
          </p:cNvPr>
          <p:cNvSpPr/>
          <p:nvPr/>
        </p:nvSpPr>
        <p:spPr>
          <a:xfrm>
            <a:off x="1847528" y="1412776"/>
            <a:ext cx="8218900" cy="369332"/>
          </a:xfrm>
          <a:prstGeom prst="rect">
            <a:avLst/>
          </a:prstGeom>
        </p:spPr>
        <p:txBody>
          <a:bodyPr wrap="square" lIns="91440" tIns="45720" rIns="91440" bIns="45720" anchor="t">
            <a:spAutoFit/>
          </a:bodyPr>
          <a:lstStyle/>
          <a:p>
            <a:pPr algn="just"/>
            <a:endParaRPr lang="pt-BR" b="1">
              <a:solidFill>
                <a:prstClr val="black"/>
              </a:solidFill>
              <a:latin typeface="Calibri"/>
              <a:cs typeface="Calibri"/>
            </a:endParaRPr>
          </a:p>
        </p:txBody>
      </p:sp>
      <p:pic>
        <p:nvPicPr>
          <p:cNvPr id="4" name="Imagem 5" descr="Interface gráfica do usuário, Aplicativo, Tabela&#10;&#10;Descrição gerada automaticamente">
            <a:extLst>
              <a:ext uri="{FF2B5EF4-FFF2-40B4-BE49-F238E27FC236}">
                <a16:creationId xmlns:a16="http://schemas.microsoft.com/office/drawing/2014/main" id="{8BA2478A-FFEE-4C26-AA9F-AF0611885DE4}"/>
              </a:ext>
            </a:extLst>
          </p:cNvPr>
          <p:cNvPicPr>
            <a:picLocks noChangeAspect="1"/>
          </p:cNvPicPr>
          <p:nvPr/>
        </p:nvPicPr>
        <p:blipFill>
          <a:blip r:embed="rId3"/>
          <a:stretch>
            <a:fillRect/>
          </a:stretch>
        </p:blipFill>
        <p:spPr>
          <a:xfrm>
            <a:off x="2351585" y="2683370"/>
            <a:ext cx="7875916" cy="2864263"/>
          </a:xfrm>
          <a:prstGeom prst="rect">
            <a:avLst/>
          </a:prstGeom>
        </p:spPr>
      </p:pic>
      <p:sp>
        <p:nvSpPr>
          <p:cNvPr id="6" name="CaixaDeTexto 5">
            <a:extLst>
              <a:ext uri="{FF2B5EF4-FFF2-40B4-BE49-F238E27FC236}">
                <a16:creationId xmlns:a16="http://schemas.microsoft.com/office/drawing/2014/main" id="{D6362CC4-46DF-4D74-81D8-D06ED24AF65C}"/>
              </a:ext>
            </a:extLst>
          </p:cNvPr>
          <p:cNvSpPr txBox="1"/>
          <p:nvPr/>
        </p:nvSpPr>
        <p:spPr>
          <a:xfrm>
            <a:off x="2351585" y="1550909"/>
            <a:ext cx="72433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1600" dirty="0">
                <a:solidFill>
                  <a:prstClr val="black"/>
                </a:solidFill>
                <a:latin typeface="Calibri"/>
              </a:rPr>
              <a:t>O sistema permite uma granularidade fina de informação, incluindo, por exemplo, os diferentes tipos de ingresso vendidos por sessão.</a:t>
            </a:r>
          </a:p>
        </p:txBody>
      </p:sp>
    </p:spTree>
    <p:extLst>
      <p:ext uri="{BB962C8B-B14F-4D97-AF65-F5344CB8AC3E}">
        <p14:creationId xmlns:p14="http://schemas.microsoft.com/office/powerpoint/2010/main" val="59122201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3" name="Retângulo 2">
            <a:extLst>
              <a:ext uri="{FF2B5EF4-FFF2-40B4-BE49-F238E27FC236}">
                <a16:creationId xmlns:a16="http://schemas.microsoft.com/office/drawing/2014/main" id="{F5317272-44B7-4B2F-959E-6705B8ABE080}"/>
              </a:ext>
            </a:extLst>
          </p:cNvPr>
          <p:cNvSpPr/>
          <p:nvPr/>
        </p:nvSpPr>
        <p:spPr>
          <a:xfrm>
            <a:off x="1991544" y="1412776"/>
            <a:ext cx="8496944" cy="369332"/>
          </a:xfrm>
          <a:prstGeom prst="rect">
            <a:avLst/>
          </a:prstGeom>
        </p:spPr>
        <p:txBody>
          <a:bodyPr wrap="square">
            <a:spAutoFit/>
          </a:bodyPr>
          <a:lstStyle/>
          <a:p>
            <a:endParaRPr lang="pt-BR">
              <a:solidFill>
                <a:prstClr val="black"/>
              </a:solidFill>
              <a:latin typeface="Calibri"/>
            </a:endParaRPr>
          </a:p>
        </p:txBody>
      </p:sp>
      <p:sp>
        <p:nvSpPr>
          <p:cNvPr id="5" name="Retângulo 4">
            <a:extLst>
              <a:ext uri="{FF2B5EF4-FFF2-40B4-BE49-F238E27FC236}">
                <a16:creationId xmlns:a16="http://schemas.microsoft.com/office/drawing/2014/main" id="{2B7C306B-6FB0-4036-BF2F-2A5CE31BDBFF}"/>
              </a:ext>
            </a:extLst>
          </p:cNvPr>
          <p:cNvSpPr/>
          <p:nvPr/>
        </p:nvSpPr>
        <p:spPr>
          <a:xfrm>
            <a:off x="2351585" y="1135162"/>
            <a:ext cx="8218900" cy="3600986"/>
          </a:xfrm>
          <a:prstGeom prst="rect">
            <a:avLst/>
          </a:prstGeom>
        </p:spPr>
        <p:txBody>
          <a:bodyPr wrap="square" lIns="91440" tIns="45720" rIns="91440" bIns="45720" anchor="t">
            <a:spAutoFit/>
          </a:bodyPr>
          <a:lstStyle/>
          <a:p>
            <a:pPr algn="just"/>
            <a:endParaRPr lang="pt-BR" b="1" dirty="0">
              <a:solidFill>
                <a:prstClr val="black"/>
              </a:solidFill>
              <a:latin typeface="Calibri"/>
              <a:cs typeface="Calibri"/>
            </a:endParaRPr>
          </a:p>
          <a:p>
            <a:pPr algn="just"/>
            <a:endParaRPr lang="pt-BR" dirty="0">
              <a:solidFill>
                <a:prstClr val="black"/>
              </a:solidFill>
              <a:latin typeface="Calibri"/>
            </a:endParaRPr>
          </a:p>
          <a:p>
            <a:pPr algn="just"/>
            <a:r>
              <a:rPr lang="pt-BR" sz="1600" dirty="0">
                <a:solidFill>
                  <a:prstClr val="black"/>
                </a:solidFill>
                <a:latin typeface="Calibri"/>
              </a:rPr>
              <a:t>Além de subsidiar e qualificar a atuação da Agência, a divulgação tempestiva de dados do SCB pode auxiliar as atividades de distribuição e programação de filmes em salas, e o próprio processo de expansão do parque exibidor. Esta forma de atuação no mercado é conhecida como ‘regulação por informação’. </a:t>
            </a:r>
          </a:p>
          <a:p>
            <a:pPr algn="just"/>
            <a:endParaRPr lang="pt-BR" sz="1600" dirty="0">
              <a:solidFill>
                <a:prstClr val="black"/>
              </a:solidFill>
              <a:latin typeface="Calibri"/>
            </a:endParaRPr>
          </a:p>
          <a:p>
            <a:pPr algn="just"/>
            <a:r>
              <a:rPr lang="pt-BR" sz="1600" b="1" dirty="0">
                <a:solidFill>
                  <a:prstClr val="black"/>
                </a:solidFill>
                <a:latin typeface="Calibri"/>
              </a:rPr>
              <a:t>A regulação por informação é uma modalidade de regulação que enfatiza a cooperação, a prevenção e a conciliação, em contraste com as modalidades mais comuns de regulação, baseadas em comando e controle</a:t>
            </a:r>
            <a:r>
              <a:rPr lang="pt-BR" sz="1600" dirty="0">
                <a:solidFill>
                  <a:prstClr val="black"/>
                </a:solidFill>
                <a:latin typeface="Calibri"/>
              </a:rPr>
              <a:t>. </a:t>
            </a:r>
          </a:p>
          <a:p>
            <a:pPr algn="just"/>
            <a:endParaRPr lang="pt-BR" sz="1600" dirty="0">
              <a:solidFill>
                <a:prstClr val="black"/>
              </a:solidFill>
              <a:latin typeface="Calibri"/>
            </a:endParaRPr>
          </a:p>
          <a:p>
            <a:pPr algn="just"/>
            <a:r>
              <a:rPr lang="pt-BR" sz="1600" dirty="0">
                <a:solidFill>
                  <a:prstClr val="black"/>
                </a:solidFill>
                <a:latin typeface="Calibri"/>
              </a:rPr>
              <a:t>Trata-se de uma forma de </a:t>
            </a:r>
            <a:r>
              <a:rPr lang="pt-BR" sz="1600" b="1" dirty="0">
                <a:solidFill>
                  <a:prstClr val="black"/>
                </a:solidFill>
                <a:latin typeface="Calibri"/>
              </a:rPr>
              <a:t>regulação pouco intrusiva</a:t>
            </a:r>
            <a:r>
              <a:rPr lang="pt-BR" sz="1600" dirty="0">
                <a:solidFill>
                  <a:prstClr val="black"/>
                </a:solidFill>
                <a:latin typeface="Calibri"/>
              </a:rPr>
              <a:t>, já que não embute obrigações aos regulados, de baixo custo, tanto para o regulador quanto para os regulados, e totalmente em linha com os princípios da liberdade econômica e da livre iniciativa.</a:t>
            </a:r>
          </a:p>
        </p:txBody>
      </p:sp>
    </p:spTree>
    <p:extLst>
      <p:ext uri="{BB962C8B-B14F-4D97-AF65-F5344CB8AC3E}">
        <p14:creationId xmlns:p14="http://schemas.microsoft.com/office/powerpoint/2010/main" val="28226033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3" name="Retângulo 2">
            <a:extLst>
              <a:ext uri="{FF2B5EF4-FFF2-40B4-BE49-F238E27FC236}">
                <a16:creationId xmlns:a16="http://schemas.microsoft.com/office/drawing/2014/main" id="{F5317272-44B7-4B2F-959E-6705B8ABE080}"/>
              </a:ext>
            </a:extLst>
          </p:cNvPr>
          <p:cNvSpPr/>
          <p:nvPr/>
        </p:nvSpPr>
        <p:spPr>
          <a:xfrm>
            <a:off x="2351585" y="1808111"/>
            <a:ext cx="7741791" cy="1631216"/>
          </a:xfrm>
          <a:prstGeom prst="rect">
            <a:avLst/>
          </a:prstGeom>
        </p:spPr>
        <p:txBody>
          <a:bodyPr wrap="square">
            <a:spAutoFit/>
          </a:bodyPr>
          <a:lstStyle/>
          <a:p>
            <a:pPr algn="just"/>
            <a:r>
              <a:rPr lang="pt-BR" sz="1600" dirty="0">
                <a:solidFill>
                  <a:prstClr val="black"/>
                </a:solidFill>
                <a:latin typeface="Calibri"/>
              </a:rPr>
              <a:t>Diante dos diagnósticos realizados, e das ferramentas tecnológicas surgidas desde então, parece essencial que a nova formulação da Cota de Tela preveja que as obrigações sejam passíveis de previsão em sessões (absolutas ou percentuais), de forma a adequar a norma à atual realidade do mercado e a garantir sua efetividade.</a:t>
            </a:r>
          </a:p>
          <a:p>
            <a:pPr algn="just"/>
            <a:endParaRPr lang="pt-BR" dirty="0">
              <a:solidFill>
                <a:prstClr val="black"/>
              </a:solidFill>
              <a:latin typeface="Calibri"/>
            </a:endParaRPr>
          </a:p>
          <a:p>
            <a:pPr algn="just"/>
            <a:endParaRPr lang="pt-BR" dirty="0">
              <a:solidFill>
                <a:prstClr val="black"/>
              </a:solidFill>
              <a:latin typeface="Calibri"/>
            </a:endParaRPr>
          </a:p>
        </p:txBody>
      </p:sp>
    </p:spTree>
    <p:extLst>
      <p:ext uri="{BB962C8B-B14F-4D97-AF65-F5344CB8AC3E}">
        <p14:creationId xmlns:p14="http://schemas.microsoft.com/office/powerpoint/2010/main" val="228454899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4" name="CaixaDeTexto 3"/>
          <p:cNvSpPr txBox="1"/>
          <p:nvPr/>
        </p:nvSpPr>
        <p:spPr>
          <a:xfrm>
            <a:off x="2351585" y="1403989"/>
            <a:ext cx="8029400" cy="1077218"/>
          </a:xfrm>
          <a:prstGeom prst="rect">
            <a:avLst/>
          </a:prstGeom>
          <a:noFill/>
        </p:spPr>
        <p:txBody>
          <a:bodyPr wrap="square" rtlCol="0">
            <a:spAutoFit/>
          </a:bodyPr>
          <a:lstStyle/>
          <a:p>
            <a:pPr algn="just"/>
            <a:r>
              <a:rPr lang="pt-BR" sz="1600" dirty="0">
                <a:solidFill>
                  <a:prstClr val="black"/>
                </a:solidFill>
                <a:latin typeface="Calibri"/>
              </a:rPr>
              <a:t>Outro importante diagnóstico realizado pela AIR elaborada pela ANCINE mostrou que nos parâmetros vigentes até então havia uma distorção que provocava uma concentração maior do número de dias por salas para complexos de 5 a 8 salas. Ou seja, um complexo de 6 salas tinha uma obrigação proporcional maior que a de um complexo de 15 salas.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866" y="2813650"/>
            <a:ext cx="67008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Tree>
    <p:extLst>
      <p:ext uri="{BB962C8B-B14F-4D97-AF65-F5344CB8AC3E}">
        <p14:creationId xmlns:p14="http://schemas.microsoft.com/office/powerpoint/2010/main" val="20189870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4" name="CaixaDeTexto 3"/>
          <p:cNvSpPr txBox="1"/>
          <p:nvPr/>
        </p:nvSpPr>
        <p:spPr>
          <a:xfrm>
            <a:off x="2099767" y="2767278"/>
            <a:ext cx="8064896" cy="1877437"/>
          </a:xfrm>
          <a:prstGeom prst="rect">
            <a:avLst/>
          </a:prstGeom>
          <a:noFill/>
        </p:spPr>
        <p:txBody>
          <a:bodyPr wrap="square" lIns="91440" tIns="45720" rIns="91440" bIns="45720" rtlCol="0" anchor="t">
            <a:spAutoFit/>
          </a:bodyPr>
          <a:lstStyle/>
          <a:p>
            <a:pPr algn="ctr"/>
            <a:r>
              <a:rPr lang="pt-BR" sz="2800" b="1" dirty="0">
                <a:solidFill>
                  <a:prstClr val="black"/>
                </a:solidFill>
                <a:latin typeface="Calibri"/>
              </a:rPr>
              <a:t>Cota de Tela </a:t>
            </a:r>
            <a:endParaRPr lang="pt-BR" sz="2800" dirty="0">
              <a:solidFill>
                <a:prstClr val="black"/>
              </a:solidFill>
              <a:latin typeface="Calibri"/>
            </a:endParaRPr>
          </a:p>
          <a:p>
            <a:pPr algn="ctr"/>
            <a:endParaRPr lang="pt-BR" sz="2800" b="1" dirty="0">
              <a:solidFill>
                <a:prstClr val="black"/>
              </a:solidFill>
              <a:latin typeface="Calibri"/>
            </a:endParaRPr>
          </a:p>
          <a:p>
            <a:pPr algn="ctr"/>
            <a:r>
              <a:rPr lang="pt-BR" sz="2800" b="1" dirty="0">
                <a:solidFill>
                  <a:prstClr val="black"/>
                </a:solidFill>
                <a:latin typeface="Calibri"/>
              </a:rPr>
              <a:t>R</a:t>
            </a:r>
            <a:r>
              <a:rPr lang="pt-BR" sz="2800" b="1" dirty="0">
                <a:solidFill>
                  <a:prstClr val="black"/>
                </a:solidFill>
                <a:latin typeface="Calibri"/>
                <a:ea typeface="+mn-lt"/>
                <a:cs typeface="Calibri"/>
              </a:rPr>
              <a:t>esultados e nova modelagem para o futuro</a:t>
            </a:r>
            <a:endParaRPr lang="pt-BR" sz="2800" dirty="0">
              <a:solidFill>
                <a:prstClr val="black"/>
              </a:solidFill>
              <a:latin typeface="Calibri"/>
              <a:ea typeface="+mn-lt"/>
              <a:cs typeface="Calibri"/>
            </a:endParaRPr>
          </a:p>
          <a:p>
            <a:pPr algn="ctr"/>
            <a:endParaRPr lang="pt-BR" sz="1600" dirty="0">
              <a:solidFill>
                <a:prstClr val="black"/>
              </a:solidFill>
              <a:latin typeface="Calibri"/>
            </a:endParaRPr>
          </a:p>
          <a:p>
            <a:pPr algn="ctr"/>
            <a:endParaRPr lang="pt-BR" sz="1600" dirty="0">
              <a:solidFill>
                <a:prstClr val="black"/>
              </a:solidFill>
              <a:latin typeface="Calibri"/>
            </a:endParaRPr>
          </a:p>
        </p:txBody>
      </p:sp>
    </p:spTree>
    <p:extLst>
      <p:ext uri="{BB962C8B-B14F-4D97-AF65-F5344CB8AC3E}">
        <p14:creationId xmlns:p14="http://schemas.microsoft.com/office/powerpoint/2010/main" val="26572366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4" name="CaixaDeTexto 3"/>
          <p:cNvSpPr txBox="1"/>
          <p:nvPr/>
        </p:nvSpPr>
        <p:spPr>
          <a:xfrm>
            <a:off x="2351585" y="1428452"/>
            <a:ext cx="8029400" cy="4001095"/>
          </a:xfrm>
          <a:prstGeom prst="rect">
            <a:avLst/>
          </a:prstGeom>
          <a:noFill/>
        </p:spPr>
        <p:txBody>
          <a:bodyPr wrap="square" lIns="91440" tIns="45720" rIns="91440" bIns="45720" rtlCol="0" anchor="t">
            <a:spAutoFit/>
          </a:bodyPr>
          <a:lstStyle/>
          <a:p>
            <a:pPr algn="just"/>
            <a:r>
              <a:rPr lang="pt-BR" sz="1600" dirty="0">
                <a:solidFill>
                  <a:prstClr val="black"/>
                </a:solidFill>
                <a:latin typeface="Calibri"/>
              </a:rPr>
              <a:t>A AIR também diagnosticou que a legislação não acompanhou um outro movimento do mercado: a formação de grandes grupos exibidores que administram diversos cinemas espalhados por todo o país, decorrência da entrada do modelo de multiplexes no Brasil a partir da década de 90. </a:t>
            </a:r>
          </a:p>
          <a:p>
            <a:pPr algn="just"/>
            <a:endParaRPr lang="pt-BR" sz="1600" dirty="0">
              <a:solidFill>
                <a:prstClr val="black"/>
              </a:solidFill>
              <a:latin typeface="Calibri"/>
            </a:endParaRPr>
          </a:p>
          <a:p>
            <a:pPr algn="just"/>
            <a:r>
              <a:rPr lang="pt-BR" sz="1600" dirty="0">
                <a:solidFill>
                  <a:prstClr val="black"/>
                </a:solidFill>
                <a:latin typeface="Calibri"/>
              </a:rPr>
              <a:t>Assim, a determinação da Cota de Tela por grupo exibidor, com proporcionalidade de obrigação em relação ao número de salas dos grupos exibidores, reduziria as distorções atuais que oneram os exibidores independentes em relação aos grandes grupos, além de simplificar o processo de transferência, que poderá ser automático dentro dos grupos.</a:t>
            </a:r>
            <a:endParaRPr lang="pt-BR" sz="1600" dirty="0">
              <a:solidFill>
                <a:prstClr val="black"/>
              </a:solidFill>
              <a:latin typeface="Calibri"/>
              <a:cs typeface="Calibri"/>
            </a:endParaRPr>
          </a:p>
          <a:p>
            <a:pPr algn="just"/>
            <a:endParaRPr lang="pt-BR" sz="1600" dirty="0">
              <a:solidFill>
                <a:prstClr val="black"/>
              </a:solidFill>
              <a:latin typeface="Calibri"/>
            </a:endParaRPr>
          </a:p>
          <a:p>
            <a:pPr algn="just"/>
            <a:r>
              <a:rPr lang="pt-BR" sz="1600" dirty="0">
                <a:solidFill>
                  <a:prstClr val="black"/>
                </a:solidFill>
                <a:latin typeface="Calibri"/>
              </a:rPr>
              <a:t>Tal possibilidade proporcionaria um ajustamento distributivo na obrigação de Cota de Tela. Neste contexto, grupos menores deveriam possuir uma obrigação de cota menor e o percentual de obrigação de Cota de Tela deve ser tanto maior quanto mais salas detiver o grupo exibidor. Isto porque, quanto maior o grupo exibidor, maior o seu poder de mercado e melhores são suas condições econômicas para cumprir a cota em análise. </a:t>
            </a:r>
            <a:endParaRPr lang="pt-BR" sz="1600" dirty="0">
              <a:solidFill>
                <a:prstClr val="black"/>
              </a:solidFill>
              <a:latin typeface="Calibri"/>
              <a:cs typeface="Calibri"/>
            </a:endParaRPr>
          </a:p>
          <a:p>
            <a:endParaRPr lang="pt-BR" sz="1400" dirty="0">
              <a:solidFill>
                <a:prstClr val="black"/>
              </a:solidFill>
              <a:latin typeface="Calibri"/>
            </a:endParaRPr>
          </a:p>
        </p:txBody>
      </p:sp>
      <p:sp>
        <p:nvSpPr>
          <p:cNvPr id="8"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Tree>
    <p:extLst>
      <p:ext uri="{BB962C8B-B14F-4D97-AF65-F5344CB8AC3E}">
        <p14:creationId xmlns:p14="http://schemas.microsoft.com/office/powerpoint/2010/main" val="145093912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4" name="CaixaDeTexto 3"/>
          <p:cNvSpPr txBox="1"/>
          <p:nvPr/>
        </p:nvSpPr>
        <p:spPr>
          <a:xfrm>
            <a:off x="2351585" y="1325385"/>
            <a:ext cx="8173416" cy="1815882"/>
          </a:xfrm>
          <a:prstGeom prst="rect">
            <a:avLst/>
          </a:prstGeom>
          <a:noFill/>
        </p:spPr>
        <p:txBody>
          <a:bodyPr wrap="square" lIns="91440" tIns="45720" rIns="91440" bIns="45720" rtlCol="0" anchor="t">
            <a:spAutoFit/>
          </a:bodyPr>
          <a:lstStyle/>
          <a:p>
            <a:pPr algn="just"/>
            <a:r>
              <a:rPr lang="pt-BR" sz="1600" dirty="0">
                <a:solidFill>
                  <a:prstClr val="black"/>
                </a:solidFill>
                <a:latin typeface="Calibri"/>
                <a:ea typeface="+mn-lt"/>
                <a:cs typeface="Calibri"/>
              </a:rPr>
              <a:t>Por conta disso, a ANCINE sugeriu adaptações que visavam corrigir as distorções referentes aos tamanhos dos grupos e quanto à proporcionalidade, que foram acatadas e estão presentes no Decreto nº 10.190, de 24 de dezembro de 2019.</a:t>
            </a:r>
            <a:endParaRPr lang="en-US" sz="1600" dirty="0">
              <a:solidFill>
                <a:prstClr val="black"/>
              </a:solidFill>
              <a:latin typeface="Calibri"/>
              <a:ea typeface="+mn-lt"/>
              <a:cs typeface="Calibri"/>
            </a:endParaRPr>
          </a:p>
          <a:p>
            <a:pPr algn="just"/>
            <a:endParaRPr lang="pt-BR" sz="1600" dirty="0">
              <a:solidFill>
                <a:prstClr val="black"/>
              </a:solidFill>
              <a:latin typeface="Calibri"/>
              <a:ea typeface="+mn-lt"/>
              <a:cs typeface="Calibri"/>
            </a:endParaRPr>
          </a:p>
          <a:p>
            <a:pPr algn="just"/>
            <a:r>
              <a:rPr lang="pt-BR" sz="1600" dirty="0">
                <a:solidFill>
                  <a:prstClr val="black"/>
                </a:solidFill>
                <a:latin typeface="Calibri"/>
              </a:rPr>
              <a:t>Nesse decreto, aplicou-se o modelo surgido tanto do diagnóstico da AIR quanto das discussões na Câmara Técnica (2018-2019) e onde a obrigação dos complexos variava a partir de alíquotas progressivas, de acordo com o tamanho do grupo exibidor ao qual o complexo pertencesse.</a:t>
            </a:r>
            <a:endParaRPr lang="pt-BR" dirty="0">
              <a:solidFill>
                <a:prstClr val="black"/>
              </a:solidFill>
              <a:latin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970" y="3226327"/>
            <a:ext cx="6577445" cy="3546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 2020</a:t>
            </a:r>
          </a:p>
        </p:txBody>
      </p:sp>
    </p:spTree>
    <p:extLst>
      <p:ext uri="{BB962C8B-B14F-4D97-AF65-F5344CB8AC3E}">
        <p14:creationId xmlns:p14="http://schemas.microsoft.com/office/powerpoint/2010/main" val="40101161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4" name="CaixaDeTexto 3"/>
          <p:cNvSpPr txBox="1"/>
          <p:nvPr/>
        </p:nvSpPr>
        <p:spPr>
          <a:xfrm>
            <a:off x="4410942" y="1388214"/>
            <a:ext cx="5616624" cy="3570208"/>
          </a:xfrm>
          <a:prstGeom prst="rect">
            <a:avLst/>
          </a:prstGeom>
          <a:noFill/>
        </p:spPr>
        <p:txBody>
          <a:bodyPr wrap="square" lIns="91440" tIns="45720" rIns="91440" bIns="45720" rtlCol="0" anchor="t">
            <a:spAutoFit/>
          </a:bodyPr>
          <a:lstStyle/>
          <a:p>
            <a:pPr algn="just"/>
            <a:r>
              <a:rPr lang="pt-BR" sz="1600" dirty="0">
                <a:solidFill>
                  <a:prstClr val="black"/>
                </a:solidFill>
                <a:latin typeface="Calibri"/>
              </a:rPr>
              <a:t>Os decretos de Cota de Tela também vêm apresentando um </a:t>
            </a:r>
            <a:r>
              <a:rPr lang="pt-BR" sz="1600" i="1" u="sng" dirty="0">
                <a:solidFill>
                  <a:prstClr val="black"/>
                </a:solidFill>
                <a:latin typeface="Calibri"/>
              </a:rPr>
              <a:t>limite mínimo de títulos por complexo</a:t>
            </a:r>
            <a:r>
              <a:rPr lang="pt-BR" sz="1600" dirty="0">
                <a:solidFill>
                  <a:prstClr val="black"/>
                </a:solidFill>
                <a:latin typeface="Calibri"/>
              </a:rPr>
              <a:t>, uma obrigação adicional que visa garantir uma </a:t>
            </a:r>
            <a:r>
              <a:rPr lang="pt-BR" sz="1600" u="sng" dirty="0">
                <a:solidFill>
                  <a:prstClr val="black"/>
                </a:solidFill>
                <a:latin typeface="Calibri"/>
              </a:rPr>
              <a:t>variedade mínima de títulos nacionais programados. </a:t>
            </a:r>
          </a:p>
          <a:p>
            <a:pPr algn="just"/>
            <a:endParaRPr lang="pt-BR" sz="1600" u="sng" dirty="0">
              <a:solidFill>
                <a:prstClr val="black"/>
              </a:solidFill>
              <a:latin typeface="Calibri"/>
            </a:endParaRPr>
          </a:p>
          <a:p>
            <a:pPr algn="just"/>
            <a:r>
              <a:rPr lang="pt-BR" sz="1600" dirty="0">
                <a:solidFill>
                  <a:prstClr val="black"/>
                </a:solidFill>
                <a:latin typeface="Calibri"/>
              </a:rPr>
              <a:t>Entendemos que tal obrigatoriedade deveria constar como possibilidade na nova redação legal. </a:t>
            </a:r>
          </a:p>
          <a:p>
            <a:pPr algn="just"/>
            <a:endParaRPr lang="pt-BR" sz="1600" dirty="0">
              <a:solidFill>
                <a:srgbClr val="000000"/>
              </a:solidFill>
              <a:latin typeface="Calibri"/>
              <a:cs typeface="Calibri"/>
            </a:endParaRPr>
          </a:p>
          <a:p>
            <a:pPr algn="just"/>
            <a:r>
              <a:rPr lang="pt-BR" sz="1600" dirty="0">
                <a:solidFill>
                  <a:prstClr val="black"/>
                </a:solidFill>
                <a:latin typeface="Calibri"/>
                <a:ea typeface="+mn-lt"/>
                <a:cs typeface="Calibri"/>
              </a:rPr>
              <a:t>Assim, a nova Cota de Tela não deveria se limitar a dar espaço ao grandes filmes nacionais, mas sim a garantir a variedade de obras e o acesso pela população a obras brasileiras, em um cenário que tende a ser cada vez mais concentrado e competitivo em relação ao conteúdo estrangeiro.</a:t>
            </a:r>
            <a:endParaRPr lang="pt-BR" sz="1600" dirty="0">
              <a:solidFill>
                <a:prstClr val="black"/>
              </a:solidFill>
              <a:latin typeface="Calibri"/>
            </a:endParaRPr>
          </a:p>
          <a:p>
            <a:pPr algn="just"/>
            <a:endParaRPr lang="pt-BR" dirty="0">
              <a:solidFill>
                <a:srgbClr val="000000"/>
              </a:solidFill>
              <a:latin typeface="Calibri"/>
              <a:cs typeface="Calibri"/>
            </a:endParaRPr>
          </a:p>
        </p:txBody>
      </p:sp>
      <p:sp>
        <p:nvSpPr>
          <p:cNvPr id="8"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 2020</a:t>
            </a:r>
          </a:p>
        </p:txBody>
      </p:sp>
      <p:pic>
        <p:nvPicPr>
          <p:cNvPr id="2" name="Imagem 1"/>
          <p:cNvPicPr>
            <a:picLocks noChangeAspect="1"/>
          </p:cNvPicPr>
          <p:nvPr/>
        </p:nvPicPr>
        <p:blipFill>
          <a:blip r:embed="rId3"/>
          <a:stretch>
            <a:fillRect/>
          </a:stretch>
        </p:blipFill>
        <p:spPr>
          <a:xfrm>
            <a:off x="1988288" y="1180224"/>
            <a:ext cx="2422654" cy="5613244"/>
          </a:xfrm>
          <a:prstGeom prst="rect">
            <a:avLst/>
          </a:prstGeom>
        </p:spPr>
      </p:pic>
    </p:spTree>
    <p:extLst>
      <p:ext uri="{BB962C8B-B14F-4D97-AF65-F5344CB8AC3E}">
        <p14:creationId xmlns:p14="http://schemas.microsoft.com/office/powerpoint/2010/main" val="34321381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886147"/>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4" name="CaixaDeTexto 3"/>
          <p:cNvSpPr txBox="1"/>
          <p:nvPr/>
        </p:nvSpPr>
        <p:spPr>
          <a:xfrm>
            <a:off x="2351585" y="1284643"/>
            <a:ext cx="7978272" cy="2585323"/>
          </a:xfrm>
          <a:prstGeom prst="rect">
            <a:avLst/>
          </a:prstGeom>
          <a:noFill/>
        </p:spPr>
        <p:txBody>
          <a:bodyPr wrap="square" lIns="91440" tIns="45720" rIns="91440" bIns="45720" rtlCol="0" anchor="t">
            <a:spAutoFit/>
          </a:bodyPr>
          <a:lstStyle/>
          <a:p>
            <a:endParaRPr lang="pt-BR" dirty="0">
              <a:solidFill>
                <a:srgbClr val="FF0000"/>
              </a:solidFill>
              <a:latin typeface="Calibri"/>
            </a:endParaRPr>
          </a:p>
          <a:p>
            <a:pPr algn="just"/>
            <a:r>
              <a:rPr lang="pt-BR" sz="1600" dirty="0">
                <a:solidFill>
                  <a:prstClr val="black"/>
                </a:solidFill>
                <a:latin typeface="Calibri"/>
              </a:rPr>
              <a:t>Além disso, a regulamentação da ANCINE também criou a possibilidade de </a:t>
            </a:r>
            <a:r>
              <a:rPr lang="pt-BR" sz="1600" i="1" u="sng" dirty="0">
                <a:solidFill>
                  <a:prstClr val="black"/>
                </a:solidFill>
                <a:latin typeface="Calibri"/>
              </a:rPr>
              <a:t>transferências</a:t>
            </a:r>
            <a:r>
              <a:rPr lang="pt-BR" sz="1600" i="1" dirty="0">
                <a:solidFill>
                  <a:prstClr val="black"/>
                </a:solidFill>
                <a:latin typeface="Calibri"/>
              </a:rPr>
              <a:t>.</a:t>
            </a:r>
            <a:r>
              <a:rPr lang="pt-BR" sz="1600" dirty="0">
                <a:solidFill>
                  <a:prstClr val="black"/>
                </a:solidFill>
                <a:latin typeface="Calibri"/>
              </a:rPr>
              <a:t> Ou seja, a empresa proprietária, locatária ou arrendatária de salas ou complexos de exibição pública comercial responsável pelo cumprimento da obrigatoriedade anual em mais de um complexo poderá requerer à ANCINE a transferência de dias de obrigatoriedade de um determinado complexo para outro. </a:t>
            </a:r>
            <a:endParaRPr lang="pt-BR" sz="1600" dirty="0">
              <a:solidFill>
                <a:prstClr val="black"/>
              </a:solidFill>
              <a:latin typeface="Calibri"/>
              <a:cs typeface="Calibri"/>
            </a:endParaRPr>
          </a:p>
          <a:p>
            <a:pPr algn="just"/>
            <a:endParaRPr lang="pt-BR" sz="1600" dirty="0">
              <a:solidFill>
                <a:prstClr val="black"/>
              </a:solidFill>
              <a:latin typeface="Calibri"/>
            </a:endParaRPr>
          </a:p>
          <a:p>
            <a:pPr algn="just"/>
            <a:r>
              <a:rPr lang="pt-BR" sz="1600" dirty="0">
                <a:solidFill>
                  <a:prstClr val="black"/>
                </a:solidFill>
                <a:latin typeface="Calibri"/>
              </a:rPr>
              <a:t>Conforme regulamentação, a transferência deve ser aprovada pela ANCINE e limitada a 50% (cinquenta por cento) do total de dias de obrigatoriedade. A transferência não altera o dever de observar a variedade de títulos, tanto no complexo de origem quanto no de destino.</a:t>
            </a:r>
          </a:p>
        </p:txBody>
      </p:sp>
      <p:sp>
        <p:nvSpPr>
          <p:cNvPr id="8"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 2020</a:t>
            </a:r>
          </a:p>
        </p:txBody>
      </p:sp>
    </p:spTree>
    <p:extLst>
      <p:ext uri="{BB962C8B-B14F-4D97-AF65-F5344CB8AC3E}">
        <p14:creationId xmlns:p14="http://schemas.microsoft.com/office/powerpoint/2010/main" val="8558258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886147"/>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4" name="CaixaDeTexto 3"/>
          <p:cNvSpPr txBox="1"/>
          <p:nvPr/>
        </p:nvSpPr>
        <p:spPr>
          <a:xfrm>
            <a:off x="2351585" y="1453077"/>
            <a:ext cx="8245424" cy="3539430"/>
          </a:xfrm>
          <a:prstGeom prst="rect">
            <a:avLst/>
          </a:prstGeom>
          <a:noFill/>
        </p:spPr>
        <p:txBody>
          <a:bodyPr wrap="square" lIns="91440" tIns="45720" rIns="91440" bIns="45720" rtlCol="0" anchor="t">
            <a:spAutoFit/>
          </a:bodyPr>
          <a:lstStyle/>
          <a:p>
            <a:pPr algn="just"/>
            <a:r>
              <a:rPr lang="pt-BR" sz="1600" dirty="0">
                <a:solidFill>
                  <a:prstClr val="black"/>
                </a:solidFill>
                <a:latin typeface="Calibri"/>
              </a:rPr>
              <a:t>É preciso reconhecer, no entanto, que ao se estabelecer a Cota de Tela por grupo exibidor e não mais por complexo, surge a questão da alocação dos filmes nacionais no parque exibidor. Caso o exibidor possua a liberdade de distribuir espontaneamente o filme nacional dentro de seus complexos, este seguirá a lógica de mercado de alocar tais obras apenas em complexos que possuem demanda para esse tipo de filme.</a:t>
            </a:r>
          </a:p>
          <a:p>
            <a:pPr algn="just"/>
            <a:endParaRPr lang="pt-BR" sz="1600" dirty="0">
              <a:solidFill>
                <a:prstClr val="black"/>
              </a:solidFill>
              <a:latin typeface="Calibri"/>
            </a:endParaRPr>
          </a:p>
          <a:p>
            <a:pPr algn="just"/>
            <a:r>
              <a:rPr lang="pt-BR" sz="1600" dirty="0">
                <a:solidFill>
                  <a:prstClr val="black"/>
                </a:solidFill>
                <a:latin typeface="Calibri"/>
              </a:rPr>
              <a:t>Isto poderia resultar numa concentração de títulos nacionais em determinadas regiões em detrimento de outras, onde o filme nacional não chegaria, de modo que o acesso ao filme nacional não seria democratizado. </a:t>
            </a:r>
          </a:p>
          <a:p>
            <a:pPr algn="just"/>
            <a:endParaRPr lang="pt-BR" sz="1600" dirty="0">
              <a:solidFill>
                <a:prstClr val="black"/>
              </a:solidFill>
              <a:latin typeface="Calibri"/>
            </a:endParaRPr>
          </a:p>
          <a:p>
            <a:pPr algn="just"/>
            <a:r>
              <a:rPr lang="pt-BR" sz="1600" dirty="0">
                <a:solidFill>
                  <a:prstClr val="black"/>
                </a:solidFill>
                <a:latin typeface="Calibri"/>
              </a:rPr>
              <a:t>Para contornar esse problema e garantir a capilaridade do filme nacional por todo o país, propôs-se estabelecer, além da Cota de Tela por grupo exibidor, </a:t>
            </a:r>
            <a:r>
              <a:rPr lang="pt-BR" sz="1600" i="1" u="sng" dirty="0">
                <a:solidFill>
                  <a:prstClr val="black"/>
                </a:solidFill>
                <a:latin typeface="Calibri"/>
              </a:rPr>
              <a:t>uma Cota de Tela mínima por complexo, excluindo-se a possibilidade de transferência desse valor mínimo.</a:t>
            </a:r>
            <a:endParaRPr lang="pt-BR" sz="1600" i="1" u="sng" dirty="0">
              <a:solidFill>
                <a:prstClr val="black"/>
              </a:solidFill>
              <a:latin typeface="Calibri"/>
              <a:cs typeface="Calibri"/>
            </a:endParaRPr>
          </a:p>
          <a:p>
            <a:endParaRPr lang="pt-BR" sz="1600" dirty="0">
              <a:solidFill>
                <a:prstClr val="black"/>
              </a:solidFill>
              <a:latin typeface="Calibri"/>
            </a:endParaRPr>
          </a:p>
        </p:txBody>
      </p:sp>
      <p:sp>
        <p:nvSpPr>
          <p:cNvPr id="8"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 2020</a:t>
            </a:r>
          </a:p>
        </p:txBody>
      </p:sp>
      <p:sp>
        <p:nvSpPr>
          <p:cNvPr id="6" name="CaixaDeTexto 5">
            <a:extLst>
              <a:ext uri="{FF2B5EF4-FFF2-40B4-BE49-F238E27FC236}">
                <a16:creationId xmlns:a16="http://schemas.microsoft.com/office/drawing/2014/main" id="{BE18B383-F23D-4880-BABD-C8398173E731}"/>
              </a:ext>
            </a:extLst>
          </p:cNvPr>
          <p:cNvSpPr txBox="1"/>
          <p:nvPr/>
        </p:nvSpPr>
        <p:spPr>
          <a:xfrm>
            <a:off x="2351585" y="4992507"/>
            <a:ext cx="8232587" cy="1077218"/>
          </a:xfrm>
          <a:prstGeom prst="rect">
            <a:avLst/>
          </a:prstGeom>
          <a:noFill/>
        </p:spPr>
        <p:txBody>
          <a:bodyPr wrap="square" lIns="91440" tIns="45720" rIns="91440" bIns="45720" rtlCol="0" anchor="t">
            <a:spAutoFit/>
          </a:bodyPr>
          <a:lstStyle/>
          <a:p>
            <a:pPr algn="just"/>
            <a:r>
              <a:rPr lang="pt-BR" sz="1600" b="1" dirty="0">
                <a:solidFill>
                  <a:prstClr val="black"/>
                </a:solidFill>
                <a:latin typeface="Calibri"/>
              </a:rPr>
              <a:t>Essa sugestão, após debate na Câmara Técnica, também foi inserida na previsão de Cota de Tela para 2020, dada pelo Decreto nº 10.190. de 24 de dezembro de 2019</a:t>
            </a:r>
            <a:r>
              <a:rPr lang="pt-BR" sz="1600" dirty="0">
                <a:solidFill>
                  <a:prstClr val="black"/>
                </a:solidFill>
                <a:latin typeface="Calibri"/>
              </a:rPr>
              <a:t>.</a:t>
            </a:r>
          </a:p>
          <a:p>
            <a:endParaRPr lang="pt-BR" sz="1600" dirty="0">
              <a:solidFill>
                <a:prstClr val="black"/>
              </a:solidFill>
              <a:latin typeface="Calibri"/>
            </a:endParaRPr>
          </a:p>
          <a:p>
            <a:endParaRPr lang="pt-BR" sz="1600" dirty="0">
              <a:solidFill>
                <a:prstClr val="black"/>
              </a:solidFill>
              <a:latin typeface="Calibri"/>
            </a:endParaRPr>
          </a:p>
        </p:txBody>
      </p:sp>
    </p:spTree>
    <p:extLst>
      <p:ext uri="{BB962C8B-B14F-4D97-AF65-F5344CB8AC3E}">
        <p14:creationId xmlns:p14="http://schemas.microsoft.com/office/powerpoint/2010/main" val="412636033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886147"/>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8"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 2020</a:t>
            </a:r>
          </a:p>
        </p:txBody>
      </p:sp>
      <p:sp>
        <p:nvSpPr>
          <p:cNvPr id="2" name="Retângulo 1">
            <a:extLst>
              <a:ext uri="{FF2B5EF4-FFF2-40B4-BE49-F238E27FC236}">
                <a16:creationId xmlns:a16="http://schemas.microsoft.com/office/drawing/2014/main" id="{93972301-2CD7-49C3-AA77-2ADF558911A2}"/>
              </a:ext>
            </a:extLst>
          </p:cNvPr>
          <p:cNvSpPr/>
          <p:nvPr/>
        </p:nvSpPr>
        <p:spPr>
          <a:xfrm>
            <a:off x="2351585" y="1679191"/>
            <a:ext cx="7993311" cy="2092881"/>
          </a:xfrm>
          <a:prstGeom prst="rect">
            <a:avLst/>
          </a:prstGeom>
        </p:spPr>
        <p:txBody>
          <a:bodyPr wrap="square">
            <a:spAutoFit/>
          </a:bodyPr>
          <a:lstStyle/>
          <a:p>
            <a:pPr algn="just"/>
            <a:r>
              <a:rPr lang="pt-BR" sz="1600" dirty="0">
                <a:solidFill>
                  <a:prstClr val="black"/>
                </a:solidFill>
                <a:latin typeface="Calibri"/>
              </a:rPr>
              <a:t>Durante as discussões junto a agentes de mercado na Câmara Técnica, foi proposto ainda um </a:t>
            </a:r>
            <a:r>
              <a:rPr lang="pt-BR" sz="1600" b="1" u="sng" dirty="0">
                <a:solidFill>
                  <a:prstClr val="black"/>
                </a:solidFill>
                <a:latin typeface="Calibri"/>
              </a:rPr>
              <a:t>incremento de 20% no peso de contabilização de sessões que iniciassem após às 17hs</a:t>
            </a:r>
            <a:r>
              <a:rPr lang="pt-BR" sz="1600" dirty="0">
                <a:solidFill>
                  <a:prstClr val="black"/>
                </a:solidFill>
                <a:latin typeface="Calibri"/>
              </a:rPr>
              <a:t> para o cálculo de cumprimento da Cota de Tela para títulos brasileiros programados, de forma a estimular a exibição de obras nacionais em horários de maior público. </a:t>
            </a:r>
          </a:p>
          <a:p>
            <a:pPr algn="just"/>
            <a:endParaRPr lang="pt-BR" sz="1600" dirty="0">
              <a:solidFill>
                <a:prstClr val="black"/>
              </a:solidFill>
              <a:latin typeface="Calibri"/>
            </a:endParaRPr>
          </a:p>
          <a:p>
            <a:pPr algn="just"/>
            <a:r>
              <a:rPr lang="pt-BR" sz="1600" b="1" dirty="0">
                <a:solidFill>
                  <a:prstClr val="black"/>
                </a:solidFill>
                <a:latin typeface="Calibri"/>
              </a:rPr>
              <a:t>Tal sugestão foi aprovada e consta também no Decreto nº 10.190, de 24 de dezembro de 2019</a:t>
            </a:r>
            <a:r>
              <a:rPr lang="pt-BR" sz="1600" dirty="0">
                <a:solidFill>
                  <a:prstClr val="black"/>
                </a:solidFill>
                <a:latin typeface="Calibri"/>
              </a:rPr>
              <a:t>.</a:t>
            </a:r>
          </a:p>
          <a:p>
            <a:endParaRPr lang="pt-BR" dirty="0">
              <a:solidFill>
                <a:prstClr val="black"/>
              </a:solidFill>
              <a:latin typeface="Calibri"/>
            </a:endParaRPr>
          </a:p>
        </p:txBody>
      </p:sp>
    </p:spTree>
    <p:extLst>
      <p:ext uri="{BB962C8B-B14F-4D97-AF65-F5344CB8AC3E}">
        <p14:creationId xmlns:p14="http://schemas.microsoft.com/office/powerpoint/2010/main" val="254325469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Resultados</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4" name="CaixaDeTexto 3"/>
          <p:cNvSpPr txBox="1"/>
          <p:nvPr/>
        </p:nvSpPr>
        <p:spPr>
          <a:xfrm>
            <a:off x="2353501" y="1342975"/>
            <a:ext cx="8029400" cy="830997"/>
          </a:xfrm>
          <a:prstGeom prst="rect">
            <a:avLst/>
          </a:prstGeom>
          <a:noFill/>
        </p:spPr>
        <p:txBody>
          <a:bodyPr wrap="square" rtlCol="0">
            <a:spAutoFit/>
          </a:bodyPr>
          <a:lstStyle/>
          <a:p>
            <a:pPr algn="just"/>
            <a:r>
              <a:rPr lang="pt-BR" sz="1600" dirty="0">
                <a:solidFill>
                  <a:prstClr val="black"/>
                </a:solidFill>
                <a:latin typeface="Calibri"/>
              </a:rPr>
              <a:t>Desde a promulgação da norma, o cinema brasileiro atingiu um novo patamar de público. Se entre 2002 e 2010 a média anual de público foi de 14,5 milhões de espectadores, entre 2011 e 2019 essa média subiu para 22 milhões. </a:t>
            </a:r>
          </a:p>
        </p:txBody>
      </p:sp>
      <p:pic>
        <p:nvPicPr>
          <p:cNvPr id="5" name="Imagem 4">
            <a:extLst>
              <a:ext uri="{FF2B5EF4-FFF2-40B4-BE49-F238E27FC236}">
                <a16:creationId xmlns:a16="http://schemas.microsoft.com/office/drawing/2014/main" id="{010D2A58-A785-4B70-8D1A-DAEF0726CE63}"/>
              </a:ext>
            </a:extLst>
          </p:cNvPr>
          <p:cNvPicPr>
            <a:picLocks noChangeAspect="1"/>
          </p:cNvPicPr>
          <p:nvPr/>
        </p:nvPicPr>
        <p:blipFill>
          <a:blip r:embed="rId3"/>
          <a:stretch>
            <a:fillRect/>
          </a:stretch>
        </p:blipFill>
        <p:spPr>
          <a:xfrm>
            <a:off x="2351585" y="2391063"/>
            <a:ext cx="8031316" cy="4075817"/>
          </a:xfrm>
          <a:prstGeom prst="rect">
            <a:avLst/>
          </a:prstGeom>
        </p:spPr>
      </p:pic>
    </p:spTree>
    <p:extLst>
      <p:ext uri="{BB962C8B-B14F-4D97-AF65-F5344CB8AC3E}">
        <p14:creationId xmlns:p14="http://schemas.microsoft.com/office/powerpoint/2010/main" val="90108970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Resultados</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4" name="CaixaDeTexto 3"/>
          <p:cNvSpPr txBox="1"/>
          <p:nvPr/>
        </p:nvSpPr>
        <p:spPr>
          <a:xfrm>
            <a:off x="2351585" y="1230948"/>
            <a:ext cx="8496944" cy="1400383"/>
          </a:xfrm>
          <a:prstGeom prst="rect">
            <a:avLst/>
          </a:prstGeom>
          <a:noFill/>
        </p:spPr>
        <p:txBody>
          <a:bodyPr wrap="square" rtlCol="0">
            <a:spAutoFit/>
          </a:bodyPr>
          <a:lstStyle/>
          <a:p>
            <a:pPr algn="just">
              <a:spcAft>
                <a:spcPts val="600"/>
              </a:spcAft>
            </a:pPr>
            <a:r>
              <a:rPr lang="pt-BR" sz="1600" dirty="0">
                <a:solidFill>
                  <a:prstClr val="black"/>
                </a:solidFill>
                <a:latin typeface="Calibri"/>
              </a:rPr>
              <a:t>O público dos filmes nacionais seguiu a tendência de aumento do público nas salas de cinema como um todo, fazendo com que participação em relação ao público total tenha se mantido estável nos últimos anos.</a:t>
            </a:r>
          </a:p>
          <a:p>
            <a:pPr algn="just"/>
            <a:r>
              <a:rPr lang="pt-BR" sz="1600" dirty="0">
                <a:solidFill>
                  <a:prstClr val="black"/>
                </a:solidFill>
                <a:latin typeface="Calibri"/>
              </a:rPr>
              <a:t>Em 2019, os filmes nacionais representaram cerca de 13,7% do total, patamar superior ao alcançados por México e Argentina, mas ainda abaixo de outros países como Coréia, Espanha, etc.</a:t>
            </a:r>
            <a:endParaRPr lang="pt-BR" dirty="0">
              <a:solidFill>
                <a:prstClr val="black"/>
              </a:solidFill>
              <a:latin typeface="Calibri"/>
            </a:endParaRPr>
          </a:p>
        </p:txBody>
      </p:sp>
      <p:pic>
        <p:nvPicPr>
          <p:cNvPr id="6" name="Imagem 5" descr="Tabela&#10;&#10;Descrição gerada automaticamente">
            <a:extLst>
              <a:ext uri="{FF2B5EF4-FFF2-40B4-BE49-F238E27FC236}">
                <a16:creationId xmlns:a16="http://schemas.microsoft.com/office/drawing/2014/main" id="{4B5CF731-64B2-47F4-AEA6-6CE9E5DA0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620" y="2590594"/>
            <a:ext cx="3392041" cy="4267406"/>
          </a:xfrm>
          <a:prstGeom prst="rect">
            <a:avLst/>
          </a:prstGeom>
        </p:spPr>
      </p:pic>
    </p:spTree>
    <p:extLst>
      <p:ext uri="{BB962C8B-B14F-4D97-AF65-F5344CB8AC3E}">
        <p14:creationId xmlns:p14="http://schemas.microsoft.com/office/powerpoint/2010/main" val="37667646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Resultados</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4" name="CaixaDeTexto 3"/>
          <p:cNvSpPr txBox="1"/>
          <p:nvPr/>
        </p:nvSpPr>
        <p:spPr>
          <a:xfrm>
            <a:off x="2351584" y="1422249"/>
            <a:ext cx="7885807" cy="830997"/>
          </a:xfrm>
          <a:prstGeom prst="rect">
            <a:avLst/>
          </a:prstGeom>
          <a:noFill/>
        </p:spPr>
        <p:txBody>
          <a:bodyPr wrap="square" rtlCol="0">
            <a:spAutoFit/>
          </a:bodyPr>
          <a:lstStyle/>
          <a:p>
            <a:pPr algn="just"/>
            <a:r>
              <a:rPr lang="pt-BR" sz="1600" dirty="0">
                <a:solidFill>
                  <a:prstClr val="black"/>
                </a:solidFill>
                <a:latin typeface="Calibri"/>
              </a:rPr>
              <a:t>A tabela abaixo mostra que, nos último anos, o </a:t>
            </a:r>
            <a:r>
              <a:rPr lang="pt-BR" sz="1600" i="1" dirty="0" err="1">
                <a:solidFill>
                  <a:prstClr val="black"/>
                </a:solidFill>
                <a:latin typeface="Calibri"/>
              </a:rPr>
              <a:t>market</a:t>
            </a:r>
            <a:r>
              <a:rPr lang="pt-BR" sz="1600" i="1" dirty="0">
                <a:solidFill>
                  <a:prstClr val="black"/>
                </a:solidFill>
                <a:latin typeface="Calibri"/>
              </a:rPr>
              <a:t> </a:t>
            </a:r>
            <a:r>
              <a:rPr lang="pt-BR" sz="1600" i="1" dirty="0" err="1">
                <a:solidFill>
                  <a:prstClr val="black"/>
                </a:solidFill>
                <a:latin typeface="Calibri"/>
              </a:rPr>
              <a:t>share</a:t>
            </a:r>
            <a:r>
              <a:rPr lang="pt-BR" sz="1600" i="1" dirty="0">
                <a:solidFill>
                  <a:prstClr val="black"/>
                </a:solidFill>
                <a:latin typeface="Calibri"/>
              </a:rPr>
              <a:t> </a:t>
            </a:r>
            <a:r>
              <a:rPr lang="pt-BR" sz="1600" dirty="0">
                <a:solidFill>
                  <a:prstClr val="black"/>
                </a:solidFill>
                <a:latin typeface="Calibri"/>
              </a:rPr>
              <a:t>do cinema nacional tem sido estável, em patamares similares aos da Argentina e superiores aos do México e de outros países latino-americanos .</a:t>
            </a:r>
          </a:p>
        </p:txBody>
      </p:sp>
      <p:pic>
        <p:nvPicPr>
          <p:cNvPr id="5" name="Imagem 4"/>
          <p:cNvPicPr>
            <a:picLocks noChangeAspect="1"/>
          </p:cNvPicPr>
          <p:nvPr/>
        </p:nvPicPr>
        <p:blipFill>
          <a:blip r:embed="rId3"/>
          <a:stretch>
            <a:fillRect/>
          </a:stretch>
        </p:blipFill>
        <p:spPr>
          <a:xfrm>
            <a:off x="2492251" y="3054286"/>
            <a:ext cx="7279930" cy="2304256"/>
          </a:xfrm>
          <a:prstGeom prst="rect">
            <a:avLst/>
          </a:prstGeom>
        </p:spPr>
      </p:pic>
      <p:sp>
        <p:nvSpPr>
          <p:cNvPr id="8" name="CaixaDeTexto 7"/>
          <p:cNvSpPr txBox="1"/>
          <p:nvPr/>
        </p:nvSpPr>
        <p:spPr>
          <a:xfrm>
            <a:off x="2014183" y="2700337"/>
            <a:ext cx="8496944" cy="338554"/>
          </a:xfrm>
          <a:prstGeom prst="rect">
            <a:avLst/>
          </a:prstGeom>
          <a:noFill/>
        </p:spPr>
        <p:txBody>
          <a:bodyPr wrap="square" rtlCol="0">
            <a:spAutoFit/>
          </a:bodyPr>
          <a:lstStyle/>
          <a:p>
            <a:pPr algn="ctr"/>
            <a:r>
              <a:rPr lang="pt-BR" sz="1600" b="1" i="1" dirty="0">
                <a:solidFill>
                  <a:prstClr val="black"/>
                </a:solidFill>
                <a:latin typeface="Calibri"/>
              </a:rPr>
              <a:t>Market-</a:t>
            </a:r>
            <a:r>
              <a:rPr lang="pt-BR" sz="1600" b="1" i="1" dirty="0" err="1">
                <a:solidFill>
                  <a:prstClr val="black"/>
                </a:solidFill>
                <a:latin typeface="Calibri"/>
              </a:rPr>
              <a:t>share</a:t>
            </a:r>
            <a:r>
              <a:rPr lang="pt-BR" sz="1600" b="1" i="1" dirty="0">
                <a:solidFill>
                  <a:prstClr val="black"/>
                </a:solidFill>
                <a:latin typeface="Calibri"/>
              </a:rPr>
              <a:t> </a:t>
            </a:r>
            <a:r>
              <a:rPr lang="pt-BR" sz="1600" b="1" dirty="0">
                <a:solidFill>
                  <a:prstClr val="black"/>
                </a:solidFill>
                <a:latin typeface="Calibri"/>
              </a:rPr>
              <a:t>filmes nacionais – países selecionados (%)</a:t>
            </a:r>
          </a:p>
        </p:txBody>
      </p:sp>
      <p:sp>
        <p:nvSpPr>
          <p:cNvPr id="9" name="CaixaDeTexto 8"/>
          <p:cNvSpPr txBox="1"/>
          <p:nvPr/>
        </p:nvSpPr>
        <p:spPr>
          <a:xfrm>
            <a:off x="6856376" y="5358542"/>
            <a:ext cx="3216365" cy="276999"/>
          </a:xfrm>
          <a:prstGeom prst="rect">
            <a:avLst/>
          </a:prstGeom>
          <a:noFill/>
        </p:spPr>
        <p:txBody>
          <a:bodyPr wrap="square" rtlCol="0">
            <a:spAutoFit/>
          </a:bodyPr>
          <a:lstStyle/>
          <a:p>
            <a:r>
              <a:rPr lang="pt-BR" sz="1200" dirty="0">
                <a:solidFill>
                  <a:prstClr val="black"/>
                </a:solidFill>
                <a:latin typeface="Calibri"/>
              </a:rPr>
              <a:t>Fonte: OCA / Relatórios Focus  de 2016 a2021</a:t>
            </a:r>
          </a:p>
        </p:txBody>
      </p:sp>
      <p:sp>
        <p:nvSpPr>
          <p:cNvPr id="3" name="Seta: para a Direita 2">
            <a:extLst>
              <a:ext uri="{FF2B5EF4-FFF2-40B4-BE49-F238E27FC236}">
                <a16:creationId xmlns:a16="http://schemas.microsoft.com/office/drawing/2014/main" id="{A3E75158-A105-4591-8A01-439661D2D6B3}"/>
              </a:ext>
            </a:extLst>
          </p:cNvPr>
          <p:cNvSpPr/>
          <p:nvPr/>
        </p:nvSpPr>
        <p:spPr>
          <a:xfrm>
            <a:off x="1111403" y="4144411"/>
            <a:ext cx="1360967" cy="14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a:extLst>
              <a:ext uri="{FF2B5EF4-FFF2-40B4-BE49-F238E27FC236}">
                <a16:creationId xmlns:a16="http://schemas.microsoft.com/office/drawing/2014/main" id="{BBE8CE6D-3374-4FC7-A8AB-B6AF3BF5D9DF}"/>
              </a:ext>
            </a:extLst>
          </p:cNvPr>
          <p:cNvSpPr/>
          <p:nvPr/>
        </p:nvSpPr>
        <p:spPr>
          <a:xfrm rot="10800000">
            <a:off x="9770597" y="4124289"/>
            <a:ext cx="1360967" cy="14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396420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Resultados</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4" name="CaixaDeTexto 3"/>
          <p:cNvSpPr txBox="1"/>
          <p:nvPr/>
        </p:nvSpPr>
        <p:spPr>
          <a:xfrm>
            <a:off x="2351585" y="1323100"/>
            <a:ext cx="8042291" cy="1077218"/>
          </a:xfrm>
          <a:prstGeom prst="rect">
            <a:avLst/>
          </a:prstGeom>
          <a:noFill/>
        </p:spPr>
        <p:txBody>
          <a:bodyPr wrap="square" rtlCol="0">
            <a:spAutoFit/>
          </a:bodyPr>
          <a:lstStyle/>
          <a:p>
            <a:pPr algn="just"/>
            <a:r>
              <a:rPr lang="pt-BR" sz="1600" dirty="0">
                <a:solidFill>
                  <a:prstClr val="black"/>
                </a:solidFill>
                <a:latin typeface="Calibri"/>
              </a:rPr>
              <a:t>Esse aumento de público geral e nacional deu-se no contexto onde o país apresentou contínuo crescimento do número de salas de cinema, alcançando 3507 salas abertas, o maior número da história. Por conta da crise proporcionada pelos efeitos da COVID-19, esse cenário tende a ser impactado.</a:t>
            </a:r>
          </a:p>
        </p:txBody>
      </p:sp>
      <p:pic>
        <p:nvPicPr>
          <p:cNvPr id="5" name="Imagem 4" descr="Gráfico, Gráfico de linhas&#10;&#10;Descrição gerada automaticamente">
            <a:extLst>
              <a:ext uri="{FF2B5EF4-FFF2-40B4-BE49-F238E27FC236}">
                <a16:creationId xmlns:a16="http://schemas.microsoft.com/office/drawing/2014/main" id="{BD788875-C604-4E05-904B-A693D9B58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360" y="2400318"/>
            <a:ext cx="7690817" cy="4092823"/>
          </a:xfrm>
          <a:prstGeom prst="rect">
            <a:avLst/>
          </a:prstGeom>
        </p:spPr>
      </p:pic>
    </p:spTree>
    <p:extLst>
      <p:ext uri="{BB962C8B-B14F-4D97-AF65-F5344CB8AC3E}">
        <p14:creationId xmlns:p14="http://schemas.microsoft.com/office/powerpoint/2010/main" val="9134485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 </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4" name="CaixaDeTexto 3"/>
          <p:cNvSpPr txBox="1"/>
          <p:nvPr/>
        </p:nvSpPr>
        <p:spPr>
          <a:xfrm>
            <a:off x="2351585" y="1258045"/>
            <a:ext cx="8245424" cy="4770537"/>
          </a:xfrm>
          <a:prstGeom prst="rect">
            <a:avLst/>
          </a:prstGeom>
          <a:noFill/>
        </p:spPr>
        <p:txBody>
          <a:bodyPr wrap="square" lIns="91440" tIns="45720" rIns="91440" bIns="45720" rtlCol="0" anchor="t">
            <a:spAutoFit/>
          </a:bodyPr>
          <a:lstStyle/>
          <a:p>
            <a:endParaRPr lang="pt-BR" sz="1600" dirty="0">
              <a:solidFill>
                <a:prstClr val="black"/>
              </a:solidFill>
              <a:latin typeface="Calibri"/>
            </a:endParaRPr>
          </a:p>
          <a:p>
            <a:pPr algn="just"/>
            <a:r>
              <a:rPr lang="pt-BR" sz="1600" b="1" dirty="0">
                <a:solidFill>
                  <a:prstClr val="black"/>
                </a:solidFill>
                <a:latin typeface="Calibri"/>
              </a:rPr>
              <a:t>Instrumentos de reserva de mercado</a:t>
            </a:r>
            <a:r>
              <a:rPr lang="pt-BR" sz="1600" dirty="0">
                <a:solidFill>
                  <a:prstClr val="black"/>
                </a:solidFill>
                <a:latin typeface="Calibri"/>
              </a:rPr>
              <a:t> ou de obrigação de exibição.</a:t>
            </a:r>
            <a:endParaRPr lang="pt-BR" sz="1600" dirty="0">
              <a:solidFill>
                <a:prstClr val="black"/>
              </a:solidFill>
              <a:latin typeface="Calibri"/>
              <a:cs typeface="Calibri"/>
            </a:endParaRPr>
          </a:p>
          <a:p>
            <a:pPr algn="just"/>
            <a:endParaRPr lang="pt-BR" sz="1600" dirty="0">
              <a:solidFill>
                <a:prstClr val="black"/>
              </a:solidFill>
              <a:latin typeface="Calibri"/>
            </a:endParaRPr>
          </a:p>
          <a:p>
            <a:pPr algn="just"/>
            <a:r>
              <a:rPr lang="pt-BR" sz="1600" dirty="0">
                <a:solidFill>
                  <a:prstClr val="black"/>
                </a:solidFill>
                <a:latin typeface="Calibri"/>
              </a:rPr>
              <a:t>Presentes em diferentes países como Coréia do Sul, Argentina, México, Espanha, União Europeia (incentivo financeiro), dentre outros.</a:t>
            </a:r>
            <a:endParaRPr lang="pt-BR" dirty="0">
              <a:solidFill>
                <a:prstClr val="black"/>
              </a:solidFill>
              <a:latin typeface="Calibri"/>
              <a:cs typeface="Calibri"/>
            </a:endParaRPr>
          </a:p>
          <a:p>
            <a:pPr algn="just"/>
            <a:endParaRPr lang="pt-BR" sz="1600" dirty="0">
              <a:solidFill>
                <a:prstClr val="black"/>
              </a:solidFill>
              <a:latin typeface="Calibri"/>
            </a:endParaRPr>
          </a:p>
          <a:p>
            <a:pPr algn="just"/>
            <a:r>
              <a:rPr lang="pt-BR" sz="1600" b="1" dirty="0">
                <a:solidFill>
                  <a:prstClr val="black"/>
                </a:solidFill>
                <a:latin typeface="Calibri"/>
              </a:rPr>
              <a:t>No Brasil</a:t>
            </a:r>
            <a:r>
              <a:rPr lang="pt-BR" sz="1600" dirty="0">
                <a:solidFill>
                  <a:prstClr val="black"/>
                </a:solidFill>
                <a:latin typeface="Calibri"/>
              </a:rPr>
              <a:t>, eles se fizeram presentes por diversos momentos, </a:t>
            </a:r>
            <a:r>
              <a:rPr lang="pt-BR" sz="1600" b="1" dirty="0">
                <a:solidFill>
                  <a:prstClr val="black"/>
                </a:solidFill>
                <a:latin typeface="Calibri"/>
              </a:rPr>
              <a:t>desde 1932</a:t>
            </a:r>
            <a:r>
              <a:rPr lang="pt-BR" sz="1600" dirty="0">
                <a:solidFill>
                  <a:prstClr val="black"/>
                </a:solidFill>
                <a:latin typeface="Calibri"/>
              </a:rPr>
              <a:t>, ano em que foi editado o Decreto Nº 22.240, com o objetivo de contrapor a presença hegemônica do produto cinematográfico estrangeiro, especialmente dos filmes das </a:t>
            </a:r>
            <a:r>
              <a:rPr lang="pt-BR" sz="1600" i="1" dirty="0" err="1">
                <a:solidFill>
                  <a:prstClr val="black"/>
                </a:solidFill>
                <a:latin typeface="Calibri"/>
              </a:rPr>
              <a:t>majors</a:t>
            </a:r>
            <a:r>
              <a:rPr lang="pt-BR" sz="1600" i="1" dirty="0">
                <a:solidFill>
                  <a:prstClr val="black"/>
                </a:solidFill>
                <a:latin typeface="Calibri"/>
              </a:rPr>
              <a:t> </a:t>
            </a:r>
            <a:r>
              <a:rPr lang="pt-BR" sz="1600" dirty="0">
                <a:solidFill>
                  <a:prstClr val="black"/>
                </a:solidFill>
                <a:latin typeface="Calibri"/>
              </a:rPr>
              <a:t>hollywoodianas, nas salas de exibição em território nacional.</a:t>
            </a:r>
            <a:endParaRPr lang="pt-BR" sz="1600" dirty="0">
              <a:solidFill>
                <a:prstClr val="black"/>
              </a:solidFill>
              <a:latin typeface="Calibri"/>
              <a:cs typeface="Calibri"/>
            </a:endParaRPr>
          </a:p>
          <a:p>
            <a:pPr algn="just"/>
            <a:endParaRPr lang="pt-BR" sz="1600" dirty="0">
              <a:solidFill>
                <a:prstClr val="black"/>
              </a:solidFill>
              <a:latin typeface="Calibri"/>
            </a:endParaRPr>
          </a:p>
          <a:p>
            <a:pPr algn="just"/>
            <a:r>
              <a:rPr lang="pt-BR" sz="1600" dirty="0">
                <a:solidFill>
                  <a:prstClr val="black"/>
                </a:solidFill>
                <a:latin typeface="Calibri"/>
              </a:rPr>
              <a:t>A </a:t>
            </a:r>
            <a:r>
              <a:rPr lang="pt-BR" sz="1600" b="1" dirty="0">
                <a:solidFill>
                  <a:prstClr val="black"/>
                </a:solidFill>
                <a:latin typeface="Calibri"/>
              </a:rPr>
              <a:t>previsão legal mais recente</a:t>
            </a:r>
            <a:r>
              <a:rPr lang="pt-BR" sz="1600" dirty="0">
                <a:solidFill>
                  <a:prstClr val="black"/>
                </a:solidFill>
                <a:latin typeface="Calibri"/>
              </a:rPr>
              <a:t> está contida na </a:t>
            </a:r>
            <a:r>
              <a:rPr lang="pt-BR" sz="1600" b="1" dirty="0">
                <a:solidFill>
                  <a:prstClr val="black"/>
                </a:solidFill>
                <a:latin typeface="Calibri"/>
              </a:rPr>
              <a:t>MP nº 2.228-1/2001</a:t>
            </a:r>
            <a:r>
              <a:rPr lang="pt-BR" sz="1600" dirty="0">
                <a:solidFill>
                  <a:prstClr val="black"/>
                </a:solidFill>
                <a:latin typeface="Calibri"/>
              </a:rPr>
              <a:t> e é conhecido como Cota de Tela. Ele estabelece um limite mínimo de exibição obras nacionais nas salas de cinema do país.</a:t>
            </a:r>
            <a:endParaRPr lang="pt-BR" sz="1600" dirty="0">
              <a:solidFill>
                <a:prstClr val="black"/>
              </a:solidFill>
              <a:latin typeface="Calibri"/>
              <a:cs typeface="Calibri"/>
            </a:endParaRPr>
          </a:p>
          <a:p>
            <a:pPr algn="just"/>
            <a:endParaRPr lang="pt-BR" sz="1600" dirty="0">
              <a:solidFill>
                <a:prstClr val="black"/>
              </a:solidFill>
              <a:latin typeface="Calibri"/>
            </a:endParaRPr>
          </a:p>
          <a:p>
            <a:pPr algn="just"/>
            <a:r>
              <a:rPr lang="pt-BR" sz="1600" dirty="0">
                <a:solidFill>
                  <a:prstClr val="black"/>
                </a:solidFill>
                <a:latin typeface="Calibri"/>
              </a:rPr>
              <a:t>Segundo a norma,</a:t>
            </a:r>
            <a:r>
              <a:rPr lang="pt-BR" sz="1600" b="1" dirty="0">
                <a:solidFill>
                  <a:prstClr val="black"/>
                </a:solidFill>
                <a:latin typeface="Calibri"/>
              </a:rPr>
              <a:t> </a:t>
            </a:r>
            <a:r>
              <a:rPr lang="pt-BR" sz="1600" dirty="0">
                <a:solidFill>
                  <a:prstClr val="black"/>
                </a:solidFill>
                <a:latin typeface="Calibri"/>
              </a:rPr>
              <a:t>cabe à ANCINE a competência pela sua regulamentação e fiscalização e prevê a edição de um Decreto Presidencial, com periodicidade anual, para a fixação do número de dias e de títulos para exibição obrigatória de filmes nacionais. </a:t>
            </a:r>
            <a:endParaRPr lang="pt-BR" sz="1600" dirty="0">
              <a:solidFill>
                <a:prstClr val="black"/>
              </a:solidFill>
              <a:latin typeface="Calibri"/>
              <a:cs typeface="Calibri"/>
            </a:endParaRPr>
          </a:p>
          <a:p>
            <a:pPr algn="just"/>
            <a:endParaRPr lang="pt-BR" sz="1600" dirty="0">
              <a:solidFill>
                <a:srgbClr val="FF0000"/>
              </a:solidFill>
              <a:latin typeface="Calibri"/>
            </a:endParaRPr>
          </a:p>
          <a:p>
            <a:endParaRPr lang="pt-BR" sz="1600" dirty="0">
              <a:solidFill>
                <a:srgbClr val="FF0000"/>
              </a:solidFill>
              <a:latin typeface="Calibri"/>
            </a:endParaRPr>
          </a:p>
        </p:txBody>
      </p:sp>
    </p:spTree>
    <p:extLst>
      <p:ext uri="{BB962C8B-B14F-4D97-AF65-F5344CB8AC3E}">
        <p14:creationId xmlns:p14="http://schemas.microsoft.com/office/powerpoint/2010/main" val="10075956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Resultados</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4" name="CaixaDeTexto 3"/>
          <p:cNvSpPr txBox="1"/>
          <p:nvPr/>
        </p:nvSpPr>
        <p:spPr>
          <a:xfrm>
            <a:off x="2351585" y="1299475"/>
            <a:ext cx="8496944" cy="1323439"/>
          </a:xfrm>
          <a:prstGeom prst="rect">
            <a:avLst/>
          </a:prstGeom>
          <a:noFill/>
        </p:spPr>
        <p:txBody>
          <a:bodyPr wrap="square" lIns="91440" tIns="45720" rIns="91440" bIns="45720" rtlCol="0" anchor="t">
            <a:spAutoFit/>
          </a:bodyPr>
          <a:lstStyle/>
          <a:p>
            <a:pPr algn="just"/>
            <a:r>
              <a:rPr lang="pt-BR" sz="1600" dirty="0">
                <a:solidFill>
                  <a:prstClr val="black"/>
                </a:solidFill>
                <a:latin typeface="Calibri"/>
              </a:rPr>
              <a:t>O período também foi marcado pelo aumento do número de longas-metragens brasileiros lançados em salas de cinema. Se, em 2002, 22 obras nacionais chegaram aos cinemas, em 2018 esse número aumentou para 183. O percentual de obras nacionais sobre o total saiu de 14,8% para quase 40%. Como esperado, o número de obras caiu significativamente em 2020 e vem se recuperando em 2021, onde, até agosto, já haviam sido lançadas o mesmo número do obras nacionais que em 2020.</a:t>
            </a:r>
          </a:p>
        </p:txBody>
      </p:sp>
      <p:pic>
        <p:nvPicPr>
          <p:cNvPr id="5" name="Imagem 4"/>
          <p:cNvPicPr>
            <a:picLocks noChangeAspect="1"/>
          </p:cNvPicPr>
          <p:nvPr/>
        </p:nvPicPr>
        <p:blipFill>
          <a:blip r:embed="rId3"/>
          <a:stretch>
            <a:fillRect/>
          </a:stretch>
        </p:blipFill>
        <p:spPr>
          <a:xfrm>
            <a:off x="3004920" y="2796504"/>
            <a:ext cx="7258310" cy="3870110"/>
          </a:xfrm>
          <a:prstGeom prst="rect">
            <a:avLst/>
          </a:prstGeom>
        </p:spPr>
      </p:pic>
    </p:spTree>
    <p:extLst>
      <p:ext uri="{BB962C8B-B14F-4D97-AF65-F5344CB8AC3E}">
        <p14:creationId xmlns:p14="http://schemas.microsoft.com/office/powerpoint/2010/main" val="33092393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Resultados</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4" name="CaixaDeTexto 3"/>
          <p:cNvSpPr txBox="1"/>
          <p:nvPr/>
        </p:nvSpPr>
        <p:spPr>
          <a:xfrm>
            <a:off x="2351585" y="1373649"/>
            <a:ext cx="8496944" cy="830997"/>
          </a:xfrm>
          <a:prstGeom prst="rect">
            <a:avLst/>
          </a:prstGeom>
          <a:noFill/>
        </p:spPr>
        <p:txBody>
          <a:bodyPr wrap="square" rtlCol="0">
            <a:spAutoFit/>
          </a:bodyPr>
          <a:lstStyle/>
          <a:p>
            <a:pPr algn="just"/>
            <a:r>
              <a:rPr lang="pt-BR" sz="1600" dirty="0">
                <a:solidFill>
                  <a:prstClr val="black"/>
                </a:solidFill>
                <a:latin typeface="Calibri"/>
              </a:rPr>
              <a:t>A crise ocorrida em 2020 afetou todos os países da América Latina, conforme pode ser observado abaixo, com destaque para Argentina, que vinha constantemente liderando o cenário em termos de obras nacionais lançadas em salas de cinema</a:t>
            </a:r>
            <a:endParaRPr lang="pt-BR" dirty="0">
              <a:solidFill>
                <a:prstClr val="black"/>
              </a:solidFill>
              <a:latin typeface="Calibri"/>
            </a:endParaRPr>
          </a:p>
        </p:txBody>
      </p:sp>
      <p:sp>
        <p:nvSpPr>
          <p:cNvPr id="7" name="CaixaDeTexto 6"/>
          <p:cNvSpPr txBox="1"/>
          <p:nvPr/>
        </p:nvSpPr>
        <p:spPr>
          <a:xfrm>
            <a:off x="8256240" y="6234178"/>
            <a:ext cx="1386890" cy="276999"/>
          </a:xfrm>
          <a:prstGeom prst="rect">
            <a:avLst/>
          </a:prstGeom>
          <a:noFill/>
        </p:spPr>
        <p:txBody>
          <a:bodyPr wrap="square" rtlCol="0">
            <a:spAutoFit/>
          </a:bodyPr>
          <a:lstStyle/>
          <a:p>
            <a:r>
              <a:rPr lang="pt-BR" sz="1200">
                <a:solidFill>
                  <a:prstClr val="black"/>
                </a:solidFill>
                <a:latin typeface="Calibri"/>
              </a:rPr>
              <a:t>Fonte: Focus -2021</a:t>
            </a: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870" y="2736632"/>
            <a:ext cx="7600925" cy="3756779"/>
          </a:xfrm>
          <a:prstGeom prst="rect">
            <a:avLst/>
          </a:prstGeom>
        </p:spPr>
      </p:pic>
      <p:sp>
        <p:nvSpPr>
          <p:cNvPr id="11" name="CaixaDeTexto 10"/>
          <p:cNvSpPr txBox="1"/>
          <p:nvPr/>
        </p:nvSpPr>
        <p:spPr>
          <a:xfrm>
            <a:off x="3615831" y="2352860"/>
            <a:ext cx="8496944" cy="307777"/>
          </a:xfrm>
          <a:prstGeom prst="rect">
            <a:avLst/>
          </a:prstGeom>
          <a:noFill/>
        </p:spPr>
        <p:txBody>
          <a:bodyPr wrap="square" rtlCol="0">
            <a:spAutoFit/>
          </a:bodyPr>
          <a:lstStyle/>
          <a:p>
            <a:r>
              <a:rPr lang="pt-BR" sz="1400" b="1" dirty="0">
                <a:solidFill>
                  <a:prstClr val="black"/>
                </a:solidFill>
                <a:latin typeface="Calibri"/>
              </a:rPr>
              <a:t>Lançamentos Nacionais em salas de cinema – América Latina</a:t>
            </a:r>
            <a:endParaRPr lang="pt-BR" sz="1600" b="1" dirty="0">
              <a:solidFill>
                <a:prstClr val="black"/>
              </a:solidFill>
              <a:latin typeface="Calibri"/>
            </a:endParaRPr>
          </a:p>
        </p:txBody>
      </p:sp>
    </p:spTree>
    <p:extLst>
      <p:ext uri="{BB962C8B-B14F-4D97-AF65-F5344CB8AC3E}">
        <p14:creationId xmlns:p14="http://schemas.microsoft.com/office/powerpoint/2010/main" val="327503260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Resultados</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4" name="CaixaDeTexto 3"/>
          <p:cNvSpPr txBox="1"/>
          <p:nvPr/>
        </p:nvSpPr>
        <p:spPr>
          <a:xfrm>
            <a:off x="2351585" y="1460531"/>
            <a:ext cx="7957392" cy="830997"/>
          </a:xfrm>
          <a:prstGeom prst="rect">
            <a:avLst/>
          </a:prstGeom>
          <a:noFill/>
        </p:spPr>
        <p:txBody>
          <a:bodyPr wrap="square" lIns="91440" tIns="45720" rIns="91440" bIns="45720" rtlCol="0" anchor="t">
            <a:spAutoFit/>
          </a:bodyPr>
          <a:lstStyle/>
          <a:p>
            <a:pPr algn="just"/>
            <a:r>
              <a:rPr lang="pt-BR" sz="1600" dirty="0">
                <a:solidFill>
                  <a:prstClr val="black"/>
                </a:solidFill>
                <a:latin typeface="Calibri"/>
              </a:rPr>
              <a:t>A evolução dos números traz consigo outros desafios, ligados à ocupação das obras nacionais no parque exibidor. Como visto abaixo, cada vez mais tem aumentado o número de semanas com títulos ocupando mais de 30% do parque exibidor.</a:t>
            </a:r>
          </a:p>
        </p:txBody>
      </p:sp>
      <p:pic>
        <p:nvPicPr>
          <p:cNvPr id="5" name="Imagem 4" descr="Gráfico, Gráfico de barras&#10;&#10;Descrição gerada automaticamente">
            <a:extLst>
              <a:ext uri="{FF2B5EF4-FFF2-40B4-BE49-F238E27FC236}">
                <a16:creationId xmlns:a16="http://schemas.microsoft.com/office/drawing/2014/main" id="{06002C2D-FCE0-470E-8664-2EEB45D08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631" y="2945570"/>
            <a:ext cx="7655346" cy="3569850"/>
          </a:xfrm>
          <a:prstGeom prst="rect">
            <a:avLst/>
          </a:prstGeom>
        </p:spPr>
      </p:pic>
      <p:sp>
        <p:nvSpPr>
          <p:cNvPr id="6" name="Retângulo 5">
            <a:extLst>
              <a:ext uri="{FF2B5EF4-FFF2-40B4-BE49-F238E27FC236}">
                <a16:creationId xmlns:a16="http://schemas.microsoft.com/office/drawing/2014/main" id="{3BDAD7E9-FBA2-4C89-9278-61E499C55B00}"/>
              </a:ext>
            </a:extLst>
          </p:cNvPr>
          <p:cNvSpPr/>
          <p:nvPr/>
        </p:nvSpPr>
        <p:spPr>
          <a:xfrm>
            <a:off x="2071068" y="2644135"/>
            <a:ext cx="8820471" cy="307777"/>
          </a:xfrm>
          <a:prstGeom prst="rect">
            <a:avLst/>
          </a:prstGeom>
        </p:spPr>
        <p:txBody>
          <a:bodyPr wrap="square">
            <a:spAutoFit/>
          </a:bodyPr>
          <a:lstStyle/>
          <a:p>
            <a:pPr algn="ctr"/>
            <a:r>
              <a:rPr lang="pt-BR" sz="1400" b="1" dirty="0">
                <a:solidFill>
                  <a:prstClr val="black"/>
                </a:solidFill>
                <a:latin typeface="Calibri"/>
              </a:rPr>
              <a:t>Evolução da quantidade de semanas com pelo menos um título ocupando mais de 30% do parque exibidor</a:t>
            </a:r>
          </a:p>
        </p:txBody>
      </p:sp>
    </p:spTree>
    <p:extLst>
      <p:ext uri="{BB962C8B-B14F-4D97-AF65-F5344CB8AC3E}">
        <p14:creationId xmlns:p14="http://schemas.microsoft.com/office/powerpoint/2010/main" val="423406573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Resultados</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4" name="CaixaDeTexto 3"/>
          <p:cNvSpPr txBox="1"/>
          <p:nvPr/>
        </p:nvSpPr>
        <p:spPr>
          <a:xfrm>
            <a:off x="2350568" y="1342689"/>
            <a:ext cx="8496944" cy="830997"/>
          </a:xfrm>
          <a:prstGeom prst="rect">
            <a:avLst/>
          </a:prstGeom>
          <a:noFill/>
        </p:spPr>
        <p:txBody>
          <a:bodyPr wrap="square" rtlCol="0">
            <a:spAutoFit/>
          </a:bodyPr>
          <a:lstStyle/>
          <a:p>
            <a:pPr algn="just"/>
            <a:r>
              <a:rPr lang="pt-BR" sz="1600" dirty="0">
                <a:solidFill>
                  <a:prstClr val="black"/>
                </a:solidFill>
                <a:latin typeface="Calibri"/>
              </a:rPr>
              <a:t>É possível observar também como o número de salas ocupadas pelo título com mais salas ocupadas  apresenta uma trajetória ascendente, tanto para os filmes nacionais quanto para os filmes internacionais.</a:t>
            </a:r>
          </a:p>
        </p:txBody>
      </p:sp>
      <p:sp>
        <p:nvSpPr>
          <p:cNvPr id="6" name="Retângulo 5">
            <a:extLst>
              <a:ext uri="{FF2B5EF4-FFF2-40B4-BE49-F238E27FC236}">
                <a16:creationId xmlns:a16="http://schemas.microsoft.com/office/drawing/2014/main" id="{3BDAD7E9-FBA2-4C89-9278-61E499C55B00}"/>
              </a:ext>
            </a:extLst>
          </p:cNvPr>
          <p:cNvSpPr/>
          <p:nvPr/>
        </p:nvSpPr>
        <p:spPr>
          <a:xfrm>
            <a:off x="2188804" y="2285855"/>
            <a:ext cx="8820471" cy="307777"/>
          </a:xfrm>
          <a:prstGeom prst="rect">
            <a:avLst/>
          </a:prstGeom>
        </p:spPr>
        <p:txBody>
          <a:bodyPr wrap="square">
            <a:spAutoFit/>
          </a:bodyPr>
          <a:lstStyle/>
          <a:p>
            <a:pPr algn="ctr"/>
            <a:r>
              <a:rPr lang="pt-BR" sz="1400" b="1" dirty="0">
                <a:solidFill>
                  <a:prstClr val="black"/>
                </a:solidFill>
                <a:latin typeface="Calibri"/>
              </a:rPr>
              <a:t>Evolução da quantidade de salas ocupadas em uma semana pelo título que mais ocupou salas em cada ano</a:t>
            </a:r>
          </a:p>
        </p:txBody>
      </p:sp>
      <p:pic>
        <p:nvPicPr>
          <p:cNvPr id="8" name="Imagem 7" descr="Uma imagem contendo Gráfico de linhas&#10;&#10;Descrição gerada automaticamente">
            <a:extLst>
              <a:ext uri="{FF2B5EF4-FFF2-40B4-BE49-F238E27FC236}">
                <a16:creationId xmlns:a16="http://schemas.microsoft.com/office/drawing/2014/main" id="{D56E6821-3C74-465E-9D31-BEA571226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877" y="2577156"/>
            <a:ext cx="6963971" cy="4141218"/>
          </a:xfrm>
          <a:prstGeom prst="rect">
            <a:avLst/>
          </a:prstGeom>
        </p:spPr>
      </p:pic>
    </p:spTree>
    <p:extLst>
      <p:ext uri="{BB962C8B-B14F-4D97-AF65-F5344CB8AC3E}">
        <p14:creationId xmlns:p14="http://schemas.microsoft.com/office/powerpoint/2010/main" val="75717084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Resultados</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4" name="CaixaDeTexto 3"/>
          <p:cNvSpPr txBox="1"/>
          <p:nvPr/>
        </p:nvSpPr>
        <p:spPr>
          <a:xfrm>
            <a:off x="2351585" y="1361302"/>
            <a:ext cx="7957392" cy="584775"/>
          </a:xfrm>
          <a:prstGeom prst="rect">
            <a:avLst/>
          </a:prstGeom>
          <a:noFill/>
        </p:spPr>
        <p:txBody>
          <a:bodyPr wrap="square" rtlCol="0">
            <a:spAutoFit/>
          </a:bodyPr>
          <a:lstStyle/>
          <a:p>
            <a:pPr algn="just"/>
            <a:r>
              <a:rPr lang="pt-BR" sz="1600" dirty="0">
                <a:solidFill>
                  <a:prstClr val="black"/>
                </a:solidFill>
                <a:latin typeface="Calibri"/>
              </a:rPr>
              <a:t>Nesse cenário, podemos observar que mais de 85% dos títulos brasileiros são lançados em até 100 salas, sendo que mais de um terço são lançados em até 10 salas.</a:t>
            </a:r>
          </a:p>
        </p:txBody>
      </p:sp>
      <p:sp>
        <p:nvSpPr>
          <p:cNvPr id="6" name="Retângulo 5">
            <a:extLst>
              <a:ext uri="{FF2B5EF4-FFF2-40B4-BE49-F238E27FC236}">
                <a16:creationId xmlns:a16="http://schemas.microsoft.com/office/drawing/2014/main" id="{3BDAD7E9-FBA2-4C89-9278-61E499C55B00}"/>
              </a:ext>
            </a:extLst>
          </p:cNvPr>
          <p:cNvSpPr/>
          <p:nvPr/>
        </p:nvSpPr>
        <p:spPr>
          <a:xfrm>
            <a:off x="1847529" y="2181495"/>
            <a:ext cx="8820471" cy="307777"/>
          </a:xfrm>
          <a:prstGeom prst="rect">
            <a:avLst/>
          </a:prstGeom>
        </p:spPr>
        <p:txBody>
          <a:bodyPr wrap="square">
            <a:spAutoFit/>
          </a:bodyPr>
          <a:lstStyle/>
          <a:p>
            <a:pPr algn="ctr"/>
            <a:r>
              <a:rPr lang="pt-BR" sz="1400" b="1" dirty="0">
                <a:solidFill>
                  <a:prstClr val="black"/>
                </a:solidFill>
                <a:latin typeface="Calibri"/>
              </a:rPr>
              <a:t>Proporção de Títulos Brasileiros Lançados por Faixa no Lançamento</a:t>
            </a:r>
          </a:p>
        </p:txBody>
      </p:sp>
      <p:pic>
        <p:nvPicPr>
          <p:cNvPr id="5" name="Imagem 4" descr="Gráfico, Gráfico de linhas&#10;&#10;Descrição gerada automaticamente">
            <a:extLst>
              <a:ext uri="{FF2B5EF4-FFF2-40B4-BE49-F238E27FC236}">
                <a16:creationId xmlns:a16="http://schemas.microsoft.com/office/drawing/2014/main" id="{E8135160-DD43-4554-87F5-41BD731F6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038" y="2429235"/>
            <a:ext cx="7351563" cy="4006235"/>
          </a:xfrm>
          <a:prstGeom prst="rect">
            <a:avLst/>
          </a:prstGeom>
        </p:spPr>
      </p:pic>
    </p:spTree>
    <p:extLst>
      <p:ext uri="{BB962C8B-B14F-4D97-AF65-F5344CB8AC3E}">
        <p14:creationId xmlns:p14="http://schemas.microsoft.com/office/powerpoint/2010/main" val="7918190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Resultados</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4" name="CaixaDeTexto 3"/>
          <p:cNvSpPr txBox="1"/>
          <p:nvPr/>
        </p:nvSpPr>
        <p:spPr>
          <a:xfrm>
            <a:off x="2351585" y="1377661"/>
            <a:ext cx="7957392" cy="584775"/>
          </a:xfrm>
          <a:prstGeom prst="rect">
            <a:avLst/>
          </a:prstGeom>
          <a:noFill/>
        </p:spPr>
        <p:txBody>
          <a:bodyPr wrap="square" rtlCol="0">
            <a:spAutoFit/>
          </a:bodyPr>
          <a:lstStyle/>
          <a:p>
            <a:pPr algn="just"/>
            <a:r>
              <a:rPr lang="pt-BR" sz="1600" dirty="0">
                <a:solidFill>
                  <a:prstClr val="black"/>
                </a:solidFill>
                <a:latin typeface="Calibri"/>
              </a:rPr>
              <a:t>Ao mesmo tempo, os 20 filmes nacionais mais vistos em cada ano costumam representar mais de 90% do público dos filmes nacionais (fenômeno mundial).</a:t>
            </a:r>
          </a:p>
        </p:txBody>
      </p:sp>
      <p:sp>
        <p:nvSpPr>
          <p:cNvPr id="6" name="Retângulo 5">
            <a:extLst>
              <a:ext uri="{FF2B5EF4-FFF2-40B4-BE49-F238E27FC236}">
                <a16:creationId xmlns:a16="http://schemas.microsoft.com/office/drawing/2014/main" id="{3BDAD7E9-FBA2-4C89-9278-61E499C55B00}"/>
              </a:ext>
            </a:extLst>
          </p:cNvPr>
          <p:cNvSpPr/>
          <p:nvPr/>
        </p:nvSpPr>
        <p:spPr>
          <a:xfrm>
            <a:off x="1595500" y="2102869"/>
            <a:ext cx="8820471" cy="307777"/>
          </a:xfrm>
          <a:prstGeom prst="rect">
            <a:avLst/>
          </a:prstGeom>
        </p:spPr>
        <p:txBody>
          <a:bodyPr wrap="square" lIns="91440" tIns="45720" rIns="91440" bIns="45720" anchor="t">
            <a:spAutoFit/>
          </a:bodyPr>
          <a:lstStyle/>
          <a:p>
            <a:pPr algn="ctr"/>
            <a:r>
              <a:rPr lang="pt-BR" sz="1400" b="1" dirty="0">
                <a:solidFill>
                  <a:prstClr val="black"/>
                </a:solidFill>
                <a:latin typeface="Calibri"/>
              </a:rPr>
              <a:t>Concentração de Público - Filmes mais vistos</a:t>
            </a:r>
          </a:p>
        </p:txBody>
      </p:sp>
      <p:pic>
        <p:nvPicPr>
          <p:cNvPr id="5" name="Imagem 8" descr="Gráfico, Gráfico de linhas&#10;&#10;Descrição gerada automaticamente">
            <a:extLst>
              <a:ext uri="{FF2B5EF4-FFF2-40B4-BE49-F238E27FC236}">
                <a16:creationId xmlns:a16="http://schemas.microsoft.com/office/drawing/2014/main" id="{7E47DBA7-DC13-4F49-9C24-9796EEB14DD7}"/>
              </a:ext>
            </a:extLst>
          </p:cNvPr>
          <p:cNvPicPr>
            <a:picLocks noChangeAspect="1"/>
          </p:cNvPicPr>
          <p:nvPr/>
        </p:nvPicPr>
        <p:blipFill>
          <a:blip r:embed="rId3"/>
          <a:stretch>
            <a:fillRect/>
          </a:stretch>
        </p:blipFill>
        <p:spPr>
          <a:xfrm>
            <a:off x="2351585" y="2563359"/>
            <a:ext cx="7562335" cy="4050130"/>
          </a:xfrm>
          <a:prstGeom prst="rect">
            <a:avLst/>
          </a:prstGeom>
        </p:spPr>
      </p:pic>
    </p:spTree>
    <p:extLst>
      <p:ext uri="{BB962C8B-B14F-4D97-AF65-F5344CB8AC3E}">
        <p14:creationId xmlns:p14="http://schemas.microsoft.com/office/powerpoint/2010/main" val="233715686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8"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Conclusão</a:t>
            </a:r>
          </a:p>
        </p:txBody>
      </p:sp>
      <p:sp>
        <p:nvSpPr>
          <p:cNvPr id="2" name="Retângulo 1">
            <a:extLst>
              <a:ext uri="{FF2B5EF4-FFF2-40B4-BE49-F238E27FC236}">
                <a16:creationId xmlns:a16="http://schemas.microsoft.com/office/drawing/2014/main" id="{93972301-2CD7-49C3-AA77-2ADF558911A2}"/>
              </a:ext>
            </a:extLst>
          </p:cNvPr>
          <p:cNvSpPr/>
          <p:nvPr/>
        </p:nvSpPr>
        <p:spPr>
          <a:xfrm>
            <a:off x="2351585" y="1413768"/>
            <a:ext cx="7993311" cy="4062651"/>
          </a:xfrm>
          <a:prstGeom prst="rect">
            <a:avLst/>
          </a:prstGeom>
        </p:spPr>
        <p:txBody>
          <a:bodyPr wrap="square" lIns="91440" tIns="45720" rIns="91440" bIns="45720" anchor="t">
            <a:spAutoFit/>
          </a:bodyPr>
          <a:lstStyle/>
          <a:p>
            <a:pPr algn="just"/>
            <a:r>
              <a:rPr lang="pt-BR" sz="1600" dirty="0">
                <a:solidFill>
                  <a:prstClr val="black"/>
                </a:solidFill>
                <a:latin typeface="Calibri"/>
              </a:rPr>
              <a:t>A experiência obtida desde 2001 mostra que, na prática, os parâmetros foram determinados por Decreto, mas sempre a partir de avaliações técnicas da ANCINE.</a:t>
            </a:r>
          </a:p>
          <a:p>
            <a:pPr algn="just"/>
            <a:endParaRPr lang="pt-BR" sz="1600" dirty="0">
              <a:solidFill>
                <a:prstClr val="black"/>
              </a:solidFill>
              <a:latin typeface="Calibri"/>
            </a:endParaRPr>
          </a:p>
          <a:p>
            <a:pPr algn="just"/>
            <a:r>
              <a:rPr lang="pt-BR" sz="1600" dirty="0">
                <a:solidFill>
                  <a:prstClr val="black"/>
                </a:solidFill>
                <a:latin typeface="Calibri"/>
              </a:rPr>
              <a:t>A política pública deve observar os avanços regulatórios propostos pela ANCINE e pela Câmara Técnica, já adotadas pelo Decreto 10.190/2019, </a:t>
            </a:r>
            <a:r>
              <a:rPr lang="pt-BR" sz="1600" b="1" dirty="0">
                <a:solidFill>
                  <a:prstClr val="black"/>
                </a:solidFill>
                <a:latin typeface="Calibri"/>
              </a:rPr>
              <a:t>em especial a obrigação por sessão e a garantia de multiplicidade de títulos</a:t>
            </a:r>
            <a:r>
              <a:rPr lang="pt-BR" sz="1600" dirty="0">
                <a:solidFill>
                  <a:prstClr val="black"/>
                </a:solidFill>
                <a:latin typeface="Calibri"/>
              </a:rPr>
              <a:t>.</a:t>
            </a:r>
            <a:endParaRPr lang="pt-BR" sz="1600" dirty="0">
              <a:solidFill>
                <a:prstClr val="black"/>
              </a:solidFill>
              <a:latin typeface="Calibri"/>
              <a:cs typeface="Calibri"/>
            </a:endParaRPr>
          </a:p>
          <a:p>
            <a:pPr algn="just"/>
            <a:endParaRPr lang="pt-BR" sz="1600" dirty="0">
              <a:solidFill>
                <a:prstClr val="black"/>
              </a:solidFill>
              <a:latin typeface="Calibri"/>
              <a:cs typeface="Calibri"/>
            </a:endParaRPr>
          </a:p>
          <a:p>
            <a:pPr algn="just"/>
            <a:r>
              <a:rPr lang="pt-BR" sz="1600" dirty="0">
                <a:solidFill>
                  <a:prstClr val="black"/>
                </a:solidFill>
                <a:latin typeface="Calibri"/>
                <a:cs typeface="Calibri"/>
              </a:rPr>
              <a:t>O instrumento de Cota de Tela deve ser dinâmico e ser capaz de acompanhar a realidade do mercado exibidor, sendo recomendado que, </a:t>
            </a:r>
            <a:r>
              <a:rPr lang="pt-BR" sz="1600" b="1" dirty="0">
                <a:solidFill>
                  <a:prstClr val="black"/>
                </a:solidFill>
                <a:latin typeface="Calibri"/>
              </a:rPr>
              <a:t>no caso de eventual renovação, esses parâmetros passem a ser fixados diretamente e anualmente pela ANCINE, considerando a multiprogramação (por sessão) e o estímulo à programação em sessões de horário nobre</a:t>
            </a:r>
            <a:r>
              <a:rPr lang="pt-BR" sz="1600" dirty="0">
                <a:solidFill>
                  <a:prstClr val="black"/>
                </a:solidFill>
                <a:latin typeface="Calibri"/>
              </a:rPr>
              <a:t>.</a:t>
            </a:r>
          </a:p>
          <a:p>
            <a:pPr algn="just"/>
            <a:endParaRPr lang="pt-BR" sz="1600" dirty="0">
              <a:solidFill>
                <a:prstClr val="black"/>
              </a:solidFill>
              <a:latin typeface="Calibri"/>
            </a:endParaRPr>
          </a:p>
          <a:p>
            <a:pPr algn="just"/>
            <a:r>
              <a:rPr lang="pt-BR" sz="1600" b="1" dirty="0">
                <a:solidFill>
                  <a:prstClr val="black"/>
                </a:solidFill>
                <a:latin typeface="Calibri"/>
              </a:rPr>
              <a:t>A fixação da Cota de Tela deve ser baseada em análises técnicas, a partir de informações e dados obtidos pelo SCB, acompanhadas do monitoramento pela ANCINE e da realização de oitiva pública.</a:t>
            </a:r>
            <a:endParaRPr lang="pt-BR" sz="1600" dirty="0">
              <a:solidFill>
                <a:prstClr val="black"/>
              </a:solidFill>
              <a:latin typeface="Calibri"/>
              <a:cs typeface="Calibri"/>
            </a:endParaRPr>
          </a:p>
          <a:p>
            <a:pPr algn="just"/>
            <a:endParaRPr lang="pt-BR" dirty="0">
              <a:solidFill>
                <a:prstClr val="black"/>
              </a:solidFill>
              <a:latin typeface="Calibri"/>
              <a:cs typeface="Calibri"/>
            </a:endParaRPr>
          </a:p>
        </p:txBody>
      </p:sp>
    </p:spTree>
    <p:extLst>
      <p:ext uri="{BB962C8B-B14F-4D97-AF65-F5344CB8AC3E}">
        <p14:creationId xmlns:p14="http://schemas.microsoft.com/office/powerpoint/2010/main" val="392795716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4" name="CaixaDeTexto 3"/>
          <p:cNvSpPr txBox="1"/>
          <p:nvPr/>
        </p:nvSpPr>
        <p:spPr>
          <a:xfrm>
            <a:off x="2099767" y="2767279"/>
            <a:ext cx="8064896" cy="954107"/>
          </a:xfrm>
          <a:prstGeom prst="rect">
            <a:avLst/>
          </a:prstGeom>
          <a:noFill/>
        </p:spPr>
        <p:txBody>
          <a:bodyPr wrap="square" lIns="91440" tIns="45720" rIns="91440" bIns="45720" rtlCol="0" anchor="t">
            <a:spAutoFit/>
          </a:bodyPr>
          <a:lstStyle/>
          <a:p>
            <a:pPr algn="ctr"/>
            <a:endParaRPr lang="pt-BR" sz="2400" b="1">
              <a:solidFill>
                <a:prstClr val="black"/>
              </a:solidFill>
              <a:latin typeface="Calibri"/>
              <a:cs typeface="Calibri"/>
            </a:endParaRPr>
          </a:p>
          <a:p>
            <a:pPr algn="ctr"/>
            <a:endParaRPr lang="pt-BR" sz="1600">
              <a:solidFill>
                <a:prstClr val="black"/>
              </a:solidFill>
              <a:latin typeface="Calibri"/>
            </a:endParaRPr>
          </a:p>
          <a:p>
            <a:pPr algn="ctr"/>
            <a:endParaRPr lang="pt-BR" sz="1600">
              <a:solidFill>
                <a:prstClr val="black"/>
              </a:solidFill>
              <a:latin typeface="Calibri"/>
            </a:endParaRPr>
          </a:p>
        </p:txBody>
      </p:sp>
      <p:sp>
        <p:nvSpPr>
          <p:cNvPr id="2" name="CaixaDeTexto 1">
            <a:extLst>
              <a:ext uri="{FF2B5EF4-FFF2-40B4-BE49-F238E27FC236}">
                <a16:creationId xmlns:a16="http://schemas.microsoft.com/office/drawing/2014/main" id="{67FC84CE-2D3D-457C-AC04-A04A60B38F6B}"/>
              </a:ext>
            </a:extLst>
          </p:cNvPr>
          <p:cNvSpPr txBox="1"/>
          <p:nvPr/>
        </p:nvSpPr>
        <p:spPr>
          <a:xfrm>
            <a:off x="3105664" y="2496066"/>
            <a:ext cx="61289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2800" b="1" dirty="0">
                <a:solidFill>
                  <a:prstClr val="black"/>
                </a:solidFill>
                <a:latin typeface="Calibri"/>
                <a:cs typeface="Calibri"/>
              </a:rPr>
              <a:t>Cenário atualizado do parque exibidor </a:t>
            </a:r>
          </a:p>
        </p:txBody>
      </p:sp>
    </p:spTree>
    <p:extLst>
      <p:ext uri="{BB962C8B-B14F-4D97-AF65-F5344CB8AC3E}">
        <p14:creationId xmlns:p14="http://schemas.microsoft.com/office/powerpoint/2010/main" val="133770721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667000" y="1361676"/>
            <a:ext cx="6858000" cy="321471"/>
          </a:xfrm>
          <a:prstGeom prst="rect">
            <a:avLst/>
          </a:prstGeom>
        </p:spPr>
        <p:txBody>
          <a:bodyPr vert="horz" lIns="68580" tIns="34290" rIns="68580" bIns="34290" rtlCol="0" anchor="ctr">
            <a:normAutofit fontScale="97500" lnSpcReduction="10000"/>
          </a:bodyPr>
          <a:lstStyle/>
          <a:p>
            <a:pPr algn="ctr">
              <a:spcBef>
                <a:spcPct val="0"/>
              </a:spcBef>
              <a:defRPr/>
            </a:pPr>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2801634" y="3429001"/>
            <a:ext cx="6858000" cy="321471"/>
          </a:xfrm>
          <a:prstGeom prst="rect">
            <a:avLst/>
          </a:prstGeom>
        </p:spPr>
        <p:txBody>
          <a:bodyPr vert="horz" lIns="68580" tIns="34290" rIns="68580" bIns="34290" rtlCol="0" anchor="ctr">
            <a:normAutofit fontScale="25000" lnSpcReduction="20000"/>
          </a:bodyPr>
          <a:lstStyle/>
          <a:p>
            <a:endParaRPr lang="pt-BR" sz="7200">
              <a:solidFill>
                <a:prstClr val="black"/>
              </a:solidFill>
              <a:latin typeface="Calibri"/>
            </a:endParaRPr>
          </a:p>
          <a:p>
            <a:endParaRPr lang="pt-BR" sz="7200">
              <a:solidFill>
                <a:prstClr val="black"/>
              </a:solidFill>
              <a:latin typeface="Calibri"/>
            </a:endParaRPr>
          </a:p>
          <a:p>
            <a:pPr>
              <a:spcBef>
                <a:spcPct val="0"/>
              </a:spcBef>
              <a:defRPr/>
            </a:pPr>
            <a:endParaRPr lang="pt-BR" sz="1350">
              <a:solidFill>
                <a:prstClr val="black"/>
              </a:solidFill>
              <a:latin typeface="Calibri"/>
            </a:endParaRPr>
          </a:p>
        </p:txBody>
      </p:sp>
      <p:sp>
        <p:nvSpPr>
          <p:cNvPr id="18" name="CaixaDeTexto 17">
            <a:extLst>
              <a:ext uri="{FF2B5EF4-FFF2-40B4-BE49-F238E27FC236}">
                <a16:creationId xmlns:a16="http://schemas.microsoft.com/office/drawing/2014/main" id="{C2C94F14-9499-4649-A999-0AF8FF6E2BFB}"/>
              </a:ext>
            </a:extLst>
          </p:cNvPr>
          <p:cNvSpPr txBox="1"/>
          <p:nvPr/>
        </p:nvSpPr>
        <p:spPr>
          <a:xfrm>
            <a:off x="1701517" y="846428"/>
            <a:ext cx="8255276" cy="1077218"/>
          </a:xfrm>
          <a:prstGeom prst="rect">
            <a:avLst/>
          </a:prstGeom>
          <a:noFill/>
        </p:spPr>
        <p:txBody>
          <a:bodyPr wrap="square">
            <a:spAutoFit/>
          </a:bodyPr>
          <a:lstStyle/>
          <a:p>
            <a:pPr algn="just"/>
            <a:r>
              <a:rPr lang="pt-BR" sz="1600" dirty="0">
                <a:solidFill>
                  <a:prstClr val="black"/>
                </a:solidFill>
                <a:latin typeface="Calibri"/>
              </a:rPr>
              <a:t>Considerando a evolução até a semana cinematográfica nº40 de 2021 (até 13 de outubro), o parque exibidor parece apresentar uma certa  estabilidade. </a:t>
            </a:r>
          </a:p>
          <a:p>
            <a:pPr algn="just"/>
            <a:r>
              <a:rPr lang="pt-BR" sz="1600" dirty="0">
                <a:solidFill>
                  <a:prstClr val="black"/>
                </a:solidFill>
                <a:latin typeface="Calibri"/>
              </a:rPr>
              <a:t>O SCB tem registrado o funcionamento semanal próximo das 3.000 salas. O patamar alcançado é significativo em relação ao período da pandemia, mas ainda abaixo dos anos anteriores.</a:t>
            </a:r>
          </a:p>
        </p:txBody>
      </p:sp>
      <p:pic>
        <p:nvPicPr>
          <p:cNvPr id="9" name="Imagem 8">
            <a:extLst>
              <a:ext uri="{FF2B5EF4-FFF2-40B4-BE49-F238E27FC236}">
                <a16:creationId xmlns:a16="http://schemas.microsoft.com/office/drawing/2014/main" id="{35919465-2D33-4BD5-A6E2-7B564BB5F672}"/>
              </a:ext>
            </a:extLst>
          </p:cNvPr>
          <p:cNvPicPr>
            <a:picLocks noChangeAspect="1"/>
          </p:cNvPicPr>
          <p:nvPr/>
        </p:nvPicPr>
        <p:blipFill>
          <a:blip r:embed="rId3"/>
          <a:stretch>
            <a:fillRect/>
          </a:stretch>
        </p:blipFill>
        <p:spPr>
          <a:xfrm>
            <a:off x="1567180" y="2293911"/>
            <a:ext cx="8847215" cy="3500525"/>
          </a:xfrm>
          <a:prstGeom prst="rect">
            <a:avLst/>
          </a:prstGeom>
        </p:spPr>
      </p:pic>
    </p:spTree>
    <p:extLst>
      <p:ext uri="{BB962C8B-B14F-4D97-AF65-F5344CB8AC3E}">
        <p14:creationId xmlns:p14="http://schemas.microsoft.com/office/powerpoint/2010/main" val="300264833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endParaRPr lang="pt-BR" sz="2400" dirty="0">
              <a:solidFill>
                <a:prstClr val="black"/>
              </a:solidFill>
              <a:latin typeface="Calibri"/>
            </a:endParaRPr>
          </a:p>
        </p:txBody>
      </p:sp>
      <p:sp>
        <p:nvSpPr>
          <p:cNvPr id="4" name="CaixaDeTexto 3"/>
          <p:cNvSpPr txBox="1"/>
          <p:nvPr/>
        </p:nvSpPr>
        <p:spPr>
          <a:xfrm>
            <a:off x="1901206" y="1071546"/>
            <a:ext cx="8042291" cy="4862870"/>
          </a:xfrm>
          <a:prstGeom prst="rect">
            <a:avLst/>
          </a:prstGeom>
          <a:noFill/>
        </p:spPr>
        <p:txBody>
          <a:bodyPr wrap="square" lIns="91440" tIns="45720" rIns="91440" bIns="45720" rtlCol="0" anchor="t">
            <a:spAutoFit/>
          </a:bodyPr>
          <a:lstStyle/>
          <a:p>
            <a:pPr algn="just"/>
            <a:endParaRPr lang="pt-BR" sz="1600" dirty="0">
              <a:solidFill>
                <a:prstClr val="black"/>
              </a:solidFill>
              <a:latin typeface="Calibri"/>
              <a:ea typeface="+mn-lt"/>
              <a:cs typeface="Calibri"/>
            </a:endParaRPr>
          </a:p>
          <a:p>
            <a:pPr algn="just"/>
            <a:r>
              <a:rPr lang="pt-BR" sz="1600" dirty="0">
                <a:solidFill>
                  <a:prstClr val="black"/>
                </a:solidFill>
                <a:latin typeface="Calibri"/>
                <a:ea typeface="+mn-lt"/>
                <a:cs typeface="Calibri"/>
              </a:rPr>
              <a:t>Como sabido, a pandemia provocou o fechamento das salas no país e uma grave crise no segmento, logo após o parque exibidor alcançar o recorde histórico de 3507 salas no fim de 2019.</a:t>
            </a:r>
          </a:p>
          <a:p>
            <a:pPr algn="just"/>
            <a:endParaRPr lang="pt-BR" sz="1600" dirty="0">
              <a:solidFill>
                <a:prstClr val="black"/>
              </a:solidFill>
              <a:latin typeface="Calibri"/>
              <a:ea typeface="+mn-lt"/>
              <a:cs typeface="Calibri"/>
            </a:endParaRPr>
          </a:p>
          <a:p>
            <a:pPr algn="just"/>
            <a:r>
              <a:rPr lang="pt-BR" sz="1600" dirty="0">
                <a:solidFill>
                  <a:prstClr val="black"/>
                </a:solidFill>
                <a:latin typeface="Calibri"/>
                <a:ea typeface="+mn-lt"/>
                <a:cs typeface="Calibri"/>
              </a:rPr>
              <a:t>Desde setembro de 2020, no entanto, iniciou-se um processo de reabertura das salas  por todo país.</a:t>
            </a:r>
          </a:p>
          <a:p>
            <a:pPr algn="just"/>
            <a:endParaRPr lang="pt-BR" sz="1600" dirty="0">
              <a:solidFill>
                <a:prstClr val="black"/>
              </a:solidFill>
              <a:latin typeface="Calibri"/>
              <a:ea typeface="+mn-lt"/>
              <a:cs typeface="Calibri"/>
            </a:endParaRPr>
          </a:p>
          <a:p>
            <a:pPr algn="just"/>
            <a:r>
              <a:rPr lang="pt-BR" sz="1600" dirty="0">
                <a:solidFill>
                  <a:prstClr val="black"/>
                </a:solidFill>
                <a:latin typeface="Calibri"/>
                <a:ea typeface="+mn-lt"/>
                <a:cs typeface="Calibri"/>
              </a:rPr>
              <a:t>Até 30/09/2021 tínhamos na ANCINE 2.928 salas comerciais registradas como “em funcionamento” sendo que</a:t>
            </a:r>
            <a:r>
              <a:rPr lang="pt-BR" sz="1600" b="1" dirty="0">
                <a:solidFill>
                  <a:prstClr val="black"/>
                </a:solidFill>
                <a:latin typeface="Calibri"/>
                <a:ea typeface="+mn-lt"/>
                <a:cs typeface="Calibri"/>
              </a:rPr>
              <a:t> 2.864 salas chegaram a exibir títulos neste mês de setembro. </a:t>
            </a:r>
            <a:br>
              <a:rPr lang="en-US" b="1" dirty="0">
                <a:solidFill>
                  <a:prstClr val="black"/>
                </a:solidFill>
                <a:latin typeface="Calibri"/>
              </a:rPr>
            </a:br>
            <a:endParaRPr lang="en-US" dirty="0">
              <a:solidFill>
                <a:prstClr val="black"/>
              </a:solidFill>
              <a:latin typeface="Calibri"/>
              <a:cs typeface="Calibri"/>
            </a:endParaRPr>
          </a:p>
          <a:p>
            <a:pPr algn="just"/>
            <a:r>
              <a:rPr lang="pt-BR" sz="1600" dirty="0">
                <a:solidFill>
                  <a:prstClr val="black"/>
                </a:solidFill>
                <a:latin typeface="Calibri"/>
                <a:ea typeface="+mn-lt"/>
                <a:cs typeface="Calibri"/>
              </a:rPr>
              <a:t>Desde março de  2020, cerca de 85 salas registraram fechamento em definitivo no Brasil. (sem contar os drive-</a:t>
            </a:r>
            <a:r>
              <a:rPr lang="pt-BR" sz="1600" dirty="0" err="1">
                <a:solidFill>
                  <a:prstClr val="black"/>
                </a:solidFill>
                <a:latin typeface="Calibri"/>
                <a:ea typeface="+mn-lt"/>
                <a:cs typeface="Calibri"/>
              </a:rPr>
              <a:t>ins</a:t>
            </a:r>
            <a:r>
              <a:rPr lang="pt-BR" sz="1600" dirty="0">
                <a:solidFill>
                  <a:prstClr val="black"/>
                </a:solidFill>
                <a:latin typeface="Calibri"/>
                <a:ea typeface="+mn-lt"/>
                <a:cs typeface="Calibri"/>
              </a:rPr>
              <a:t> abertos e posteriormente fechados durante a pandemia).</a:t>
            </a:r>
            <a:endParaRPr lang="en-US" dirty="0">
              <a:solidFill>
                <a:prstClr val="black"/>
              </a:solidFill>
              <a:latin typeface="Calibri"/>
            </a:endParaRPr>
          </a:p>
          <a:p>
            <a:pPr algn="just"/>
            <a:endParaRPr lang="pt-BR" sz="1600" dirty="0">
              <a:solidFill>
                <a:prstClr val="black"/>
              </a:solidFill>
              <a:latin typeface="Calibri"/>
              <a:ea typeface="+mn-lt"/>
              <a:cs typeface="Calibri"/>
            </a:endParaRPr>
          </a:p>
          <a:p>
            <a:pPr algn="just"/>
            <a:r>
              <a:rPr lang="pt-BR" sz="1600" dirty="0">
                <a:solidFill>
                  <a:prstClr val="black"/>
                </a:solidFill>
                <a:latin typeface="Calibri"/>
                <a:ea typeface="+mn-lt"/>
                <a:cs typeface="Calibri"/>
              </a:rPr>
              <a:t>No entanto, existem ainda cerca de 500 salas registradas como fechadas temporariamente desde março de 2020, que podem estar aguardando o melhor momento para retomarem suas atividades ou ainda não comunicaram eventual fechamento definitivo.</a:t>
            </a:r>
            <a:endParaRPr lang="pt-BR" dirty="0">
              <a:solidFill>
                <a:prstClr val="black"/>
              </a:solidFill>
              <a:latin typeface="Calibri"/>
              <a:ea typeface="+mn-lt"/>
              <a:cs typeface="Calibri"/>
            </a:endParaRPr>
          </a:p>
          <a:p>
            <a:pPr algn="just"/>
            <a:br>
              <a:rPr lang="en-US" dirty="0">
                <a:solidFill>
                  <a:prstClr val="black"/>
                </a:solidFill>
                <a:latin typeface="Calibri"/>
              </a:rPr>
            </a:br>
            <a:endParaRPr lang="en-US" dirty="0">
              <a:solidFill>
                <a:prstClr val="black"/>
              </a:solidFill>
              <a:latin typeface="Calibri"/>
            </a:endParaRPr>
          </a:p>
        </p:txBody>
      </p:sp>
    </p:spTree>
    <p:extLst>
      <p:ext uri="{BB962C8B-B14F-4D97-AF65-F5344CB8AC3E}">
        <p14:creationId xmlns:p14="http://schemas.microsoft.com/office/powerpoint/2010/main" val="13530148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4" name="CaixaDeTexto 3"/>
          <p:cNvSpPr txBox="1"/>
          <p:nvPr/>
        </p:nvSpPr>
        <p:spPr>
          <a:xfrm>
            <a:off x="2350568" y="1180223"/>
            <a:ext cx="8317432" cy="4647426"/>
          </a:xfrm>
          <a:prstGeom prst="rect">
            <a:avLst/>
          </a:prstGeom>
          <a:noFill/>
        </p:spPr>
        <p:txBody>
          <a:bodyPr wrap="square" lIns="91440" tIns="45720" rIns="91440" bIns="45720" rtlCol="0" anchor="t">
            <a:spAutoFit/>
          </a:bodyPr>
          <a:lstStyle/>
          <a:p>
            <a:endParaRPr lang="pt-BR" sz="1600" dirty="0">
              <a:solidFill>
                <a:prstClr val="black"/>
              </a:solidFill>
              <a:latin typeface="Calibri"/>
            </a:endParaRPr>
          </a:p>
          <a:p>
            <a:r>
              <a:rPr lang="pt-BR" sz="1600" dirty="0">
                <a:solidFill>
                  <a:prstClr val="black"/>
                </a:solidFill>
                <a:latin typeface="Calibri"/>
              </a:rPr>
              <a:t>Diz o art. 55º da Medida Provisória nº 2228-1/01:</a:t>
            </a:r>
            <a:endParaRPr lang="pt-BR" sz="1600" dirty="0">
              <a:solidFill>
                <a:prstClr val="black"/>
              </a:solidFill>
              <a:latin typeface="Calibri"/>
              <a:cs typeface="Calibri"/>
            </a:endParaRPr>
          </a:p>
          <a:p>
            <a:endParaRPr lang="pt-BR" sz="1600" dirty="0">
              <a:solidFill>
                <a:prstClr val="black"/>
              </a:solidFill>
              <a:latin typeface="Calibri"/>
            </a:endParaRPr>
          </a:p>
          <a:p>
            <a:pPr lvl="1" algn="just"/>
            <a:r>
              <a:rPr lang="pt-BR" sz="1600" i="1" dirty="0">
                <a:solidFill>
                  <a:prstClr val="black"/>
                </a:solidFill>
                <a:latin typeface="Calibri"/>
              </a:rPr>
              <a:t>Art. 55.  </a:t>
            </a:r>
            <a:r>
              <a:rPr lang="pt-BR" sz="1600" b="1" i="1" u="sng" dirty="0">
                <a:solidFill>
                  <a:prstClr val="black"/>
                </a:solidFill>
                <a:latin typeface="Calibri"/>
              </a:rPr>
              <a:t>Por um prazo de vinte anos, contados a partir de 5 de setembro de 2001</a:t>
            </a:r>
            <a:r>
              <a:rPr lang="pt-BR" sz="1600" i="1" dirty="0">
                <a:solidFill>
                  <a:prstClr val="black"/>
                </a:solidFill>
                <a:latin typeface="Calibri"/>
              </a:rPr>
              <a:t>, as empresas proprietárias, locatárias ou arrendatárias de salas, espaços ou locais de exibição pública comercial exibirão obras cinematográficas brasileiras de longa metragem, por um número de dias fixado, anualmente, por decreto, ouvidas as entidades representativas dos produtores, distribuidores e exibidores.</a:t>
            </a:r>
            <a:endParaRPr lang="pt-BR" sz="1600" i="1" dirty="0">
              <a:solidFill>
                <a:prstClr val="black"/>
              </a:solidFill>
              <a:latin typeface="Calibri"/>
              <a:cs typeface="Calibri"/>
            </a:endParaRPr>
          </a:p>
          <a:p>
            <a:pPr lvl="1" algn="just"/>
            <a:r>
              <a:rPr lang="pt-BR" sz="1600" i="1" dirty="0">
                <a:solidFill>
                  <a:prstClr val="black"/>
                </a:solidFill>
                <a:latin typeface="Calibri"/>
              </a:rPr>
              <a:t>§ 1</a:t>
            </a:r>
            <a:r>
              <a:rPr lang="pt-BR" sz="1600" i="1" u="sng" baseline="30000" dirty="0">
                <a:solidFill>
                  <a:prstClr val="black"/>
                </a:solidFill>
                <a:latin typeface="Calibri"/>
              </a:rPr>
              <a:t>o</a:t>
            </a:r>
            <a:r>
              <a:rPr lang="pt-BR" sz="1600" i="1" dirty="0">
                <a:solidFill>
                  <a:prstClr val="black"/>
                </a:solidFill>
                <a:latin typeface="Calibri"/>
              </a:rPr>
              <a:t>  A exibição de obras cinematográficas brasileiras far-se-á proporcionalmente, no semestre, podendo o exibidor antecipar a programação do semestre seguinte.</a:t>
            </a:r>
            <a:endParaRPr lang="pt-BR" sz="1600" i="1" dirty="0">
              <a:solidFill>
                <a:prstClr val="black"/>
              </a:solidFill>
              <a:latin typeface="Calibri"/>
              <a:cs typeface="Calibri"/>
            </a:endParaRPr>
          </a:p>
          <a:p>
            <a:pPr lvl="1" algn="just"/>
            <a:r>
              <a:rPr lang="pt-BR" sz="1600" i="1" dirty="0">
                <a:solidFill>
                  <a:prstClr val="black"/>
                </a:solidFill>
                <a:latin typeface="Calibri"/>
              </a:rPr>
              <a:t>§ 2</a:t>
            </a:r>
            <a:r>
              <a:rPr lang="pt-BR" sz="1600" i="1" baseline="30000" dirty="0">
                <a:solidFill>
                  <a:prstClr val="black"/>
                </a:solidFill>
                <a:latin typeface="Calibri"/>
              </a:rPr>
              <a:t>o</a:t>
            </a:r>
            <a:r>
              <a:rPr lang="pt-BR" sz="1600" i="1" dirty="0">
                <a:solidFill>
                  <a:prstClr val="black"/>
                </a:solidFill>
                <a:latin typeface="Calibri"/>
              </a:rPr>
              <a:t>  A ANCINE aferirá, semestralmente, o cumprimento do disposto neste artigo.</a:t>
            </a:r>
            <a:endParaRPr lang="pt-BR" sz="1600" i="1" dirty="0">
              <a:solidFill>
                <a:prstClr val="black"/>
              </a:solidFill>
              <a:latin typeface="Calibri"/>
              <a:cs typeface="Calibri"/>
            </a:endParaRPr>
          </a:p>
          <a:p>
            <a:pPr lvl="1" algn="just"/>
            <a:r>
              <a:rPr lang="pt-BR" sz="1600" i="1" dirty="0">
                <a:solidFill>
                  <a:prstClr val="black"/>
                </a:solidFill>
                <a:latin typeface="Calibri"/>
              </a:rPr>
              <a:t>§ 3</a:t>
            </a:r>
            <a:r>
              <a:rPr lang="pt-BR" sz="1600" i="1" u="sng" baseline="30000" dirty="0">
                <a:solidFill>
                  <a:prstClr val="black"/>
                </a:solidFill>
                <a:latin typeface="Calibri"/>
              </a:rPr>
              <a:t>o</a:t>
            </a:r>
            <a:r>
              <a:rPr lang="pt-BR" sz="1600" i="1" dirty="0">
                <a:solidFill>
                  <a:prstClr val="black"/>
                </a:solidFill>
                <a:latin typeface="Calibri"/>
              </a:rPr>
              <a:t>  As obras cinematográficas e os telefilmes que forem exibidos em meios eletrônicos antes da exibição comercial em salas não serão computados para fins do cumprimento do disposto no caput.</a:t>
            </a:r>
            <a:endParaRPr lang="pt-BR" sz="1600" i="1" dirty="0">
              <a:solidFill>
                <a:prstClr val="black"/>
              </a:solidFill>
              <a:latin typeface="Calibri"/>
              <a:cs typeface="Calibri"/>
            </a:endParaRPr>
          </a:p>
          <a:p>
            <a:endParaRPr lang="pt-BR" sz="1600" dirty="0">
              <a:solidFill>
                <a:prstClr val="black"/>
              </a:solidFill>
              <a:latin typeface="Calibri"/>
            </a:endParaRPr>
          </a:p>
          <a:p>
            <a:endParaRPr lang="pt-BR" sz="1600" dirty="0">
              <a:solidFill>
                <a:srgbClr val="FF0000"/>
              </a:solidFill>
              <a:latin typeface="Calibri"/>
            </a:endParaRPr>
          </a:p>
          <a:p>
            <a:pPr algn="ctr"/>
            <a:r>
              <a:rPr lang="pt-BR" sz="2000" b="1" dirty="0">
                <a:solidFill>
                  <a:srgbClr val="FF0000"/>
                </a:solidFill>
                <a:latin typeface="Calibri"/>
              </a:rPr>
              <a:t>Os vinte anos previstos chegaram ao fim em 5 de setembro de 2021, cabendo então o debate sobre a renovação do instrumento regulatório.</a:t>
            </a:r>
            <a:endParaRPr lang="pt-BR" sz="2000" b="1" dirty="0">
              <a:solidFill>
                <a:srgbClr val="FF0000"/>
              </a:solidFill>
              <a:latin typeface="Calibri"/>
              <a:cs typeface="Calibri"/>
            </a:endParaRPr>
          </a:p>
        </p:txBody>
      </p:sp>
    </p:spTree>
    <p:extLst>
      <p:ext uri="{BB962C8B-B14F-4D97-AF65-F5344CB8AC3E}">
        <p14:creationId xmlns:p14="http://schemas.microsoft.com/office/powerpoint/2010/main" val="261478998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667000" y="1339440"/>
            <a:ext cx="6858000" cy="321471"/>
          </a:xfrm>
          <a:prstGeom prst="rect">
            <a:avLst/>
          </a:prstGeom>
        </p:spPr>
        <p:txBody>
          <a:bodyPr vert="horz" lIns="68580" tIns="34290" rIns="68580" bIns="34290" rtlCol="0" anchor="ctr">
            <a:normAutofit fontScale="97500" lnSpcReduction="10000"/>
          </a:bodyPr>
          <a:lstStyle/>
          <a:p>
            <a:pPr algn="ctr">
              <a:spcBef>
                <a:spcPct val="0"/>
              </a:spcBef>
              <a:defRPr/>
            </a:pPr>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2801634" y="3429001"/>
            <a:ext cx="6858000" cy="321471"/>
          </a:xfrm>
          <a:prstGeom prst="rect">
            <a:avLst/>
          </a:prstGeom>
        </p:spPr>
        <p:txBody>
          <a:bodyPr vert="horz" lIns="68580" tIns="34290" rIns="68580" bIns="34290" rtlCol="0" anchor="ctr">
            <a:normAutofit fontScale="25000" lnSpcReduction="20000"/>
          </a:bodyPr>
          <a:lstStyle/>
          <a:p>
            <a:endParaRPr lang="pt-BR" sz="7200">
              <a:solidFill>
                <a:prstClr val="black"/>
              </a:solidFill>
              <a:latin typeface="Calibri"/>
            </a:endParaRPr>
          </a:p>
          <a:p>
            <a:endParaRPr lang="pt-BR" sz="7200">
              <a:solidFill>
                <a:prstClr val="black"/>
              </a:solidFill>
              <a:latin typeface="Calibri"/>
            </a:endParaRPr>
          </a:p>
          <a:p>
            <a:pPr>
              <a:spcBef>
                <a:spcPct val="0"/>
              </a:spcBef>
              <a:defRPr/>
            </a:pPr>
            <a:endParaRPr lang="pt-BR" sz="1350">
              <a:solidFill>
                <a:prstClr val="black"/>
              </a:solidFill>
              <a:latin typeface="Calibri"/>
            </a:endParaRPr>
          </a:p>
        </p:txBody>
      </p:sp>
      <p:sp>
        <p:nvSpPr>
          <p:cNvPr id="3" name="Retângulo 2">
            <a:extLst>
              <a:ext uri="{FF2B5EF4-FFF2-40B4-BE49-F238E27FC236}">
                <a16:creationId xmlns:a16="http://schemas.microsoft.com/office/drawing/2014/main" id="{78988818-6CC8-40B4-B320-5680ACF83B17}"/>
              </a:ext>
            </a:extLst>
          </p:cNvPr>
          <p:cNvSpPr/>
          <p:nvPr/>
        </p:nvSpPr>
        <p:spPr>
          <a:xfrm>
            <a:off x="1870959" y="800831"/>
            <a:ext cx="7583556" cy="1077218"/>
          </a:xfrm>
          <a:prstGeom prst="rect">
            <a:avLst/>
          </a:prstGeom>
        </p:spPr>
        <p:txBody>
          <a:bodyPr wrap="square">
            <a:spAutoFit/>
          </a:bodyPr>
          <a:lstStyle/>
          <a:p>
            <a:pPr algn="just"/>
            <a:r>
              <a:rPr lang="pt-BR" sz="1600" dirty="0">
                <a:solidFill>
                  <a:prstClr val="black"/>
                </a:solidFill>
                <a:latin typeface="Calibri"/>
              </a:rPr>
              <a:t>O movimento de reabertura vem atingindo todas as regiões do país, com destaque para o eixo Rio de Janeiro-São Paulo, onde se concentra a maior parte das salas do parque cinematográfico. Na semana 40, o SCB registrou, em todas as regiões, funcionamento de um percentual próximo ou superior a 80% da mesma semana em 2019.</a:t>
            </a:r>
          </a:p>
        </p:txBody>
      </p:sp>
      <p:pic>
        <p:nvPicPr>
          <p:cNvPr id="4" name="Imagem 3">
            <a:extLst>
              <a:ext uri="{FF2B5EF4-FFF2-40B4-BE49-F238E27FC236}">
                <a16:creationId xmlns:a16="http://schemas.microsoft.com/office/drawing/2014/main" id="{6D46F354-1234-4371-B5CE-C1D99633AC94}"/>
              </a:ext>
            </a:extLst>
          </p:cNvPr>
          <p:cNvPicPr>
            <a:picLocks noChangeAspect="1"/>
          </p:cNvPicPr>
          <p:nvPr/>
        </p:nvPicPr>
        <p:blipFill>
          <a:blip r:embed="rId3"/>
          <a:stretch>
            <a:fillRect/>
          </a:stretch>
        </p:blipFill>
        <p:spPr>
          <a:xfrm>
            <a:off x="1986978" y="2199520"/>
            <a:ext cx="8218043" cy="3971857"/>
          </a:xfrm>
          <a:prstGeom prst="rect">
            <a:avLst/>
          </a:prstGeom>
        </p:spPr>
      </p:pic>
    </p:spTree>
    <p:extLst>
      <p:ext uri="{BB962C8B-B14F-4D97-AF65-F5344CB8AC3E}">
        <p14:creationId xmlns:p14="http://schemas.microsoft.com/office/powerpoint/2010/main" val="177595855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808664" y="872171"/>
            <a:ext cx="8656136" cy="1223329"/>
          </a:xfrm>
          <a:prstGeom prst="rect">
            <a:avLst/>
          </a:prstGeom>
        </p:spPr>
        <p:txBody>
          <a:bodyPr vert="horz" lIns="68580" tIns="34290" rIns="68580" bIns="34290" rtlCol="0" anchor="ctr">
            <a:noAutofit/>
          </a:bodyPr>
          <a:lstStyle/>
          <a:p>
            <a:pPr algn="just">
              <a:spcBef>
                <a:spcPct val="0"/>
              </a:spcBef>
              <a:defRPr/>
            </a:pPr>
            <a:r>
              <a:rPr lang="pt-BR" sz="1600" dirty="0">
                <a:solidFill>
                  <a:prstClr val="black"/>
                </a:solidFill>
                <a:latin typeface="Calibri"/>
              </a:rPr>
              <a:t>Na semana 40 de 2021, o público das salas de cinema ultrapassou pela primeira vez ,desde o início da pandemia, a faixa de 2 milhões de espectadores. </a:t>
            </a:r>
          </a:p>
          <a:p>
            <a:pPr algn="just">
              <a:spcBef>
                <a:spcPct val="0"/>
              </a:spcBef>
              <a:defRPr/>
            </a:pPr>
            <a:r>
              <a:rPr lang="pt-BR" sz="1600" dirty="0">
                <a:solidFill>
                  <a:prstClr val="black"/>
                </a:solidFill>
                <a:latin typeface="Calibri"/>
              </a:rPr>
              <a:t>O resultado deveu-se principalmente à estreia do filme </a:t>
            </a:r>
            <a:r>
              <a:rPr lang="pt-BR" sz="1600" dirty="0" err="1">
                <a:solidFill>
                  <a:prstClr val="black"/>
                </a:solidFill>
                <a:latin typeface="Calibri"/>
              </a:rPr>
              <a:t>Venom</a:t>
            </a:r>
            <a:r>
              <a:rPr lang="pt-BR" sz="1600" dirty="0">
                <a:solidFill>
                  <a:prstClr val="black"/>
                </a:solidFill>
                <a:latin typeface="Calibri"/>
              </a:rPr>
              <a:t> 2, que  obteve público de 1,5 milhão em sua semana de estreia.  Trata-se do título com maior público na estreia desde o início da pandemia.</a:t>
            </a: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2801634" y="3429001"/>
            <a:ext cx="6858000" cy="321471"/>
          </a:xfrm>
          <a:prstGeom prst="rect">
            <a:avLst/>
          </a:prstGeom>
        </p:spPr>
        <p:txBody>
          <a:bodyPr vert="horz" lIns="68580" tIns="34290" rIns="68580" bIns="34290" rtlCol="0" anchor="ctr">
            <a:normAutofit fontScale="25000" lnSpcReduction="20000"/>
          </a:bodyPr>
          <a:lstStyle/>
          <a:p>
            <a:endParaRPr lang="pt-BR" sz="7200">
              <a:solidFill>
                <a:prstClr val="black"/>
              </a:solidFill>
              <a:latin typeface="Calibri"/>
            </a:endParaRPr>
          </a:p>
          <a:p>
            <a:endParaRPr lang="pt-BR" sz="7200">
              <a:solidFill>
                <a:prstClr val="black"/>
              </a:solidFill>
              <a:latin typeface="Calibri"/>
            </a:endParaRPr>
          </a:p>
          <a:p>
            <a:pPr>
              <a:spcBef>
                <a:spcPct val="0"/>
              </a:spcBef>
              <a:defRPr/>
            </a:pPr>
            <a:endParaRPr lang="pt-BR" sz="1350">
              <a:solidFill>
                <a:prstClr val="black"/>
              </a:solidFill>
              <a:latin typeface="Calibri"/>
            </a:endParaRPr>
          </a:p>
        </p:txBody>
      </p:sp>
      <p:pic>
        <p:nvPicPr>
          <p:cNvPr id="6" name="Imagem 5">
            <a:extLst>
              <a:ext uri="{FF2B5EF4-FFF2-40B4-BE49-F238E27FC236}">
                <a16:creationId xmlns:a16="http://schemas.microsoft.com/office/drawing/2014/main" id="{E9F441B6-F60A-4888-AB09-000E69A4E2C9}"/>
              </a:ext>
            </a:extLst>
          </p:cNvPr>
          <p:cNvPicPr>
            <a:picLocks noChangeAspect="1"/>
          </p:cNvPicPr>
          <p:nvPr/>
        </p:nvPicPr>
        <p:blipFill>
          <a:blip r:embed="rId3"/>
          <a:stretch>
            <a:fillRect/>
          </a:stretch>
        </p:blipFill>
        <p:spPr>
          <a:xfrm>
            <a:off x="1808664" y="2225091"/>
            <a:ext cx="8656136" cy="4036784"/>
          </a:xfrm>
          <a:prstGeom prst="rect">
            <a:avLst/>
          </a:prstGeom>
        </p:spPr>
      </p:pic>
    </p:spTree>
    <p:extLst>
      <p:ext uri="{BB962C8B-B14F-4D97-AF65-F5344CB8AC3E}">
        <p14:creationId xmlns:p14="http://schemas.microsoft.com/office/powerpoint/2010/main" val="68338561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671785" y="852952"/>
            <a:ext cx="8214179" cy="1204448"/>
          </a:xfrm>
          <a:prstGeom prst="rect">
            <a:avLst/>
          </a:prstGeom>
        </p:spPr>
        <p:txBody>
          <a:bodyPr vert="horz" lIns="68580" tIns="34290" rIns="68580" bIns="34290" rtlCol="0" anchor="ctr">
            <a:normAutofit fontScale="97500"/>
          </a:bodyPr>
          <a:lstStyle/>
          <a:p>
            <a:pPr algn="just">
              <a:spcBef>
                <a:spcPct val="0"/>
              </a:spcBef>
              <a:defRPr/>
            </a:pPr>
            <a:r>
              <a:rPr lang="pt-BR" sz="1600" dirty="0">
                <a:solidFill>
                  <a:prstClr val="black"/>
                </a:solidFill>
                <a:latin typeface="Calibri"/>
              </a:rPr>
              <a:t>O gráfico abaixo demonstra que os resultados da semana 40, com 2,3 milhões de espectadores, aproxima-se da média de público semanal obtida nos anos de 2017 a 2019, que foi de 3,2 milhões de espectadores por semanal.</a:t>
            </a: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2801634" y="3429001"/>
            <a:ext cx="6858000" cy="321471"/>
          </a:xfrm>
          <a:prstGeom prst="rect">
            <a:avLst/>
          </a:prstGeom>
        </p:spPr>
        <p:txBody>
          <a:bodyPr vert="horz" lIns="68580" tIns="34290" rIns="68580" bIns="34290" rtlCol="0" anchor="ctr">
            <a:normAutofit fontScale="25000" lnSpcReduction="20000"/>
          </a:bodyPr>
          <a:lstStyle/>
          <a:p>
            <a:endParaRPr lang="pt-BR" sz="7200">
              <a:solidFill>
                <a:prstClr val="black"/>
              </a:solidFill>
              <a:latin typeface="Calibri"/>
            </a:endParaRPr>
          </a:p>
          <a:p>
            <a:endParaRPr lang="pt-BR" sz="7200">
              <a:solidFill>
                <a:prstClr val="black"/>
              </a:solidFill>
              <a:latin typeface="Calibri"/>
            </a:endParaRPr>
          </a:p>
          <a:p>
            <a:pPr>
              <a:spcBef>
                <a:spcPct val="0"/>
              </a:spcBef>
              <a:defRPr/>
            </a:pPr>
            <a:endParaRPr lang="pt-BR" sz="1350">
              <a:solidFill>
                <a:prstClr val="black"/>
              </a:solidFill>
              <a:latin typeface="Calibri"/>
            </a:endParaRPr>
          </a:p>
        </p:txBody>
      </p:sp>
      <p:pic>
        <p:nvPicPr>
          <p:cNvPr id="4" name="Imagem 3">
            <a:extLst>
              <a:ext uri="{FF2B5EF4-FFF2-40B4-BE49-F238E27FC236}">
                <a16:creationId xmlns:a16="http://schemas.microsoft.com/office/drawing/2014/main" id="{D7EC0FBB-AAF5-4912-BDDC-5034A9D57BD2}"/>
              </a:ext>
            </a:extLst>
          </p:cNvPr>
          <p:cNvPicPr>
            <a:picLocks noChangeAspect="1"/>
          </p:cNvPicPr>
          <p:nvPr/>
        </p:nvPicPr>
        <p:blipFill>
          <a:blip r:embed="rId3"/>
          <a:stretch>
            <a:fillRect/>
          </a:stretch>
        </p:blipFill>
        <p:spPr>
          <a:xfrm>
            <a:off x="1671785" y="2158467"/>
            <a:ext cx="8214179" cy="4044649"/>
          </a:xfrm>
          <a:prstGeom prst="rect">
            <a:avLst/>
          </a:prstGeom>
        </p:spPr>
      </p:pic>
    </p:spTree>
    <p:extLst>
      <p:ext uri="{BB962C8B-B14F-4D97-AF65-F5344CB8AC3E}">
        <p14:creationId xmlns:p14="http://schemas.microsoft.com/office/powerpoint/2010/main" val="269761201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22783" y="1317757"/>
            <a:ext cx="8517725" cy="688843"/>
          </a:xfrm>
          <a:prstGeom prst="rect">
            <a:avLst/>
          </a:prstGeom>
        </p:spPr>
        <p:txBody>
          <a:bodyPr vert="horz" lIns="68580" tIns="34290" rIns="68580" bIns="34290" rtlCol="0" anchor="ctr">
            <a:noAutofit/>
          </a:bodyPr>
          <a:lstStyle/>
          <a:p>
            <a:pPr algn="just">
              <a:spcBef>
                <a:spcPct val="0"/>
              </a:spcBef>
              <a:defRPr/>
            </a:pPr>
            <a:r>
              <a:rPr lang="pt-BR" sz="1600" dirty="0">
                <a:solidFill>
                  <a:prstClr val="black"/>
                </a:solidFill>
                <a:latin typeface="Calibri"/>
              </a:rPr>
              <a:t>Outros indicadores apontam as melhoras recentes do segmento. </a:t>
            </a:r>
          </a:p>
          <a:p>
            <a:pPr algn="just">
              <a:spcBef>
                <a:spcPct val="0"/>
              </a:spcBef>
              <a:defRPr/>
            </a:pPr>
            <a:r>
              <a:rPr lang="pt-BR" sz="1600" dirty="0">
                <a:solidFill>
                  <a:prstClr val="black"/>
                </a:solidFill>
                <a:latin typeface="Calibri"/>
              </a:rPr>
              <a:t>O número de sessões por sala na semana vem se aproximando dos valores médios semanais apresentados entre 2017 e 2019</a:t>
            </a: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2801634" y="3429001"/>
            <a:ext cx="6858000" cy="321471"/>
          </a:xfrm>
          <a:prstGeom prst="rect">
            <a:avLst/>
          </a:prstGeom>
        </p:spPr>
        <p:txBody>
          <a:bodyPr vert="horz" lIns="68580" tIns="34290" rIns="68580" bIns="34290" rtlCol="0" anchor="ctr">
            <a:normAutofit fontScale="25000" lnSpcReduction="20000"/>
          </a:bodyPr>
          <a:lstStyle/>
          <a:p>
            <a:endParaRPr lang="pt-BR" sz="7200">
              <a:solidFill>
                <a:prstClr val="black"/>
              </a:solidFill>
              <a:latin typeface="Calibri"/>
            </a:endParaRPr>
          </a:p>
          <a:p>
            <a:endParaRPr lang="pt-BR" sz="7200">
              <a:solidFill>
                <a:prstClr val="black"/>
              </a:solidFill>
              <a:latin typeface="Calibri"/>
            </a:endParaRPr>
          </a:p>
          <a:p>
            <a:pPr>
              <a:spcBef>
                <a:spcPct val="0"/>
              </a:spcBef>
              <a:defRPr/>
            </a:pPr>
            <a:endParaRPr lang="pt-BR" sz="1350">
              <a:solidFill>
                <a:prstClr val="black"/>
              </a:solidFill>
              <a:latin typeface="Calibri"/>
            </a:endParaRPr>
          </a:p>
        </p:txBody>
      </p:sp>
      <p:pic>
        <p:nvPicPr>
          <p:cNvPr id="6" name="Imagem 5">
            <a:extLst>
              <a:ext uri="{FF2B5EF4-FFF2-40B4-BE49-F238E27FC236}">
                <a16:creationId xmlns:a16="http://schemas.microsoft.com/office/drawing/2014/main" id="{322F604C-C7BE-4307-96B8-2B1C6923F9AE}"/>
              </a:ext>
            </a:extLst>
          </p:cNvPr>
          <p:cNvPicPr>
            <a:picLocks noChangeAspect="1"/>
          </p:cNvPicPr>
          <p:nvPr/>
        </p:nvPicPr>
        <p:blipFill>
          <a:blip r:embed="rId3"/>
          <a:stretch>
            <a:fillRect/>
          </a:stretch>
        </p:blipFill>
        <p:spPr>
          <a:xfrm>
            <a:off x="1722783" y="2234519"/>
            <a:ext cx="8517725" cy="3582081"/>
          </a:xfrm>
          <a:prstGeom prst="rect">
            <a:avLst/>
          </a:prstGeom>
        </p:spPr>
      </p:pic>
    </p:spTree>
    <p:extLst>
      <p:ext uri="{BB962C8B-B14F-4D97-AF65-F5344CB8AC3E}">
        <p14:creationId xmlns:p14="http://schemas.microsoft.com/office/powerpoint/2010/main" val="85319218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667000" y="1339440"/>
            <a:ext cx="6858000" cy="321471"/>
          </a:xfrm>
          <a:prstGeom prst="rect">
            <a:avLst/>
          </a:prstGeom>
        </p:spPr>
        <p:txBody>
          <a:bodyPr vert="horz" lIns="68580" tIns="34290" rIns="68580" bIns="34290" rtlCol="0" anchor="ctr">
            <a:normAutofit fontScale="97500" lnSpcReduction="10000"/>
          </a:bodyPr>
          <a:lstStyle/>
          <a:p>
            <a:pPr algn="ctr">
              <a:spcBef>
                <a:spcPct val="0"/>
              </a:spcBef>
              <a:defRPr/>
            </a:pPr>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2801634" y="3429001"/>
            <a:ext cx="6858000" cy="321471"/>
          </a:xfrm>
          <a:prstGeom prst="rect">
            <a:avLst/>
          </a:prstGeom>
        </p:spPr>
        <p:txBody>
          <a:bodyPr vert="horz" lIns="68580" tIns="34290" rIns="68580" bIns="34290" rtlCol="0" anchor="ctr">
            <a:normAutofit fontScale="25000" lnSpcReduction="20000"/>
          </a:bodyPr>
          <a:lstStyle/>
          <a:p>
            <a:endParaRPr lang="pt-BR" sz="7200">
              <a:solidFill>
                <a:prstClr val="black"/>
              </a:solidFill>
              <a:latin typeface="Calibri"/>
            </a:endParaRPr>
          </a:p>
          <a:p>
            <a:endParaRPr lang="pt-BR" sz="7200">
              <a:solidFill>
                <a:prstClr val="black"/>
              </a:solidFill>
              <a:latin typeface="Calibri"/>
            </a:endParaRPr>
          </a:p>
          <a:p>
            <a:pPr>
              <a:spcBef>
                <a:spcPct val="0"/>
              </a:spcBef>
              <a:defRPr/>
            </a:pPr>
            <a:endParaRPr lang="pt-BR" sz="1350">
              <a:solidFill>
                <a:prstClr val="black"/>
              </a:solidFill>
              <a:latin typeface="Calibri"/>
            </a:endParaRPr>
          </a:p>
        </p:txBody>
      </p:sp>
      <p:sp>
        <p:nvSpPr>
          <p:cNvPr id="10" name="Título 1">
            <a:extLst>
              <a:ext uri="{FF2B5EF4-FFF2-40B4-BE49-F238E27FC236}">
                <a16:creationId xmlns:a16="http://schemas.microsoft.com/office/drawing/2014/main" id="{1C8D4238-6310-4241-A534-DB7235B80B84}"/>
              </a:ext>
            </a:extLst>
          </p:cNvPr>
          <p:cNvSpPr txBox="1">
            <a:spLocks/>
          </p:cNvSpPr>
          <p:nvPr/>
        </p:nvSpPr>
        <p:spPr>
          <a:xfrm>
            <a:off x="-1295952" y="1430030"/>
            <a:ext cx="8522252" cy="694016"/>
          </a:xfrm>
          <a:prstGeom prst="rect">
            <a:avLst/>
          </a:prstGeom>
        </p:spPr>
        <p:txBody>
          <a:bodyPr vert="horz" lIns="68580" tIns="34290" rIns="68580" bIns="34290" rtlCol="0" anchor="ctr">
            <a:normAutofit fontScale="97500"/>
          </a:bodyPr>
          <a:lstStyle/>
          <a:p>
            <a:pPr algn="just">
              <a:spcBef>
                <a:spcPct val="0"/>
              </a:spcBef>
              <a:defRPr/>
            </a:pPr>
            <a:r>
              <a:rPr lang="pt-BR" sz="1350" dirty="0">
                <a:solidFill>
                  <a:prstClr val="black"/>
                </a:solidFill>
                <a:latin typeface="Calibri"/>
              </a:rPr>
              <a:t> </a:t>
            </a:r>
            <a:endParaRPr lang="pt-BR" dirty="0">
              <a:solidFill>
                <a:prstClr val="black"/>
              </a:solidFill>
            </a:endParaRPr>
          </a:p>
        </p:txBody>
      </p:sp>
      <p:pic>
        <p:nvPicPr>
          <p:cNvPr id="3" name="Imagem 3" descr="Uma imagem contendo Tabela&#10;&#10;Descrição gerada automaticamente">
            <a:extLst>
              <a:ext uri="{FF2B5EF4-FFF2-40B4-BE49-F238E27FC236}">
                <a16:creationId xmlns:a16="http://schemas.microsoft.com/office/drawing/2014/main" id="{680701E5-F2F3-491D-9B5A-0F9163506D57}"/>
              </a:ext>
            </a:extLst>
          </p:cNvPr>
          <p:cNvPicPr>
            <a:picLocks noChangeAspect="1"/>
          </p:cNvPicPr>
          <p:nvPr/>
        </p:nvPicPr>
        <p:blipFill>
          <a:blip r:embed="rId3"/>
          <a:stretch>
            <a:fillRect/>
          </a:stretch>
        </p:blipFill>
        <p:spPr>
          <a:xfrm>
            <a:off x="1667136" y="1827470"/>
            <a:ext cx="8857728" cy="4397657"/>
          </a:xfrm>
          <a:prstGeom prst="rect">
            <a:avLst/>
          </a:prstGeom>
        </p:spPr>
      </p:pic>
      <p:sp>
        <p:nvSpPr>
          <p:cNvPr id="8" name="CaixaDeTexto 7">
            <a:extLst>
              <a:ext uri="{FF2B5EF4-FFF2-40B4-BE49-F238E27FC236}">
                <a16:creationId xmlns:a16="http://schemas.microsoft.com/office/drawing/2014/main" id="{B36111CA-62F1-455C-9643-6113D5C77094}"/>
              </a:ext>
            </a:extLst>
          </p:cNvPr>
          <p:cNvSpPr txBox="1"/>
          <p:nvPr/>
        </p:nvSpPr>
        <p:spPr>
          <a:xfrm>
            <a:off x="1667136" y="669178"/>
            <a:ext cx="8661952" cy="830997"/>
          </a:xfrm>
          <a:prstGeom prst="rect">
            <a:avLst/>
          </a:prstGeom>
          <a:noFill/>
        </p:spPr>
        <p:txBody>
          <a:bodyPr wrap="square">
            <a:spAutoFit/>
          </a:bodyPr>
          <a:lstStyle/>
          <a:p>
            <a:pPr algn="just"/>
            <a:r>
              <a:rPr lang="pt-BR" sz="1600" dirty="0">
                <a:solidFill>
                  <a:prstClr val="black"/>
                </a:solidFill>
              </a:rPr>
              <a:t>O sucesso de </a:t>
            </a:r>
            <a:r>
              <a:rPr lang="pt-BR" sz="1600" dirty="0" err="1">
                <a:solidFill>
                  <a:prstClr val="black"/>
                </a:solidFill>
              </a:rPr>
              <a:t>Venom</a:t>
            </a:r>
            <a:r>
              <a:rPr lang="pt-BR" sz="1600" dirty="0">
                <a:solidFill>
                  <a:prstClr val="black"/>
                </a:solidFill>
              </a:rPr>
              <a:t> 2 proporcionou também que a semana 40 tivesse o maior público por sessão semanal desde o início da pandemia, em patamares muito próximos aos dos anos anteriores. </a:t>
            </a:r>
          </a:p>
          <a:p>
            <a:pPr algn="just"/>
            <a:r>
              <a:rPr lang="pt-BR" sz="1600" dirty="0">
                <a:solidFill>
                  <a:prstClr val="black"/>
                </a:solidFill>
              </a:rPr>
              <a:t>É preciso observar, no entanto, que esse indicador apresenta uma trajetória irregular até então. </a:t>
            </a:r>
            <a:endParaRPr lang="pt-BR" sz="1600" dirty="0"/>
          </a:p>
        </p:txBody>
      </p:sp>
    </p:spTree>
    <p:extLst>
      <p:ext uri="{BB962C8B-B14F-4D97-AF65-F5344CB8AC3E}">
        <p14:creationId xmlns:p14="http://schemas.microsoft.com/office/powerpoint/2010/main" val="334349114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613452" y="1269864"/>
            <a:ext cx="8670725" cy="4498757"/>
          </a:xfrm>
          <a:prstGeom prst="rect">
            <a:avLst/>
          </a:prstGeom>
        </p:spPr>
        <p:txBody>
          <a:bodyPr vert="horz" lIns="68580" tIns="34290" rIns="68580" bIns="34290" rtlCol="0" anchor="ctr">
            <a:normAutofit fontScale="97500"/>
          </a:bodyPr>
          <a:lstStyle/>
          <a:p>
            <a:pPr marL="257175" indent="-257175" algn="just">
              <a:spcBef>
                <a:spcPct val="0"/>
              </a:spcBef>
              <a:buFont typeface="Wingdings" panose="05000000000000000000" pitchFamily="2" charset="2"/>
              <a:buChar char="Ø"/>
              <a:defRPr/>
            </a:pPr>
            <a:r>
              <a:rPr lang="pt-BR" dirty="0">
                <a:solidFill>
                  <a:prstClr val="black"/>
                </a:solidFill>
                <a:latin typeface="Calibri"/>
              </a:rPr>
              <a:t>O lançamento de </a:t>
            </a:r>
            <a:r>
              <a:rPr lang="pt-BR" i="1" dirty="0" err="1">
                <a:solidFill>
                  <a:prstClr val="black"/>
                </a:solidFill>
                <a:latin typeface="Calibri"/>
              </a:rPr>
              <a:t>Venom</a:t>
            </a:r>
            <a:r>
              <a:rPr lang="pt-BR" i="1" dirty="0">
                <a:solidFill>
                  <a:prstClr val="black"/>
                </a:solidFill>
                <a:latin typeface="Calibri"/>
              </a:rPr>
              <a:t> 2</a:t>
            </a:r>
            <a:r>
              <a:rPr lang="pt-BR" dirty="0">
                <a:solidFill>
                  <a:prstClr val="black"/>
                </a:solidFill>
                <a:latin typeface="Calibri"/>
              </a:rPr>
              <a:t> interrompeu um cenário estável do mercado e permitiu alcançar marcas de bilheteria não vistas desde o início da pandemia, o que mostra a </a:t>
            </a:r>
            <a:r>
              <a:rPr lang="pt-BR" b="1" dirty="0">
                <a:solidFill>
                  <a:prstClr val="black"/>
                </a:solidFill>
                <a:latin typeface="Calibri"/>
              </a:rPr>
              <a:t>importância dos grandes lançamentos para a recuperação do setor</a:t>
            </a:r>
            <a:r>
              <a:rPr lang="pt-BR" dirty="0">
                <a:solidFill>
                  <a:prstClr val="black"/>
                </a:solidFill>
                <a:latin typeface="Calibri"/>
              </a:rPr>
              <a:t>.</a:t>
            </a:r>
          </a:p>
          <a:p>
            <a:pPr>
              <a:spcBef>
                <a:spcPct val="0"/>
              </a:spcBef>
              <a:defRPr/>
            </a:pPr>
            <a:endParaRPr lang="pt-BR" dirty="0">
              <a:solidFill>
                <a:prstClr val="black"/>
              </a:solidFill>
              <a:latin typeface="Calibri"/>
            </a:endParaRPr>
          </a:p>
          <a:p>
            <a:pPr marL="257175" indent="-257175" algn="just">
              <a:spcBef>
                <a:spcPct val="0"/>
              </a:spcBef>
              <a:buFont typeface="Wingdings" panose="05000000000000000000" pitchFamily="2" charset="2"/>
              <a:buChar char="Ø"/>
              <a:defRPr/>
            </a:pPr>
            <a:r>
              <a:rPr lang="pt-BR" dirty="0">
                <a:solidFill>
                  <a:prstClr val="black"/>
                </a:solidFill>
                <a:latin typeface="Calibri"/>
              </a:rPr>
              <a:t>São Paulo e Rio de Janeiro anunciaram o </a:t>
            </a:r>
            <a:r>
              <a:rPr lang="pt-BR" b="1" dirty="0">
                <a:solidFill>
                  <a:prstClr val="black"/>
                </a:solidFill>
                <a:latin typeface="Calibri"/>
              </a:rPr>
              <a:t>fim das restrições de ocupação das salas</a:t>
            </a:r>
            <a:r>
              <a:rPr lang="pt-BR" dirty="0">
                <a:solidFill>
                  <a:prstClr val="black"/>
                </a:solidFill>
                <a:latin typeface="Calibri"/>
              </a:rPr>
              <a:t>, então as próximas semana serão importantes para consolidar a retomada da atividade e avaliarmos o potencial de recuperação.</a:t>
            </a:r>
          </a:p>
          <a:p>
            <a:pPr>
              <a:spcBef>
                <a:spcPct val="0"/>
              </a:spcBef>
              <a:defRPr/>
            </a:pPr>
            <a:endParaRPr lang="pt-BR" dirty="0">
              <a:solidFill>
                <a:prstClr val="black"/>
              </a:solidFill>
              <a:latin typeface="Calibri"/>
            </a:endParaRPr>
          </a:p>
          <a:p>
            <a:pPr marL="257175" indent="-257175">
              <a:spcBef>
                <a:spcPct val="0"/>
              </a:spcBef>
              <a:buFont typeface="Wingdings" panose="05000000000000000000" pitchFamily="2" charset="2"/>
              <a:buChar char="Ø"/>
              <a:defRPr/>
            </a:pPr>
            <a:r>
              <a:rPr lang="pt-BR" b="1" dirty="0">
                <a:solidFill>
                  <a:prstClr val="black"/>
                </a:solidFill>
                <a:latin typeface="Calibri"/>
              </a:rPr>
              <a:t>Retorno dos grandes lançamentos nacionais, </a:t>
            </a:r>
            <a:r>
              <a:rPr lang="pt-BR" dirty="0">
                <a:solidFill>
                  <a:prstClr val="black"/>
                </a:solidFill>
                <a:latin typeface="Calibri"/>
              </a:rPr>
              <a:t>previstos para as ultimas semanas do ano, devem impulsionar a retomada do setor.</a:t>
            </a: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2801634" y="3429001"/>
            <a:ext cx="6858000" cy="321471"/>
          </a:xfrm>
          <a:prstGeom prst="rect">
            <a:avLst/>
          </a:prstGeom>
        </p:spPr>
        <p:txBody>
          <a:bodyPr vert="horz" lIns="68580" tIns="34290" rIns="68580" bIns="34290" rtlCol="0" anchor="ctr">
            <a:normAutofit fontScale="25000" lnSpcReduction="20000"/>
          </a:bodyPr>
          <a:lstStyle/>
          <a:p>
            <a:endParaRPr lang="pt-BR" sz="7200">
              <a:solidFill>
                <a:prstClr val="black"/>
              </a:solidFill>
              <a:latin typeface="Calibri"/>
            </a:endParaRPr>
          </a:p>
          <a:p>
            <a:endParaRPr lang="pt-BR" sz="7200">
              <a:solidFill>
                <a:prstClr val="black"/>
              </a:solidFill>
              <a:latin typeface="Calibri"/>
            </a:endParaRPr>
          </a:p>
          <a:p>
            <a:pPr>
              <a:spcBef>
                <a:spcPct val="0"/>
              </a:spcBef>
              <a:defRPr/>
            </a:pPr>
            <a:endParaRPr lang="pt-BR" sz="1350">
              <a:solidFill>
                <a:prstClr val="black"/>
              </a:solidFill>
              <a:latin typeface="Calibri"/>
            </a:endParaRPr>
          </a:p>
        </p:txBody>
      </p:sp>
      <p:sp>
        <p:nvSpPr>
          <p:cNvPr id="4" name="CaixaDeTexto 3">
            <a:extLst>
              <a:ext uri="{FF2B5EF4-FFF2-40B4-BE49-F238E27FC236}">
                <a16:creationId xmlns:a16="http://schemas.microsoft.com/office/drawing/2014/main" id="{B88BB47A-BE69-4136-ACE4-BBD74BC02BE3}"/>
              </a:ext>
            </a:extLst>
          </p:cNvPr>
          <p:cNvSpPr txBox="1"/>
          <p:nvPr/>
        </p:nvSpPr>
        <p:spPr>
          <a:xfrm>
            <a:off x="1907823" y="1062115"/>
            <a:ext cx="7336582" cy="415498"/>
          </a:xfrm>
          <a:prstGeom prst="rect">
            <a:avLst/>
          </a:prstGeom>
          <a:noFill/>
        </p:spPr>
        <p:txBody>
          <a:bodyPr wrap="square">
            <a:spAutoFit/>
          </a:bodyPr>
          <a:lstStyle/>
          <a:p>
            <a:pPr algn="ctr"/>
            <a:r>
              <a:rPr lang="pt-BR" sz="2000" b="1" dirty="0">
                <a:solidFill>
                  <a:srgbClr val="000000"/>
                </a:solidFill>
                <a:latin typeface="+mj-lt"/>
              </a:rPr>
              <a:t>Perspectivas para o setor de exibição</a:t>
            </a:r>
            <a:endParaRPr lang="pt-BR" sz="2000" dirty="0">
              <a:solidFill>
                <a:prstClr val="black"/>
              </a:solidFill>
              <a:latin typeface="+mj-lt"/>
            </a:endParaRPr>
          </a:p>
        </p:txBody>
      </p:sp>
    </p:spTree>
    <p:extLst>
      <p:ext uri="{BB962C8B-B14F-4D97-AF65-F5344CB8AC3E}">
        <p14:creationId xmlns:p14="http://schemas.microsoft.com/office/powerpoint/2010/main" val="412208334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endParaRPr lang="pt-BR" sz="2400">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4" name="CaixaDeTexto 3"/>
          <p:cNvSpPr txBox="1"/>
          <p:nvPr/>
        </p:nvSpPr>
        <p:spPr>
          <a:xfrm>
            <a:off x="2243064" y="2708194"/>
            <a:ext cx="7353942" cy="1815882"/>
          </a:xfrm>
          <a:prstGeom prst="rect">
            <a:avLst/>
          </a:prstGeom>
          <a:noFill/>
        </p:spPr>
        <p:txBody>
          <a:bodyPr wrap="square" lIns="91440" tIns="45720" rIns="91440" bIns="45720" rtlCol="0" anchor="t">
            <a:spAutoFit/>
          </a:bodyPr>
          <a:lstStyle/>
          <a:p>
            <a:pPr algn="ctr"/>
            <a:r>
              <a:rPr lang="pt-BR" sz="3200" b="1" dirty="0">
                <a:solidFill>
                  <a:prstClr val="black"/>
                </a:solidFill>
                <a:latin typeface="Calibri"/>
                <a:cs typeface="Calibri"/>
              </a:rPr>
              <a:t>Obrigado!</a:t>
            </a:r>
          </a:p>
          <a:p>
            <a:pPr algn="ctr"/>
            <a:endParaRPr lang="pt-BR" sz="2800" b="1" dirty="0">
              <a:solidFill>
                <a:prstClr val="black"/>
              </a:solidFill>
              <a:latin typeface="Calibri"/>
              <a:cs typeface="Calibri"/>
            </a:endParaRPr>
          </a:p>
          <a:p>
            <a:pPr algn="ctr"/>
            <a:endParaRPr lang="pt-BR" sz="2800" b="1" dirty="0">
              <a:solidFill>
                <a:prstClr val="black"/>
              </a:solidFill>
              <a:latin typeface="Calibri"/>
              <a:cs typeface="Calibri"/>
            </a:endParaRPr>
          </a:p>
          <a:p>
            <a:pPr algn="ctr"/>
            <a:r>
              <a:rPr lang="pt-BR" sz="2400" b="1" dirty="0">
                <a:solidFill>
                  <a:prstClr val="black"/>
                </a:solidFill>
                <a:latin typeface="Calibri"/>
                <a:cs typeface="Calibri"/>
              </a:rPr>
              <a:t>www.ancine.gov.br</a:t>
            </a:r>
          </a:p>
        </p:txBody>
      </p:sp>
    </p:spTree>
    <p:extLst>
      <p:ext uri="{BB962C8B-B14F-4D97-AF65-F5344CB8AC3E}">
        <p14:creationId xmlns:p14="http://schemas.microsoft.com/office/powerpoint/2010/main" val="14273711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16857" y="65652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9" name="CaixaDeTexto 8">
            <a:extLst>
              <a:ext uri="{FF2B5EF4-FFF2-40B4-BE49-F238E27FC236}">
                <a16:creationId xmlns:a16="http://schemas.microsoft.com/office/drawing/2014/main" id="{DFB9F745-E815-4BB1-8492-685A314E8167}"/>
              </a:ext>
            </a:extLst>
          </p:cNvPr>
          <p:cNvSpPr txBox="1"/>
          <p:nvPr/>
        </p:nvSpPr>
        <p:spPr>
          <a:xfrm>
            <a:off x="2351585" y="1536174"/>
            <a:ext cx="8064896" cy="3785652"/>
          </a:xfrm>
          <a:prstGeom prst="rect">
            <a:avLst/>
          </a:prstGeom>
          <a:noFill/>
        </p:spPr>
        <p:txBody>
          <a:bodyPr wrap="square" rtlCol="0">
            <a:spAutoFit/>
          </a:bodyPr>
          <a:lstStyle/>
          <a:p>
            <a:pPr algn="just"/>
            <a:r>
              <a:rPr lang="pt-BR" sz="1600" dirty="0">
                <a:solidFill>
                  <a:prstClr val="black"/>
                </a:solidFill>
                <a:latin typeface="Calibri"/>
              </a:rPr>
              <a:t>Desde a sua promulgação, o instrumento da Cota de Tela foi operado a partir de análises da ANCINE que subsidiaram o Decreto Presidencial na definição dos parâmetros para sua aplicação anual.  </a:t>
            </a:r>
          </a:p>
          <a:p>
            <a:pPr algn="just"/>
            <a:endParaRPr lang="pt-BR" sz="1600" dirty="0">
              <a:solidFill>
                <a:prstClr val="black"/>
              </a:solidFill>
              <a:latin typeface="Calibri"/>
            </a:endParaRPr>
          </a:p>
          <a:p>
            <a:pPr algn="just"/>
            <a:r>
              <a:rPr lang="pt-BR" sz="1600" dirty="0">
                <a:solidFill>
                  <a:prstClr val="black"/>
                </a:solidFill>
                <a:latin typeface="Calibri"/>
              </a:rPr>
              <a:t>No entanto, desde 2017, a Agência percebeu que as transformações do mercado exigiam uma maior reflexão que permitisse garantir que a política alcançasse seus objetivos diante da nova realidade.</a:t>
            </a:r>
          </a:p>
          <a:p>
            <a:pPr algn="just"/>
            <a:endParaRPr lang="pt-BR" sz="1600" dirty="0">
              <a:solidFill>
                <a:prstClr val="black"/>
              </a:solidFill>
              <a:latin typeface="Calibri"/>
            </a:endParaRPr>
          </a:p>
          <a:p>
            <a:pPr algn="just"/>
            <a:r>
              <a:rPr lang="pt-BR" sz="1600" dirty="0">
                <a:solidFill>
                  <a:prstClr val="black"/>
                </a:solidFill>
                <a:latin typeface="Calibri"/>
              </a:rPr>
              <a:t>Neste sentido, foram executadas duas ações:</a:t>
            </a:r>
          </a:p>
          <a:p>
            <a:pPr algn="just"/>
            <a:endParaRPr lang="pt-BR" sz="1600" dirty="0">
              <a:solidFill>
                <a:prstClr val="black"/>
              </a:solidFill>
              <a:latin typeface="Calibri"/>
            </a:endParaRPr>
          </a:p>
          <a:p>
            <a:pPr marL="742950" lvl="1" indent="-285750" algn="just">
              <a:buFontTx/>
              <a:buChar char="-"/>
            </a:pPr>
            <a:r>
              <a:rPr lang="pt-BR" sz="1600" dirty="0">
                <a:solidFill>
                  <a:prstClr val="black"/>
                </a:solidFill>
                <a:latin typeface="Calibri"/>
              </a:rPr>
              <a:t>Elaboração de Análise de Impacto Regulatório visando a alteração dos parâmetros de aplicação e aferição da obrigatoriedade de Cota de Tela. </a:t>
            </a:r>
          </a:p>
          <a:p>
            <a:pPr lvl="1" algn="just"/>
            <a:endParaRPr lang="pt-BR" sz="1600" dirty="0">
              <a:solidFill>
                <a:prstClr val="black"/>
              </a:solidFill>
              <a:latin typeface="Calibri"/>
            </a:endParaRPr>
          </a:p>
          <a:p>
            <a:pPr marL="742950" lvl="1" indent="-285750" algn="just">
              <a:buFontTx/>
              <a:buChar char="-"/>
            </a:pPr>
            <a:r>
              <a:rPr lang="pt-BR" sz="1600" dirty="0">
                <a:solidFill>
                  <a:prstClr val="black"/>
                </a:solidFill>
                <a:latin typeface="Calibri"/>
              </a:rPr>
              <a:t>Instalação de Câmara Técnica para acompanhamento e avaliação do segmento de salas de exibição.</a:t>
            </a:r>
          </a:p>
        </p:txBody>
      </p:sp>
    </p:spTree>
    <p:extLst>
      <p:ext uri="{BB962C8B-B14F-4D97-AF65-F5344CB8AC3E}">
        <p14:creationId xmlns:p14="http://schemas.microsoft.com/office/powerpoint/2010/main" val="397135678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9" name="CaixaDeTexto 8">
            <a:extLst>
              <a:ext uri="{FF2B5EF4-FFF2-40B4-BE49-F238E27FC236}">
                <a16:creationId xmlns:a16="http://schemas.microsoft.com/office/drawing/2014/main" id="{DFB9F745-E815-4BB1-8492-685A314E8167}"/>
              </a:ext>
            </a:extLst>
          </p:cNvPr>
          <p:cNvSpPr txBox="1"/>
          <p:nvPr/>
        </p:nvSpPr>
        <p:spPr>
          <a:xfrm>
            <a:off x="2319034" y="2060849"/>
            <a:ext cx="7489255" cy="1815882"/>
          </a:xfrm>
          <a:prstGeom prst="rect">
            <a:avLst/>
          </a:prstGeom>
          <a:noFill/>
        </p:spPr>
        <p:txBody>
          <a:bodyPr wrap="square" lIns="91440" tIns="45720" rIns="91440" bIns="45720" rtlCol="0" anchor="t">
            <a:spAutoFit/>
          </a:bodyPr>
          <a:lstStyle/>
          <a:p>
            <a:pPr algn="just"/>
            <a:r>
              <a:rPr lang="pt-BR" sz="1600" dirty="0">
                <a:solidFill>
                  <a:prstClr val="black"/>
                </a:solidFill>
                <a:latin typeface="Calibri"/>
              </a:rPr>
              <a:t>Essas ações, que concentram tanto análises técnicas quanto discussões com agentes de mercado, baseiam as alterações que a Agência vem realizando em suas propostas anuais de definição de Cota de Tela.</a:t>
            </a:r>
          </a:p>
          <a:p>
            <a:pPr algn="just"/>
            <a:endParaRPr lang="pt-BR" sz="1600" dirty="0">
              <a:solidFill>
                <a:prstClr val="black"/>
              </a:solidFill>
              <a:latin typeface="Calibri"/>
            </a:endParaRPr>
          </a:p>
          <a:p>
            <a:pPr algn="just"/>
            <a:r>
              <a:rPr lang="pt-BR" sz="1600" dirty="0">
                <a:solidFill>
                  <a:prstClr val="black"/>
                </a:solidFill>
                <a:latin typeface="Calibri"/>
              </a:rPr>
              <a:t>Entendemos, portanto, que mais do que simplesmente renovada, o instrumento da Cota de Tela deve ser </a:t>
            </a:r>
            <a:r>
              <a:rPr lang="pt-BR" sz="1600" b="1" dirty="0">
                <a:solidFill>
                  <a:prstClr val="black"/>
                </a:solidFill>
                <a:latin typeface="Calibri"/>
              </a:rPr>
              <a:t>adaptado</a:t>
            </a:r>
            <a:r>
              <a:rPr lang="pt-BR" sz="1600" dirty="0">
                <a:solidFill>
                  <a:prstClr val="black"/>
                </a:solidFill>
                <a:latin typeface="Calibri"/>
              </a:rPr>
              <a:t> para o atual cenário do mercado, de forma a continuar alcançando seus objetivos.</a:t>
            </a:r>
          </a:p>
        </p:txBody>
      </p:sp>
    </p:spTree>
    <p:extLst>
      <p:ext uri="{BB962C8B-B14F-4D97-AF65-F5344CB8AC3E}">
        <p14:creationId xmlns:p14="http://schemas.microsoft.com/office/powerpoint/2010/main" val="9779835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9" name="CaixaDeTexto 8">
            <a:extLst>
              <a:ext uri="{FF2B5EF4-FFF2-40B4-BE49-F238E27FC236}">
                <a16:creationId xmlns:a16="http://schemas.microsoft.com/office/drawing/2014/main" id="{DFB9F745-E815-4BB1-8492-685A314E8167}"/>
              </a:ext>
            </a:extLst>
          </p:cNvPr>
          <p:cNvSpPr txBox="1"/>
          <p:nvPr/>
        </p:nvSpPr>
        <p:spPr>
          <a:xfrm>
            <a:off x="2351586" y="1787335"/>
            <a:ext cx="7696182" cy="2308324"/>
          </a:xfrm>
          <a:prstGeom prst="rect">
            <a:avLst/>
          </a:prstGeom>
          <a:noFill/>
        </p:spPr>
        <p:txBody>
          <a:bodyPr wrap="square" lIns="91440" tIns="45720" rIns="91440" bIns="45720" rtlCol="0" anchor="t">
            <a:spAutoFit/>
          </a:bodyPr>
          <a:lstStyle/>
          <a:p>
            <a:pPr algn="just"/>
            <a:r>
              <a:rPr lang="pt-BR" sz="1600" dirty="0">
                <a:solidFill>
                  <a:prstClr val="black"/>
                </a:solidFill>
                <a:latin typeface="Calibri"/>
              </a:rPr>
              <a:t>Em 2017, o parque exibidor brasileiro alcançou 100% de digitalização. Tal fato proporcionou novas e importantes características ao cenário do segmento de exibição.</a:t>
            </a:r>
          </a:p>
          <a:p>
            <a:pPr algn="just"/>
            <a:endParaRPr lang="pt-BR" sz="1600" dirty="0">
              <a:solidFill>
                <a:prstClr val="black"/>
              </a:solidFill>
              <a:latin typeface="Calibri"/>
            </a:endParaRPr>
          </a:p>
          <a:p>
            <a:pPr algn="just"/>
            <a:r>
              <a:rPr lang="pt-BR" sz="1600" dirty="0">
                <a:solidFill>
                  <a:prstClr val="black"/>
                </a:solidFill>
                <a:latin typeface="Calibri"/>
              </a:rPr>
              <a:t>A partir da digitalização surge a prática de </a:t>
            </a:r>
            <a:r>
              <a:rPr lang="pt-BR" sz="1600" b="1" dirty="0">
                <a:solidFill>
                  <a:prstClr val="black"/>
                </a:solidFill>
                <a:latin typeface="Calibri"/>
              </a:rPr>
              <a:t>multiprogramação (programação por sessão)</a:t>
            </a:r>
            <a:r>
              <a:rPr lang="pt-BR" sz="1600" dirty="0">
                <a:solidFill>
                  <a:prstClr val="black"/>
                </a:solidFill>
                <a:latin typeface="Calibri"/>
              </a:rPr>
              <a:t>, ou seja, a programação de variados títulos para uma mesma sala de cinema em determinado dia. </a:t>
            </a:r>
            <a:endParaRPr lang="pt-BR" sz="1600" dirty="0">
              <a:solidFill>
                <a:prstClr val="black"/>
              </a:solidFill>
              <a:latin typeface="Calibri"/>
              <a:cs typeface="Calibri"/>
            </a:endParaRPr>
          </a:p>
          <a:p>
            <a:pPr algn="just"/>
            <a:endParaRPr lang="pt-BR" sz="1600" dirty="0">
              <a:solidFill>
                <a:prstClr val="black"/>
              </a:solidFill>
              <a:latin typeface="Calibri"/>
            </a:endParaRPr>
          </a:p>
          <a:p>
            <a:pPr algn="just"/>
            <a:r>
              <a:rPr lang="pt-BR" sz="1600" b="1" i="1" dirty="0">
                <a:solidFill>
                  <a:prstClr val="black"/>
                </a:solidFill>
                <a:latin typeface="Calibri"/>
              </a:rPr>
              <a:t>A lógica da programação cinematográfica </a:t>
            </a:r>
            <a:r>
              <a:rPr lang="pt-BR" sz="1600" b="1" i="1" u="sng" dirty="0">
                <a:solidFill>
                  <a:prstClr val="black"/>
                </a:solidFill>
                <a:latin typeface="Calibri"/>
              </a:rPr>
              <a:t>passou a ser por sessão e não mais por dia</a:t>
            </a:r>
            <a:r>
              <a:rPr lang="pt-BR" sz="1600" b="1" i="1" dirty="0">
                <a:solidFill>
                  <a:prstClr val="black"/>
                </a:solidFill>
                <a:latin typeface="Calibri"/>
              </a:rPr>
              <a:t>, como era anteriormente.</a:t>
            </a:r>
          </a:p>
        </p:txBody>
      </p:sp>
    </p:spTree>
    <p:extLst>
      <p:ext uri="{BB962C8B-B14F-4D97-AF65-F5344CB8AC3E}">
        <p14:creationId xmlns:p14="http://schemas.microsoft.com/office/powerpoint/2010/main" val="346018321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9" name="CaixaDeTexto 8">
            <a:extLst>
              <a:ext uri="{FF2B5EF4-FFF2-40B4-BE49-F238E27FC236}">
                <a16:creationId xmlns:a16="http://schemas.microsoft.com/office/drawing/2014/main" id="{DFB9F745-E815-4BB1-8492-685A314E8167}"/>
              </a:ext>
            </a:extLst>
          </p:cNvPr>
          <p:cNvSpPr txBox="1"/>
          <p:nvPr/>
        </p:nvSpPr>
        <p:spPr>
          <a:xfrm>
            <a:off x="2351585" y="1665001"/>
            <a:ext cx="7848872" cy="3293209"/>
          </a:xfrm>
          <a:prstGeom prst="rect">
            <a:avLst/>
          </a:prstGeom>
          <a:noFill/>
        </p:spPr>
        <p:txBody>
          <a:bodyPr wrap="square" lIns="91440" tIns="45720" rIns="91440" bIns="45720" rtlCol="0" anchor="t">
            <a:spAutoFit/>
          </a:bodyPr>
          <a:lstStyle/>
          <a:p>
            <a:pPr algn="just"/>
            <a:r>
              <a:rPr lang="pt-BR" sz="1600" dirty="0">
                <a:solidFill>
                  <a:prstClr val="black"/>
                </a:solidFill>
                <a:latin typeface="Calibri"/>
              </a:rPr>
              <a:t>A possibilidade de multiprogramação </a:t>
            </a:r>
            <a:r>
              <a:rPr lang="pt-BR" sz="1600" i="1" dirty="0">
                <a:solidFill>
                  <a:prstClr val="black"/>
                </a:solidFill>
                <a:latin typeface="Calibri"/>
              </a:rPr>
              <a:t>aumenta enormemente o leque de possibilidades de programação de salas de cinema</a:t>
            </a:r>
            <a:r>
              <a:rPr lang="pt-BR" sz="1600" dirty="0">
                <a:solidFill>
                  <a:prstClr val="black"/>
                </a:solidFill>
                <a:latin typeface="Calibri"/>
              </a:rPr>
              <a:t>. Passa a ser viável, por exemplo, </a:t>
            </a:r>
            <a:r>
              <a:rPr lang="pt-BR" sz="1600" b="1" dirty="0">
                <a:solidFill>
                  <a:prstClr val="black"/>
                </a:solidFill>
                <a:latin typeface="Calibri"/>
              </a:rPr>
              <a:t>a exploração de demandas de nicho, com impacto positivo direto sobre filmes brasileiros e estrangeiros com menor potencial de retorno econômico</a:t>
            </a:r>
            <a:r>
              <a:rPr lang="pt-BR" sz="1600" dirty="0">
                <a:solidFill>
                  <a:prstClr val="black"/>
                </a:solidFill>
                <a:latin typeface="Calibri"/>
              </a:rPr>
              <a:t>. </a:t>
            </a:r>
            <a:endParaRPr lang="pt-BR" sz="1600" i="1" dirty="0">
              <a:solidFill>
                <a:prstClr val="black"/>
              </a:solidFill>
              <a:latin typeface="Calibri"/>
              <a:cs typeface="Calibri"/>
            </a:endParaRPr>
          </a:p>
          <a:p>
            <a:pPr algn="just"/>
            <a:endParaRPr lang="pt-BR" sz="1600" dirty="0">
              <a:solidFill>
                <a:prstClr val="black"/>
              </a:solidFill>
              <a:latin typeface="Calibri"/>
            </a:endParaRPr>
          </a:p>
          <a:p>
            <a:pPr algn="just"/>
            <a:r>
              <a:rPr lang="pt-BR" sz="1600" dirty="0">
                <a:solidFill>
                  <a:prstClr val="black"/>
                </a:solidFill>
                <a:latin typeface="Calibri"/>
              </a:rPr>
              <a:t>Ao permitir a gestão mais eficiente da programação de salas de cinema, </a:t>
            </a:r>
            <a:r>
              <a:rPr lang="pt-BR" sz="1600" i="1" dirty="0">
                <a:solidFill>
                  <a:prstClr val="black"/>
                </a:solidFill>
                <a:latin typeface="Calibri"/>
              </a:rPr>
              <a:t>a multiprogramação </a:t>
            </a:r>
            <a:r>
              <a:rPr lang="pt-BR" sz="1600" b="1" i="1" dirty="0">
                <a:solidFill>
                  <a:prstClr val="black"/>
                </a:solidFill>
                <a:latin typeface="Calibri"/>
              </a:rPr>
              <a:t>tende a aumentar a receita média das salas, impactando positivamente tanto na distribuição quanto na produção</a:t>
            </a:r>
            <a:r>
              <a:rPr lang="pt-BR" sz="1600" i="1" dirty="0">
                <a:solidFill>
                  <a:prstClr val="black"/>
                </a:solidFill>
                <a:latin typeface="Calibri"/>
              </a:rPr>
              <a:t>.</a:t>
            </a:r>
            <a:endParaRPr lang="pt-BR" sz="1600" i="1" dirty="0">
              <a:solidFill>
                <a:prstClr val="black"/>
              </a:solidFill>
              <a:latin typeface="Calibri"/>
              <a:cs typeface="Calibri"/>
            </a:endParaRPr>
          </a:p>
          <a:p>
            <a:pPr algn="just"/>
            <a:endParaRPr lang="pt-BR" sz="1600" dirty="0">
              <a:solidFill>
                <a:prstClr val="black"/>
              </a:solidFill>
              <a:latin typeface="Calibri"/>
            </a:endParaRPr>
          </a:p>
          <a:p>
            <a:pPr algn="just"/>
            <a:r>
              <a:rPr lang="pt-BR" sz="1600" b="1" dirty="0">
                <a:solidFill>
                  <a:prstClr val="black"/>
                </a:solidFill>
                <a:latin typeface="Calibri"/>
              </a:rPr>
              <a:t>Os filmes que não se adequam ao modelo de dia cheio de programação</a:t>
            </a:r>
            <a:r>
              <a:rPr lang="pt-BR" sz="1600" dirty="0">
                <a:solidFill>
                  <a:prstClr val="black"/>
                </a:solidFill>
                <a:latin typeface="Calibri"/>
              </a:rPr>
              <a:t> são justamente aqueles com </a:t>
            </a:r>
            <a:r>
              <a:rPr lang="pt-BR" sz="1600" b="1" dirty="0">
                <a:solidFill>
                  <a:prstClr val="black"/>
                </a:solidFill>
                <a:latin typeface="Calibri"/>
              </a:rPr>
              <a:t>maior potencial de crescimento da renda, justamente pela possibilidade da multiprogramação permitir um encontro mais preciso entre a oferta de cada título e sua demanda potencial</a:t>
            </a:r>
            <a:r>
              <a:rPr lang="pt-BR" sz="1600" dirty="0">
                <a:solidFill>
                  <a:prstClr val="black"/>
                </a:solidFill>
                <a:latin typeface="Calibri"/>
              </a:rPr>
              <a:t>.</a:t>
            </a:r>
            <a:endParaRPr lang="pt-BR" sz="1600" b="1" i="1" dirty="0">
              <a:solidFill>
                <a:prstClr val="black"/>
              </a:solidFill>
              <a:latin typeface="Calibri"/>
            </a:endParaRPr>
          </a:p>
        </p:txBody>
      </p:sp>
    </p:spTree>
    <p:extLst>
      <p:ext uri="{BB962C8B-B14F-4D97-AF65-F5344CB8AC3E}">
        <p14:creationId xmlns:p14="http://schemas.microsoft.com/office/powerpoint/2010/main" val="321541675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24000" y="642918"/>
            <a:ext cx="9144000" cy="428628"/>
          </a:xfrm>
          <a:prstGeom prst="rect">
            <a:avLst/>
          </a:prstGeom>
        </p:spPr>
        <p:txBody>
          <a:bodyPr vert="horz" lIns="91440" tIns="45720" rIns="91440" bIns="45720" rtlCol="0" anchor="ctr">
            <a:normAutofit fontScale="97500" lnSpcReduction="10000"/>
          </a:bodyPr>
          <a:lstStyle/>
          <a:p>
            <a:pPr algn="ctr">
              <a:spcBef>
                <a:spcPct val="0"/>
              </a:spcBef>
              <a:defRPr/>
            </a:pPr>
            <a:r>
              <a:rPr lang="pt-BR" sz="2400" dirty="0">
                <a:solidFill>
                  <a:prstClr val="black"/>
                </a:solidFill>
                <a:latin typeface="Calibri"/>
              </a:rPr>
              <a:t>Cota de Tela</a:t>
            </a:r>
          </a:p>
        </p:txBody>
      </p:sp>
      <p:sp>
        <p:nvSpPr>
          <p:cNvPr id="17" name="Line 7"/>
          <p:cNvSpPr>
            <a:spLocks noChangeShapeType="1"/>
          </p:cNvSpPr>
          <p:nvPr/>
        </p:nvSpPr>
        <p:spPr bwMode="auto">
          <a:xfrm>
            <a:off x="2351585" y="1125884"/>
            <a:ext cx="7561263" cy="0"/>
          </a:xfrm>
          <a:prstGeom prst="line">
            <a:avLst/>
          </a:prstGeom>
          <a:noFill/>
          <a:ln w="9525">
            <a:solidFill>
              <a:srgbClr val="92D050"/>
            </a:solidFill>
            <a:round/>
            <a:headEnd/>
            <a:tailEnd/>
          </a:ln>
        </p:spPr>
        <p:txBody>
          <a:bodyPr/>
          <a:lstStyle/>
          <a:p>
            <a:endParaRPr lang="pt-BR">
              <a:solidFill>
                <a:prstClr val="black"/>
              </a:solidFill>
              <a:latin typeface="Calibri"/>
            </a:endParaRPr>
          </a:p>
        </p:txBody>
      </p:sp>
      <p:sp>
        <p:nvSpPr>
          <p:cNvPr id="7" name="Título 1">
            <a:extLst>
              <a:ext uri="{FF2B5EF4-FFF2-40B4-BE49-F238E27FC236}">
                <a16:creationId xmlns:a16="http://schemas.microsoft.com/office/drawing/2014/main" id="{0733E4DC-2773-45E1-A4C4-DAB529D1F81D}"/>
              </a:ext>
            </a:extLst>
          </p:cNvPr>
          <p:cNvSpPr txBox="1">
            <a:spLocks/>
          </p:cNvSpPr>
          <p:nvPr/>
        </p:nvSpPr>
        <p:spPr>
          <a:xfrm>
            <a:off x="1703512" y="3429000"/>
            <a:ext cx="9144000" cy="428628"/>
          </a:xfrm>
          <a:prstGeom prst="rect">
            <a:avLst/>
          </a:prstGeom>
        </p:spPr>
        <p:txBody>
          <a:bodyPr vert="horz" lIns="91440" tIns="45720" rIns="91440" bIns="45720" rtlCol="0" anchor="ctr">
            <a:normAutofit fontScale="25000" lnSpcReduction="20000"/>
          </a:bodyPr>
          <a:lstStyle/>
          <a:p>
            <a:endParaRPr lang="pt-BR" sz="9600">
              <a:solidFill>
                <a:prstClr val="black"/>
              </a:solidFill>
              <a:latin typeface="Calibri"/>
            </a:endParaRPr>
          </a:p>
          <a:p>
            <a:endParaRPr lang="pt-BR" sz="9600">
              <a:solidFill>
                <a:prstClr val="black"/>
              </a:solidFill>
              <a:latin typeface="Calibri"/>
            </a:endParaRPr>
          </a:p>
          <a:p>
            <a:pPr>
              <a:spcBef>
                <a:spcPct val="0"/>
              </a:spcBef>
              <a:defRPr/>
            </a:pPr>
            <a:endParaRPr lang="pt-BR">
              <a:solidFill>
                <a:prstClr val="black"/>
              </a:solidFill>
              <a:latin typeface="Calibri"/>
            </a:endParaRPr>
          </a:p>
        </p:txBody>
      </p:sp>
      <p:sp>
        <p:nvSpPr>
          <p:cNvPr id="9" name="CaixaDeTexto 8">
            <a:extLst>
              <a:ext uri="{FF2B5EF4-FFF2-40B4-BE49-F238E27FC236}">
                <a16:creationId xmlns:a16="http://schemas.microsoft.com/office/drawing/2014/main" id="{DFB9F745-E815-4BB1-8492-685A314E8167}"/>
              </a:ext>
            </a:extLst>
          </p:cNvPr>
          <p:cNvSpPr txBox="1"/>
          <p:nvPr/>
        </p:nvSpPr>
        <p:spPr>
          <a:xfrm>
            <a:off x="2351585" y="1519101"/>
            <a:ext cx="7920881" cy="3293209"/>
          </a:xfrm>
          <a:prstGeom prst="rect">
            <a:avLst/>
          </a:prstGeom>
          <a:noFill/>
        </p:spPr>
        <p:txBody>
          <a:bodyPr wrap="square" lIns="91440" tIns="45720" rIns="91440" bIns="45720" rtlCol="0" anchor="t">
            <a:spAutoFit/>
          </a:bodyPr>
          <a:lstStyle/>
          <a:p>
            <a:pPr algn="just"/>
            <a:r>
              <a:rPr lang="pt-BR" sz="1600" dirty="0">
                <a:solidFill>
                  <a:prstClr val="black"/>
                </a:solidFill>
                <a:latin typeface="Calibri"/>
              </a:rPr>
              <a:t>A </a:t>
            </a:r>
            <a:r>
              <a:rPr lang="pt-BR" sz="1600" b="1" dirty="0">
                <a:solidFill>
                  <a:prstClr val="black"/>
                </a:solidFill>
                <a:latin typeface="Calibri"/>
              </a:rPr>
              <a:t>evolução tecnológica</a:t>
            </a:r>
            <a:r>
              <a:rPr lang="pt-BR" sz="1600" dirty="0">
                <a:solidFill>
                  <a:prstClr val="black"/>
                </a:solidFill>
                <a:latin typeface="Calibri"/>
              </a:rPr>
              <a:t>, portanto, </a:t>
            </a:r>
            <a:r>
              <a:rPr lang="pt-BR" sz="1600" b="1" dirty="0">
                <a:solidFill>
                  <a:prstClr val="black"/>
                </a:solidFill>
                <a:latin typeface="Calibri"/>
              </a:rPr>
              <a:t>levou a uma falha regulatória</a:t>
            </a:r>
            <a:r>
              <a:rPr lang="pt-BR" sz="1600" dirty="0">
                <a:solidFill>
                  <a:prstClr val="black"/>
                </a:solidFill>
                <a:latin typeface="Calibri"/>
              </a:rPr>
              <a:t> nas regras de Cota de Tela. </a:t>
            </a:r>
          </a:p>
          <a:p>
            <a:pPr algn="just"/>
            <a:endParaRPr lang="pt-BR" sz="1600" dirty="0">
              <a:solidFill>
                <a:prstClr val="black"/>
              </a:solidFill>
              <a:latin typeface="Calibri"/>
            </a:endParaRPr>
          </a:p>
          <a:p>
            <a:pPr algn="just"/>
            <a:r>
              <a:rPr lang="pt-BR" sz="1600" b="1" dirty="0">
                <a:solidFill>
                  <a:prstClr val="black"/>
                </a:solidFill>
                <a:latin typeface="Calibri"/>
              </a:rPr>
              <a:t>Falha regulatória</a:t>
            </a:r>
            <a:r>
              <a:rPr lang="pt-BR" sz="1600" dirty="0">
                <a:solidFill>
                  <a:prstClr val="black"/>
                </a:solidFill>
                <a:latin typeface="Calibri"/>
              </a:rPr>
              <a:t> se dá quando uma ação regulatória, adotada para solucionar um problema, </a:t>
            </a:r>
            <a:r>
              <a:rPr lang="pt-BR" sz="1600" b="1" dirty="0">
                <a:solidFill>
                  <a:prstClr val="black"/>
                </a:solidFill>
                <a:latin typeface="Calibri"/>
              </a:rPr>
              <a:t>cria novos problemas ou agrava um problema já existente</a:t>
            </a:r>
            <a:r>
              <a:rPr lang="pt-BR" sz="1600" dirty="0">
                <a:solidFill>
                  <a:prstClr val="black"/>
                </a:solidFill>
                <a:latin typeface="Calibri"/>
              </a:rPr>
              <a:t>. Nesse caso, a falha ocorre por uma inovação disruptiva, a </a:t>
            </a:r>
            <a:r>
              <a:rPr lang="pt-BR" sz="1600" b="1" dirty="0">
                <a:solidFill>
                  <a:prstClr val="black"/>
                </a:solidFill>
                <a:latin typeface="Calibri"/>
              </a:rPr>
              <a:t>digitalização do parque exibidor, que substituiu por completo a distribuição de filmes em película 35 mm</a:t>
            </a:r>
            <a:r>
              <a:rPr lang="pt-BR" sz="1600" dirty="0">
                <a:solidFill>
                  <a:prstClr val="black"/>
                </a:solidFill>
                <a:latin typeface="Calibri"/>
              </a:rPr>
              <a:t>. </a:t>
            </a:r>
            <a:endParaRPr lang="pt-BR" sz="1600" dirty="0">
              <a:solidFill>
                <a:prstClr val="black"/>
              </a:solidFill>
              <a:latin typeface="Calibri"/>
              <a:cs typeface="Calibri"/>
            </a:endParaRPr>
          </a:p>
          <a:p>
            <a:pPr algn="just"/>
            <a:endParaRPr lang="pt-BR" sz="1600" dirty="0">
              <a:solidFill>
                <a:prstClr val="black"/>
              </a:solidFill>
              <a:latin typeface="Calibri"/>
            </a:endParaRPr>
          </a:p>
          <a:p>
            <a:pPr algn="just"/>
            <a:r>
              <a:rPr lang="pt-BR" sz="1600" dirty="0">
                <a:solidFill>
                  <a:prstClr val="black"/>
                </a:solidFill>
                <a:latin typeface="Calibri"/>
              </a:rPr>
              <a:t>Como consequência, os dispositivos que estabeleciam e regulamentavam a </a:t>
            </a:r>
            <a:r>
              <a:rPr lang="pt-BR" sz="1600" b="1" dirty="0">
                <a:solidFill>
                  <a:prstClr val="black"/>
                </a:solidFill>
                <a:latin typeface="Calibri"/>
              </a:rPr>
              <a:t>Cota de Tela não</a:t>
            </a:r>
            <a:r>
              <a:rPr lang="pt-BR" sz="1600" dirty="0">
                <a:solidFill>
                  <a:prstClr val="black"/>
                </a:solidFill>
                <a:latin typeface="Calibri"/>
              </a:rPr>
              <a:t> estavam </a:t>
            </a:r>
            <a:r>
              <a:rPr lang="pt-BR" sz="1600" b="1" dirty="0">
                <a:solidFill>
                  <a:prstClr val="black"/>
                </a:solidFill>
                <a:latin typeface="Calibri"/>
              </a:rPr>
              <a:t>aderentes à realidade fática do segmento de exibição cinematográfica</a:t>
            </a:r>
            <a:r>
              <a:rPr lang="pt-BR" sz="1600" dirty="0">
                <a:solidFill>
                  <a:prstClr val="black"/>
                </a:solidFill>
                <a:latin typeface="Calibri"/>
              </a:rPr>
              <a:t>. Para os agentes regulados havia o risco de que a aplicação da regra conforme disposta atualmente, por não estar ajustada à realidade de mercado, gerasse uma série de distorções e injustiças, indo de encontro a princípios fundamentais que devem reger a administração pública e a regulação. </a:t>
            </a:r>
            <a:endParaRPr lang="pt-BR" sz="1600" b="1" i="1" dirty="0">
              <a:solidFill>
                <a:prstClr val="black"/>
              </a:solidFill>
              <a:latin typeface="Calibri"/>
            </a:endParaRPr>
          </a:p>
        </p:txBody>
      </p:sp>
    </p:spTree>
    <p:extLst>
      <p:ext uri="{BB962C8B-B14F-4D97-AF65-F5344CB8AC3E}">
        <p14:creationId xmlns:p14="http://schemas.microsoft.com/office/powerpoint/2010/main" val="1418731719"/>
      </p:ext>
    </p:extLst>
  </p:cSld>
  <p:clrMapOvr>
    <a:masterClrMapping/>
  </p:clrMapOvr>
  <p:transition>
    <p:fade/>
  </p:transition>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7CB4A48C0B7F04087EF35EDF9CD6846" ma:contentTypeVersion="13" ma:contentTypeDescription="Crie um novo documento." ma:contentTypeScope="" ma:versionID="631d6040635d75885b37e0a13268cf63">
  <xsd:schema xmlns:xsd="http://www.w3.org/2001/XMLSchema" xmlns:xs="http://www.w3.org/2001/XMLSchema" xmlns:p="http://schemas.microsoft.com/office/2006/metadata/properties" xmlns:ns3="53a7e8a4-2b31-45d9-9d90-696a5d39167b" xmlns:ns4="9f29dcfd-3810-4056-8083-82c41e27d8b3" targetNamespace="http://schemas.microsoft.com/office/2006/metadata/properties" ma:root="true" ma:fieldsID="5d89bcbe07e0a3eb82cd440cf8f7dd57" ns3:_="" ns4:_="">
    <xsd:import namespace="53a7e8a4-2b31-45d9-9d90-696a5d39167b"/>
    <xsd:import namespace="9f29dcfd-3810-4056-8083-82c41e27d8b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7e8a4-2b31-45d9-9d90-696a5d39167b"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element name="SharingHintHash" ma:index="10" nillable="true" ma:displayName="Hash de Dica de Compartilhamento"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29dcfd-3810-4056-8083-82c41e27d8b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D7A641-D025-4818-B968-D3C786E09B68}">
  <ds:schemaRefs>
    <ds:schemaRef ds:uri="http://schemas.microsoft.com/office/2006/metadata/properties"/>
    <ds:schemaRef ds:uri="http://purl.org/dc/terms/"/>
    <ds:schemaRef ds:uri="53a7e8a4-2b31-45d9-9d90-696a5d39167b"/>
    <ds:schemaRef ds:uri="http://www.w3.org/XML/1998/namespace"/>
    <ds:schemaRef ds:uri="http://schemas.microsoft.com/office/2006/documentManagement/types"/>
    <ds:schemaRef ds:uri="9f29dcfd-3810-4056-8083-82c41e27d8b3"/>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8039AFB-9501-4C49-84E8-7525EF698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a7e8a4-2b31-45d9-9d90-696a5d39167b"/>
    <ds:schemaRef ds:uri="9f29dcfd-3810-4056-8083-82c41e27d8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371045-3F0F-47D6-8207-FC126D0E62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591</TotalTime>
  <Words>4126</Words>
  <Application>Microsoft Office PowerPoint</Application>
  <PresentationFormat>Widescreen</PresentationFormat>
  <Paragraphs>297</Paragraphs>
  <Slides>46</Slides>
  <Notes>46</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46</vt:i4>
      </vt:variant>
    </vt:vector>
  </HeadingPairs>
  <TitlesOfParts>
    <vt:vector size="50" baseType="lpstr">
      <vt:lpstr>Arial</vt:lpstr>
      <vt:lpstr>Calibri</vt:lpstr>
      <vt:lpstr>Wingdings</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Tiago Mafra dos Santos</dc:creator>
  <cp:lastModifiedBy>Marcos de Rezende</cp:lastModifiedBy>
  <cp:revision>6</cp:revision>
  <dcterms:created xsi:type="dcterms:W3CDTF">2021-10-19T12:21:50Z</dcterms:created>
  <dcterms:modified xsi:type="dcterms:W3CDTF">2021-11-04T17:22:41Z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0x010100C7CB4A48C0B7F04087EF35EDF9CD6846</vt:lpwstr>
  </property>
</Properties>
</file>