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23"/>
  </p:notesMasterIdLst>
  <p:sldIdLst>
    <p:sldId id="14255" r:id="rId3"/>
    <p:sldId id="2145706310" r:id="rId4"/>
    <p:sldId id="258949" r:id="rId5"/>
    <p:sldId id="2145706311" r:id="rId6"/>
    <p:sldId id="524" r:id="rId7"/>
    <p:sldId id="2145706344" r:id="rId8"/>
    <p:sldId id="525" r:id="rId9"/>
    <p:sldId id="347" r:id="rId10"/>
    <p:sldId id="2145706319" r:id="rId11"/>
    <p:sldId id="2145706320" r:id="rId12"/>
    <p:sldId id="2145706333" r:id="rId13"/>
    <p:sldId id="2145706338" r:id="rId14"/>
    <p:sldId id="2145706347" r:id="rId15"/>
    <p:sldId id="2145706345" r:id="rId16"/>
    <p:sldId id="2145706341" r:id="rId17"/>
    <p:sldId id="2145706331" r:id="rId18"/>
    <p:sldId id="2145706332" r:id="rId19"/>
    <p:sldId id="2145706346" r:id="rId20"/>
    <p:sldId id="2145706336" r:id="rId21"/>
    <p:sldId id="2145706343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19" autoAdjust="0"/>
  </p:normalViewPr>
  <p:slideViewPr>
    <p:cSldViewPr snapToGrid="0">
      <p:cViewPr varScale="1">
        <p:scale>
          <a:sx n="88" d="100"/>
          <a:sy n="88" d="100"/>
        </p:scale>
        <p:origin x="37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00239408\AppData\Roaming\eSpace_Desktop\UserData\w00602713\ReceiveFile\&#25289;&#32654;&#25968;&#25454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00334472\Desktop\&#26032;&#24314;%20Microsoft%20Excel%20&#24037;&#20316;&#34920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Sheet1!$E$6</c:f>
              <c:strCache>
                <c:ptCount val="1"/>
                <c:pt idx="0">
                  <c:v>IPv6 Capable</c:v>
                </c:pt>
              </c:strCache>
            </c:strRef>
          </c:tx>
          <c:spPr>
            <a:solidFill>
              <a:srgbClr val="0070C0"/>
            </a:solidFill>
            <a:ln w="9525" cap="flat" cmpd="sng" algn="ctr">
              <a:noFill/>
              <a:round/>
            </a:ln>
            <a:effectLst/>
          </c:spPr>
          <c:invertIfNegative val="0"/>
          <c:cat>
            <c:strRef>
              <c:f>Sheet1!$D$7:$D$27</c:f>
              <c:strCache>
                <c:ptCount val="21"/>
                <c:pt idx="0">
                  <c:v>Uruguay</c:v>
                </c:pt>
                <c:pt idx="1">
                  <c:v>Mexico</c:v>
                </c:pt>
                <c:pt idx="2">
                  <c:v>Brazil</c:v>
                </c:pt>
                <c:pt idx="3">
                  <c:v>Guatemala</c:v>
                </c:pt>
                <c:pt idx="4">
                  <c:v>Ecuador</c:v>
                </c:pt>
                <c:pt idx="5">
                  <c:v>Peru</c:v>
                </c:pt>
                <c:pt idx="6">
                  <c:v>Paraguay</c:v>
                </c:pt>
                <c:pt idx="7">
                  <c:v>Colombia</c:v>
                </c:pt>
                <c:pt idx="8">
                  <c:v>Argentina</c:v>
                </c:pt>
                <c:pt idx="9">
                  <c:v>Bolivia</c:v>
                </c:pt>
                <c:pt idx="10">
                  <c:v>Guyana</c:v>
                </c:pt>
                <c:pt idx="11">
                  <c:v>Chile</c:v>
                </c:pt>
                <c:pt idx="12">
                  <c:v>Nicaragua</c:v>
                </c:pt>
                <c:pt idx="13">
                  <c:v>El Salvador</c:v>
                </c:pt>
                <c:pt idx="14">
                  <c:v>Belize</c:v>
                </c:pt>
                <c:pt idx="15">
                  <c:v>Honduras</c:v>
                </c:pt>
                <c:pt idx="16">
                  <c:v>Caribbean</c:v>
                </c:pt>
                <c:pt idx="17">
                  <c:v>Suriname</c:v>
                </c:pt>
                <c:pt idx="18">
                  <c:v>Panama</c:v>
                </c:pt>
                <c:pt idx="19">
                  <c:v>Costa Rica</c:v>
                </c:pt>
                <c:pt idx="20">
                  <c:v>Venezuela</c:v>
                </c:pt>
              </c:strCache>
            </c:strRef>
          </c:cat>
          <c:val>
            <c:numRef>
              <c:f>Sheet1!$E$7:$E$27</c:f>
              <c:numCache>
                <c:formatCode>0.00%</c:formatCode>
                <c:ptCount val="21"/>
                <c:pt idx="0">
                  <c:v>0.47410000000000002</c:v>
                </c:pt>
                <c:pt idx="1">
                  <c:v>0.43240000000000001</c:v>
                </c:pt>
                <c:pt idx="2">
                  <c:v>0.34250000000000003</c:v>
                </c:pt>
                <c:pt idx="3">
                  <c:v>0.32690000000000002</c:v>
                </c:pt>
                <c:pt idx="4">
                  <c:v>0.2555</c:v>
                </c:pt>
                <c:pt idx="5">
                  <c:v>0.248</c:v>
                </c:pt>
                <c:pt idx="6">
                  <c:v>0.2238</c:v>
                </c:pt>
                <c:pt idx="7">
                  <c:v>0.21640000000000001</c:v>
                </c:pt>
                <c:pt idx="8">
                  <c:v>0.19539999999999999</c:v>
                </c:pt>
                <c:pt idx="9">
                  <c:v>0.17710000000000001</c:v>
                </c:pt>
                <c:pt idx="10">
                  <c:v>0.16289999999999999</c:v>
                </c:pt>
                <c:pt idx="11">
                  <c:v>0.1366</c:v>
                </c:pt>
                <c:pt idx="12">
                  <c:v>0.1242</c:v>
                </c:pt>
                <c:pt idx="13">
                  <c:v>9.11E-2</c:v>
                </c:pt>
                <c:pt idx="14">
                  <c:v>6.9199999999999998E-2</c:v>
                </c:pt>
                <c:pt idx="15">
                  <c:v>5.74E-2</c:v>
                </c:pt>
                <c:pt idx="16">
                  <c:v>2.9399999999999999E-2</c:v>
                </c:pt>
                <c:pt idx="17">
                  <c:v>1.83E-2</c:v>
                </c:pt>
                <c:pt idx="18">
                  <c:v>8.8000000000000005E-3</c:v>
                </c:pt>
                <c:pt idx="19">
                  <c:v>5.1999999999999998E-3</c:v>
                </c:pt>
                <c:pt idx="20">
                  <c:v>3.0999999999999999E-3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DF-4E8C-93E7-9CB2918AAA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079038144"/>
        <c:axId val="1079041952"/>
      </c:barChart>
      <c:catAx>
        <c:axId val="107903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1079041952"/>
        <c:crosses val="autoZero"/>
        <c:auto val="1"/>
        <c:lblAlgn val="ctr"/>
        <c:lblOffset val="100"/>
        <c:noMultiLvlLbl val="0"/>
      </c:catAx>
      <c:valAx>
        <c:axId val="1079041952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1079038144"/>
        <c:crosses val="autoZero"/>
        <c:crossBetween val="between"/>
      </c:valAx>
      <c:spPr>
        <a:noFill/>
        <a:ln w="3175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Sheet1!$E$37</c:f>
              <c:strCache>
                <c:ptCount val="1"/>
                <c:pt idx="0">
                  <c:v>IPv6-IPv4 Mean RTT Diff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26D-443A-A464-E86788DC913A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26D-443A-A464-E86788DC913A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26D-443A-A464-E86788DC913A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26D-443A-A464-E86788DC913A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26D-443A-A464-E86788DC913A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26D-443A-A464-E86788DC913A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26D-443A-A464-E86788DC913A}"/>
              </c:ext>
            </c:extLst>
          </c:dPt>
          <c:dPt>
            <c:idx val="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26D-443A-A464-E86788DC913A}"/>
              </c:ext>
            </c:extLst>
          </c:dPt>
          <c:cat>
            <c:strRef>
              <c:f>Sheet1!$D$38:$D$45</c:f>
              <c:strCache>
                <c:ptCount val="8"/>
                <c:pt idx="0">
                  <c:v>Caribbean</c:v>
                </c:pt>
                <c:pt idx="1">
                  <c:v>South America</c:v>
                </c:pt>
                <c:pt idx="2">
                  <c:v>Northern America</c:v>
                </c:pt>
                <c:pt idx="3">
                  <c:v>Europe</c:v>
                </c:pt>
                <c:pt idx="4">
                  <c:v>Central America</c:v>
                </c:pt>
                <c:pt idx="5">
                  <c:v>Asia</c:v>
                </c:pt>
                <c:pt idx="6">
                  <c:v>Africa</c:v>
                </c:pt>
                <c:pt idx="7">
                  <c:v>Oceania</c:v>
                </c:pt>
              </c:strCache>
            </c:strRef>
          </c:cat>
          <c:val>
            <c:numRef>
              <c:f>Sheet1!$E$38:$E$45</c:f>
              <c:numCache>
                <c:formatCode>General</c:formatCode>
                <c:ptCount val="8"/>
                <c:pt idx="0">
                  <c:v>-11.89</c:v>
                </c:pt>
                <c:pt idx="1">
                  <c:v>-11.13</c:v>
                </c:pt>
                <c:pt idx="2">
                  <c:v>-8.09</c:v>
                </c:pt>
                <c:pt idx="3">
                  <c:v>-3.49</c:v>
                </c:pt>
                <c:pt idx="4">
                  <c:v>-2.93</c:v>
                </c:pt>
                <c:pt idx="5">
                  <c:v>0.28000000000000003</c:v>
                </c:pt>
                <c:pt idx="6">
                  <c:v>3.69</c:v>
                </c:pt>
                <c:pt idx="7">
                  <c:v>13.95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26D-443A-A464-E86788DC91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9042496"/>
        <c:axId val="1079037056"/>
      </c:barChart>
      <c:catAx>
        <c:axId val="1079042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1079037056"/>
        <c:crosses val="autoZero"/>
        <c:auto val="1"/>
        <c:lblAlgn val="ctr"/>
        <c:lblOffset val="100"/>
        <c:noMultiLvlLbl val="0"/>
      </c:catAx>
      <c:valAx>
        <c:axId val="1079037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Huawei Sans" panose="020C0503030203020204" pitchFamily="34" charset="0"/>
                <a:ea typeface="+mn-ea"/>
                <a:cs typeface="Huawei Sans" panose="020C0503030203020204" pitchFamily="34" charset="0"/>
              </a:defRPr>
            </a:pPr>
            <a:endParaRPr lang="fr-FR"/>
          </a:p>
        </c:txPr>
        <c:crossAx val="1079042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Huawei Sans" panose="020C0503030203020204" pitchFamily="34" charset="0"/>
          <a:cs typeface="Huawei Sans" panose="020C0503030203020204" pitchFamily="34" charset="0"/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3E126-24B6-4663-9BEA-771532EC6850}" type="datetimeFigureOut">
              <a:rPr lang="fr-FR" smtClean="0"/>
              <a:t>05/04/2023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03EBF-ABE6-4259-B773-0BFA31E9C7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822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1DA214A-C261-2018-D209-DB76BD2C48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5EC40BF-9124-1A28-9934-3B4C8704ABA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152375-6FD0-0F45-31C0-0D3736B82D28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85F223D-E7B0-45FD-AECA-89BC6689BE20}" type="slidenum">
              <a:t>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B6C589A-15E7-A5DA-7560-E1A539AC34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D7BC3D4-305C-E1B8-56EC-0E4F019FD7D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59E6956-32A5-681A-41AF-83F75F0B8759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2EE168F-0FB5-4393-9205-44042C4FB091}" type="slidenum">
              <a:t>12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7326F3-4732-B74B-9C70-D0992466E4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987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3D21005-636F-1305-21DD-C4155217C7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5805673-AA9D-A9CE-2467-639953ABE0D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992CF43-A54B-1C68-4B94-EFB022628318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FB5CE8A-4E96-43C9-84B3-95E5821C779C}" type="slidenum">
              <a:t>17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970B793-43FA-1EAE-D58D-BFF69EC757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25C4C4A-10A4-CA34-3D6C-C37B548018C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2F76FE4-C350-A903-8A6C-0343B52CFC64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85054F3-F915-4D28-8520-61ED9FCC7BC3}" type="slidenum">
              <a:t>18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7326F3-4732-B74B-9C70-D0992466E4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188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BCAA307-1344-BAD0-A593-443D9EF8C0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035A9628-965D-2C20-DD1E-76ECAAB3152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FABA3E-4E1C-F94D-E39B-A62105C31765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CBD0E7F-B25F-4D6A-8195-E20D3D46ABB1}" type="slidenum">
              <a:t>4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58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7326F3-4732-B74B-9C70-D0992466E4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21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7326F3-4732-B74B-9C70-D0992466E4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0806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7326F3-4732-B74B-9C70-D0992466E4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313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AB75627-426F-2B78-A9C9-3A05A72900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04F4FC8-FDA6-3D28-8661-B6710ADB799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C0DFB5-23D3-DF95-A91C-4479F7592D02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6F775C4-916B-4AC0-8930-563618C3102F}" type="slidenum">
              <a:t>9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B659DAF-2AFF-0419-10DE-A5F8F8691A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2EFBEAC-791E-AABD-A3F6-E44478FAE5D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778B629-BF6C-6BF4-6633-E3CF4B52F396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E022A46-0C8B-455E-96FD-D8A20435B234}" type="slidenum">
              <a:t>11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E39186-2C03-AE41-8E38-5DA456CC3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B6FB785-9AFD-6608-3F31-F1CF62552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B8F925-9E68-E250-6E9D-712E87CD1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54C66-0FC4-41AE-A99B-0EC512CA681E}" type="datetimeFigureOut">
              <a:rPr lang="fr-FR" smtClean="0"/>
              <a:t>05/04/2023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5A8E90-B4EC-4F9F-803C-9C71C6A20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D4FE72-D173-3579-F76E-C0FB26A8B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A0A2A-5487-4960-84FA-771FC57869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9756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9A837D-8817-4D6F-2C29-F321E98E5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1487D3B-4C6C-480F-6A8E-281DC672C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C28B40-C808-3EC7-A834-8393E899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54C66-0FC4-41AE-A99B-0EC512CA681E}" type="datetimeFigureOut">
              <a:rPr lang="fr-FR" smtClean="0"/>
              <a:t>05/04/2023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D65C02-3602-BB29-4F43-FC1FA7387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D774FE-AAE9-8984-FA37-472266279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A0A2A-5487-4960-84FA-771FC57869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353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E246FC5-3C5B-C4B1-B532-0101794B0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5E05D1E-4377-8487-5AF8-0326EBFDA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828D56-73B7-A841-5F61-80BD3E51A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54C66-0FC4-41AE-A99B-0EC512CA681E}" type="datetimeFigureOut">
              <a:rPr lang="fr-FR" smtClean="0"/>
              <a:t>05/04/2023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510A72-D5A2-4CE5-51F4-7A988F372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797ED3-0DB3-DE7B-BB66-7762B25DA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A0A2A-5487-4960-84FA-771FC57869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212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6AD661-E451-8494-C472-8C017820C5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3" y="274640"/>
            <a:ext cx="10972800" cy="715966"/>
          </a:xfrm>
        </p:spPr>
        <p:txBody>
          <a:bodyPr anchor="t">
            <a:noAutofit/>
          </a:bodyPr>
          <a:lstStyle>
            <a:lvl1pPr>
              <a:defRPr lang="en-US" sz="2799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422CA0A-BEA4-37EF-4A69-9F34FF5521E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411" y="6356351"/>
            <a:ext cx="2743712" cy="365129"/>
          </a:xfrm>
        </p:spPr>
        <p:txBody>
          <a:bodyPr/>
          <a:lstStyle>
            <a:lvl1pPr>
              <a:defRPr lang="en-US">
                <a:solidFill>
                  <a:srgbClr val="8D8D8D"/>
                </a:solidFill>
              </a:defRPr>
            </a:lvl1pPr>
          </a:lstStyle>
          <a:p>
            <a:pPr lvl="0"/>
            <a:fld id="{A7F0FAC5-6500-4C20-A13E-5DF2851BC8CC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2759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mpla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39">
            <a:extLst>
              <a:ext uri="{FF2B5EF4-FFF2-40B4-BE49-F238E27FC236}">
                <a16:creationId xmlns:a16="http://schemas.microsoft.com/office/drawing/2014/main" id="{A45874DA-CE01-76B4-DDAD-FC2B357DEFA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80403" y="1799996"/>
            <a:ext cx="7571350" cy="1579918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Espace réservé du texte 139">
            <a:extLst>
              <a:ext uri="{FF2B5EF4-FFF2-40B4-BE49-F238E27FC236}">
                <a16:creationId xmlns:a16="http://schemas.microsoft.com/office/drawing/2014/main" id="{9D12D997-8795-3931-E805-2234816B39B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80403" y="3921980"/>
            <a:ext cx="7571350" cy="1549139"/>
          </a:xfrm>
        </p:spPr>
        <p:txBody>
          <a:bodyPr/>
          <a:lstStyle>
            <a:lvl1pPr>
              <a:buNone/>
              <a:defRPr lang="en-US"/>
            </a:lvl1pPr>
            <a:lvl2pPr>
              <a:buFont typeface="Calibri Light"/>
              <a:buAutoNum type="arabicParenR"/>
              <a:defRPr lang="en-US"/>
            </a:lvl2pPr>
            <a:lvl3pPr>
              <a:buFont typeface="Calibri Light"/>
              <a:buAutoNum type="alphaLcParenR"/>
              <a:defRPr lang="en-US"/>
            </a:lvl3pPr>
            <a:lvl4pPr>
              <a:buFont typeface="Calibri Light"/>
              <a:buAutoNum type="alphaLcParenR"/>
              <a:defRPr lang="en-US"/>
            </a:lvl4pPr>
            <a:lvl5pPr>
              <a:buFont typeface="Calibri Light"/>
              <a:buAutoNum type="alphaLcParenR"/>
              <a:defRPr lang="en-US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06533042-E308-76E0-A7E2-EDCBE9E346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9958" y="405508"/>
            <a:ext cx="7571350" cy="1012149"/>
          </a:xfrm>
        </p:spPr>
        <p:txBody>
          <a:bodyPr anchor="t"/>
          <a:lstStyle>
            <a:lvl1pPr>
              <a:defRPr lang="en-US">
                <a:cs typeface="Poppins" pitchFamily="2"/>
              </a:defRPr>
            </a:lvl1pPr>
          </a:lstStyle>
          <a:p>
            <a:pPr lvl="0"/>
            <a:r>
              <a:rPr lang="en-US"/>
              <a:t>Title 1 or 2 lines</a:t>
            </a:r>
          </a:p>
        </p:txBody>
      </p:sp>
    </p:spTree>
    <p:extLst>
      <p:ext uri="{BB962C8B-B14F-4D97-AF65-F5344CB8AC3E}">
        <p14:creationId xmlns:p14="http://schemas.microsoft.com/office/powerpoint/2010/main" val="153254386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E3B7C920-B7DD-D3CA-AF40-B1743F3D62A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12191996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Cliquez sur l'icône pour ajouter une photo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89A93A-72A9-A6A4-CA74-C9C9E692928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Cliquez pour modifier le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12315"/>
      </p:ext>
    </p:extLst>
  </p:cSld>
  <p:clrMapOvr>
    <a:masterClrMapping/>
  </p:clrMapOvr>
  <p:transition spd="med">
    <p:fade/>
  </p:transition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3388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B59AE43-8096-BF49-A3DF-423FBC054CA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25739" y="1512876"/>
            <a:ext cx="10729365" cy="4690459"/>
          </a:xfrm>
          <a:prstGeom prst="rect">
            <a:avLst/>
          </a:prstGeom>
        </p:spPr>
        <p:txBody>
          <a:bodyPr lIns="0" tIns="0" rIns="0" bIns="0"/>
          <a:lstStyle>
            <a:lvl1pPr marL="179312" marR="0" indent="-168204" algn="l" defTabSz="1187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207575" algn="ctr"/>
              </a:tabLst>
              <a:defRPr sz="1799" baseline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446312" marR="0" indent="-285629" algn="l" defTabSz="1187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7575" algn="ctr"/>
              </a:tabLst>
              <a:defRPr sz="1600" baseline="0">
                <a:latin typeface="+mn-lt"/>
                <a:ea typeface="Microsoft YaHei" panose="020B0503020204020204" pitchFamily="34" charset="-122"/>
              </a:defRPr>
            </a:lvl2pPr>
            <a:lvl3pPr marL="1098109" marR="0" indent="-168204" algn="l" defTabSz="1187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7575" algn="ctr"/>
              </a:tabLst>
              <a:defRPr sz="1299" baseline="0">
                <a:latin typeface="+mn-lt"/>
                <a:ea typeface="Microsoft YaHei" panose="020B0503020204020204" pitchFamily="34" charset="-122"/>
              </a:defRPr>
            </a:lvl3pPr>
            <a:lvl4pPr marL="525627" indent="-171086">
              <a:buFont typeface="Arial" panose="020B0604020202020204" pitchFamily="34" charset="0"/>
              <a:buChar char="•"/>
              <a:tabLst>
                <a:tab pos="1207906" algn="ctr"/>
              </a:tabLst>
              <a:defRPr sz="1299" baseline="0"/>
            </a:lvl4pPr>
            <a:lvl5pPr marL="525627" indent="-171086">
              <a:buFont typeface="Arial" panose="020B0604020202020204" pitchFamily="34" charset="0"/>
              <a:buChar char="•"/>
              <a:tabLst>
                <a:tab pos="1207906" algn="ctr"/>
              </a:tabLst>
              <a:defRPr sz="1299" baseline="0"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marL="328886" marR="0" lvl="1" indent="-168204" algn="l" defTabSz="1187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7575" algn="ctr"/>
              </a:tabLst>
              <a:defRPr/>
            </a:pPr>
            <a:r>
              <a:rPr lang="en-US" dirty="0"/>
              <a:t>Click to edit Master text style</a:t>
            </a:r>
          </a:p>
          <a:p>
            <a:pPr marL="1098109" marR="0" lvl="2" indent="-168204" algn="l" defTabSz="1187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7575" algn="ctr"/>
              </a:tabLst>
              <a:defRPr/>
            </a:pPr>
            <a:r>
              <a:rPr lang="en-US" dirty="0"/>
              <a:t>Click to edit Master text style</a:t>
            </a:r>
          </a:p>
          <a:p>
            <a:pPr marL="1098109" marR="0" lvl="2" indent="-168204" algn="l" defTabSz="1187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7575" algn="ctr"/>
              </a:tabLst>
              <a:defRPr/>
            </a:pPr>
            <a:endParaRPr lang="en-US" altLang="zh-C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8891" y="456135"/>
            <a:ext cx="10736445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28"/>
              </a:lnSpc>
              <a:spcBef>
                <a:spcPts val="0"/>
              </a:spcBef>
              <a:buNone/>
              <a:defRPr sz="3199"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93648" indent="0" algn="ctr">
              <a:buNone/>
              <a:defRPr sz="2597"/>
            </a:lvl2pPr>
            <a:lvl3pPr marL="1187293" indent="0" algn="ctr">
              <a:buNone/>
              <a:defRPr sz="2337"/>
            </a:lvl3pPr>
            <a:lvl4pPr marL="1780942" indent="0" algn="ctr">
              <a:buNone/>
              <a:defRPr sz="2079"/>
            </a:lvl4pPr>
            <a:lvl5pPr marL="2374589" indent="0" algn="ctr">
              <a:buNone/>
              <a:defRPr sz="2079"/>
            </a:lvl5pPr>
            <a:lvl6pPr marL="2968235" indent="0" algn="ctr">
              <a:buNone/>
              <a:defRPr sz="2079"/>
            </a:lvl6pPr>
            <a:lvl7pPr marL="3561882" indent="0" algn="ctr">
              <a:buNone/>
              <a:defRPr sz="2079"/>
            </a:lvl7pPr>
            <a:lvl8pPr marL="4155531" indent="0" algn="ctr">
              <a:buNone/>
              <a:defRPr sz="2079"/>
            </a:lvl8pPr>
            <a:lvl9pPr marL="4749176" indent="0" algn="ctr">
              <a:buNone/>
              <a:defRPr sz="2079"/>
            </a:lvl9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76990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8890" y="456134"/>
            <a:ext cx="10736446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29"/>
              </a:lnSpc>
              <a:spcBef>
                <a:spcPts val="0"/>
              </a:spcBef>
              <a:buNone/>
              <a:defRPr sz="3199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662" indent="0" algn="ctr">
              <a:buNone/>
              <a:defRPr sz="2597"/>
            </a:lvl2pPr>
            <a:lvl3pPr marL="1187323" indent="0" algn="ctr">
              <a:buNone/>
              <a:defRPr sz="2337"/>
            </a:lvl3pPr>
            <a:lvl4pPr marL="1780986" indent="0" algn="ctr">
              <a:buNone/>
              <a:defRPr sz="2078"/>
            </a:lvl4pPr>
            <a:lvl5pPr marL="2374648" indent="0" algn="ctr">
              <a:buNone/>
              <a:defRPr sz="2078"/>
            </a:lvl5pPr>
            <a:lvl6pPr marL="2968309" indent="0" algn="ctr">
              <a:buNone/>
              <a:defRPr sz="2078"/>
            </a:lvl6pPr>
            <a:lvl7pPr marL="3561971" indent="0" algn="ctr">
              <a:buNone/>
              <a:defRPr sz="2078"/>
            </a:lvl7pPr>
            <a:lvl8pPr marL="4155634" indent="0" algn="ctr">
              <a:buNone/>
              <a:defRPr sz="2078"/>
            </a:lvl8pPr>
            <a:lvl9pPr marL="4749295" indent="0" algn="ctr">
              <a:buNone/>
              <a:defRPr sz="2078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8B3F0C-616F-224A-B32F-9F9BF5EEE1B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5738" y="1512876"/>
            <a:ext cx="10729365" cy="4690459"/>
          </a:xfrm>
          <a:prstGeom prst="rect">
            <a:avLst/>
          </a:prstGeom>
        </p:spPr>
        <p:txBody>
          <a:bodyPr lIns="0" tIns="0" rIns="0" bIns="0"/>
          <a:lstStyle>
            <a:lvl1pPr marL="179316" marR="0" indent="-168208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207605" algn="ctr"/>
              </a:tabLst>
              <a:defRPr sz="1799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8894" marR="0" indent="-168208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7605" algn="ctr"/>
              </a:tabLst>
              <a:defRPr sz="1599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098136" marR="0" indent="-168208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7605" algn="ctr"/>
              </a:tabLst>
              <a:defRPr sz="1298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525640" indent="-171091">
              <a:buFont typeface="Arial" panose="020B0604020202020204" pitchFamily="34" charset="0"/>
              <a:buChar char="•"/>
              <a:tabLst>
                <a:tab pos="1207937" algn="ctr"/>
              </a:tabLst>
              <a:defRPr sz="1298" baseline="0"/>
            </a:lvl4pPr>
            <a:lvl5pPr marL="525640" indent="-171091">
              <a:buFont typeface="Arial" panose="020B0604020202020204" pitchFamily="34" charset="0"/>
              <a:buChar char="•"/>
              <a:tabLst>
                <a:tab pos="1207937" algn="ctr"/>
              </a:tabLst>
              <a:defRPr sz="1298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  <a:p>
            <a:pPr marL="328894" marR="0" lvl="1" indent="-168208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7605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8136" marR="0" lvl="2" indent="-168208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7605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8136" marR="0" lvl="2" indent="-168208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7605" algn="ctr"/>
              </a:tabLst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813187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70658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" y="-5934"/>
            <a:ext cx="12192000" cy="616254"/>
          </a:xfrm>
          <a:prstGeom prst="rect">
            <a:avLst/>
          </a:prstGeom>
        </p:spPr>
        <p:txBody>
          <a:bodyPr anchor="ctr"/>
          <a:lstStyle>
            <a:lvl1pPr algn="ctr">
              <a:defRPr sz="2798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" name="标题 1"/>
          <p:cNvSpPr txBox="1">
            <a:spLocks/>
          </p:cNvSpPr>
          <p:nvPr userDrawn="1"/>
        </p:nvSpPr>
        <p:spPr>
          <a:xfrm>
            <a:off x="1" y="1"/>
            <a:ext cx="12192000" cy="578777"/>
          </a:xfrm>
          <a:prstGeom prst="rect">
            <a:avLst/>
          </a:prstGeom>
        </p:spPr>
        <p:txBody>
          <a:bodyPr vert="horz" lIns="121864" tIns="60932" rIns="121864" bIns="60932" rtlCol="0" anchor="ctr">
            <a:noAutofit/>
          </a:bodyPr>
          <a:lstStyle>
            <a:lvl1pPr defTabSz="1219444">
              <a:spcBef>
                <a:spcPct val="0"/>
              </a:spcBef>
              <a:buNone/>
              <a:defRPr sz="3600" b="1">
                <a:solidFill>
                  <a:srgbClr val="0085D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zh-CN" altLang="en-US" sz="2799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3173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E0E55C-9574-8D7A-2B48-CC41C9708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BF8FDF-4F0B-2365-1EB1-51CAE1B5E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823384-0139-3451-FC2C-0D9395F87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54C66-0FC4-41AE-A99B-0EC512CA681E}" type="datetimeFigureOut">
              <a:rPr lang="fr-FR" smtClean="0"/>
              <a:t>05/04/2023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6AF7A9-B7CB-EBC6-D677-CF9B619A6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3E5B9C-0EEA-1760-52DB-476536877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A0A2A-5487-4960-84FA-771FC57869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4889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B59AE43-8096-BF49-A3DF-423FBC054CA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25739" y="1512877"/>
            <a:ext cx="10729365" cy="4690459"/>
          </a:xfrm>
          <a:prstGeom prst="rect">
            <a:avLst/>
          </a:prstGeom>
        </p:spPr>
        <p:txBody>
          <a:bodyPr lIns="0" tIns="0" rIns="0" bIns="0"/>
          <a:lstStyle>
            <a:lvl1pPr marL="179240" marR="0" indent="-168137" algn="l" defTabSz="1186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207092" algn="ctr"/>
              </a:tabLst>
              <a:defRPr sz="1798" baseline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446133" marR="0" indent="-285515" algn="l" defTabSz="1186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7092" algn="ctr"/>
              </a:tabLst>
              <a:defRPr sz="1599" baseline="0">
                <a:latin typeface="+mn-lt"/>
                <a:ea typeface="Microsoft YaHei" panose="020B0503020204020204" pitchFamily="34" charset="-122"/>
              </a:defRPr>
            </a:lvl2pPr>
            <a:lvl3pPr marL="1097670" marR="0" indent="-168137" algn="l" defTabSz="1186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7092" algn="ctr"/>
              </a:tabLst>
              <a:defRPr sz="1298" baseline="0">
                <a:latin typeface="+mn-lt"/>
                <a:ea typeface="Microsoft YaHei" panose="020B0503020204020204" pitchFamily="34" charset="-122"/>
              </a:defRPr>
            </a:lvl3pPr>
            <a:lvl4pPr marL="525417" indent="-171018">
              <a:buFont typeface="Arial" panose="020B0604020202020204" pitchFamily="34" charset="0"/>
              <a:buChar char="•"/>
              <a:tabLst>
                <a:tab pos="1207423" algn="ctr"/>
              </a:tabLst>
              <a:defRPr sz="1298" baseline="0"/>
            </a:lvl4pPr>
            <a:lvl5pPr marL="525417" indent="-171018">
              <a:buFont typeface="Arial" panose="020B0604020202020204" pitchFamily="34" charset="0"/>
              <a:buChar char="•"/>
              <a:tabLst>
                <a:tab pos="1207423" algn="ctr"/>
              </a:tabLst>
              <a:defRPr sz="1298" baseline="0"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marL="328754" marR="0" lvl="1" indent="-168137" algn="l" defTabSz="1186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7092" algn="ctr"/>
              </a:tabLst>
              <a:defRPr/>
            </a:pPr>
            <a:r>
              <a:rPr lang="en-US" dirty="0"/>
              <a:t>Click to edit Master text style</a:t>
            </a:r>
          </a:p>
          <a:p>
            <a:pPr marL="1097670" marR="0" lvl="2" indent="-168137" algn="l" defTabSz="1186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7092" algn="ctr"/>
              </a:tabLst>
              <a:defRPr/>
            </a:pPr>
            <a:r>
              <a:rPr lang="en-US" dirty="0"/>
              <a:t>Click to edit Master text style</a:t>
            </a:r>
          </a:p>
          <a:p>
            <a:pPr marL="1097670" marR="0" lvl="2" indent="-168137" algn="l" defTabSz="1186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7092" algn="ctr"/>
              </a:tabLst>
              <a:defRPr/>
            </a:pPr>
            <a:endParaRPr lang="en-US" altLang="zh-C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8890" y="456135"/>
            <a:ext cx="10736446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27"/>
              </a:lnSpc>
              <a:spcBef>
                <a:spcPts val="0"/>
              </a:spcBef>
              <a:buNone/>
              <a:defRPr sz="3198"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93411" indent="0" algn="ctr">
              <a:buNone/>
              <a:defRPr sz="2596"/>
            </a:lvl2pPr>
            <a:lvl3pPr marL="1186818" indent="0" algn="ctr">
              <a:buNone/>
              <a:defRPr sz="2336"/>
            </a:lvl3pPr>
            <a:lvl4pPr marL="1780230" indent="0" algn="ctr">
              <a:buNone/>
              <a:defRPr sz="2078"/>
            </a:lvl4pPr>
            <a:lvl5pPr marL="2373639" indent="0" algn="ctr">
              <a:buNone/>
              <a:defRPr sz="2078"/>
            </a:lvl5pPr>
            <a:lvl6pPr marL="2967048" indent="0" algn="ctr">
              <a:buNone/>
              <a:defRPr sz="2078"/>
            </a:lvl6pPr>
            <a:lvl7pPr marL="3560457" indent="0" algn="ctr">
              <a:buNone/>
              <a:defRPr sz="2078"/>
            </a:lvl7pPr>
            <a:lvl8pPr marL="4153869" indent="0" algn="ctr">
              <a:buNone/>
              <a:defRPr sz="2078"/>
            </a:lvl8pPr>
            <a:lvl9pPr marL="4747276" indent="0" algn="ctr">
              <a:buNone/>
              <a:defRPr sz="2078"/>
            </a:lvl9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09108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F5CC3-8627-8E24-3415-D9A1BADD2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D20D7A-F285-A0F0-688B-1970967F1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D8660D-29D2-B361-4571-D714C66A7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54C66-0FC4-41AE-A99B-0EC512CA681E}" type="datetimeFigureOut">
              <a:rPr lang="fr-FR" smtClean="0"/>
              <a:t>05/04/2023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B27345-A1C6-FF16-4A9F-CB8D479CD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3920E6-B1FC-24B6-7B7C-5B1364308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A0A2A-5487-4960-84FA-771FC57869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5865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BF9AD9-7BA3-5E3D-2DF7-04F0638FD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F3B10C-625F-692A-1587-55A317E428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F4B1F26-D83F-BB87-CE58-375801A20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BF09AAC-9887-49A1-2706-D58AE1DBE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54C66-0FC4-41AE-A99B-0EC512CA681E}" type="datetimeFigureOut">
              <a:rPr lang="fr-FR" smtClean="0"/>
              <a:t>05/04/2023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FE4783D-7A05-B013-ECD3-60E145729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FB38D2E-559C-7A28-BCE6-45282092E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A0A2A-5487-4960-84FA-771FC57869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0557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08A2E7-4F67-A236-C5A0-C8980EDD3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B5F754-6D94-442C-20CC-A8B2B344B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38470E7-434D-E7E2-2198-EAFE1C236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B4516F0-B904-D533-765B-DAF37FFB47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B3EB297-7E68-8F60-CCE4-9C21195971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E320D9C-86B0-3EC6-F766-891694821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54C66-0FC4-41AE-A99B-0EC512CA681E}" type="datetimeFigureOut">
              <a:rPr lang="fr-FR" smtClean="0"/>
              <a:t>05/04/2023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B85F7CE-A515-DD1C-7882-10FDBEB29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4ECF712-9953-1A0B-0CC4-FDBF51C5E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A0A2A-5487-4960-84FA-771FC57869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458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EF0F06-01DB-CEB0-D4F9-EA83532A5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2A34387-DB35-F063-3C78-57CB63C94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54C66-0FC4-41AE-A99B-0EC512CA681E}" type="datetimeFigureOut">
              <a:rPr lang="fr-FR" smtClean="0"/>
              <a:t>05/04/2023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4F4F7EA-7FD7-0210-93F8-012D18EDB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D923007-F2EA-809C-0C4D-EA3F75C2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A0A2A-5487-4960-84FA-771FC57869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7285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DF91114-B750-1767-C62F-9AEBA8593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54C66-0FC4-41AE-A99B-0EC512CA681E}" type="datetimeFigureOut">
              <a:rPr lang="fr-FR" smtClean="0"/>
              <a:t>05/04/2023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3B3F01C-8E72-064C-1649-0C9436652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8922091-AC1C-BA92-3A31-6974CD2D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A0A2A-5487-4960-84FA-771FC57869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6527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9FC837-2C7A-BCD4-51AA-7D7CEC5A0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B19521-78CF-FA1F-0892-F61D01DBB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0066B91-1731-DE6A-2714-8C10DA633F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7816B25-ECE1-2606-08E4-75971CB59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54C66-0FC4-41AE-A99B-0EC512CA681E}" type="datetimeFigureOut">
              <a:rPr lang="fr-FR" smtClean="0"/>
              <a:t>05/04/2023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EAA0C8E-A409-B480-CCBC-68880C6BC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D08C602-39D5-FFBD-2676-EED3CEB1D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A0A2A-5487-4960-84FA-771FC57869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506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DE8180-46E6-E9BD-588C-FF142508A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CFB5093-10C3-7515-0BB7-261A07799D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B0BB690-A08F-4FB2-210A-C0C0E03A3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B27A72C-2649-BCD7-73A9-FC1B26B03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54C66-0FC4-41AE-A99B-0EC512CA681E}" type="datetimeFigureOut">
              <a:rPr lang="fr-FR" smtClean="0"/>
              <a:t>05/04/2023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6B84029-D1C0-43CE-FCD9-EDA071D55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ADFE8FB-DB2F-057C-275D-D9AF34B26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A0A2A-5487-4960-84FA-771FC57869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8165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tif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111BE8C-41B1-74CD-ABB1-CEFA4D415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D88D9B-8561-D9E7-9CDB-4914C385C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CBEAAC-78C9-C8F2-0899-6D6C7ECB9B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54C66-0FC4-41AE-A99B-0EC512CA681E}" type="datetimeFigureOut">
              <a:rPr lang="fr-FR" smtClean="0"/>
              <a:t>05/04/2023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685595-C809-21D0-4AF2-B4342D89A2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872329-DC09-FD13-DE72-3BEC3F9C3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A0A2A-5487-4960-84FA-771FC57869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012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4" r:id="rId13"/>
    <p:sldLayoutId id="2147483665" r:id="rId14"/>
    <p:sldLayoutId id="2147483666" r:id="rId15"/>
    <p:sldLayoutId id="214748367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85A3D6-1271-D247-9E96-1B376F4BE7BE}"/>
              </a:ext>
            </a:extLst>
          </p:cNvPr>
          <p:cNvSpPr txBox="1"/>
          <p:nvPr userDrawn="1"/>
        </p:nvSpPr>
        <p:spPr>
          <a:xfrm>
            <a:off x="1095040" y="6356939"/>
            <a:ext cx="35025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0" kern="1200" baseline="0" dirty="0">
                <a:solidFill>
                  <a:srgbClr val="1D1D1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Huawei Proprietary - Restricted Distribution</a:t>
            </a:r>
            <a:endParaRPr lang="en-US" sz="900" b="0" kern="1200" baseline="0" dirty="0">
              <a:solidFill>
                <a:srgbClr val="1D1D1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EE2EE-BF4D-7A4A-B3C6-9E47668CCD98}"/>
              </a:ext>
            </a:extLst>
          </p:cNvPr>
          <p:cNvSpPr txBox="1"/>
          <p:nvPr userDrawn="1"/>
        </p:nvSpPr>
        <p:spPr>
          <a:xfrm>
            <a:off x="733845" y="6402807"/>
            <a:ext cx="49953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904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837181-38C6-AD4F-B8BA-B444770388BB}" type="slidenum">
              <a:rPr lang="en-US" sz="90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8904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US" sz="900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85671" y="2625390"/>
            <a:ext cx="1967204" cy="4233515"/>
            <a:chOff x="5343885" y="-48857"/>
            <a:chExt cx="3271316" cy="7037279"/>
          </a:xfrm>
        </p:grpSpPr>
        <p:sp>
          <p:nvSpPr>
            <p:cNvPr id="89" name="矩形 13">
              <a:extLst>
                <a:ext uri="{FF2B5EF4-FFF2-40B4-BE49-F238E27FC236}">
                  <a16:creationId xmlns:a16="http://schemas.microsoft.com/office/drawing/2014/main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90" name="文本框 15">
              <a:extLst>
                <a:ext uri="{FF2B5EF4-FFF2-40B4-BE49-F238E27FC236}">
                  <a16:creationId xmlns:a16="http://schemas.microsoft.com/office/drawing/2014/main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91" name="矩形 13">
              <a:extLst>
                <a:ext uri="{FF2B5EF4-FFF2-40B4-BE49-F238E27FC236}">
                  <a16:creationId xmlns:a16="http://schemas.microsoft.com/office/drawing/2014/main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92" name="矩形 13">
              <a:extLst>
                <a:ext uri="{FF2B5EF4-FFF2-40B4-BE49-F238E27FC236}">
                  <a16:creationId xmlns:a16="http://schemas.microsoft.com/office/drawing/2014/main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93" name="矩形 13">
              <a:extLst>
                <a:ext uri="{FF2B5EF4-FFF2-40B4-BE49-F238E27FC236}">
                  <a16:creationId xmlns:a16="http://schemas.microsoft.com/office/drawing/2014/main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112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94" name="矩形 13">
              <a:extLst>
                <a:ext uri="{FF2B5EF4-FFF2-40B4-BE49-F238E27FC236}">
                  <a16:creationId xmlns:a16="http://schemas.microsoft.com/office/drawing/2014/main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95" name="矩形 13">
              <a:extLst>
                <a:ext uri="{FF2B5EF4-FFF2-40B4-BE49-F238E27FC236}">
                  <a16:creationId xmlns:a16="http://schemas.microsoft.com/office/drawing/2014/main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6" name="矩形 13">
              <a:extLst>
                <a:ext uri="{FF2B5EF4-FFF2-40B4-BE49-F238E27FC236}">
                  <a16:creationId xmlns:a16="http://schemas.microsoft.com/office/drawing/2014/main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  <a:spcBef>
                  <a:spcPts val="0"/>
                </a:spcBef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97" name="文本框 15">
              <a:extLst>
                <a:ext uri="{FF2B5EF4-FFF2-40B4-BE49-F238E27FC236}">
                  <a16:creationId xmlns:a16="http://schemas.microsoft.com/office/drawing/2014/main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98" name="矩形 13">
              <a:extLst>
                <a:ext uri="{FF2B5EF4-FFF2-40B4-BE49-F238E27FC236}">
                  <a16:creationId xmlns:a16="http://schemas.microsoft.com/office/drawing/2014/main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99" name="矩形 13">
              <a:extLst>
                <a:ext uri="{FF2B5EF4-FFF2-40B4-BE49-F238E27FC236}">
                  <a16:creationId xmlns:a16="http://schemas.microsoft.com/office/drawing/2014/main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100" name="矩形 13">
              <a:extLst>
                <a:ext uri="{FF2B5EF4-FFF2-40B4-BE49-F238E27FC236}">
                  <a16:creationId xmlns:a16="http://schemas.microsoft.com/office/drawing/2014/main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101" name="矩形 13">
              <a:extLst>
                <a:ext uri="{FF2B5EF4-FFF2-40B4-BE49-F238E27FC236}">
                  <a16:creationId xmlns:a16="http://schemas.microsoft.com/office/drawing/2014/main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102" name="矩形 13">
              <a:extLst>
                <a:ext uri="{FF2B5EF4-FFF2-40B4-BE49-F238E27FC236}">
                  <a16:creationId xmlns:a16="http://schemas.microsoft.com/office/drawing/2014/main" id="{371A8520-F934-304C-B57F-B49F768694E2}"/>
                </a:ext>
              </a:extLst>
            </p:cNvPr>
            <p:cNvSpPr/>
            <p:nvPr userDrawn="1"/>
          </p:nvSpPr>
          <p:spPr>
            <a:xfrm>
              <a:off x="6184543" y="4866463"/>
              <a:ext cx="791510" cy="664398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103" name="矩形 13">
              <a:extLst>
                <a:ext uri="{FF2B5EF4-FFF2-40B4-BE49-F238E27FC236}">
                  <a16:creationId xmlns:a16="http://schemas.microsoft.com/office/drawing/2014/main" id="{B83004D7-279B-C14E-9FCF-870FA1B74FDF}"/>
                </a:ext>
              </a:extLst>
            </p:cNvPr>
            <p:cNvSpPr/>
            <p:nvPr userDrawn="1"/>
          </p:nvSpPr>
          <p:spPr>
            <a:xfrm>
              <a:off x="6182308" y="4134866"/>
              <a:ext cx="791510" cy="664398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104" name="矩形 13">
              <a:extLst>
                <a:ext uri="{FF2B5EF4-FFF2-40B4-BE49-F238E27FC236}">
                  <a16:creationId xmlns:a16="http://schemas.microsoft.com/office/drawing/2014/main" id="{99635968-4E69-CC41-9D78-6DF253FE3035}"/>
                </a:ext>
              </a:extLst>
            </p:cNvPr>
            <p:cNvSpPr/>
            <p:nvPr userDrawn="1"/>
          </p:nvSpPr>
          <p:spPr>
            <a:xfrm>
              <a:off x="6177324" y="5596166"/>
              <a:ext cx="791510" cy="664398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105" name="矩形 13">
              <a:extLst>
                <a:ext uri="{FF2B5EF4-FFF2-40B4-BE49-F238E27FC236}">
                  <a16:creationId xmlns:a16="http://schemas.microsoft.com/office/drawing/2014/main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106" name="矩形 13">
              <a:extLst>
                <a:ext uri="{FF2B5EF4-FFF2-40B4-BE49-F238E27FC236}">
                  <a16:creationId xmlns:a16="http://schemas.microsoft.com/office/drawing/2014/main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107" name="矩形 13">
              <a:extLst>
                <a:ext uri="{FF2B5EF4-FFF2-40B4-BE49-F238E27FC236}">
                  <a16:creationId xmlns:a16="http://schemas.microsoft.com/office/drawing/2014/main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108" name="矩形 13">
              <a:extLst>
                <a:ext uri="{FF2B5EF4-FFF2-40B4-BE49-F238E27FC236}">
                  <a16:creationId xmlns:a16="http://schemas.microsoft.com/office/drawing/2014/main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112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109" name="矩形 13">
              <a:extLst>
                <a:ext uri="{FF2B5EF4-FFF2-40B4-BE49-F238E27FC236}">
                  <a16:creationId xmlns:a16="http://schemas.microsoft.com/office/drawing/2014/main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0" name="矩形 13">
              <a:extLst>
                <a:ext uri="{FF2B5EF4-FFF2-40B4-BE49-F238E27FC236}">
                  <a16:creationId xmlns:a16="http://schemas.microsoft.com/office/drawing/2014/main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111" name="矩形 13">
              <a:extLst>
                <a:ext uri="{FF2B5EF4-FFF2-40B4-BE49-F238E27FC236}">
                  <a16:creationId xmlns:a16="http://schemas.microsoft.com/office/drawing/2014/main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112" name="矩形 13">
              <a:extLst>
                <a:ext uri="{FF2B5EF4-FFF2-40B4-BE49-F238E27FC236}">
                  <a16:creationId xmlns:a16="http://schemas.microsoft.com/office/drawing/2014/main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113" name="矩形 13">
              <a:extLst>
                <a:ext uri="{FF2B5EF4-FFF2-40B4-BE49-F238E27FC236}">
                  <a16:creationId xmlns:a16="http://schemas.microsoft.com/office/drawing/2014/main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114" name="矩形 13">
              <a:extLst>
                <a:ext uri="{FF2B5EF4-FFF2-40B4-BE49-F238E27FC236}">
                  <a16:creationId xmlns:a16="http://schemas.microsoft.com/office/drawing/2014/main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115" name="矩形 13">
              <a:extLst>
                <a:ext uri="{FF2B5EF4-FFF2-40B4-BE49-F238E27FC236}">
                  <a16:creationId xmlns:a16="http://schemas.microsoft.com/office/drawing/2014/main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116" name="矩形 13">
              <a:extLst>
                <a:ext uri="{FF2B5EF4-FFF2-40B4-BE49-F238E27FC236}">
                  <a16:creationId xmlns:a16="http://schemas.microsoft.com/office/drawing/2014/main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112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117" name="矩形 13">
              <a:extLst>
                <a:ext uri="{FF2B5EF4-FFF2-40B4-BE49-F238E27FC236}">
                  <a16:creationId xmlns:a16="http://schemas.microsoft.com/office/drawing/2014/main" id="{20725C9F-31AE-DB44-B70A-B4ECDEC0BC00}"/>
                </a:ext>
              </a:extLst>
            </p:cNvPr>
            <p:cNvSpPr/>
            <p:nvPr/>
          </p:nvSpPr>
          <p:spPr>
            <a:xfrm>
              <a:off x="7811114" y="3415851"/>
              <a:ext cx="791510" cy="664398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8" name="矩形 13">
              <a:extLst>
                <a:ext uri="{FF2B5EF4-FFF2-40B4-BE49-F238E27FC236}">
                  <a16:creationId xmlns:a16="http://schemas.microsoft.com/office/drawing/2014/main" id="{AC5BCC27-B68D-0743-8E0B-E25F8D01C3A4}"/>
                </a:ext>
              </a:extLst>
            </p:cNvPr>
            <p:cNvSpPr/>
            <p:nvPr/>
          </p:nvSpPr>
          <p:spPr>
            <a:xfrm>
              <a:off x="7820945" y="4866463"/>
              <a:ext cx="791510" cy="664398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119" name="矩形 13">
              <a:extLst>
                <a:ext uri="{FF2B5EF4-FFF2-40B4-BE49-F238E27FC236}">
                  <a16:creationId xmlns:a16="http://schemas.microsoft.com/office/drawing/2014/main" id="{51C2E83A-C975-6945-B2FD-5B22BBB53DB7}"/>
                </a:ext>
              </a:extLst>
            </p:cNvPr>
            <p:cNvSpPr/>
            <p:nvPr/>
          </p:nvSpPr>
          <p:spPr>
            <a:xfrm>
              <a:off x="7818707" y="4134866"/>
              <a:ext cx="791510" cy="664398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120" name="矩形 13">
              <a:extLst>
                <a:ext uri="{FF2B5EF4-FFF2-40B4-BE49-F238E27FC236}">
                  <a16:creationId xmlns:a16="http://schemas.microsoft.com/office/drawing/2014/main" id="{BEE9A95F-6965-354F-A2C7-2E8C81DDA52F}"/>
                </a:ext>
              </a:extLst>
            </p:cNvPr>
            <p:cNvSpPr/>
            <p:nvPr/>
          </p:nvSpPr>
          <p:spPr>
            <a:xfrm>
              <a:off x="7823691" y="5596166"/>
              <a:ext cx="791510" cy="664398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190/233/238</a:t>
              </a:r>
            </a:p>
          </p:txBody>
        </p:sp>
        <p:sp>
          <p:nvSpPr>
            <p:cNvPr id="121" name="矩形 13">
              <a:extLst>
                <a:ext uri="{FF2B5EF4-FFF2-40B4-BE49-F238E27FC236}">
                  <a16:creationId xmlns:a16="http://schemas.microsoft.com/office/drawing/2014/main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122" name="矩形 13">
              <a:extLst>
                <a:ext uri="{FF2B5EF4-FFF2-40B4-BE49-F238E27FC236}">
                  <a16:creationId xmlns:a16="http://schemas.microsoft.com/office/drawing/2014/main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123" name="矩形 13">
              <a:extLst>
                <a:ext uri="{FF2B5EF4-FFF2-40B4-BE49-F238E27FC236}">
                  <a16:creationId xmlns:a16="http://schemas.microsoft.com/office/drawing/2014/main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0/0/0</a:t>
              </a:r>
            </a:p>
          </p:txBody>
        </p:sp>
        <p:sp>
          <p:nvSpPr>
            <p:cNvPr id="124" name="矩形 13">
              <a:extLst>
                <a:ext uri="{FF2B5EF4-FFF2-40B4-BE49-F238E27FC236}">
                  <a16:creationId xmlns:a16="http://schemas.microsoft.com/office/drawing/2014/main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125" name="矩形 13">
              <a:extLst>
                <a:ext uri="{FF2B5EF4-FFF2-40B4-BE49-F238E27FC236}">
                  <a16:creationId xmlns:a16="http://schemas.microsoft.com/office/drawing/2014/main" id="{0B0545C9-147F-584F-80D2-EF13876D7D33}"/>
                </a:ext>
              </a:extLst>
            </p:cNvPr>
            <p:cNvSpPr/>
            <p:nvPr userDrawn="1"/>
          </p:nvSpPr>
          <p:spPr>
            <a:xfrm>
              <a:off x="6445335" y="6324024"/>
              <a:ext cx="513579" cy="664398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126" name="矩形 13">
              <a:extLst>
                <a:ext uri="{FF2B5EF4-FFF2-40B4-BE49-F238E27FC236}">
                  <a16:creationId xmlns:a16="http://schemas.microsoft.com/office/drawing/2014/main" id="{44FD0A0B-0D45-3340-A523-465AC24134BF}"/>
                </a:ext>
              </a:extLst>
            </p:cNvPr>
            <p:cNvSpPr/>
            <p:nvPr userDrawn="1"/>
          </p:nvSpPr>
          <p:spPr>
            <a:xfrm>
              <a:off x="7003279" y="6324024"/>
              <a:ext cx="513579" cy="664398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127" name="矩形 13">
              <a:extLst>
                <a:ext uri="{FF2B5EF4-FFF2-40B4-BE49-F238E27FC236}">
                  <a16:creationId xmlns:a16="http://schemas.microsoft.com/office/drawing/2014/main" id="{2C404A07-276B-3648-BB25-4EDB5905448C}"/>
                </a:ext>
              </a:extLst>
            </p:cNvPr>
            <p:cNvSpPr/>
            <p:nvPr userDrawn="1"/>
          </p:nvSpPr>
          <p:spPr>
            <a:xfrm>
              <a:off x="7551547" y="6324024"/>
              <a:ext cx="513579" cy="66439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128" name="矩形 13">
              <a:extLst>
                <a:ext uri="{FF2B5EF4-FFF2-40B4-BE49-F238E27FC236}">
                  <a16:creationId xmlns:a16="http://schemas.microsoft.com/office/drawing/2014/main" id="{72B0F29C-A346-8946-9B8E-8F1B9DFF7AD0}"/>
                </a:ext>
              </a:extLst>
            </p:cNvPr>
            <p:cNvSpPr/>
            <p:nvPr userDrawn="1"/>
          </p:nvSpPr>
          <p:spPr>
            <a:xfrm>
              <a:off x="8098559" y="6324024"/>
              <a:ext cx="513579" cy="66439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92D9040A-3082-2F49-987E-B51574332EF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194" y="6323416"/>
            <a:ext cx="1270304" cy="27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82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hf hdr="0" ftr="0" dt="0"/>
  <p:txStyles>
    <p:titleStyle>
      <a:lvl1pPr algn="l" defTabSz="1187323" rtl="0" eaLnBrk="1" latinLnBrk="0" hangingPunct="1">
        <a:lnSpc>
          <a:spcPct val="90000"/>
        </a:lnSpc>
        <a:spcBef>
          <a:spcPct val="0"/>
        </a:spcBef>
        <a:buNone/>
        <a:defRPr sz="571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831" indent="-296831" algn="l" defTabSz="1187323" rtl="0" eaLnBrk="1" latinLnBrk="0" hangingPunct="1">
        <a:lnSpc>
          <a:spcPct val="90000"/>
        </a:lnSpc>
        <a:spcBef>
          <a:spcPts val="1298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1pPr>
      <a:lvl2pPr marL="890493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7" kern="1200">
          <a:solidFill>
            <a:schemeClr val="tx1"/>
          </a:solidFill>
          <a:latin typeface="+mn-lt"/>
          <a:ea typeface="+mn-ea"/>
          <a:cs typeface="+mn-cs"/>
        </a:defRPr>
      </a:lvl2pPr>
      <a:lvl3pPr marL="1484154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7" kern="1200">
          <a:solidFill>
            <a:schemeClr val="tx1"/>
          </a:solidFill>
          <a:latin typeface="+mn-lt"/>
          <a:ea typeface="+mn-ea"/>
          <a:cs typeface="+mn-cs"/>
        </a:defRPr>
      </a:lvl3pPr>
      <a:lvl4pPr marL="2077817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4pPr>
      <a:lvl5pPr marL="2671478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5pPr>
      <a:lvl6pPr marL="3265140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6pPr>
      <a:lvl7pPr marL="3858802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7pPr>
      <a:lvl8pPr marL="4452463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8pPr>
      <a:lvl9pPr marL="5046125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1pPr>
      <a:lvl2pPr marL="593662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2pPr>
      <a:lvl3pPr marL="1187323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3pPr>
      <a:lvl4pPr marL="1780986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4pPr>
      <a:lvl5pPr marL="2374648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5pPr>
      <a:lvl6pPr marL="2968309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6pPr>
      <a:lvl7pPr marL="3561971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7pPr>
      <a:lvl8pPr marL="4155634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8pPr>
      <a:lvl9pPr marL="4749295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tayeb.benmeriem@ipv6forum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7.png"/><Relationship Id="rId7" Type="http://schemas.openxmlformats.org/officeDocument/2006/relationships/hyperlink" Target="https://e.huawei.com/en/news/ebg/2020/datacom-certification-launch-for-future-professional#:~:text=Huawei%20Datacom%20Certification%20is%20a%20set%20of%20standards,and%20shaping%20the%20future%20of%20intelligent%20IP%20networks.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ucation.ipv6forum.com/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jpeg"/><Relationship Id="rId3" Type="http://schemas.openxmlformats.org/officeDocument/2006/relationships/image" Target="../media/image45.jp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5" Type="http://schemas.openxmlformats.org/officeDocument/2006/relationships/image" Target="../media/image56.png"/><Relationship Id="rId10" Type="http://schemas.openxmlformats.org/officeDocument/2006/relationships/image" Target="../media/image51.jpeg"/><Relationship Id="rId4" Type="http://schemas.openxmlformats.org/officeDocument/2006/relationships/image" Target="../media/image32.gif"/><Relationship Id="rId9" Type="http://schemas.openxmlformats.org/officeDocument/2006/relationships/image" Target="../media/image50.jpeg"/><Relationship Id="rId1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jpeg"/><Relationship Id="rId4" Type="http://schemas.openxmlformats.org/officeDocument/2006/relationships/image" Target="../media/image58.png"/><Relationship Id="rId9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hyperlink" Target="https://en.arcep.fr/publications/task-force-ipv6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7253B2DC-49C6-102B-9D11-8075B15B7019}"/>
              </a:ext>
            </a:extLst>
          </p:cNvPr>
          <p:cNvSpPr txBox="1"/>
          <p:nvPr/>
        </p:nvSpPr>
        <p:spPr>
          <a:xfrm>
            <a:off x="4488660" y="4476594"/>
            <a:ext cx="2459223" cy="57477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ctr" anchorCtr="0" compatLnSpc="1">
            <a:noAutofit/>
          </a:bodyPr>
          <a:lstStyle/>
          <a:p>
            <a:pPr marL="0" marR="0" lvl="0" indent="0" algn="ctr" defTabSz="91449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799" b="0" i="0" u="none" strike="noStrike" kern="1200" cap="none" spc="-20" baseline="0" dirty="0">
                <a:solidFill>
                  <a:srgbClr val="000000"/>
                </a:solidFill>
                <a:uFillTx/>
                <a:latin typeface="Helvetica 75 Bold" pitchFamily="34"/>
              </a:rPr>
              <a:t>Tayeb BEN MERIEM</a:t>
            </a:r>
          </a:p>
        </p:txBody>
      </p:sp>
      <p:sp>
        <p:nvSpPr>
          <p:cNvPr id="4" name="ZoneTexte 4">
            <a:extLst>
              <a:ext uri="{FF2B5EF4-FFF2-40B4-BE49-F238E27FC236}">
                <a16:creationId xmlns:a16="http://schemas.microsoft.com/office/drawing/2014/main" id="{88940330-BE5A-74E8-3AC9-DFF202D5C772}"/>
              </a:ext>
            </a:extLst>
          </p:cNvPr>
          <p:cNvSpPr txBox="1"/>
          <p:nvPr/>
        </p:nvSpPr>
        <p:spPr>
          <a:xfrm>
            <a:off x="1379413" y="943935"/>
            <a:ext cx="8346789" cy="231890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0" cap="none" spc="-20" baseline="0" dirty="0">
                <a:solidFill>
                  <a:srgbClr val="000000"/>
                </a:solidFill>
                <a:uFillTx/>
                <a:latin typeface="Helvetica 75 Bold" pitchFamily="34"/>
              </a:rPr>
              <a:t>IPv6</a:t>
            </a:r>
            <a:r>
              <a:rPr lang="en-US" sz="3200" b="1" kern="0" spc="-20" dirty="0">
                <a:solidFill>
                  <a:srgbClr val="000000"/>
                </a:solidFill>
                <a:latin typeface="Helvetica 75 Bold" pitchFamily="34"/>
              </a:rPr>
              <a:t>/</a:t>
            </a:r>
            <a:r>
              <a:rPr lang="fr-FR" sz="3200" b="1" i="0" u="none" strike="noStrike" kern="0" cap="none" spc="-20" baseline="0" dirty="0">
                <a:solidFill>
                  <a:srgbClr val="000000"/>
                </a:solidFill>
                <a:uFillTx/>
                <a:latin typeface="Helvetica 75 Bold" pitchFamily="34"/>
              </a:rPr>
              <a:t>IPv6 </a:t>
            </a:r>
            <a:r>
              <a:rPr lang="en-US" sz="3200" b="1" kern="0" spc="-20" dirty="0">
                <a:solidFill>
                  <a:srgbClr val="000000"/>
                </a:solidFill>
                <a:latin typeface="Helvetica 75 Bold" pitchFamily="34"/>
              </a:rPr>
              <a:t>E</a:t>
            </a:r>
            <a:r>
              <a:rPr lang="en-US" altLang="zh-CN" sz="3200" b="1" i="0" u="none" strike="noStrike" kern="0" cap="none" spc="-20" baseline="0" dirty="0">
                <a:solidFill>
                  <a:srgbClr val="000000"/>
                </a:solidFill>
                <a:uFillTx/>
                <a:latin typeface="Helvetica 75 Bold" pitchFamily="34"/>
              </a:rPr>
              <a:t>nhanced </a:t>
            </a:r>
            <a:r>
              <a:rPr lang="fr-FR" sz="3200" b="1" i="0" u="none" strike="noStrike" kern="0" cap="none" spc="-20" baseline="0" dirty="0">
                <a:solidFill>
                  <a:srgbClr val="000000"/>
                </a:solidFill>
                <a:uFillTx/>
                <a:latin typeface="Helvetica 75 Bold" pitchFamily="34"/>
              </a:rPr>
              <a:t>Driven Digital Transformation</a:t>
            </a:r>
          </a:p>
          <a:p>
            <a:pPr marL="0" marR="0" lvl="0" indent="0" algn="ctr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</a:p>
          <a:p>
            <a:pPr marL="0" marR="0" lvl="0" indent="0" algn="ctr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Brazil April 5th, 2023</a:t>
            </a:r>
          </a:p>
        </p:txBody>
      </p:sp>
      <p:pic>
        <p:nvPicPr>
          <p:cNvPr id="6" name="Picture 2" descr="Anatel (73983) Free EPS, SVG Download / 4 Vector">
            <a:extLst>
              <a:ext uri="{FF2B5EF4-FFF2-40B4-BE49-F238E27FC236}">
                <a16:creationId xmlns:a16="http://schemas.microsoft.com/office/drawing/2014/main" id="{9EFB81DE-B1F2-31A0-C3B9-9977819A0C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05709" y="5587998"/>
            <a:ext cx="961052" cy="80356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97F3E2-447A-FF31-EEC0-48713E0F02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0035" y="334846"/>
            <a:ext cx="10515600" cy="508278"/>
          </a:xfrm>
        </p:spPr>
        <p:txBody>
          <a:bodyPr>
            <a:noAutofit/>
          </a:bodyPr>
          <a:lstStyle/>
          <a:p>
            <a:pPr lvl="0"/>
            <a:r>
              <a:rPr lang="fr-FR" sz="2800" dirty="0">
                <a:latin typeface="Arial" pitchFamily="34"/>
                <a:cs typeface="Arial" pitchFamily="34"/>
              </a:rPr>
              <a:t>LATAM Members of the IPv6 Enhanced Council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CE721A6-B3F0-FB09-4DF9-0659B5EA23E6}"/>
              </a:ext>
            </a:extLst>
          </p:cNvPr>
          <p:cNvSpPr txBox="1"/>
          <p:nvPr/>
        </p:nvSpPr>
        <p:spPr>
          <a:xfrm>
            <a:off x="2588958" y="2479350"/>
            <a:ext cx="5449970" cy="3046988"/>
          </a:xfrm>
          <a:prstGeom prst="rect">
            <a:avLst/>
          </a:prstGeom>
          <a:noFill/>
          <a:ln w="28575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 dirty="0">
                <a:solidFill>
                  <a:srgbClr val="282828"/>
                </a:solidFill>
                <a:uFillTx/>
                <a:latin typeface="Arial Black" pitchFamily="34"/>
                <a:ea typeface="微软雅黑" pitchFamily="34"/>
                <a:cs typeface="Arial" pitchFamily="34"/>
              </a:rPr>
              <a:t>Total Telecom (Argentina)</a:t>
            </a: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Arial Black" pitchFamily="34"/>
              </a:rPr>
              <a:t> 	</a:t>
            </a:r>
            <a:r>
              <a:rPr lang="en-GB" sz="1600" b="1" i="0" u="none" strike="noStrike" kern="1200" cap="none" spc="0" baseline="0" dirty="0">
                <a:solidFill>
                  <a:srgbClr val="C00000"/>
                </a:solidFill>
                <a:uFillTx/>
                <a:latin typeface="Arial Black" pitchFamily="34"/>
                <a:ea typeface="微软雅黑" pitchFamily="34"/>
                <a:cs typeface="Arial" pitchFamily="34"/>
              </a:rPr>
              <a:t>Operator</a:t>
            </a:r>
            <a:endParaRPr lang="fr-FR" sz="1600" b="0" i="0" u="none" strike="noStrike" kern="1200" cap="none" spc="0" baseline="0" dirty="0">
              <a:solidFill>
                <a:srgbClr val="000000"/>
              </a:solidFill>
              <a:uFillTx/>
              <a:latin typeface="Arial Black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 dirty="0" err="1">
                <a:solidFill>
                  <a:srgbClr val="282828"/>
                </a:solidFill>
                <a:uFillTx/>
                <a:latin typeface="Arial Black" pitchFamily="34"/>
                <a:ea typeface="微软雅黑" pitchFamily="34"/>
                <a:cs typeface="Arial" pitchFamily="34"/>
              </a:rPr>
              <a:t>Totalplay</a:t>
            </a:r>
            <a:r>
              <a:rPr lang="en-GB" sz="1600" b="0" i="0" u="none" strike="noStrike" kern="1200" cap="none" spc="0" baseline="0" dirty="0">
                <a:solidFill>
                  <a:srgbClr val="282828"/>
                </a:solidFill>
                <a:uFillTx/>
                <a:latin typeface="Arial Black" pitchFamily="34"/>
                <a:ea typeface="微软雅黑" pitchFamily="34"/>
                <a:cs typeface="Arial" pitchFamily="34"/>
              </a:rPr>
              <a:t> (Mexico)</a:t>
            </a: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Arial Black" pitchFamily="34"/>
              </a:rPr>
              <a:t> 		</a:t>
            </a:r>
            <a:r>
              <a:rPr lang="en-GB" sz="1600" b="1" i="0" u="none" strike="noStrike" kern="1200" cap="none" spc="0" baseline="0" dirty="0">
                <a:solidFill>
                  <a:srgbClr val="C00000"/>
                </a:solidFill>
                <a:uFillTx/>
                <a:latin typeface="Arial Black" pitchFamily="34"/>
                <a:ea typeface="微软雅黑" pitchFamily="34"/>
                <a:cs typeface="Arial" pitchFamily="34"/>
              </a:rPr>
              <a:t>Operator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 dirty="0" err="1">
                <a:solidFill>
                  <a:srgbClr val="282828"/>
                </a:solidFill>
                <a:uFillTx/>
                <a:latin typeface="Arial Black" pitchFamily="34"/>
                <a:ea typeface="微软雅黑" pitchFamily="34"/>
                <a:cs typeface="Arial" pitchFamily="34"/>
              </a:rPr>
              <a:t>Megacable</a:t>
            </a:r>
            <a:r>
              <a:rPr lang="en-GB" sz="1600" b="0" i="0" u="none" strike="noStrike" kern="1200" cap="none" spc="0" baseline="0" dirty="0">
                <a:solidFill>
                  <a:srgbClr val="282828"/>
                </a:solidFill>
                <a:uFillTx/>
                <a:latin typeface="Arial Black" pitchFamily="34"/>
                <a:ea typeface="微软雅黑" pitchFamily="34"/>
                <a:cs typeface="Arial" pitchFamily="34"/>
              </a:rPr>
              <a:t> (Mexico)</a:t>
            </a: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Arial Black" pitchFamily="34"/>
              </a:rPr>
              <a:t> 		</a:t>
            </a:r>
            <a:r>
              <a:rPr lang="en-GB" sz="1600" b="1" i="0" u="none" strike="noStrike" kern="1200" cap="none" spc="0" baseline="0" dirty="0">
                <a:solidFill>
                  <a:srgbClr val="C00000"/>
                </a:solidFill>
                <a:uFillTx/>
                <a:latin typeface="Arial Black" pitchFamily="34"/>
                <a:ea typeface="微软雅黑" pitchFamily="34"/>
                <a:cs typeface="Arial" pitchFamily="34"/>
              </a:rPr>
              <a:t>Operator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 Black" pitchFamily="34"/>
                <a:ea typeface="微软雅黑" pitchFamily="34"/>
                <a:cs typeface="Arial" pitchFamily="34"/>
              </a:rPr>
              <a:t>Entel</a:t>
            </a: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Arial Black" pitchFamily="34"/>
                <a:ea typeface="微软雅黑" pitchFamily="34"/>
                <a:cs typeface="Arial" pitchFamily="34"/>
              </a:rPr>
              <a:t> </a:t>
            </a:r>
            <a:r>
              <a:rPr lang="en-GB" sz="1600" b="0" i="0" u="none" strike="noStrike" kern="1200" cap="none" spc="0" baseline="0" dirty="0">
                <a:solidFill>
                  <a:srgbClr val="282828"/>
                </a:solidFill>
                <a:uFillTx/>
                <a:latin typeface="Arial Black" pitchFamily="34"/>
                <a:ea typeface="微软雅黑" pitchFamily="34"/>
                <a:cs typeface="Arial" pitchFamily="34"/>
              </a:rPr>
              <a:t>(Chile)</a:t>
            </a: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Arial Black" pitchFamily="34"/>
              </a:rPr>
              <a:t> 			</a:t>
            </a:r>
            <a:r>
              <a:rPr lang="en-GB" sz="1600" b="1" i="0" u="none" strike="noStrike" kern="1200" cap="none" spc="0" baseline="0" dirty="0">
                <a:solidFill>
                  <a:srgbClr val="C00000"/>
                </a:solidFill>
                <a:uFillTx/>
                <a:latin typeface="Arial Black" pitchFamily="34"/>
                <a:ea typeface="微软雅黑" pitchFamily="34"/>
                <a:cs typeface="Arial" pitchFamily="34"/>
              </a:rPr>
              <a:t>Operator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1" dirty="0">
                <a:latin typeface="Arial Black" pitchFamily="34"/>
                <a:ea typeface="微软雅黑" pitchFamily="34"/>
                <a:cs typeface="Arial" pitchFamily="34"/>
              </a:rPr>
              <a:t>Personal Paraguay (Paraguay)</a:t>
            </a:r>
            <a:r>
              <a:rPr lang="en-GB" sz="1600" b="1" dirty="0">
                <a:solidFill>
                  <a:srgbClr val="C00000"/>
                </a:solidFill>
                <a:latin typeface="Arial Black" pitchFamily="34"/>
                <a:ea typeface="微软雅黑" pitchFamily="34"/>
                <a:cs typeface="Arial" pitchFamily="34"/>
              </a:rPr>
              <a:t>	Operator</a:t>
            </a:r>
            <a:endParaRPr lang="en-GB" sz="1600" b="1" i="0" u="none" strike="noStrike" kern="1200" cap="none" spc="0" baseline="0" dirty="0">
              <a:solidFill>
                <a:srgbClr val="C00000"/>
              </a:solidFill>
              <a:uFillTx/>
              <a:latin typeface="Arial Black" pitchFamily="34"/>
              <a:ea typeface="微软雅黑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00" b="1" i="0" u="none" strike="noStrike" kern="1200" cap="none" spc="0" baseline="0" dirty="0">
              <a:solidFill>
                <a:srgbClr val="C00000"/>
              </a:solidFill>
              <a:uFillTx/>
              <a:latin typeface="Arial Black" pitchFamily="34"/>
              <a:ea typeface="微软雅黑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 dirty="0">
                <a:solidFill>
                  <a:srgbClr val="000000"/>
                </a:solidFill>
                <a:uFillTx/>
                <a:latin typeface="Arial Black" pitchFamily="34"/>
              </a:rPr>
              <a:t>CITIC (Ecuador) 		</a:t>
            </a:r>
            <a:r>
              <a:rPr lang="en-GB" sz="1600" b="1" i="0" u="none" strike="noStrike" kern="1200" cap="none" spc="0" baseline="0" dirty="0">
                <a:solidFill>
                  <a:srgbClr val="C00000"/>
                </a:solidFill>
                <a:uFillTx/>
                <a:latin typeface="Arial Black" pitchFamily="34"/>
                <a:ea typeface="微软雅黑" pitchFamily="34"/>
                <a:cs typeface="Arial" pitchFamily="34"/>
              </a:rPr>
              <a:t>Regulator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00" b="1" i="0" u="none" strike="noStrike" kern="1200" cap="none" spc="0" baseline="0" dirty="0">
              <a:solidFill>
                <a:srgbClr val="C00000"/>
              </a:solidFill>
              <a:uFillTx/>
              <a:latin typeface="Arial Black" pitchFamily="34"/>
              <a:ea typeface="微软雅黑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 dirty="0">
                <a:solidFill>
                  <a:srgbClr val="000000"/>
                </a:solidFill>
                <a:uFillTx/>
                <a:latin typeface="Arial Black" pitchFamily="34"/>
              </a:rPr>
              <a:t>IPv6 Council Peru 		</a:t>
            </a:r>
            <a:r>
              <a:rPr lang="en-GB" sz="1600" b="1" i="0" u="none" strike="noStrike" kern="1200" cap="none" spc="0" baseline="0" dirty="0">
                <a:solidFill>
                  <a:srgbClr val="C00000"/>
                </a:solidFill>
                <a:uFillTx/>
                <a:latin typeface="Arial Black" pitchFamily="34"/>
                <a:ea typeface="微软雅黑" pitchFamily="34"/>
                <a:cs typeface="Arial" pitchFamily="34"/>
              </a:rPr>
              <a:t>Research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00" b="1" i="0" u="none" strike="noStrike" kern="0" cap="none" spc="0" baseline="0" dirty="0">
              <a:solidFill>
                <a:srgbClr val="C00000"/>
              </a:solidFill>
              <a:highlight>
                <a:srgbClr val="FFFF00"/>
              </a:highlight>
              <a:uFillTx/>
              <a:latin typeface="Arial Black" pitchFamily="34"/>
              <a:ea typeface="微软雅黑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 dirty="0">
                <a:solidFill>
                  <a:srgbClr val="000000"/>
                </a:solidFill>
                <a:uFillTx/>
                <a:latin typeface="Arial Black" pitchFamily="34"/>
              </a:rPr>
              <a:t>SI6Network (Argentina) 		</a:t>
            </a:r>
            <a:r>
              <a:rPr lang="en-GB" sz="1600" b="1" i="0" u="none" strike="noStrike" kern="1200" cap="none" spc="0" baseline="0" dirty="0">
                <a:solidFill>
                  <a:srgbClr val="C00000"/>
                </a:solidFill>
                <a:uFillTx/>
                <a:latin typeface="Arial Black" pitchFamily="34"/>
                <a:ea typeface="微软雅黑" pitchFamily="34"/>
                <a:cs typeface="Arial" pitchFamily="34"/>
              </a:rPr>
              <a:t>Consultant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00" b="0" i="0" u="none" strike="noStrike" kern="1200" cap="none" spc="0" baseline="0" dirty="0">
              <a:solidFill>
                <a:srgbClr val="000000"/>
              </a:solidFill>
              <a:highlight>
                <a:srgbClr val="FFFF00"/>
              </a:highlight>
              <a:uFillTx/>
              <a:latin typeface="Arial Black" pitchFamily="34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7E4C9FB2-CDF2-4460-DE43-B69DF1E14F28}"/>
              </a:ext>
            </a:extLst>
          </p:cNvPr>
          <p:cNvGrpSpPr/>
          <p:nvPr/>
        </p:nvGrpSpPr>
        <p:grpSpPr>
          <a:xfrm>
            <a:off x="2588958" y="1258784"/>
            <a:ext cx="5962892" cy="452582"/>
            <a:chOff x="2252633" y="1335181"/>
            <a:chExt cx="5962892" cy="452582"/>
          </a:xfrm>
        </p:grpSpPr>
        <p:pic>
          <p:nvPicPr>
            <p:cNvPr id="5" name="Picture 2" descr="DRAPEAU MEXIQUE EN TISSU : décoration et accessoires pas cher pour ...">
              <a:extLst>
                <a:ext uri="{FF2B5EF4-FFF2-40B4-BE49-F238E27FC236}">
                  <a16:creationId xmlns:a16="http://schemas.microsoft.com/office/drawing/2014/main" id="{BAFAB388-3962-6FF1-3214-2A651C39D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5526203" y="1376366"/>
              <a:ext cx="788130" cy="369454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73DA8F22-9E52-5647-F40A-2ADD142E7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3349355" y="1335181"/>
              <a:ext cx="873590" cy="452582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7" name="Picture 8" descr="Drapeau de l'Équateur | Drapeauxdespays.fr">
              <a:extLst>
                <a:ext uri="{FF2B5EF4-FFF2-40B4-BE49-F238E27FC236}">
                  <a16:creationId xmlns:a16="http://schemas.microsoft.com/office/drawing/2014/main" id="{372DE534-D653-44D8-1744-6547B1020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474570" y="1376366"/>
              <a:ext cx="788130" cy="369454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8" name="Picture 12" descr="Drapeau de l'Argentine, Drapeaux du pays Argentine">
              <a:extLst>
                <a:ext uri="{FF2B5EF4-FFF2-40B4-BE49-F238E27FC236}">
                  <a16:creationId xmlns:a16="http://schemas.microsoft.com/office/drawing/2014/main" id="{9DDB075A-CC70-9754-2434-8F8162EBD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252633" y="1353360"/>
              <a:ext cx="788130" cy="411013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9" name="Picture 14" descr=" ">
              <a:extLst>
                <a:ext uri="{FF2B5EF4-FFF2-40B4-BE49-F238E27FC236}">
                  <a16:creationId xmlns:a16="http://schemas.microsoft.com/office/drawing/2014/main" id="{B1D686E2-C99E-13AC-E135-D1757E5AD8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7383961" y="1376366"/>
              <a:ext cx="831564" cy="352245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026" name="Picture 2" descr="Paraguay Flag Wallpapers - Wallpaper Cave">
              <a:extLst>
                <a:ext uri="{FF2B5EF4-FFF2-40B4-BE49-F238E27FC236}">
                  <a16:creationId xmlns:a16="http://schemas.microsoft.com/office/drawing/2014/main" id="{00441C5A-4607-9BA4-56C3-BBE42B9A7D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9180" y="1384663"/>
              <a:ext cx="592183" cy="368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F3C94F93-3945-D8EA-5B7E-DBD9BD302492}"/>
              </a:ext>
            </a:extLst>
          </p:cNvPr>
          <p:cNvSpPr txBox="1"/>
          <p:nvPr/>
        </p:nvSpPr>
        <p:spPr>
          <a:xfrm>
            <a:off x="772540" y="1258784"/>
            <a:ext cx="166212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6 Countries</a:t>
            </a:r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r>
              <a:rPr lang="fr-FR" b="1" dirty="0"/>
              <a:t>8 Organizations</a:t>
            </a:r>
          </a:p>
          <a:p>
            <a:endParaRPr lang="fr-FR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6AD9FE-3B38-BD4D-97AB-8F7B7B6B60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1490" y="402543"/>
            <a:ext cx="10515600" cy="357466"/>
          </a:xfrm>
        </p:spPr>
        <p:txBody>
          <a:bodyPr>
            <a:noAutofit/>
          </a:bodyPr>
          <a:lstStyle/>
          <a:p>
            <a:pPr lvl="0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IPv6 Enhanced Council: PoC Program (Governance)</a:t>
            </a:r>
          </a:p>
        </p:txBody>
      </p:sp>
      <p:grpSp>
        <p:nvGrpSpPr>
          <p:cNvPr id="4" name="Groupe 14">
            <a:extLst>
              <a:ext uri="{FF2B5EF4-FFF2-40B4-BE49-F238E27FC236}">
                <a16:creationId xmlns:a16="http://schemas.microsoft.com/office/drawing/2014/main" id="{06D2153E-3664-5351-6ADB-35B98A8EAA11}"/>
              </a:ext>
            </a:extLst>
          </p:cNvPr>
          <p:cNvGrpSpPr/>
          <p:nvPr/>
        </p:nvGrpSpPr>
        <p:grpSpPr>
          <a:xfrm>
            <a:off x="295076" y="6318183"/>
            <a:ext cx="11855124" cy="369332"/>
            <a:chOff x="295076" y="6318183"/>
            <a:chExt cx="11855124" cy="369332"/>
          </a:xfrm>
        </p:grpSpPr>
        <p:sp>
          <p:nvSpPr>
            <p:cNvPr id="5" name="ZoneTexte 1">
              <a:extLst>
                <a:ext uri="{FF2B5EF4-FFF2-40B4-BE49-F238E27FC236}">
                  <a16:creationId xmlns:a16="http://schemas.microsoft.com/office/drawing/2014/main" id="{5724F158-BABE-F721-6661-5AA97910E0FF}"/>
                </a:ext>
              </a:extLst>
            </p:cNvPr>
            <p:cNvSpPr txBox="1"/>
            <p:nvPr/>
          </p:nvSpPr>
          <p:spPr>
            <a:xfrm>
              <a:off x="295076" y="6324429"/>
              <a:ext cx="2584432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-" sz="1400" b="1" i="0" u="none" strike="noStrike" kern="0" cap="none" spc="0" baseline="0">
                  <a:solidFill>
                    <a:srgbClr val="C00000"/>
                  </a:solidFill>
                  <a:uFillTx/>
                  <a:latin typeface="Arial" panose="020B0604020202020204" pitchFamily="34" charset="0"/>
                  <a:ea typeface="微软雅黑" pitchFamily="34"/>
                  <a:cs typeface="Arial" panose="020B0604020202020204" pitchFamily="34" charset="0"/>
                </a:rPr>
                <a:t>You are welcome </a:t>
              </a:r>
            </a:p>
          </p:txBody>
        </p:sp>
        <p:sp>
          <p:nvSpPr>
            <p:cNvPr id="6" name="ZoneTexte 12">
              <a:extLst>
                <a:ext uri="{FF2B5EF4-FFF2-40B4-BE49-F238E27FC236}">
                  <a16:creationId xmlns:a16="http://schemas.microsoft.com/office/drawing/2014/main" id="{39507120-208C-E8CC-E062-9C4E56EE8081}"/>
                </a:ext>
              </a:extLst>
            </p:cNvPr>
            <p:cNvSpPr txBox="1"/>
            <p:nvPr/>
          </p:nvSpPr>
          <p:spPr>
            <a:xfrm>
              <a:off x="3850556" y="6318183"/>
              <a:ext cx="8299644" cy="36933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400" b="1" i="0" u="none" strike="noStrike" kern="1200" cap="none" spc="0" baseline="0">
                  <a:solidFill>
                    <a:srgbClr val="222222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Tayeb Ben Meriem, IPv6 Forum, PoC Review Team Leader</a:t>
              </a:r>
              <a:r>
                <a:rPr lang="fr-FR" sz="1800" b="1" i="0" u="none" strike="noStrike" kern="1200" cap="none" spc="0" baseline="0">
                  <a:solidFill>
                    <a:srgbClr val="222222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0" i="0" u="sng" strike="noStrike" kern="1200" cap="none" spc="0" baseline="0">
                  <a:solidFill>
                    <a:srgbClr val="0000FF"/>
                  </a:solidFill>
                  <a:uFillTx/>
                  <a:latin typeface="Arial" panose="020B0604020202020204" pitchFamily="34" charset="0"/>
                  <a:ea typeface="Times New Roman" pitchFamily="18"/>
                  <a:cs typeface="Arial" panose="020B0604020202020204" pitchFamily="34" charset="0"/>
                  <a:hlinkClick r:id="rId3"/>
                </a:rPr>
                <a:t>tayeb.benmeriem@ipv6forum.com</a:t>
              </a:r>
              <a:endParaRPr lang="fr-FR" sz="1800" b="0" i="0" u="none" strike="noStrike" kern="1200" cap="none" spc="0" baseline="0">
                <a:solidFill>
                  <a:srgbClr val="222222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ZoneTexte 13">
              <a:extLst>
                <a:ext uri="{FF2B5EF4-FFF2-40B4-BE49-F238E27FC236}">
                  <a16:creationId xmlns:a16="http://schemas.microsoft.com/office/drawing/2014/main" id="{CAC3A69E-7B59-02A8-FEE7-2B38BC361DA0}"/>
                </a:ext>
              </a:extLst>
            </p:cNvPr>
            <p:cNvSpPr txBox="1"/>
            <p:nvPr/>
          </p:nvSpPr>
          <p:spPr>
            <a:xfrm>
              <a:off x="2879509" y="6375233"/>
              <a:ext cx="3216484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-" sz="1400" b="1" i="0" u="none" strike="noStrike" kern="0" cap="none" spc="0" baseline="0">
                  <a:solidFill>
                    <a:srgbClr val="C00000"/>
                  </a:solidFill>
                  <a:uFillTx/>
                  <a:latin typeface="Arial" panose="020B0604020202020204" pitchFamily="34" charset="0"/>
                  <a:ea typeface="微软雅黑" pitchFamily="34"/>
                  <a:cs typeface="Arial" panose="020B0604020202020204" pitchFamily="34" charset="0"/>
                </a:rPr>
                <a:t>Contact:</a:t>
              </a:r>
              <a:endParaRPr lang="fr-FR" sz="1400" b="1" i="0" u="none" strike="noStrike" kern="120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Image 28">
            <a:extLst>
              <a:ext uri="{FF2B5EF4-FFF2-40B4-BE49-F238E27FC236}">
                <a16:creationId xmlns:a16="http://schemas.microsoft.com/office/drawing/2014/main" id="{296FFF85-6919-5E5E-A6BB-E93187AA3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874" y="1139346"/>
            <a:ext cx="10558854" cy="226531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B2FD294-1583-F74A-D970-E65617D455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587" y="3586159"/>
            <a:ext cx="10644539" cy="2493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3E45E-2DAB-8955-D377-1992D16217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7164" y="167582"/>
            <a:ext cx="10233324" cy="461945"/>
          </a:xfrm>
        </p:spPr>
        <p:txBody>
          <a:bodyPr lIns="0" tIns="0" rIns="0" bIns="0" anchor="t">
            <a:noAutofit/>
          </a:bodyPr>
          <a:lstStyle/>
          <a:p>
            <a:pPr lvl="0" defTabSz="914034">
              <a:lnSpc>
                <a:spcPct val="100000"/>
              </a:lnSpc>
            </a:pPr>
            <a:r>
              <a:rPr lang="en-US" sz="2800" b="1">
                <a:solidFill>
                  <a:srgbClr val="FFFFFF"/>
                </a:solidFill>
                <a:latin typeface="Arial" panose="020B0604020202020204" pitchFamily="34" charset="0"/>
                <a:ea typeface="Microsoft YaHei" pitchFamily="34"/>
                <a:cs typeface="Arial" panose="020B0604020202020204" pitchFamily="34" charset="0"/>
              </a:rPr>
              <a:t>IPv6 Enhanced Council Scope and Roadmap</a:t>
            </a:r>
            <a:endParaRPr lang="fr-FR" sz="2800" b="1">
              <a:solidFill>
                <a:srgbClr val="FFFFFF"/>
              </a:solidFill>
              <a:latin typeface="Arial" panose="020B0604020202020204" pitchFamily="34" charset="0"/>
              <a:ea typeface="Microsoft YaHei" pitchFamily="34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EF641DE-26CA-8E41-3D58-F9C2F0DEBF98}"/>
              </a:ext>
            </a:extLst>
          </p:cNvPr>
          <p:cNvSpPr txBox="1"/>
          <p:nvPr/>
        </p:nvSpPr>
        <p:spPr>
          <a:xfrm>
            <a:off x="457247" y="317709"/>
            <a:ext cx="11277505" cy="10029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034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ea typeface="Microsoft YaHei" pitchFamily="34"/>
                <a:cs typeface="Arial" panose="020B0604020202020204" pitchFamily="34" charset="0"/>
              </a:rPr>
              <a:t>IPv6 Enhanced Deployment Council Roadmap (2023+)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360A5E5-C0C8-AC79-1F75-4BC2DC6E3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64" y="1018779"/>
            <a:ext cx="5083412" cy="513697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6FB7B52-E0E3-0861-9D5F-B50D7EB3A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402" y="1018779"/>
            <a:ext cx="5511941" cy="505127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09A585D-6A0E-4363-9A3E-8EBADAC76975}"/>
              </a:ext>
            </a:extLst>
          </p:cNvPr>
          <p:cNvSpPr/>
          <p:nvPr/>
        </p:nvSpPr>
        <p:spPr>
          <a:xfrm>
            <a:off x="683319" y="6155758"/>
            <a:ext cx="102171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Microsoft YaHei" pitchFamily="34"/>
                <a:cs typeface="Arial" panose="020B0604020202020204" pitchFamily="34" charset="0"/>
              </a:rPr>
              <a:t>Key Enablers (Technologies) empowering Digital Transformation and associated main Business Scenarios &amp; Services in the scope 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5AB6FBBB-2FB7-6DB6-D2C8-E4BD2817F1B0}"/>
              </a:ext>
            </a:extLst>
          </p:cNvPr>
          <p:cNvGrpSpPr/>
          <p:nvPr/>
        </p:nvGrpSpPr>
        <p:grpSpPr>
          <a:xfrm>
            <a:off x="554251" y="1295806"/>
            <a:ext cx="5379713" cy="3919550"/>
            <a:chOff x="583847" y="1111311"/>
            <a:chExt cx="5379713" cy="4938380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920708EF-7471-4E35-9086-A2AF580E84A9}"/>
                </a:ext>
              </a:extLst>
            </p:cNvPr>
            <p:cNvSpPr/>
            <p:nvPr/>
          </p:nvSpPr>
          <p:spPr>
            <a:xfrm>
              <a:off x="583847" y="1111311"/>
              <a:ext cx="5379713" cy="4938380"/>
            </a:xfrm>
            <a:prstGeom prst="roundRect">
              <a:avLst>
                <a:gd name="adj" fmla="val 3803"/>
              </a:avLst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4A3FC3E-44ED-4E2C-BBBE-DFAC51C5C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2061" y="1780424"/>
              <a:ext cx="5064971" cy="190591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3EA402AA-6CF7-41B5-A327-D931BA2AC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748" y="4255055"/>
              <a:ext cx="5206399" cy="1207535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4FE90B97-ED23-4ABA-B46E-E80792CDE17C}"/>
                </a:ext>
              </a:extLst>
            </p:cNvPr>
            <p:cNvSpPr txBox="1"/>
            <p:nvPr/>
          </p:nvSpPr>
          <p:spPr>
            <a:xfrm>
              <a:off x="804826" y="1134093"/>
              <a:ext cx="47794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latin typeface="Arial" panose="020B0604020202020204" pitchFamily="34" charset="0"/>
                </a:rPr>
                <a:t>IPv6 Enhanced Knowledge System for Industry Talent Cultivation</a:t>
              </a:r>
              <a:endParaRPr lang="zh-CN" altLang="en-US" b="1" dirty="0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A6A8EA1-1506-4E66-8CEF-A94CECCFF7AD}"/>
                </a:ext>
              </a:extLst>
            </p:cNvPr>
            <p:cNvSpPr/>
            <p:nvPr/>
          </p:nvSpPr>
          <p:spPr>
            <a:xfrm>
              <a:off x="1917509" y="3885723"/>
              <a:ext cx="32281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i="1" dirty="0">
                  <a:latin typeface="Arial" panose="020B0604020202020204" pitchFamily="34" charset="0"/>
                </a:rPr>
                <a:t>Technologies and Practices</a:t>
              </a:r>
              <a:endParaRPr lang="zh-CN" altLang="en-US" b="1" dirty="0"/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8EF30BB3-D328-0FD6-DD9E-4D7FCB03EB44}"/>
              </a:ext>
            </a:extLst>
          </p:cNvPr>
          <p:cNvGrpSpPr/>
          <p:nvPr/>
        </p:nvGrpSpPr>
        <p:grpSpPr>
          <a:xfrm>
            <a:off x="6199136" y="1301745"/>
            <a:ext cx="5481022" cy="3913611"/>
            <a:chOff x="6331850" y="1158472"/>
            <a:chExt cx="5481022" cy="4973902"/>
          </a:xfrm>
        </p:grpSpPr>
        <p:pic>
          <p:nvPicPr>
            <p:cNvPr id="1026" name="Picture 2" descr="http://image.huawei.com/tiny-lts/v1/images/30a5a9435dc51207fb07ee10641be24a_977x720.png@900-0-90-f.png">
              <a:extLst>
                <a:ext uri="{FF2B5EF4-FFF2-40B4-BE49-F238E27FC236}">
                  <a16:creationId xmlns:a16="http://schemas.microsoft.com/office/drawing/2014/main" id="{F749D47B-4869-45E6-98E6-0F8AC8865E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9001" y="3503598"/>
              <a:ext cx="3296503" cy="2428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5EEEB07B-98AC-468F-A6BE-A2D92A730BB3}"/>
                </a:ext>
              </a:extLst>
            </p:cNvPr>
            <p:cNvSpPr/>
            <p:nvPr/>
          </p:nvSpPr>
          <p:spPr>
            <a:xfrm>
              <a:off x="6331850" y="1158472"/>
              <a:ext cx="5379712" cy="4938381"/>
            </a:xfrm>
            <a:prstGeom prst="roundRect">
              <a:avLst>
                <a:gd name="adj" fmla="val 3803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F64EFAE8-D593-4464-9BF8-980E9E124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27482" y="1713417"/>
              <a:ext cx="5120540" cy="1963294"/>
            </a:xfrm>
            <a:prstGeom prst="rect">
              <a:avLst/>
            </a:prstGeom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F248290C-61AF-41BE-B54A-5D2105638365}"/>
                </a:ext>
              </a:extLst>
            </p:cNvPr>
            <p:cNvSpPr/>
            <p:nvPr/>
          </p:nvSpPr>
          <p:spPr>
            <a:xfrm>
              <a:off x="6433159" y="3701661"/>
              <a:ext cx="5379713" cy="2430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altLang="zh-CN" sz="13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HCIA-Dataco</a:t>
              </a:r>
              <a:r>
                <a:rPr lang="en-US" altLang="zh-CN" sz="13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 certification aims to cultivate </a:t>
              </a:r>
              <a:r>
                <a:rPr lang="en-US" altLang="zh-CN" sz="135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network engineers</a:t>
              </a:r>
              <a:r>
                <a:rPr lang="en-US" altLang="zh-CN" sz="13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with basic knowledge and skills of datacom.</a:t>
              </a:r>
            </a:p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altLang="zh-CN" sz="13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HCIP-Datacom</a:t>
              </a:r>
              <a:r>
                <a:rPr lang="en-US" altLang="zh-CN" sz="13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consists of one core technology direction, HCIP-Datacom-Core Technology, and six optional sub-directions. HCIP-Datacom is designed to train </a:t>
              </a:r>
              <a:r>
                <a:rPr lang="en-US" altLang="zh-CN" sz="135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senior engineers</a:t>
              </a:r>
              <a:r>
                <a:rPr lang="en-US" altLang="zh-CN" sz="13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for cross-domain solution planning and design or single-domain planning and deployment.</a:t>
              </a:r>
            </a:p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altLang="zh-CN" sz="13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HCIE-Datacom</a:t>
              </a:r>
              <a:r>
                <a:rPr lang="en-US" altLang="zh-CN" sz="13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aims to cultivate </a:t>
              </a:r>
              <a:r>
                <a:rPr lang="en-US" altLang="zh-CN" sz="135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network experts </a:t>
              </a:r>
              <a:r>
                <a:rPr lang="en-US" altLang="zh-CN" sz="13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 cross-domain solution theories and deployment capabilities.</a:t>
              </a:r>
              <a:endParaRPr lang="zh-CN" altLang="en-US" sz="135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88BE9AF2-BC41-466B-B907-E576490E222F}"/>
                </a:ext>
              </a:extLst>
            </p:cNvPr>
            <p:cNvSpPr txBox="1"/>
            <p:nvPr/>
          </p:nvSpPr>
          <p:spPr>
            <a:xfrm>
              <a:off x="6698032" y="1244216"/>
              <a:ext cx="4779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latin typeface="Arial" pitchFamily="34" charset="0"/>
                  <a:ea typeface="Arial Unicode MS" panose="020B0604020202020204" pitchFamily="34" charset="-122"/>
                </a:rPr>
                <a:t>IPv6 Certification Framework</a:t>
              </a:r>
              <a:endParaRPr lang="zh-CN" altLang="en-US" b="1" dirty="0"/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CE505CAA-0B65-4457-92DD-1C762C887D26}"/>
              </a:ext>
            </a:extLst>
          </p:cNvPr>
          <p:cNvSpPr txBox="1"/>
          <p:nvPr/>
        </p:nvSpPr>
        <p:spPr>
          <a:xfrm>
            <a:off x="511841" y="107460"/>
            <a:ext cx="11168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Courses &amp; Certifications Accelerate IPv6 Talent Cultivation &amp; Skill Improvement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E509EA3B-8663-C5FF-A876-9A916A47A945}"/>
              </a:ext>
            </a:extLst>
          </p:cNvPr>
          <p:cNvGrpSpPr/>
          <p:nvPr/>
        </p:nvGrpSpPr>
        <p:grpSpPr>
          <a:xfrm>
            <a:off x="330926" y="5404020"/>
            <a:ext cx="11721737" cy="1384995"/>
            <a:chOff x="330926" y="5404020"/>
            <a:chExt cx="11721737" cy="1384995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DBCC45A5-E599-4478-8E31-A319C8F84213}"/>
                </a:ext>
              </a:extLst>
            </p:cNvPr>
            <p:cNvSpPr/>
            <p:nvPr/>
          </p:nvSpPr>
          <p:spPr>
            <a:xfrm>
              <a:off x="330926" y="5404020"/>
              <a:ext cx="11721737" cy="138499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zh-CN" altLang="en-US" sz="14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IPv6 Forum Signs an </a:t>
              </a:r>
              <a:r>
                <a:rPr lang="zh-CN" altLang="en-US" sz="1400" b="1" i="1" dirty="0">
                  <a:solidFill>
                    <a:srgbClr val="C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IPv6 Talent Development Cooperation Agreement</a:t>
              </a:r>
              <a:r>
                <a:rPr lang="zh-CN" altLang="en-US" sz="14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with Huawei to Accelerate Industry Digital Transformation</a:t>
              </a:r>
              <a:endParaRPr lang="fr-FR" altLang="zh-CN" sz="1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fr-FR" altLang="zh-CN" sz="14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fr-FR" altLang="zh-CN" sz="1400" b="1" i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During</a:t>
              </a:r>
              <a:r>
                <a:rPr lang="fr-FR" altLang="zh-CN" sz="14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MWC Event, Barcelona, </a:t>
              </a:r>
              <a:r>
                <a:rPr lang="fr-FR" altLang="zh-CN" sz="1400" b="1" i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February</a:t>
              </a:r>
              <a:r>
                <a:rPr lang="fr-FR" altLang="zh-CN" sz="14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2023)</a:t>
              </a:r>
            </a:p>
            <a:p>
              <a:endParaRPr lang="fr-FR" altLang="zh-CN" sz="1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fr-FR" altLang="zh-CN" sz="1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fr-FR" altLang="zh-CN" sz="1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zh-CN" altLang="en-US" sz="1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矩形 17">
              <a:extLst>
                <a:ext uri="{FF2B5EF4-FFF2-40B4-BE49-F238E27FC236}">
                  <a16:creationId xmlns:a16="http://schemas.microsoft.com/office/drawing/2014/main" id="{2FEB443D-674A-B4A4-8DF3-7A035D11A44F}"/>
                </a:ext>
              </a:extLst>
            </p:cNvPr>
            <p:cNvSpPr/>
            <p:nvPr/>
          </p:nvSpPr>
          <p:spPr>
            <a:xfrm>
              <a:off x="837471" y="6073789"/>
              <a:ext cx="4813201" cy="553998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600" b="1" kern="0" dirty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IPv6 Education Certification Logo Program</a:t>
              </a:r>
            </a:p>
            <a:p>
              <a:r>
                <a:rPr lang="en-GB" sz="1400" kern="0" dirty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  <a:hlinkClick r:id="rId6"/>
                </a:rPr>
                <a:t>https://education.ipv6forum.com/</a:t>
              </a:r>
              <a:endParaRPr lang="en-GB" sz="1400" kern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矩形 17">
              <a:extLst>
                <a:ext uri="{FF2B5EF4-FFF2-40B4-BE49-F238E27FC236}">
                  <a16:creationId xmlns:a16="http://schemas.microsoft.com/office/drawing/2014/main" id="{39D06329-F07B-85E2-219C-0E694DB2C264}"/>
                </a:ext>
              </a:extLst>
            </p:cNvPr>
            <p:cNvSpPr/>
            <p:nvPr/>
          </p:nvSpPr>
          <p:spPr>
            <a:xfrm>
              <a:off x="6201433" y="6063982"/>
              <a:ext cx="4966374" cy="553998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600" b="1" kern="0" dirty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Huawei IPv6 Certification Framework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400" u="sng" dirty="0" err="1">
                  <a:solidFill>
                    <a:srgbClr val="600090"/>
                  </a:solidFill>
                  <a:hlinkClick r:id="rId7"/>
                </a:rPr>
                <a:t>Datacom</a:t>
              </a:r>
              <a:r>
                <a:rPr lang="fr-FR" sz="1400" b="1" u="sng" dirty="0">
                  <a:solidFill>
                    <a:srgbClr val="600090"/>
                  </a:solidFill>
                  <a:hlinkClick r:id="rId7"/>
                </a:rPr>
                <a:t> </a:t>
              </a:r>
              <a:r>
                <a:rPr lang="fr-FR" sz="1400" u="sng" dirty="0">
                  <a:solidFill>
                    <a:srgbClr val="600090"/>
                  </a:solidFill>
                  <a:hlinkClick r:id="rId7"/>
                </a:rPr>
                <a:t>Certification</a:t>
              </a:r>
              <a:r>
                <a:rPr lang="fr-FR" sz="1400" b="1" u="sng" dirty="0">
                  <a:solidFill>
                    <a:srgbClr val="600090"/>
                  </a:solidFill>
                  <a:hlinkClick r:id="rId7"/>
                </a:rPr>
                <a:t> Launch | </a:t>
              </a:r>
              <a:r>
                <a:rPr lang="fr-FR" sz="1400" u="sng" dirty="0">
                  <a:solidFill>
                    <a:srgbClr val="600090"/>
                  </a:solidFill>
                  <a:hlinkClick r:id="rId7"/>
                </a:rPr>
                <a:t>Huawei Enterprise</a:t>
              </a:r>
              <a:endParaRPr lang="fr-FR" sz="1400" u="sng" dirty="0">
                <a:solidFill>
                  <a:srgbClr val="600090"/>
                </a:solidFill>
              </a:endParaRPr>
            </a:p>
          </p:txBody>
        </p:sp>
        <p:pic>
          <p:nvPicPr>
            <p:cNvPr id="10" name="Picture 4" descr="Huawei-Logo – Barla Barla Architectes Cameroun">
              <a:extLst>
                <a:ext uri="{FF2B5EF4-FFF2-40B4-BE49-F238E27FC236}">
                  <a16:creationId xmlns:a16="http://schemas.microsoft.com/office/drawing/2014/main" id="{D2046B6F-F501-3CE8-D6AF-EE02D514E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10323664" y="6156313"/>
              <a:ext cx="714375" cy="338556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9" name="Picture 2" descr="Afficher l’image source">
              <a:extLst>
                <a:ext uri="{FF2B5EF4-FFF2-40B4-BE49-F238E27FC236}">
                  <a16:creationId xmlns:a16="http://schemas.microsoft.com/office/drawing/2014/main" id="{E828A659-6D9F-CE21-A83F-33F4FAF7A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4914980" y="6085859"/>
              <a:ext cx="621279" cy="479465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0BDCC28A-A325-7703-3F47-DB004B38B0FE}"/>
              </a:ext>
            </a:extLst>
          </p:cNvPr>
          <p:cNvSpPr txBox="1"/>
          <p:nvPr/>
        </p:nvSpPr>
        <p:spPr>
          <a:xfrm>
            <a:off x="906827" y="661456"/>
            <a:ext cx="8558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To </a:t>
            </a:r>
            <a:r>
              <a:rPr lang="fr-FR" sz="2000" b="1" dirty="0" err="1"/>
              <a:t>implement</a:t>
            </a:r>
            <a:r>
              <a:rPr lang="fr-FR" sz="2000" b="1" dirty="0"/>
              <a:t> Digital Transformation, the </a:t>
            </a:r>
            <a:r>
              <a:rPr lang="fr-FR" sz="2000" b="1" dirty="0" err="1"/>
              <a:t>Industry</a:t>
            </a:r>
            <a:r>
              <a:rPr lang="fr-FR" sz="2000" b="1" dirty="0"/>
              <a:t> </a:t>
            </a:r>
            <a:r>
              <a:rPr lang="fr-FR" sz="2000" b="1" dirty="0" err="1"/>
              <a:t>is</a:t>
            </a:r>
            <a:r>
              <a:rPr lang="fr-FR" sz="2000" b="1" dirty="0"/>
              <a:t> </a:t>
            </a:r>
            <a:r>
              <a:rPr lang="fr-FR" sz="2000" b="1" dirty="0" err="1"/>
              <a:t>seeking</a:t>
            </a:r>
            <a:r>
              <a:rPr lang="fr-FR" sz="2000" b="1" dirty="0"/>
              <a:t> Training Programs</a:t>
            </a:r>
          </a:p>
        </p:txBody>
      </p:sp>
    </p:spTree>
    <p:extLst>
      <p:ext uri="{BB962C8B-B14F-4D97-AF65-F5344CB8AC3E}">
        <p14:creationId xmlns:p14="http://schemas.microsoft.com/office/powerpoint/2010/main" val="229487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iṧļíḑê">
            <a:extLst>
              <a:ext uri="{FF2B5EF4-FFF2-40B4-BE49-F238E27FC236}">
                <a16:creationId xmlns:a16="http://schemas.microsoft.com/office/drawing/2014/main" id="{229CA463-216B-4762-9681-3CBB3D27A38E}"/>
              </a:ext>
            </a:extLst>
          </p:cNvPr>
          <p:cNvSpPr/>
          <p:nvPr/>
        </p:nvSpPr>
        <p:spPr>
          <a:xfrm>
            <a:off x="367677" y="558645"/>
            <a:ext cx="3211332" cy="932660"/>
          </a:xfrm>
          <a:prstGeom prst="rect">
            <a:avLst/>
          </a:prstGeom>
          <a:noFill/>
        </p:spPr>
        <p:txBody>
          <a:bodyPr wrap="square" lIns="91368" tIns="45684" rIns="91368" bIns="45684" anchor="ctr" anchorCtr="0">
            <a:normAutofit/>
          </a:bodyPr>
          <a:lstStyle/>
          <a:p>
            <a:pPr defTabSz="914012">
              <a:defRPr/>
            </a:pPr>
            <a:r>
              <a:rPr lang="en-US" altLang="zh-CN" sz="3599" kern="0" dirty="0">
                <a:ea typeface="Segoe UI Black" panose="020B0A02040204020203" pitchFamily="34" charset="0"/>
                <a:cs typeface="Arial" panose="020B0604020202020204" pitchFamily="34" charset="0"/>
              </a:rPr>
              <a:t>Contents</a:t>
            </a:r>
            <a:endParaRPr lang="zh-CN" altLang="en-US" sz="3599" kern="0" dirty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iśḻiḑé">
            <a:extLst>
              <a:ext uri="{FF2B5EF4-FFF2-40B4-BE49-F238E27FC236}">
                <a16:creationId xmlns:a16="http://schemas.microsoft.com/office/drawing/2014/main" id="{8A2B6F2A-47BA-462D-B9F2-B79A0E393141}"/>
              </a:ext>
            </a:extLst>
          </p:cNvPr>
          <p:cNvSpPr/>
          <p:nvPr/>
        </p:nvSpPr>
        <p:spPr bwMode="auto">
          <a:xfrm>
            <a:off x="2735627" y="2585320"/>
            <a:ext cx="8256917" cy="46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8" tIns="45684" rIns="91368" bIns="45684" anchor="ctr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lvl="1" defTabSz="914089">
              <a:defRPr/>
            </a:pPr>
            <a:r>
              <a:rPr lang="en-US" altLang="zh-CN" sz="2399" dirty="0">
                <a:solidFill>
                  <a:srgbClr val="DDDDDD">
                    <a:lumMod val="50000"/>
                  </a:srgbClr>
                </a:solidFill>
                <a:ea typeface="宋体" panose="02010600030101010101" pitchFamily="2" charset="-122"/>
                <a:cs typeface="Arial" panose="020B0604020202020204" pitchFamily="34" charset="0"/>
              </a:rPr>
              <a:t>IPv6/IPv6 Enhanced Key Value for Digital Transformation</a:t>
            </a:r>
          </a:p>
        </p:txBody>
      </p:sp>
      <p:sp>
        <p:nvSpPr>
          <p:cNvPr id="18" name="iśḻiḑé">
            <a:extLst>
              <a:ext uri="{FF2B5EF4-FFF2-40B4-BE49-F238E27FC236}">
                <a16:creationId xmlns:a16="http://schemas.microsoft.com/office/drawing/2014/main" id="{EAA36ED4-AD24-44BE-BF30-95CE0ED5809F}"/>
              </a:ext>
            </a:extLst>
          </p:cNvPr>
          <p:cNvSpPr/>
          <p:nvPr/>
        </p:nvSpPr>
        <p:spPr bwMode="auto">
          <a:xfrm>
            <a:off x="2735628" y="3505116"/>
            <a:ext cx="7470377" cy="46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8" tIns="45684" rIns="91368" bIns="45684" anchor="ctr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lvl="1" defTabSz="914089">
              <a:defRPr/>
            </a:pPr>
            <a:r>
              <a:rPr lang="en-US" altLang="zh-CN" sz="2399" dirty="0">
                <a:solidFill>
                  <a:srgbClr val="DDDDDD">
                    <a:lumMod val="50000"/>
                  </a:srgbClr>
                </a:solidFill>
                <a:ea typeface="宋体" panose="02010600030101010101" pitchFamily="2" charset="-122"/>
                <a:cs typeface="Arial" panose="020B0604020202020204" pitchFamily="34" charset="0"/>
              </a:rPr>
              <a:t>IPv6 Enhanced Council Introduction </a:t>
            </a:r>
          </a:p>
        </p:txBody>
      </p:sp>
      <p:sp>
        <p:nvSpPr>
          <p:cNvPr id="20" name="椭圆 7">
            <a:extLst>
              <a:ext uri="{FF2B5EF4-FFF2-40B4-BE49-F238E27FC236}">
                <a16:creationId xmlns:a16="http://schemas.microsoft.com/office/drawing/2014/main" id="{38D13F08-03D2-4336-9096-9B1320803C77}"/>
              </a:ext>
            </a:extLst>
          </p:cNvPr>
          <p:cNvSpPr/>
          <p:nvPr/>
        </p:nvSpPr>
        <p:spPr>
          <a:xfrm>
            <a:off x="1825767" y="2503300"/>
            <a:ext cx="668285" cy="66745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012"/>
            <a:endParaRPr lang="zh-CN" altLang="en-US" sz="1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1" name="i$ľíḑé">
            <a:extLst>
              <a:ext uri="{FF2B5EF4-FFF2-40B4-BE49-F238E27FC236}">
                <a16:creationId xmlns:a16="http://schemas.microsoft.com/office/drawing/2014/main" id="{7987C283-4C3F-4564-BB2E-76AB582A6651}"/>
              </a:ext>
            </a:extLst>
          </p:cNvPr>
          <p:cNvSpPr/>
          <p:nvPr/>
        </p:nvSpPr>
        <p:spPr>
          <a:xfrm>
            <a:off x="1889866" y="2620684"/>
            <a:ext cx="540087" cy="462149"/>
          </a:xfrm>
          <a:prstGeom prst="rect">
            <a:avLst/>
          </a:prstGeom>
          <a:noFill/>
          <a:ln w="38100" cap="rnd" cmpd="sng" algn="ctr">
            <a:noFill/>
            <a:prstDash val="solid"/>
            <a:round/>
          </a:ln>
          <a:effectLst/>
        </p:spPr>
        <p:txBody>
          <a:bodyPr rot="0" spcFirstLastPara="0" vert="horz" wrap="square" lIns="91368" tIns="45684" rIns="91368" bIns="456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3600"/>
            <a:r>
              <a:rPr lang="en-US" altLang="zh-CN" sz="1999" kern="0" dirty="0">
                <a:solidFill>
                  <a:srgbClr val="1D1D1A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01</a:t>
            </a:r>
            <a:endParaRPr lang="zh-CN" altLang="en-US" sz="1999" kern="0" dirty="0">
              <a:solidFill>
                <a:srgbClr val="1D1D1A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3" name="椭圆 7">
            <a:extLst>
              <a:ext uri="{FF2B5EF4-FFF2-40B4-BE49-F238E27FC236}">
                <a16:creationId xmlns:a16="http://schemas.microsoft.com/office/drawing/2014/main" id="{ABD3B6C5-4F83-410D-8009-06803AF48AEF}"/>
              </a:ext>
            </a:extLst>
          </p:cNvPr>
          <p:cNvSpPr/>
          <p:nvPr/>
        </p:nvSpPr>
        <p:spPr>
          <a:xfrm>
            <a:off x="1825767" y="3416504"/>
            <a:ext cx="668285" cy="66745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012"/>
            <a:endParaRPr lang="zh-CN" altLang="en-US" sz="1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4" name="i$ľíḑé">
            <a:extLst>
              <a:ext uri="{FF2B5EF4-FFF2-40B4-BE49-F238E27FC236}">
                <a16:creationId xmlns:a16="http://schemas.microsoft.com/office/drawing/2014/main" id="{5F0D0931-C2DD-439D-A880-C2FBE9E9E65F}"/>
              </a:ext>
            </a:extLst>
          </p:cNvPr>
          <p:cNvSpPr/>
          <p:nvPr/>
        </p:nvSpPr>
        <p:spPr>
          <a:xfrm>
            <a:off x="1889866" y="3533888"/>
            <a:ext cx="540087" cy="462149"/>
          </a:xfrm>
          <a:prstGeom prst="rect">
            <a:avLst/>
          </a:prstGeom>
          <a:noFill/>
          <a:ln w="38100" cap="rnd" cmpd="sng" algn="ctr">
            <a:noFill/>
            <a:prstDash val="solid"/>
            <a:round/>
          </a:ln>
          <a:effectLst/>
        </p:spPr>
        <p:txBody>
          <a:bodyPr rot="0" spcFirstLastPara="0" vert="horz" wrap="square" lIns="91368" tIns="45684" rIns="91368" bIns="456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3600">
              <a:defRPr/>
            </a:pPr>
            <a:r>
              <a:rPr lang="en-US" altLang="zh-CN" sz="1999" kern="0" dirty="0">
                <a:ea typeface="宋体" panose="02010600030101010101" pitchFamily="2" charset="-122"/>
                <a:cs typeface="Arial" panose="020B0604020202020204" pitchFamily="34" charset="0"/>
              </a:rPr>
              <a:t>02</a:t>
            </a:r>
            <a:endParaRPr lang="zh-CN" altLang="en-US" sz="1999" kern="0" dirty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iśḻiḑé">
            <a:extLst>
              <a:ext uri="{FF2B5EF4-FFF2-40B4-BE49-F238E27FC236}">
                <a16:creationId xmlns:a16="http://schemas.microsoft.com/office/drawing/2014/main" id="{2CE273DE-58CC-4841-855B-4F3862F0B317}"/>
              </a:ext>
            </a:extLst>
          </p:cNvPr>
          <p:cNvSpPr/>
          <p:nvPr/>
        </p:nvSpPr>
        <p:spPr bwMode="auto">
          <a:xfrm>
            <a:off x="2735628" y="4382477"/>
            <a:ext cx="7470377" cy="46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8" tIns="45684" rIns="91368" bIns="45684" anchor="ctr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lvl="1" defTabSz="914089">
              <a:defRPr/>
            </a:pPr>
            <a:r>
              <a:rPr lang="en-US" altLang="zh-CN" sz="2399" dirty="0">
                <a:solidFill>
                  <a:srgbClr val="C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IPv6 Policy and Experience in Europe and France</a:t>
            </a: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AFFBBBEB-F367-4838-AFD7-AA46621B3F49}"/>
              </a:ext>
            </a:extLst>
          </p:cNvPr>
          <p:cNvSpPr/>
          <p:nvPr/>
        </p:nvSpPr>
        <p:spPr>
          <a:xfrm>
            <a:off x="1825767" y="4293865"/>
            <a:ext cx="668285" cy="66745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012"/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i$ľíḑé">
            <a:extLst>
              <a:ext uri="{FF2B5EF4-FFF2-40B4-BE49-F238E27FC236}">
                <a16:creationId xmlns:a16="http://schemas.microsoft.com/office/drawing/2014/main" id="{358DC656-24C8-4F98-B52B-45F8992D1643}"/>
              </a:ext>
            </a:extLst>
          </p:cNvPr>
          <p:cNvSpPr/>
          <p:nvPr/>
        </p:nvSpPr>
        <p:spPr>
          <a:xfrm>
            <a:off x="1889866" y="4411249"/>
            <a:ext cx="540087" cy="462149"/>
          </a:xfrm>
          <a:prstGeom prst="rect">
            <a:avLst/>
          </a:prstGeom>
          <a:noFill/>
          <a:ln w="38100" cap="rnd" cmpd="sng" algn="ctr">
            <a:noFill/>
            <a:prstDash val="solid"/>
            <a:round/>
          </a:ln>
          <a:effectLst/>
        </p:spPr>
        <p:txBody>
          <a:bodyPr rot="0" spcFirstLastPara="0" vert="horz" wrap="square" lIns="91368" tIns="45684" rIns="91368" bIns="456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3600">
              <a:defRPr/>
            </a:pPr>
            <a:r>
              <a:rPr lang="en-US" altLang="zh-CN" sz="1999" kern="0" dirty="0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03</a:t>
            </a:r>
            <a:endParaRPr lang="zh-CN" altLang="en-US" sz="1999" kern="0" dirty="0">
              <a:solidFill>
                <a:schemeClr val="bg1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710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D7A46DFC-6370-46E5-A4F3-22B1A637E214}"/>
              </a:ext>
            </a:extLst>
          </p:cNvPr>
          <p:cNvSpPr/>
          <p:nvPr/>
        </p:nvSpPr>
        <p:spPr>
          <a:xfrm>
            <a:off x="7808663" y="1666727"/>
            <a:ext cx="3129369" cy="4697329"/>
          </a:xfrm>
          <a:prstGeom prst="roundRect">
            <a:avLst>
              <a:gd name="adj" fmla="val 7179"/>
            </a:avLst>
          </a:prstGeom>
          <a:gradFill flip="none" rotWithShape="1">
            <a:gsLst>
              <a:gs pos="0">
                <a:srgbClr val="0091C4">
                  <a:alpha val="40000"/>
                </a:srgbClr>
              </a:gs>
              <a:gs pos="49000">
                <a:srgbClr val="0091C4">
                  <a:alpha val="0"/>
                </a:srgbClr>
              </a:gs>
              <a:gs pos="100000">
                <a:schemeClr val="tx1">
                  <a:alpha val="0"/>
                </a:schemeClr>
              </a:gs>
            </a:gsLst>
            <a:lin ang="54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26438"/>
            <a:endParaRPr lang="zh-CN" altLang="en-US" sz="1735" kern="0" dirty="0">
              <a:solidFill>
                <a:prstClr val="white"/>
              </a:solidFill>
              <a:latin typeface="Arial" panose="020B0604020202020204" pitchFamily="34" charset="0"/>
              <a:ea typeface="微软雅黑 Light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401ABCD1-48B4-40C0-A9FC-F9851D9CD1E7}"/>
              </a:ext>
            </a:extLst>
          </p:cNvPr>
          <p:cNvSpPr/>
          <p:nvPr/>
        </p:nvSpPr>
        <p:spPr>
          <a:xfrm>
            <a:off x="4284179" y="1666727"/>
            <a:ext cx="3129369" cy="4697329"/>
          </a:xfrm>
          <a:prstGeom prst="roundRect">
            <a:avLst>
              <a:gd name="adj" fmla="val 7179"/>
            </a:avLst>
          </a:prstGeom>
          <a:gradFill flip="none" rotWithShape="1">
            <a:gsLst>
              <a:gs pos="0">
                <a:srgbClr val="0091C4">
                  <a:alpha val="40000"/>
                </a:srgbClr>
              </a:gs>
              <a:gs pos="49000">
                <a:srgbClr val="0091C4">
                  <a:alpha val="0"/>
                </a:srgbClr>
              </a:gs>
              <a:gs pos="100000">
                <a:schemeClr val="tx1">
                  <a:alpha val="0"/>
                </a:schemeClr>
              </a:gs>
            </a:gsLst>
            <a:lin ang="54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26438"/>
            <a:endParaRPr lang="zh-CN" altLang="en-US" sz="1735" kern="0" dirty="0">
              <a:solidFill>
                <a:prstClr val="white"/>
              </a:solidFill>
              <a:latin typeface="Arial" panose="020B0604020202020204" pitchFamily="34" charset="0"/>
              <a:ea typeface="微软雅黑 Light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49A00C56-A36B-46AE-9104-15E1581A3D15}"/>
              </a:ext>
            </a:extLst>
          </p:cNvPr>
          <p:cNvSpPr/>
          <p:nvPr/>
        </p:nvSpPr>
        <p:spPr>
          <a:xfrm>
            <a:off x="856886" y="1666727"/>
            <a:ext cx="3129369" cy="4697329"/>
          </a:xfrm>
          <a:prstGeom prst="roundRect">
            <a:avLst>
              <a:gd name="adj" fmla="val 7179"/>
            </a:avLst>
          </a:prstGeom>
          <a:gradFill flip="none" rotWithShape="1">
            <a:gsLst>
              <a:gs pos="0">
                <a:srgbClr val="0091C4">
                  <a:alpha val="40000"/>
                </a:srgbClr>
              </a:gs>
              <a:gs pos="49000">
                <a:srgbClr val="0091C4">
                  <a:alpha val="0"/>
                </a:srgbClr>
              </a:gs>
              <a:gs pos="100000">
                <a:schemeClr val="tx1">
                  <a:alpha val="0"/>
                </a:schemeClr>
              </a:gs>
            </a:gsLst>
            <a:lin ang="54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26438"/>
            <a:endParaRPr lang="zh-CN" altLang="en-US" sz="1735" kern="0" dirty="0">
              <a:solidFill>
                <a:prstClr val="white"/>
              </a:solidFill>
              <a:latin typeface="Arial" panose="020B0604020202020204" pitchFamily="34" charset="0"/>
              <a:ea typeface="微软雅黑 Light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D54F60C1-4DA4-4E95-99DA-248154550779}"/>
              </a:ext>
            </a:extLst>
          </p:cNvPr>
          <p:cNvSpPr/>
          <p:nvPr/>
        </p:nvSpPr>
        <p:spPr>
          <a:xfrm>
            <a:off x="7867917" y="5141000"/>
            <a:ext cx="3129369" cy="1200025"/>
          </a:xfrm>
          <a:prstGeom prst="roundRect">
            <a:avLst>
              <a:gd name="adj" fmla="val 7179"/>
            </a:avLst>
          </a:prstGeom>
          <a:gradFill flip="none" rotWithShape="1">
            <a:gsLst>
              <a:gs pos="0">
                <a:srgbClr val="0091C4">
                  <a:alpha val="20000"/>
                </a:srgbClr>
              </a:gs>
              <a:gs pos="49000">
                <a:srgbClr val="0091C4">
                  <a:alpha val="0"/>
                </a:srgbClr>
              </a:gs>
              <a:gs pos="100000">
                <a:schemeClr val="tx1">
                  <a:alpha val="0"/>
                </a:schemeClr>
              </a:gs>
            </a:gsLst>
            <a:lin ang="54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26438"/>
            <a:endParaRPr lang="zh-CN" altLang="en-US" sz="2000" kern="0" dirty="0">
              <a:solidFill>
                <a:prstClr val="white"/>
              </a:solidFill>
              <a:latin typeface="Arial" panose="020B0604020202020204" pitchFamily="34" charset="0"/>
              <a:ea typeface="微软雅黑 Light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FEFD0FBF-231A-4826-A034-C5BC78ABE99D}"/>
              </a:ext>
            </a:extLst>
          </p:cNvPr>
          <p:cNvSpPr/>
          <p:nvPr/>
        </p:nvSpPr>
        <p:spPr>
          <a:xfrm>
            <a:off x="4343432" y="5141000"/>
            <a:ext cx="3129369" cy="1200025"/>
          </a:xfrm>
          <a:prstGeom prst="roundRect">
            <a:avLst>
              <a:gd name="adj" fmla="val 7179"/>
            </a:avLst>
          </a:prstGeom>
          <a:gradFill flip="none" rotWithShape="1">
            <a:gsLst>
              <a:gs pos="0">
                <a:srgbClr val="0091C4">
                  <a:alpha val="20000"/>
                </a:srgbClr>
              </a:gs>
              <a:gs pos="49000">
                <a:srgbClr val="0091C4">
                  <a:alpha val="0"/>
                </a:srgbClr>
              </a:gs>
              <a:gs pos="100000">
                <a:schemeClr val="tx1">
                  <a:alpha val="0"/>
                </a:schemeClr>
              </a:gs>
            </a:gsLst>
            <a:lin ang="54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26438"/>
            <a:endParaRPr lang="zh-CN" altLang="en-US" sz="1735" kern="0" dirty="0">
              <a:solidFill>
                <a:prstClr val="white"/>
              </a:solidFill>
              <a:latin typeface="Arial" panose="020B0604020202020204" pitchFamily="34" charset="0"/>
              <a:ea typeface="微软雅黑 Light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EBB114B8-9A41-457D-BA9C-1DC53B99FB52}"/>
              </a:ext>
            </a:extLst>
          </p:cNvPr>
          <p:cNvSpPr/>
          <p:nvPr/>
        </p:nvSpPr>
        <p:spPr>
          <a:xfrm>
            <a:off x="946007" y="5093582"/>
            <a:ext cx="3199868" cy="1319077"/>
          </a:xfrm>
          <a:prstGeom prst="roundRect">
            <a:avLst>
              <a:gd name="adj" fmla="val 7179"/>
            </a:avLst>
          </a:prstGeom>
          <a:gradFill flip="none" rotWithShape="1">
            <a:gsLst>
              <a:gs pos="0">
                <a:srgbClr val="0091C4">
                  <a:alpha val="20000"/>
                </a:srgbClr>
              </a:gs>
              <a:gs pos="49000">
                <a:srgbClr val="0091C4">
                  <a:alpha val="0"/>
                </a:srgbClr>
              </a:gs>
              <a:gs pos="100000">
                <a:schemeClr val="tx1">
                  <a:alpha val="0"/>
                </a:schemeClr>
              </a:gs>
            </a:gsLst>
            <a:lin ang="54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26438"/>
            <a:endParaRPr lang="zh-CN" altLang="en-US" sz="1735" kern="0" dirty="0">
              <a:solidFill>
                <a:prstClr val="white"/>
              </a:solidFill>
              <a:latin typeface="Arial" panose="020B0604020202020204" pitchFamily="34" charset="0"/>
              <a:ea typeface="微软雅黑 Light"/>
              <a:cs typeface="Arial" panose="020B0604020202020204" pitchFamily="34" charset="0"/>
              <a:sym typeface="Huawei Sans" panose="020C0503030203020204" pitchFamily="34" charset="0"/>
            </a:endParaRPr>
          </a:p>
        </p:txBody>
      </p:sp>
      <p:sp>
        <p:nvSpPr>
          <p:cNvPr id="11" name="圆角矩形 100">
            <a:extLst>
              <a:ext uri="{FF2B5EF4-FFF2-40B4-BE49-F238E27FC236}">
                <a16:creationId xmlns:a16="http://schemas.microsoft.com/office/drawing/2014/main" id="{BF9D2143-5D6B-48D8-89FB-5C4485FB176C}"/>
              </a:ext>
            </a:extLst>
          </p:cNvPr>
          <p:cNvSpPr/>
          <p:nvPr/>
        </p:nvSpPr>
        <p:spPr>
          <a:xfrm>
            <a:off x="8063516" y="1456299"/>
            <a:ext cx="2802679" cy="54472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003B68"/>
              </a:gs>
              <a:gs pos="1000">
                <a:srgbClr val="0070C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IPv6 network latency lower than IPv4</a:t>
            </a:r>
            <a:endParaRPr lang="zh-CN" altLang="en-US" sz="13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圆角矩形 100">
            <a:extLst>
              <a:ext uri="{FF2B5EF4-FFF2-40B4-BE49-F238E27FC236}">
                <a16:creationId xmlns:a16="http://schemas.microsoft.com/office/drawing/2014/main" id="{B40F5345-FAB0-4A14-B0E7-B67DB8C12595}"/>
              </a:ext>
            </a:extLst>
          </p:cNvPr>
          <p:cNvSpPr/>
          <p:nvPr/>
        </p:nvSpPr>
        <p:spPr>
          <a:xfrm>
            <a:off x="1111738" y="1431851"/>
            <a:ext cx="2802679" cy="54472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003B68"/>
              </a:gs>
              <a:gs pos="1000">
                <a:srgbClr val="0070C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IPv6 Capable Rate by country</a:t>
            </a:r>
          </a:p>
          <a:p>
            <a:pPr algn="ctr"/>
            <a:r>
              <a:rPr lang="en-US" altLang="zh-CN" sz="13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TOP8</a:t>
            </a:r>
          </a:p>
        </p:txBody>
      </p:sp>
      <p:sp>
        <p:nvSpPr>
          <p:cNvPr id="13" name="圆角矩形 100">
            <a:extLst>
              <a:ext uri="{FF2B5EF4-FFF2-40B4-BE49-F238E27FC236}">
                <a16:creationId xmlns:a16="http://schemas.microsoft.com/office/drawing/2014/main" id="{CCB16659-DD30-49EB-A448-7EFA0EE542D3}"/>
              </a:ext>
            </a:extLst>
          </p:cNvPr>
          <p:cNvSpPr/>
          <p:nvPr/>
        </p:nvSpPr>
        <p:spPr>
          <a:xfrm>
            <a:off x="4539030" y="1456299"/>
            <a:ext cx="2802679" cy="54472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003B68"/>
              </a:gs>
              <a:gs pos="1000">
                <a:srgbClr val="0070C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IPv6 Development Speed</a:t>
            </a:r>
          </a:p>
          <a:p>
            <a:pPr algn="ctr"/>
            <a:r>
              <a:rPr lang="en-US" altLang="zh-CN" sz="13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TOP10: 4 countries in LATAM</a:t>
            </a:r>
            <a:endParaRPr lang="zh-CN" altLang="en-US" sz="13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9D15CF90-1BB5-4B32-B7F4-6F91C05A8F25}"/>
              </a:ext>
            </a:extLst>
          </p:cNvPr>
          <p:cNvGrpSpPr/>
          <p:nvPr/>
        </p:nvGrpSpPr>
        <p:grpSpPr>
          <a:xfrm>
            <a:off x="839373" y="2471888"/>
            <a:ext cx="3443852" cy="2634479"/>
            <a:chOff x="956340" y="1501438"/>
            <a:chExt cx="3641624" cy="1223574"/>
          </a:xfrm>
        </p:grpSpPr>
        <p:graphicFrame>
          <p:nvGraphicFramePr>
            <p:cNvPr id="15" name="图表 14">
              <a:extLst>
                <a:ext uri="{FF2B5EF4-FFF2-40B4-BE49-F238E27FC236}">
                  <a16:creationId xmlns:a16="http://schemas.microsoft.com/office/drawing/2014/main" id="{2254DB2E-8785-44DE-A859-A97E9D01809D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956340" y="1501438"/>
            <a:ext cx="3641624" cy="12235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17678361-2F09-434C-83EA-CA5E4300149D}"/>
                </a:ext>
              </a:extLst>
            </p:cNvPr>
            <p:cNvSpPr/>
            <p:nvPr/>
          </p:nvSpPr>
          <p:spPr>
            <a:xfrm>
              <a:off x="1465582" y="1546036"/>
              <a:ext cx="1277419" cy="85582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E71F8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7" name="内容占位符 11">
            <a:extLst>
              <a:ext uri="{FF2B5EF4-FFF2-40B4-BE49-F238E27FC236}">
                <a16:creationId xmlns:a16="http://schemas.microsoft.com/office/drawing/2014/main" id="{7541CA3B-9F53-4264-BE28-1D9501C550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0710063"/>
              </p:ext>
            </p:extLst>
          </p:nvPr>
        </p:nvGraphicFramePr>
        <p:xfrm>
          <a:off x="4474704" y="2196418"/>
          <a:ext cx="2907945" cy="280202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74543">
                  <a:extLst>
                    <a:ext uri="{9D8B030D-6E8A-4147-A177-3AD203B41FA5}">
                      <a16:colId xmlns:a16="http://schemas.microsoft.com/office/drawing/2014/main" val="3562639410"/>
                    </a:ext>
                  </a:extLst>
                </a:gridCol>
                <a:gridCol w="429757">
                  <a:extLst>
                    <a:ext uri="{9D8B030D-6E8A-4147-A177-3AD203B41FA5}">
                      <a16:colId xmlns:a16="http://schemas.microsoft.com/office/drawing/2014/main" val="4209386497"/>
                    </a:ext>
                  </a:extLst>
                </a:gridCol>
                <a:gridCol w="435702">
                  <a:extLst>
                    <a:ext uri="{9D8B030D-6E8A-4147-A177-3AD203B41FA5}">
                      <a16:colId xmlns:a16="http://schemas.microsoft.com/office/drawing/2014/main" val="1200131204"/>
                    </a:ext>
                  </a:extLst>
                </a:gridCol>
                <a:gridCol w="513942">
                  <a:extLst>
                    <a:ext uri="{9D8B030D-6E8A-4147-A177-3AD203B41FA5}">
                      <a16:colId xmlns:a16="http://schemas.microsoft.com/office/drawing/2014/main" val="3427096014"/>
                    </a:ext>
                  </a:extLst>
                </a:gridCol>
                <a:gridCol w="592070">
                  <a:extLst>
                    <a:ext uri="{9D8B030D-6E8A-4147-A177-3AD203B41FA5}">
                      <a16:colId xmlns:a16="http://schemas.microsoft.com/office/drawing/2014/main" val="1310427556"/>
                    </a:ext>
                  </a:extLst>
                </a:gridCol>
                <a:gridCol w="661931">
                  <a:extLst>
                    <a:ext uri="{9D8B030D-6E8A-4147-A177-3AD203B41FA5}">
                      <a16:colId xmlns:a16="http://schemas.microsoft.com/office/drawing/2014/main" val="3270787330"/>
                    </a:ext>
                  </a:extLst>
                </a:gridCol>
              </a:tblGrid>
              <a:tr h="310954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Rank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altLang="zh-CN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IPv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Ratio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Users (Est.)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7725823"/>
                  </a:ext>
                </a:extLst>
              </a:tr>
              <a:tr h="218012"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zh-CN" altLang="en-US" sz="9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zh-CN" altLang="en-US" sz="9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5111"/>
                  </a:ext>
                </a:extLst>
              </a:tr>
              <a:tr h="21801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9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9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9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9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9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9,004,547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Guatemala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4670882"/>
                  </a:ext>
                </a:extLst>
              </a:tr>
              <a:tr h="21801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90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90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90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90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90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7,341,817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Israel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9369574"/>
                  </a:ext>
                </a:extLst>
              </a:tr>
              <a:tr h="21801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90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90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90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90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90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32,204,986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Saudi Arabia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5632090"/>
                  </a:ext>
                </a:extLst>
              </a:tr>
              <a:tr h="21801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9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9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9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9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9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16,308,208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597892"/>
                  </a:ext>
                </a:extLst>
              </a:tr>
              <a:tr h="310954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90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90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90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90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90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820,328,035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China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7733279"/>
                  </a:ext>
                </a:extLst>
              </a:tr>
              <a:tr h="21801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90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90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90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90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90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7,081,783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Nepal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2423477"/>
                  </a:ext>
                </a:extLst>
              </a:tr>
              <a:tr h="21801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90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90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90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90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90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8,278,192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Austria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9162248"/>
                  </a:ext>
                </a:extLst>
              </a:tr>
              <a:tr h="21801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90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90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90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90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90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20,900,003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Myanmar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721388"/>
                  </a:ext>
                </a:extLst>
              </a:tr>
              <a:tr h="21801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9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9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9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9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9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2,263,165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Salvador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0760411"/>
                  </a:ext>
                </a:extLst>
              </a:tr>
              <a:tr h="21801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9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9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9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9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9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1,617,110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Jamaica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1570703"/>
                  </a:ext>
                </a:extLst>
              </a:tr>
            </a:tbl>
          </a:graphicData>
        </a:graphic>
      </p:graphicFrame>
      <p:graphicFrame>
        <p:nvGraphicFramePr>
          <p:cNvPr id="18" name="图表 17">
            <a:extLst>
              <a:ext uri="{FF2B5EF4-FFF2-40B4-BE49-F238E27FC236}">
                <a16:creationId xmlns:a16="http://schemas.microsoft.com/office/drawing/2014/main" id="{AE507FF7-94B6-4DF3-BF2A-8E16A41F4C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3327396"/>
              </p:ext>
            </p:extLst>
          </p:nvPr>
        </p:nvGraphicFramePr>
        <p:xfrm>
          <a:off x="7919466" y="2129659"/>
          <a:ext cx="3009710" cy="2949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矩形 18">
            <a:extLst>
              <a:ext uri="{FF2B5EF4-FFF2-40B4-BE49-F238E27FC236}">
                <a16:creationId xmlns:a16="http://schemas.microsoft.com/office/drawing/2014/main" id="{869BFD47-57BA-42D0-B194-C317921A3D18}"/>
              </a:ext>
            </a:extLst>
          </p:cNvPr>
          <p:cNvSpPr/>
          <p:nvPr/>
        </p:nvSpPr>
        <p:spPr>
          <a:xfrm>
            <a:off x="1704172" y="2054053"/>
            <a:ext cx="1980029" cy="248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12" dirty="0">
                <a:latin typeface="Arial" panose="020B0604020202020204" pitchFamily="34" charset="0"/>
                <a:cs typeface="Arial" panose="020B0604020202020204" pitchFamily="34" charset="0"/>
              </a:rPr>
              <a:t>https://stats.labs.apnic.net/ipv6/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B487663-0135-4215-B511-4B4202D18594}"/>
              </a:ext>
            </a:extLst>
          </p:cNvPr>
          <p:cNvSpPr/>
          <p:nvPr/>
        </p:nvSpPr>
        <p:spPr>
          <a:xfrm>
            <a:off x="8259058" y="3272876"/>
            <a:ext cx="886024" cy="153162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E71F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C93F15B-9102-4FF1-A869-2B50D28D545F}"/>
              </a:ext>
            </a:extLst>
          </p:cNvPr>
          <p:cNvSpPr/>
          <p:nvPr/>
        </p:nvSpPr>
        <p:spPr>
          <a:xfrm>
            <a:off x="1014681" y="5248840"/>
            <a:ext cx="3199869" cy="860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134311" indent="-13431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TOP3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: </a:t>
            </a:r>
            <a:r>
              <a:rPr lang="en-US" altLang="zh-CN" sz="1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Uruguay(47%), Mexico(43%) 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and </a:t>
            </a:r>
            <a:r>
              <a:rPr lang="en-US" altLang="zh-CN" sz="1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Brazil(34%) </a:t>
            </a:r>
          </a:p>
          <a:p>
            <a:pPr marL="134311" indent="-13431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 countries </a:t>
            </a:r>
            <a:r>
              <a:rPr lang="en-US" altLang="zh-CN" sz="1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&gt; 20%</a:t>
            </a:r>
          </a:p>
          <a:p>
            <a:pPr marL="134311" indent="-13431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World average ratio 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: </a:t>
            </a:r>
            <a:r>
              <a:rPr lang="en-US" altLang="zh-CN" sz="1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29%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8BFEA1F1-2A7A-4409-A76B-EDF4580C4F48}"/>
              </a:ext>
            </a:extLst>
          </p:cNvPr>
          <p:cNvSpPr/>
          <p:nvPr/>
        </p:nvSpPr>
        <p:spPr>
          <a:xfrm>
            <a:off x="4520018" y="5265548"/>
            <a:ext cx="3098444" cy="860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134311" indent="-13431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Latin America 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accounts for nearly</a:t>
            </a:r>
            <a:r>
              <a:rPr lang="en-US" altLang="zh-CN" sz="14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Half</a:t>
            </a:r>
            <a:r>
              <a:rPr lang="en-US" altLang="zh-CN" sz="14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of the </a:t>
            </a:r>
            <a:r>
              <a:rPr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 fastest growing countries 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 the world. 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9BCA4810-0A64-41D8-B5B4-72DC1ACC44CC}"/>
              </a:ext>
            </a:extLst>
          </p:cNvPr>
          <p:cNvSpPr/>
          <p:nvPr/>
        </p:nvSpPr>
        <p:spPr>
          <a:xfrm>
            <a:off x="7980418" y="5265547"/>
            <a:ext cx="3293476" cy="1319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134311" indent="-13431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Network latency 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directly reflects </a:t>
            </a:r>
            <a:r>
              <a:rPr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network quality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</a:t>
            </a:r>
          </a:p>
          <a:p>
            <a:pPr marL="134311" indent="-13431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Latin America's IPv6 network 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has the </a:t>
            </a:r>
            <a:r>
              <a:rPr lang="en-US" altLang="zh-CN" sz="1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lowest latency and high quality 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 the world. </a:t>
            </a:r>
          </a:p>
        </p:txBody>
      </p:sp>
      <p:sp>
        <p:nvSpPr>
          <p:cNvPr id="24" name="圆角矩形 100">
            <a:extLst>
              <a:ext uri="{FF2B5EF4-FFF2-40B4-BE49-F238E27FC236}">
                <a16:creationId xmlns:a16="http://schemas.microsoft.com/office/drawing/2014/main" id="{4C06CCE5-C23B-44DF-863F-27BA898282EF}"/>
              </a:ext>
            </a:extLst>
          </p:cNvPr>
          <p:cNvSpPr/>
          <p:nvPr/>
        </p:nvSpPr>
        <p:spPr>
          <a:xfrm>
            <a:off x="8081147" y="2451569"/>
            <a:ext cx="2356928" cy="530332"/>
          </a:xfrm>
          <a:prstGeom prst="roundRect">
            <a:avLst>
              <a:gd name="adj" fmla="val 1631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IPv6-IPv4 Mean RTT Diff</a:t>
            </a:r>
          </a:p>
          <a:p>
            <a:pPr algn="ctr"/>
            <a:r>
              <a:rPr lang="en-US" altLang="zh-CN" sz="135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 smaller, the better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409D2A9-7ADB-46C0-8527-CDD6810EAE62}"/>
              </a:ext>
            </a:extLst>
          </p:cNvPr>
          <p:cNvSpPr txBox="1"/>
          <p:nvPr/>
        </p:nvSpPr>
        <p:spPr>
          <a:xfrm>
            <a:off x="10871042" y="6285098"/>
            <a:ext cx="481585" cy="35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735" dirty="0"/>
              <a:t>6</a:t>
            </a:r>
            <a:endParaRPr lang="zh-CN" altLang="en-US" sz="1735" dirty="0"/>
          </a:p>
        </p:txBody>
      </p:sp>
      <p:sp>
        <p:nvSpPr>
          <p:cNvPr id="26" name="TextBox 1">
            <a:extLst>
              <a:ext uri="{FF2B5EF4-FFF2-40B4-BE49-F238E27FC236}">
                <a16:creationId xmlns:a16="http://schemas.microsoft.com/office/drawing/2014/main" id="{5B3D0117-27E7-404E-9847-0907A0CC32AE}"/>
              </a:ext>
            </a:extLst>
          </p:cNvPr>
          <p:cNvSpPr txBox="1"/>
          <p:nvPr/>
        </p:nvSpPr>
        <p:spPr>
          <a:xfrm>
            <a:off x="730072" y="273376"/>
            <a:ext cx="7981545" cy="5077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99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IPv6 Deployment Gets Ready to Set Sail in LATAM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036D703-AB23-58B9-485B-2EF22946EC53}"/>
              </a:ext>
            </a:extLst>
          </p:cNvPr>
          <p:cNvSpPr txBox="1"/>
          <p:nvPr/>
        </p:nvSpPr>
        <p:spPr>
          <a:xfrm>
            <a:off x="622213" y="877103"/>
            <a:ext cx="10748135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  <a:r>
              <a:rPr lang="fr-FR" b="1" dirty="0"/>
              <a:t> KPIs are </a:t>
            </a:r>
            <a:r>
              <a:rPr lang="fr-FR" b="1" dirty="0" err="1"/>
              <a:t>monitored</a:t>
            </a:r>
            <a:r>
              <a:rPr lang="fr-FR" b="1" dirty="0"/>
              <a:t> and </a:t>
            </a:r>
            <a:r>
              <a:rPr lang="fr-FR" b="1" dirty="0" err="1"/>
              <a:t>tracked</a:t>
            </a:r>
            <a:r>
              <a:rPr lang="fr-FR" b="1" dirty="0"/>
              <a:t>: </a:t>
            </a:r>
            <a:r>
              <a:rPr lang="fr-FR" b="1" dirty="0">
                <a:solidFill>
                  <a:srgbClr val="FF0000"/>
                </a:solidFill>
                <a:latin typeface="Arial Black" panose="020B0A04020102020204" pitchFamily="34" charset="0"/>
              </a:rPr>
              <a:t>1)</a:t>
            </a:r>
            <a:r>
              <a:rPr lang="fr-FR" b="1" dirty="0">
                <a:latin typeface="Arial Black" panose="020B0A04020102020204" pitchFamily="34" charset="0"/>
              </a:rPr>
              <a:t> </a:t>
            </a:r>
            <a:r>
              <a:rPr lang="fr-FR" b="1" dirty="0"/>
              <a:t>IPv6 Capable Rate, </a:t>
            </a:r>
            <a:r>
              <a:rPr lang="fr-FR" b="1" dirty="0">
                <a:solidFill>
                  <a:srgbClr val="FF0000"/>
                </a:solidFill>
                <a:latin typeface="Arial Black" panose="020B0A04020102020204" pitchFamily="34" charset="0"/>
              </a:rPr>
              <a:t>2) </a:t>
            </a:r>
            <a:r>
              <a:rPr lang="fr-FR" b="1" dirty="0"/>
              <a:t>IPv6 </a:t>
            </a:r>
            <a:r>
              <a:rPr lang="fr-FR" b="1" dirty="0" err="1"/>
              <a:t>Deployment</a:t>
            </a:r>
            <a:r>
              <a:rPr lang="fr-FR" b="1" dirty="0"/>
              <a:t> Speed, </a:t>
            </a:r>
            <a:r>
              <a:rPr lang="fr-FR" b="1" dirty="0">
                <a:solidFill>
                  <a:srgbClr val="FF0000"/>
                </a:solidFill>
                <a:latin typeface="Arial Black" panose="020B0A04020102020204" pitchFamily="34" charset="0"/>
              </a:rPr>
              <a:t>3) </a:t>
            </a:r>
            <a:r>
              <a:rPr lang="fr-FR" b="1" dirty="0"/>
              <a:t>IPv6 Network </a:t>
            </a:r>
            <a:r>
              <a:rPr lang="fr-FR" b="1" dirty="0" err="1"/>
              <a:t>Latency</a:t>
            </a:r>
            <a:r>
              <a:rPr lang="fr-FR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812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Graphic spid="18" grpId="0">
        <p:bldAsOne/>
      </p:bldGraphic>
      <p:bldP spid="19" grpId="0"/>
      <p:bldP spid="20" grpId="0" animBg="1"/>
      <p:bldP spid="21" grpId="0"/>
      <p:bldP spid="22" grpId="0"/>
      <p:bldP spid="23" grpId="0"/>
      <p:bldP spid="24" grpId="0"/>
      <p:bldP spid="25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>
            <a:extLst>
              <a:ext uri="{FF2B5EF4-FFF2-40B4-BE49-F238E27FC236}">
                <a16:creationId xmlns:a16="http://schemas.microsoft.com/office/drawing/2014/main" id="{5E6FC8D5-EFB0-3E32-6FC3-2692DC1B49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834097" y="236920"/>
            <a:ext cx="1049255" cy="57477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353B4B0-BDDE-68AB-B647-46A0F441F9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9225" y="307044"/>
            <a:ext cx="11370884" cy="574773"/>
          </a:xfrm>
        </p:spPr>
        <p:txBody>
          <a:bodyPr>
            <a:noAutofit/>
          </a:bodyPr>
          <a:lstStyle/>
          <a:p>
            <a:pPr lvl="0"/>
            <a:r>
              <a:rPr lang="fr-FR" sz="2400" spc="-20" dirty="0">
                <a:latin typeface="Arial" panose="020B0604020202020204" pitchFamily="34" charset="0"/>
                <a:cs typeface="Arial" panose="020B0604020202020204" pitchFamily="34" charset="0"/>
              </a:rPr>
              <a:t>European Commission effort in IPv6 and related Instruments</a:t>
            </a:r>
          </a:p>
        </p:txBody>
      </p:sp>
      <p:pic>
        <p:nvPicPr>
          <p:cNvPr id="2" name="Image 19">
            <a:extLst>
              <a:ext uri="{FF2B5EF4-FFF2-40B4-BE49-F238E27FC236}">
                <a16:creationId xmlns:a16="http://schemas.microsoft.com/office/drawing/2014/main" id="{B7F1C50C-377E-C785-AAF4-B0929B01A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302" y="1203509"/>
            <a:ext cx="5432213" cy="48764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age 5">
            <a:extLst>
              <a:ext uri="{FF2B5EF4-FFF2-40B4-BE49-F238E27FC236}">
                <a16:creationId xmlns:a16="http://schemas.microsoft.com/office/drawing/2014/main" id="{BBF47310-BC8D-FB19-44B0-9061F49EE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112" y="1918063"/>
            <a:ext cx="5046555" cy="88937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 7">
            <a:extLst>
              <a:ext uri="{FF2B5EF4-FFF2-40B4-BE49-F238E27FC236}">
                <a16:creationId xmlns:a16="http://schemas.microsoft.com/office/drawing/2014/main" id="{02E7656D-077A-37C6-9360-70315E2E09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029" y="2946272"/>
            <a:ext cx="1757275" cy="280113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 8">
            <a:extLst>
              <a:ext uri="{FF2B5EF4-FFF2-40B4-BE49-F238E27FC236}">
                <a16:creationId xmlns:a16="http://schemas.microsoft.com/office/drawing/2014/main" id="{77AF6920-BB6B-4BB8-9552-2311A1A3CE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4170" y="2894317"/>
            <a:ext cx="2011228" cy="284477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Image 20">
            <a:extLst>
              <a:ext uri="{FF2B5EF4-FFF2-40B4-BE49-F238E27FC236}">
                <a16:creationId xmlns:a16="http://schemas.microsoft.com/office/drawing/2014/main" id="{2EAD1BDE-2568-0812-6D4F-41C2E41BDD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2136" y="1175860"/>
            <a:ext cx="4920561" cy="490414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Image 21">
            <a:extLst>
              <a:ext uri="{FF2B5EF4-FFF2-40B4-BE49-F238E27FC236}">
                <a16:creationId xmlns:a16="http://schemas.microsoft.com/office/drawing/2014/main" id="{4B978B2F-9707-C49F-6DFE-2F66C8CC04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8569" y="2423015"/>
            <a:ext cx="3544519" cy="101553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Image 24">
            <a:extLst>
              <a:ext uri="{FF2B5EF4-FFF2-40B4-BE49-F238E27FC236}">
                <a16:creationId xmlns:a16="http://schemas.microsoft.com/office/drawing/2014/main" id="{35A5FFB1-A32F-0A59-F42C-6BBEBBDC1B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56753" y="3408358"/>
            <a:ext cx="3448143" cy="114085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Image 25">
            <a:extLst>
              <a:ext uri="{FF2B5EF4-FFF2-40B4-BE49-F238E27FC236}">
                <a16:creationId xmlns:a16="http://schemas.microsoft.com/office/drawing/2014/main" id="{D7754D12-E4F6-C774-23F4-776EC5E5DB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56753" y="4548046"/>
            <a:ext cx="3448143" cy="114085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Image 32">
            <a:extLst>
              <a:ext uri="{FF2B5EF4-FFF2-40B4-BE49-F238E27FC236}">
                <a16:creationId xmlns:a16="http://schemas.microsoft.com/office/drawing/2014/main" id="{46321686-0987-55EA-90EE-1BD002EA60D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9027" y="5705927"/>
            <a:ext cx="4235215" cy="5889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Image 37">
            <a:extLst>
              <a:ext uri="{FF2B5EF4-FFF2-40B4-BE49-F238E27FC236}">
                <a16:creationId xmlns:a16="http://schemas.microsoft.com/office/drawing/2014/main" id="{3D807590-2A18-64A3-DAA0-85AE528812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83187" y="5834198"/>
            <a:ext cx="4963397" cy="4121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Image 21">
            <a:extLst>
              <a:ext uri="{FF2B5EF4-FFF2-40B4-BE49-F238E27FC236}">
                <a16:creationId xmlns:a16="http://schemas.microsoft.com/office/drawing/2014/main" id="{96292D9C-8DF0-BF87-7EAB-590BCB1491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02203" y="3171974"/>
            <a:ext cx="1544381" cy="134506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Image 26">
            <a:extLst>
              <a:ext uri="{FF2B5EF4-FFF2-40B4-BE49-F238E27FC236}">
                <a16:creationId xmlns:a16="http://schemas.microsoft.com/office/drawing/2014/main" id="{099EE9C5-5FB0-220F-8566-CEC537F1313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98856" y="1598701"/>
            <a:ext cx="2955549" cy="83309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4689F878-2994-FC3E-4978-DA334157A7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4815" y="112997"/>
            <a:ext cx="11026795" cy="499719"/>
          </a:xfrm>
        </p:spPr>
        <p:txBody>
          <a:bodyPr/>
          <a:lstStyle/>
          <a:p>
            <a:pPr lvl="0"/>
            <a:r>
              <a:rPr lang="fr-FR" sz="2400" b="0" dirty="0">
                <a:latin typeface="Arial" panose="020B0604020202020204" pitchFamily="34" charset="0"/>
                <a:cs typeface="Arial" panose="020B0604020202020204" pitchFamily="34" charset="0"/>
              </a:rPr>
              <a:t>IPv6 Policy Actors and Roadmap at Europe and Country-MS levels</a:t>
            </a:r>
            <a:br>
              <a:rPr lang="fr-FR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lèche : droite 59">
            <a:extLst>
              <a:ext uri="{FF2B5EF4-FFF2-40B4-BE49-F238E27FC236}">
                <a16:creationId xmlns:a16="http://schemas.microsoft.com/office/drawing/2014/main" id="{2EC6E6FC-D16E-D348-2417-7B80E2C7693F}"/>
              </a:ext>
            </a:extLst>
          </p:cNvPr>
          <p:cNvSpPr/>
          <p:nvPr/>
        </p:nvSpPr>
        <p:spPr>
          <a:xfrm>
            <a:off x="844364" y="2007201"/>
            <a:ext cx="10387699" cy="2278554"/>
          </a:xfrm>
          <a:custGeom>
            <a:avLst>
              <a:gd name="f0" fmla="val 19103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FFF2CC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0" rIns="0" bIns="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600" b="0" i="0" u="none" strike="noStrike" kern="1200" cap="none" spc="0" baseline="0"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3" name="Groupe 82">
            <a:extLst>
              <a:ext uri="{FF2B5EF4-FFF2-40B4-BE49-F238E27FC236}">
                <a16:creationId xmlns:a16="http://schemas.microsoft.com/office/drawing/2014/main" id="{CA48E462-6C44-F688-0134-053D7A605F3B}"/>
              </a:ext>
            </a:extLst>
          </p:cNvPr>
          <p:cNvGrpSpPr/>
          <p:nvPr/>
        </p:nvGrpSpPr>
        <p:grpSpPr>
          <a:xfrm>
            <a:off x="1851675" y="1707468"/>
            <a:ext cx="7108879" cy="3278921"/>
            <a:chOff x="1851675" y="1707468"/>
            <a:chExt cx="7108879" cy="3278921"/>
          </a:xfrm>
        </p:grpSpPr>
        <p:cxnSp>
          <p:nvCxnSpPr>
            <p:cNvPr id="7" name="Connecteur droit avec flèche 23">
              <a:extLst>
                <a:ext uri="{FF2B5EF4-FFF2-40B4-BE49-F238E27FC236}">
                  <a16:creationId xmlns:a16="http://schemas.microsoft.com/office/drawing/2014/main" id="{FC8DA999-C333-F295-9983-55D0EC5F7FD9}"/>
                </a:ext>
              </a:extLst>
            </p:cNvPr>
            <p:cNvCxnSpPr/>
            <p:nvPr/>
          </p:nvCxnSpPr>
          <p:spPr>
            <a:xfrm>
              <a:off x="5622205" y="1893937"/>
              <a:ext cx="40372" cy="2592822"/>
            </a:xfrm>
            <a:prstGeom prst="straightConnector1">
              <a:avLst/>
            </a:prstGeom>
            <a:noFill/>
            <a:ln w="38103" cap="flat">
              <a:solidFill>
                <a:srgbClr val="000000"/>
              </a:solidFill>
              <a:prstDash val="solid"/>
              <a:miter/>
            </a:ln>
          </p:spPr>
        </p:cxnSp>
        <p:cxnSp>
          <p:nvCxnSpPr>
            <p:cNvPr id="8" name="Connecteur droit avec flèche 24">
              <a:extLst>
                <a:ext uri="{FF2B5EF4-FFF2-40B4-BE49-F238E27FC236}">
                  <a16:creationId xmlns:a16="http://schemas.microsoft.com/office/drawing/2014/main" id="{AA82AB02-6627-2542-6EBF-407F6834C00C}"/>
                </a:ext>
              </a:extLst>
            </p:cNvPr>
            <p:cNvCxnSpPr/>
            <p:nvPr/>
          </p:nvCxnSpPr>
          <p:spPr>
            <a:xfrm>
              <a:off x="2228911" y="1707468"/>
              <a:ext cx="0" cy="2731058"/>
            </a:xfrm>
            <a:prstGeom prst="straightConnector1">
              <a:avLst/>
            </a:prstGeom>
            <a:noFill/>
            <a:ln w="38103" cap="flat">
              <a:solidFill>
                <a:srgbClr val="000000"/>
              </a:solidFill>
              <a:prstDash val="solid"/>
              <a:miter/>
            </a:ln>
          </p:spPr>
        </p:cxnSp>
        <p:cxnSp>
          <p:nvCxnSpPr>
            <p:cNvPr id="9" name="Connecteur droit avec flèche 25">
              <a:extLst>
                <a:ext uri="{FF2B5EF4-FFF2-40B4-BE49-F238E27FC236}">
                  <a16:creationId xmlns:a16="http://schemas.microsoft.com/office/drawing/2014/main" id="{39991B55-8ABD-7E49-D5D5-E0F1F4597212}"/>
                </a:ext>
              </a:extLst>
            </p:cNvPr>
            <p:cNvCxnSpPr>
              <a:stCxn id="6" idx="2"/>
            </p:cNvCxnSpPr>
            <p:nvPr/>
          </p:nvCxnSpPr>
          <p:spPr>
            <a:xfrm>
              <a:off x="8178302" y="1876134"/>
              <a:ext cx="87301" cy="2522617"/>
            </a:xfrm>
            <a:prstGeom prst="straightConnector1">
              <a:avLst/>
            </a:prstGeom>
            <a:noFill/>
            <a:ln w="38103" cap="flat">
              <a:solidFill>
                <a:srgbClr val="000000"/>
              </a:solidFill>
              <a:prstDash val="solid"/>
              <a:miter/>
            </a:ln>
          </p:spPr>
        </p:cxnSp>
        <p:grpSp>
          <p:nvGrpSpPr>
            <p:cNvPr id="10" name="Groupe 48">
              <a:extLst>
                <a:ext uri="{FF2B5EF4-FFF2-40B4-BE49-F238E27FC236}">
                  <a16:creationId xmlns:a16="http://schemas.microsoft.com/office/drawing/2014/main" id="{249E2A31-A96F-D79B-3CCB-CE79C1F89A6C}"/>
                </a:ext>
              </a:extLst>
            </p:cNvPr>
            <p:cNvGrpSpPr/>
            <p:nvPr/>
          </p:nvGrpSpPr>
          <p:grpSpPr>
            <a:xfrm>
              <a:off x="7722638" y="4051453"/>
              <a:ext cx="1237916" cy="896330"/>
              <a:chOff x="8086734" y="4239844"/>
              <a:chExt cx="1412254" cy="1065751"/>
            </a:xfrm>
          </p:grpSpPr>
          <p:grpSp>
            <p:nvGrpSpPr>
              <p:cNvPr id="11" name="Groupe 5">
                <a:extLst>
                  <a:ext uri="{FF2B5EF4-FFF2-40B4-BE49-F238E27FC236}">
                    <a16:creationId xmlns:a16="http://schemas.microsoft.com/office/drawing/2014/main" id="{8CD7A3E9-1E00-1DEA-1CF5-44D503BFE2E2}"/>
                  </a:ext>
                </a:extLst>
              </p:cNvPr>
              <p:cNvGrpSpPr/>
              <p:nvPr/>
            </p:nvGrpSpPr>
            <p:grpSpPr>
              <a:xfrm>
                <a:off x="8086734" y="4239844"/>
                <a:ext cx="1107567" cy="761064"/>
                <a:chOff x="8086734" y="4239844"/>
                <a:chExt cx="1107567" cy="761064"/>
              </a:xfrm>
            </p:grpSpPr>
            <p:sp>
              <p:nvSpPr>
                <p:cNvPr id="12" name="Rectangle : coins arrondis 3">
                  <a:extLst>
                    <a:ext uri="{FF2B5EF4-FFF2-40B4-BE49-F238E27FC236}">
                      <a16:creationId xmlns:a16="http://schemas.microsoft.com/office/drawing/2014/main" id="{3993BFC3-62D0-6392-5ADC-BF8DC5B7F793}"/>
                    </a:ext>
                  </a:extLst>
                </p:cNvPr>
                <p:cNvSpPr/>
                <p:nvPr/>
              </p:nvSpPr>
              <p:spPr>
                <a:xfrm>
                  <a:off x="8086734" y="4262530"/>
                  <a:ext cx="1107567" cy="738378"/>
                </a:xfrm>
                <a:custGeom>
                  <a:avLst/>
                  <a:gdLst>
                    <a:gd name="f0" fmla="val 10800000"/>
                    <a:gd name="f1" fmla="val 5400000"/>
                    <a:gd name="f2" fmla="val 16200000"/>
                    <a:gd name="f3" fmla="val w"/>
                    <a:gd name="f4" fmla="val h"/>
                    <a:gd name="f5" fmla="val ss"/>
                    <a:gd name="f6" fmla="val 0"/>
                    <a:gd name="f7" fmla="*/ 5419351 1 1725033"/>
                    <a:gd name="f8" fmla="val 45"/>
                    <a:gd name="f9" fmla="val 3600"/>
                    <a:gd name="f10" fmla="abs f3"/>
                    <a:gd name="f11" fmla="abs f4"/>
                    <a:gd name="f12" fmla="abs f5"/>
                    <a:gd name="f13" fmla="*/ f7 1 180"/>
                    <a:gd name="f14" fmla="+- 0 0 f1"/>
                    <a:gd name="f15" fmla="+- f6 f9 0"/>
                    <a:gd name="f16" fmla="?: f10 f3 1"/>
                    <a:gd name="f17" fmla="?: f11 f4 1"/>
                    <a:gd name="f18" fmla="?: f12 f5 1"/>
                    <a:gd name="f19" fmla="*/ f8 f13 1"/>
                    <a:gd name="f20" fmla="+- f6 0 f15"/>
                    <a:gd name="f21" fmla="+- f15 0 f6"/>
                    <a:gd name="f22" fmla="*/ f16 1 21600"/>
                    <a:gd name="f23" fmla="*/ f17 1 21600"/>
                    <a:gd name="f24" fmla="*/ 21600 f16 1"/>
                    <a:gd name="f25" fmla="*/ 21600 f17 1"/>
                    <a:gd name="f26" fmla="+- 0 0 f19"/>
                    <a:gd name="f27" fmla="abs f20"/>
                    <a:gd name="f28" fmla="abs f21"/>
                    <a:gd name="f29" fmla="?: f20 f14 f1"/>
                    <a:gd name="f30" fmla="?: f20 f1 f14"/>
                    <a:gd name="f31" fmla="?: f20 f2 f1"/>
                    <a:gd name="f32" fmla="?: f20 f1 f2"/>
                    <a:gd name="f33" fmla="?: f21 f14 f1"/>
                    <a:gd name="f34" fmla="?: f21 f1 f14"/>
                    <a:gd name="f35" fmla="?: f20 0 f0"/>
                    <a:gd name="f36" fmla="?: f20 f0 0"/>
                    <a:gd name="f37" fmla="min f23 f22"/>
                    <a:gd name="f38" fmla="*/ f24 1 f18"/>
                    <a:gd name="f39" fmla="*/ f25 1 f18"/>
                    <a:gd name="f40" fmla="*/ f26 f0 1"/>
                    <a:gd name="f41" fmla="?: f20 f32 f31"/>
                    <a:gd name="f42" fmla="?: f20 f31 f32"/>
                    <a:gd name="f43" fmla="?: f21 f30 f29"/>
                    <a:gd name="f44" fmla="val f38"/>
                    <a:gd name="f45" fmla="val f39"/>
                    <a:gd name="f46" fmla="*/ f40 1 f7"/>
                    <a:gd name="f47" fmla="?: f21 f42 f41"/>
                    <a:gd name="f48" fmla="*/ f15 f37 1"/>
                    <a:gd name="f49" fmla="*/ f6 f37 1"/>
                    <a:gd name="f50" fmla="*/ f27 f37 1"/>
                    <a:gd name="f51" fmla="*/ f28 f37 1"/>
                    <a:gd name="f52" fmla="+- f45 0 f9"/>
                    <a:gd name="f53" fmla="+- f44 0 f9"/>
                    <a:gd name="f54" fmla="+- f46 0 f1"/>
                    <a:gd name="f55" fmla="*/ f45 f37 1"/>
                    <a:gd name="f56" fmla="*/ f44 f37 1"/>
                    <a:gd name="f57" fmla="+- f45 0 f52"/>
                    <a:gd name="f58" fmla="+- f44 0 f53"/>
                    <a:gd name="f59" fmla="+- f52 0 f45"/>
                    <a:gd name="f60" fmla="+- f53 0 f44"/>
                    <a:gd name="f61" fmla="+- f54 f1 0"/>
                    <a:gd name="f62" fmla="*/ f52 f37 1"/>
                    <a:gd name="f63" fmla="*/ f53 f37 1"/>
                    <a:gd name="f64" fmla="abs f57"/>
                    <a:gd name="f65" fmla="?: f57 0 f0"/>
                    <a:gd name="f66" fmla="?: f57 f0 0"/>
                    <a:gd name="f67" fmla="?: f57 f33 f34"/>
                    <a:gd name="f68" fmla="abs f58"/>
                    <a:gd name="f69" fmla="abs f59"/>
                    <a:gd name="f70" fmla="?: f58 f14 f1"/>
                    <a:gd name="f71" fmla="?: f58 f1 f14"/>
                    <a:gd name="f72" fmla="?: f58 f2 f1"/>
                    <a:gd name="f73" fmla="?: f58 f1 f2"/>
                    <a:gd name="f74" fmla="abs f60"/>
                    <a:gd name="f75" fmla="?: f60 f14 f1"/>
                    <a:gd name="f76" fmla="?: f60 f1 f14"/>
                    <a:gd name="f77" fmla="?: f60 f36 f35"/>
                    <a:gd name="f78" fmla="?: f60 f35 f36"/>
                    <a:gd name="f79" fmla="*/ f61 f7 1"/>
                    <a:gd name="f80" fmla="?: f21 f66 f65"/>
                    <a:gd name="f81" fmla="?: f21 f65 f66"/>
                    <a:gd name="f82" fmla="?: f58 f73 f72"/>
                    <a:gd name="f83" fmla="?: f58 f72 f73"/>
                    <a:gd name="f84" fmla="?: f59 f71 f70"/>
                    <a:gd name="f85" fmla="?: f20 f77 f78"/>
                    <a:gd name="f86" fmla="?: f20 f75 f76"/>
                    <a:gd name="f87" fmla="*/ f79 1 f0"/>
                    <a:gd name="f88" fmla="*/ f64 f37 1"/>
                    <a:gd name="f89" fmla="*/ f68 f37 1"/>
                    <a:gd name="f90" fmla="*/ f69 f37 1"/>
                    <a:gd name="f91" fmla="*/ f74 f37 1"/>
                    <a:gd name="f92" fmla="?: f57 f80 f81"/>
                    <a:gd name="f93" fmla="?: f59 f83 f82"/>
                    <a:gd name="f94" fmla="+- 0 0 f87"/>
                    <a:gd name="f95" fmla="+- 0 0 f94"/>
                    <a:gd name="f96" fmla="*/ f95 f0 1"/>
                    <a:gd name="f97" fmla="*/ f96 1 f7"/>
                    <a:gd name="f98" fmla="+- f97 0 f1"/>
                    <a:gd name="f99" fmla="cos 1 f98"/>
                    <a:gd name="f100" fmla="+- 0 0 f99"/>
                    <a:gd name="f101" fmla="+- 0 0 f100"/>
                    <a:gd name="f102" fmla="val f101"/>
                    <a:gd name="f103" fmla="+- 0 0 f102"/>
                    <a:gd name="f104" fmla="*/ f9 f103 1"/>
                    <a:gd name="f105" fmla="*/ f104 3163 1"/>
                    <a:gd name="f106" fmla="*/ f105 1 7636"/>
                    <a:gd name="f107" fmla="+- f6 f106 0"/>
                    <a:gd name="f108" fmla="+- f44 0 f106"/>
                    <a:gd name="f109" fmla="+- f45 0 f106"/>
                    <a:gd name="f110" fmla="*/ f107 f37 1"/>
                    <a:gd name="f111" fmla="*/ f108 f37 1"/>
                    <a:gd name="f112" fmla="*/ f109 f3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10" t="f110" r="f111" b="f112"/>
                  <a:pathLst>
                    <a:path>
                      <a:moveTo>
                        <a:pt x="f48" y="f49"/>
                      </a:moveTo>
                      <a:arcTo wR="f50" hR="f51" stAng="f47" swAng="f43"/>
                      <a:lnTo>
                        <a:pt x="f49" y="f62"/>
                      </a:lnTo>
                      <a:arcTo wR="f51" hR="f88" stAng="f92" swAng="f67"/>
                      <a:lnTo>
                        <a:pt x="f63" y="f55"/>
                      </a:lnTo>
                      <a:arcTo wR="f89" hR="f90" stAng="f93" swAng="f84"/>
                      <a:lnTo>
                        <a:pt x="f56" y="f48"/>
                      </a:lnTo>
                      <a:arcTo wR="f91" hR="f50" stAng="f85" swAng="f86"/>
                      <a:close/>
                    </a:path>
                  </a:pathLst>
                </a:custGeom>
                <a:solidFill>
                  <a:srgbClr val="0070C0"/>
                </a:solidFill>
                <a:ln w="9528" cap="flat">
                  <a:solidFill>
                    <a:srgbClr val="404040"/>
                  </a:solidFill>
                  <a:prstDash val="solid"/>
                  <a:miter/>
                </a:ln>
              </p:spPr>
              <p:txBody>
                <a:bodyPr vert="horz" wrap="square" lIns="91440" tIns="0" rIns="0" bIns="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10000"/>
                    </a:lnSpc>
                    <a:spcBef>
                      <a:spcPts val="0"/>
                    </a:spcBef>
                    <a:spcAft>
                      <a:spcPts val="20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600" b="0" i="0" u="none" strike="noStrike" kern="1200" cap="none" spc="0" baseline="0">
                    <a:solidFill>
                      <a:srgbClr val="000000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" name="ZoneTexte 4">
                  <a:extLst>
                    <a:ext uri="{FF2B5EF4-FFF2-40B4-BE49-F238E27FC236}">
                      <a16:creationId xmlns:a16="http://schemas.microsoft.com/office/drawing/2014/main" id="{278818F7-45AB-0B61-F564-592CD0B45AA3}"/>
                    </a:ext>
                  </a:extLst>
                </p:cNvPr>
                <p:cNvSpPr txBox="1"/>
                <p:nvPr/>
              </p:nvSpPr>
              <p:spPr>
                <a:xfrm>
                  <a:off x="8086734" y="4239844"/>
                  <a:ext cx="1048302" cy="696079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non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fr-FR" sz="1200" b="1" i="0" u="none" strike="noStrike" kern="1200" cap="none" spc="0" baseline="0">
                      <a:solidFill>
                        <a:srgbClr val="FFFFFF"/>
                      </a:solidFill>
                      <a:effectLst>
                        <a:outerShdw dist="38096" dir="2700000">
                          <a:srgbClr val="000000"/>
                        </a:outerShdw>
                      </a:effectLst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National </a:t>
                  </a:r>
                </a:p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fr-FR" sz="1200" b="1" i="0" u="none" strike="noStrike" kern="1200" cap="none" spc="0" baseline="0">
                      <a:solidFill>
                        <a:srgbClr val="FFFFFF"/>
                      </a:solidFill>
                      <a:effectLst>
                        <a:outerShdw dist="38096" dir="2700000">
                          <a:srgbClr val="000000"/>
                        </a:outerShdw>
                      </a:effectLst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Regulation</a:t>
                  </a:r>
                </a:p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fr-FR" sz="1200" b="1" i="0" u="none" strike="noStrike" kern="1200" cap="none" spc="0" baseline="0">
                      <a:solidFill>
                        <a:srgbClr val="FFFFFF"/>
                      </a:solidFill>
                      <a:effectLst>
                        <a:outerShdw dist="38096" dir="2700000">
                          <a:srgbClr val="000000"/>
                        </a:outerShdw>
                      </a:effectLst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Authority</a:t>
                  </a:r>
                </a:p>
              </p:txBody>
            </p:sp>
          </p:grpSp>
          <p:grpSp>
            <p:nvGrpSpPr>
              <p:cNvPr id="14" name="Groupe 12">
                <a:extLst>
                  <a:ext uri="{FF2B5EF4-FFF2-40B4-BE49-F238E27FC236}">
                    <a16:creationId xmlns:a16="http://schemas.microsoft.com/office/drawing/2014/main" id="{6F471B00-42F6-1EB6-9FDC-2995175E291D}"/>
                  </a:ext>
                </a:extLst>
              </p:cNvPr>
              <p:cNvGrpSpPr/>
              <p:nvPr/>
            </p:nvGrpSpPr>
            <p:grpSpPr>
              <a:xfrm>
                <a:off x="8239073" y="4392183"/>
                <a:ext cx="1107567" cy="761073"/>
                <a:chOff x="8239073" y="4392183"/>
                <a:chExt cx="1107567" cy="761073"/>
              </a:xfrm>
            </p:grpSpPr>
            <p:sp>
              <p:nvSpPr>
                <p:cNvPr id="15" name="Rectangle : coins arrondis 13">
                  <a:extLst>
                    <a:ext uri="{FF2B5EF4-FFF2-40B4-BE49-F238E27FC236}">
                      <a16:creationId xmlns:a16="http://schemas.microsoft.com/office/drawing/2014/main" id="{90A6F41E-0663-E510-0ABD-993C20121CAE}"/>
                    </a:ext>
                  </a:extLst>
                </p:cNvPr>
                <p:cNvSpPr/>
                <p:nvPr/>
              </p:nvSpPr>
              <p:spPr>
                <a:xfrm>
                  <a:off x="8239073" y="4414878"/>
                  <a:ext cx="1107567" cy="738378"/>
                </a:xfrm>
                <a:custGeom>
                  <a:avLst/>
                  <a:gdLst>
                    <a:gd name="f0" fmla="val 10800000"/>
                    <a:gd name="f1" fmla="val 5400000"/>
                    <a:gd name="f2" fmla="val 16200000"/>
                    <a:gd name="f3" fmla="val w"/>
                    <a:gd name="f4" fmla="val h"/>
                    <a:gd name="f5" fmla="val ss"/>
                    <a:gd name="f6" fmla="val 0"/>
                    <a:gd name="f7" fmla="*/ 5419351 1 1725033"/>
                    <a:gd name="f8" fmla="val 45"/>
                    <a:gd name="f9" fmla="val 3600"/>
                    <a:gd name="f10" fmla="abs f3"/>
                    <a:gd name="f11" fmla="abs f4"/>
                    <a:gd name="f12" fmla="abs f5"/>
                    <a:gd name="f13" fmla="*/ f7 1 180"/>
                    <a:gd name="f14" fmla="+- 0 0 f1"/>
                    <a:gd name="f15" fmla="+- f6 f9 0"/>
                    <a:gd name="f16" fmla="?: f10 f3 1"/>
                    <a:gd name="f17" fmla="?: f11 f4 1"/>
                    <a:gd name="f18" fmla="?: f12 f5 1"/>
                    <a:gd name="f19" fmla="*/ f8 f13 1"/>
                    <a:gd name="f20" fmla="+- f6 0 f15"/>
                    <a:gd name="f21" fmla="+- f15 0 f6"/>
                    <a:gd name="f22" fmla="*/ f16 1 21600"/>
                    <a:gd name="f23" fmla="*/ f17 1 21600"/>
                    <a:gd name="f24" fmla="*/ 21600 f16 1"/>
                    <a:gd name="f25" fmla="*/ 21600 f17 1"/>
                    <a:gd name="f26" fmla="+- 0 0 f19"/>
                    <a:gd name="f27" fmla="abs f20"/>
                    <a:gd name="f28" fmla="abs f21"/>
                    <a:gd name="f29" fmla="?: f20 f14 f1"/>
                    <a:gd name="f30" fmla="?: f20 f1 f14"/>
                    <a:gd name="f31" fmla="?: f20 f2 f1"/>
                    <a:gd name="f32" fmla="?: f20 f1 f2"/>
                    <a:gd name="f33" fmla="?: f21 f14 f1"/>
                    <a:gd name="f34" fmla="?: f21 f1 f14"/>
                    <a:gd name="f35" fmla="?: f20 0 f0"/>
                    <a:gd name="f36" fmla="?: f20 f0 0"/>
                    <a:gd name="f37" fmla="min f23 f22"/>
                    <a:gd name="f38" fmla="*/ f24 1 f18"/>
                    <a:gd name="f39" fmla="*/ f25 1 f18"/>
                    <a:gd name="f40" fmla="*/ f26 f0 1"/>
                    <a:gd name="f41" fmla="?: f20 f32 f31"/>
                    <a:gd name="f42" fmla="?: f20 f31 f32"/>
                    <a:gd name="f43" fmla="?: f21 f30 f29"/>
                    <a:gd name="f44" fmla="val f38"/>
                    <a:gd name="f45" fmla="val f39"/>
                    <a:gd name="f46" fmla="*/ f40 1 f7"/>
                    <a:gd name="f47" fmla="?: f21 f42 f41"/>
                    <a:gd name="f48" fmla="*/ f15 f37 1"/>
                    <a:gd name="f49" fmla="*/ f6 f37 1"/>
                    <a:gd name="f50" fmla="*/ f27 f37 1"/>
                    <a:gd name="f51" fmla="*/ f28 f37 1"/>
                    <a:gd name="f52" fmla="+- f45 0 f9"/>
                    <a:gd name="f53" fmla="+- f44 0 f9"/>
                    <a:gd name="f54" fmla="+- f46 0 f1"/>
                    <a:gd name="f55" fmla="*/ f45 f37 1"/>
                    <a:gd name="f56" fmla="*/ f44 f37 1"/>
                    <a:gd name="f57" fmla="+- f45 0 f52"/>
                    <a:gd name="f58" fmla="+- f44 0 f53"/>
                    <a:gd name="f59" fmla="+- f52 0 f45"/>
                    <a:gd name="f60" fmla="+- f53 0 f44"/>
                    <a:gd name="f61" fmla="+- f54 f1 0"/>
                    <a:gd name="f62" fmla="*/ f52 f37 1"/>
                    <a:gd name="f63" fmla="*/ f53 f37 1"/>
                    <a:gd name="f64" fmla="abs f57"/>
                    <a:gd name="f65" fmla="?: f57 0 f0"/>
                    <a:gd name="f66" fmla="?: f57 f0 0"/>
                    <a:gd name="f67" fmla="?: f57 f33 f34"/>
                    <a:gd name="f68" fmla="abs f58"/>
                    <a:gd name="f69" fmla="abs f59"/>
                    <a:gd name="f70" fmla="?: f58 f14 f1"/>
                    <a:gd name="f71" fmla="?: f58 f1 f14"/>
                    <a:gd name="f72" fmla="?: f58 f2 f1"/>
                    <a:gd name="f73" fmla="?: f58 f1 f2"/>
                    <a:gd name="f74" fmla="abs f60"/>
                    <a:gd name="f75" fmla="?: f60 f14 f1"/>
                    <a:gd name="f76" fmla="?: f60 f1 f14"/>
                    <a:gd name="f77" fmla="?: f60 f36 f35"/>
                    <a:gd name="f78" fmla="?: f60 f35 f36"/>
                    <a:gd name="f79" fmla="*/ f61 f7 1"/>
                    <a:gd name="f80" fmla="?: f21 f66 f65"/>
                    <a:gd name="f81" fmla="?: f21 f65 f66"/>
                    <a:gd name="f82" fmla="?: f58 f73 f72"/>
                    <a:gd name="f83" fmla="?: f58 f72 f73"/>
                    <a:gd name="f84" fmla="?: f59 f71 f70"/>
                    <a:gd name="f85" fmla="?: f20 f77 f78"/>
                    <a:gd name="f86" fmla="?: f20 f75 f76"/>
                    <a:gd name="f87" fmla="*/ f79 1 f0"/>
                    <a:gd name="f88" fmla="*/ f64 f37 1"/>
                    <a:gd name="f89" fmla="*/ f68 f37 1"/>
                    <a:gd name="f90" fmla="*/ f69 f37 1"/>
                    <a:gd name="f91" fmla="*/ f74 f37 1"/>
                    <a:gd name="f92" fmla="?: f57 f80 f81"/>
                    <a:gd name="f93" fmla="?: f59 f83 f82"/>
                    <a:gd name="f94" fmla="+- 0 0 f87"/>
                    <a:gd name="f95" fmla="+- 0 0 f94"/>
                    <a:gd name="f96" fmla="*/ f95 f0 1"/>
                    <a:gd name="f97" fmla="*/ f96 1 f7"/>
                    <a:gd name="f98" fmla="+- f97 0 f1"/>
                    <a:gd name="f99" fmla="cos 1 f98"/>
                    <a:gd name="f100" fmla="+- 0 0 f99"/>
                    <a:gd name="f101" fmla="+- 0 0 f100"/>
                    <a:gd name="f102" fmla="val f101"/>
                    <a:gd name="f103" fmla="+- 0 0 f102"/>
                    <a:gd name="f104" fmla="*/ f9 f103 1"/>
                    <a:gd name="f105" fmla="*/ f104 3163 1"/>
                    <a:gd name="f106" fmla="*/ f105 1 7636"/>
                    <a:gd name="f107" fmla="+- f6 f106 0"/>
                    <a:gd name="f108" fmla="+- f44 0 f106"/>
                    <a:gd name="f109" fmla="+- f45 0 f106"/>
                    <a:gd name="f110" fmla="*/ f107 f37 1"/>
                    <a:gd name="f111" fmla="*/ f108 f37 1"/>
                    <a:gd name="f112" fmla="*/ f109 f3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10" t="f110" r="f111" b="f112"/>
                  <a:pathLst>
                    <a:path>
                      <a:moveTo>
                        <a:pt x="f48" y="f49"/>
                      </a:moveTo>
                      <a:arcTo wR="f50" hR="f51" stAng="f47" swAng="f43"/>
                      <a:lnTo>
                        <a:pt x="f49" y="f62"/>
                      </a:lnTo>
                      <a:arcTo wR="f51" hR="f88" stAng="f92" swAng="f67"/>
                      <a:lnTo>
                        <a:pt x="f63" y="f55"/>
                      </a:lnTo>
                      <a:arcTo wR="f89" hR="f90" stAng="f93" swAng="f84"/>
                      <a:lnTo>
                        <a:pt x="f56" y="f48"/>
                      </a:lnTo>
                      <a:arcTo wR="f91" hR="f50" stAng="f85" swAng="f86"/>
                      <a:close/>
                    </a:path>
                  </a:pathLst>
                </a:custGeom>
                <a:solidFill>
                  <a:srgbClr val="0070C0"/>
                </a:solidFill>
                <a:ln w="9528" cap="flat">
                  <a:solidFill>
                    <a:srgbClr val="404040"/>
                  </a:solidFill>
                  <a:prstDash val="solid"/>
                  <a:miter/>
                </a:ln>
              </p:spPr>
              <p:txBody>
                <a:bodyPr vert="horz" wrap="square" lIns="91440" tIns="0" rIns="0" bIns="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10000"/>
                    </a:lnSpc>
                    <a:spcBef>
                      <a:spcPts val="0"/>
                    </a:spcBef>
                    <a:spcAft>
                      <a:spcPts val="20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600" b="0" i="0" u="none" strike="noStrike" kern="1200" cap="none" spc="0" baseline="0">
                    <a:solidFill>
                      <a:srgbClr val="000000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" name="ZoneTexte 14">
                  <a:extLst>
                    <a:ext uri="{FF2B5EF4-FFF2-40B4-BE49-F238E27FC236}">
                      <a16:creationId xmlns:a16="http://schemas.microsoft.com/office/drawing/2014/main" id="{8E22026B-2288-C18A-5331-24BF3B51BDA3}"/>
                    </a:ext>
                  </a:extLst>
                </p:cNvPr>
                <p:cNvSpPr txBox="1"/>
                <p:nvPr/>
              </p:nvSpPr>
              <p:spPr>
                <a:xfrm>
                  <a:off x="8239073" y="4392183"/>
                  <a:ext cx="1048302" cy="696078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non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fr-FR" sz="1200" b="1" i="0" u="none" strike="noStrike" kern="1200" cap="none" spc="0" baseline="0">
                      <a:solidFill>
                        <a:srgbClr val="FFFFFF"/>
                      </a:solidFill>
                      <a:effectLst>
                        <a:outerShdw dist="38096" dir="2700000">
                          <a:srgbClr val="000000"/>
                        </a:outerShdw>
                      </a:effectLst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National </a:t>
                  </a:r>
                </a:p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fr-FR" sz="1200" b="1" i="0" u="none" strike="noStrike" kern="1200" cap="none" spc="0" baseline="0">
                      <a:solidFill>
                        <a:srgbClr val="FFFFFF"/>
                      </a:solidFill>
                      <a:effectLst>
                        <a:outerShdw dist="38096" dir="2700000">
                          <a:srgbClr val="000000"/>
                        </a:outerShdw>
                      </a:effectLst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Regulation</a:t>
                  </a:r>
                </a:p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fr-FR" sz="1200" b="1" i="0" u="none" strike="noStrike" kern="1200" cap="none" spc="0" baseline="0">
                      <a:solidFill>
                        <a:srgbClr val="FFFFFF"/>
                      </a:solidFill>
                      <a:effectLst>
                        <a:outerShdw dist="38096" dir="2700000">
                          <a:srgbClr val="000000"/>
                        </a:outerShdw>
                      </a:effectLst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Authority</a:t>
                  </a:r>
                </a:p>
              </p:txBody>
            </p:sp>
          </p:grpSp>
          <p:grpSp>
            <p:nvGrpSpPr>
              <p:cNvPr id="17" name="Groupe 19">
                <a:extLst>
                  <a:ext uri="{FF2B5EF4-FFF2-40B4-BE49-F238E27FC236}">
                    <a16:creationId xmlns:a16="http://schemas.microsoft.com/office/drawing/2014/main" id="{B4E60114-C7E2-D351-FCF2-2304AC061568}"/>
                  </a:ext>
                </a:extLst>
              </p:cNvPr>
              <p:cNvGrpSpPr/>
              <p:nvPr/>
            </p:nvGrpSpPr>
            <p:grpSpPr>
              <a:xfrm>
                <a:off x="8391421" y="4544522"/>
                <a:ext cx="1107567" cy="761073"/>
                <a:chOff x="8391421" y="4544522"/>
                <a:chExt cx="1107567" cy="761073"/>
              </a:xfrm>
            </p:grpSpPr>
            <p:sp>
              <p:nvSpPr>
                <p:cNvPr id="18" name="Rectangle : coins arrondis 22">
                  <a:extLst>
                    <a:ext uri="{FF2B5EF4-FFF2-40B4-BE49-F238E27FC236}">
                      <a16:creationId xmlns:a16="http://schemas.microsoft.com/office/drawing/2014/main" id="{322DCEDF-CD68-D16E-3CDF-598EBE17E50A}"/>
                    </a:ext>
                  </a:extLst>
                </p:cNvPr>
                <p:cNvSpPr/>
                <p:nvPr/>
              </p:nvSpPr>
              <p:spPr>
                <a:xfrm>
                  <a:off x="8391421" y="4567217"/>
                  <a:ext cx="1107567" cy="738378"/>
                </a:xfrm>
                <a:custGeom>
                  <a:avLst/>
                  <a:gdLst>
                    <a:gd name="f0" fmla="val 10800000"/>
                    <a:gd name="f1" fmla="val 5400000"/>
                    <a:gd name="f2" fmla="val 16200000"/>
                    <a:gd name="f3" fmla="val w"/>
                    <a:gd name="f4" fmla="val h"/>
                    <a:gd name="f5" fmla="val ss"/>
                    <a:gd name="f6" fmla="val 0"/>
                    <a:gd name="f7" fmla="*/ 5419351 1 1725033"/>
                    <a:gd name="f8" fmla="val 45"/>
                    <a:gd name="f9" fmla="val 3600"/>
                    <a:gd name="f10" fmla="abs f3"/>
                    <a:gd name="f11" fmla="abs f4"/>
                    <a:gd name="f12" fmla="abs f5"/>
                    <a:gd name="f13" fmla="*/ f7 1 180"/>
                    <a:gd name="f14" fmla="+- 0 0 f1"/>
                    <a:gd name="f15" fmla="+- f6 f9 0"/>
                    <a:gd name="f16" fmla="?: f10 f3 1"/>
                    <a:gd name="f17" fmla="?: f11 f4 1"/>
                    <a:gd name="f18" fmla="?: f12 f5 1"/>
                    <a:gd name="f19" fmla="*/ f8 f13 1"/>
                    <a:gd name="f20" fmla="+- f6 0 f15"/>
                    <a:gd name="f21" fmla="+- f15 0 f6"/>
                    <a:gd name="f22" fmla="*/ f16 1 21600"/>
                    <a:gd name="f23" fmla="*/ f17 1 21600"/>
                    <a:gd name="f24" fmla="*/ 21600 f16 1"/>
                    <a:gd name="f25" fmla="*/ 21600 f17 1"/>
                    <a:gd name="f26" fmla="+- 0 0 f19"/>
                    <a:gd name="f27" fmla="abs f20"/>
                    <a:gd name="f28" fmla="abs f21"/>
                    <a:gd name="f29" fmla="?: f20 f14 f1"/>
                    <a:gd name="f30" fmla="?: f20 f1 f14"/>
                    <a:gd name="f31" fmla="?: f20 f2 f1"/>
                    <a:gd name="f32" fmla="?: f20 f1 f2"/>
                    <a:gd name="f33" fmla="?: f21 f14 f1"/>
                    <a:gd name="f34" fmla="?: f21 f1 f14"/>
                    <a:gd name="f35" fmla="?: f20 0 f0"/>
                    <a:gd name="f36" fmla="?: f20 f0 0"/>
                    <a:gd name="f37" fmla="min f23 f22"/>
                    <a:gd name="f38" fmla="*/ f24 1 f18"/>
                    <a:gd name="f39" fmla="*/ f25 1 f18"/>
                    <a:gd name="f40" fmla="*/ f26 f0 1"/>
                    <a:gd name="f41" fmla="?: f20 f32 f31"/>
                    <a:gd name="f42" fmla="?: f20 f31 f32"/>
                    <a:gd name="f43" fmla="?: f21 f30 f29"/>
                    <a:gd name="f44" fmla="val f38"/>
                    <a:gd name="f45" fmla="val f39"/>
                    <a:gd name="f46" fmla="*/ f40 1 f7"/>
                    <a:gd name="f47" fmla="?: f21 f42 f41"/>
                    <a:gd name="f48" fmla="*/ f15 f37 1"/>
                    <a:gd name="f49" fmla="*/ f6 f37 1"/>
                    <a:gd name="f50" fmla="*/ f27 f37 1"/>
                    <a:gd name="f51" fmla="*/ f28 f37 1"/>
                    <a:gd name="f52" fmla="+- f45 0 f9"/>
                    <a:gd name="f53" fmla="+- f44 0 f9"/>
                    <a:gd name="f54" fmla="+- f46 0 f1"/>
                    <a:gd name="f55" fmla="*/ f45 f37 1"/>
                    <a:gd name="f56" fmla="*/ f44 f37 1"/>
                    <a:gd name="f57" fmla="+- f45 0 f52"/>
                    <a:gd name="f58" fmla="+- f44 0 f53"/>
                    <a:gd name="f59" fmla="+- f52 0 f45"/>
                    <a:gd name="f60" fmla="+- f53 0 f44"/>
                    <a:gd name="f61" fmla="+- f54 f1 0"/>
                    <a:gd name="f62" fmla="*/ f52 f37 1"/>
                    <a:gd name="f63" fmla="*/ f53 f37 1"/>
                    <a:gd name="f64" fmla="abs f57"/>
                    <a:gd name="f65" fmla="?: f57 0 f0"/>
                    <a:gd name="f66" fmla="?: f57 f0 0"/>
                    <a:gd name="f67" fmla="?: f57 f33 f34"/>
                    <a:gd name="f68" fmla="abs f58"/>
                    <a:gd name="f69" fmla="abs f59"/>
                    <a:gd name="f70" fmla="?: f58 f14 f1"/>
                    <a:gd name="f71" fmla="?: f58 f1 f14"/>
                    <a:gd name="f72" fmla="?: f58 f2 f1"/>
                    <a:gd name="f73" fmla="?: f58 f1 f2"/>
                    <a:gd name="f74" fmla="abs f60"/>
                    <a:gd name="f75" fmla="?: f60 f14 f1"/>
                    <a:gd name="f76" fmla="?: f60 f1 f14"/>
                    <a:gd name="f77" fmla="?: f60 f36 f35"/>
                    <a:gd name="f78" fmla="?: f60 f35 f36"/>
                    <a:gd name="f79" fmla="*/ f61 f7 1"/>
                    <a:gd name="f80" fmla="?: f21 f66 f65"/>
                    <a:gd name="f81" fmla="?: f21 f65 f66"/>
                    <a:gd name="f82" fmla="?: f58 f73 f72"/>
                    <a:gd name="f83" fmla="?: f58 f72 f73"/>
                    <a:gd name="f84" fmla="?: f59 f71 f70"/>
                    <a:gd name="f85" fmla="?: f20 f77 f78"/>
                    <a:gd name="f86" fmla="?: f20 f75 f76"/>
                    <a:gd name="f87" fmla="*/ f79 1 f0"/>
                    <a:gd name="f88" fmla="*/ f64 f37 1"/>
                    <a:gd name="f89" fmla="*/ f68 f37 1"/>
                    <a:gd name="f90" fmla="*/ f69 f37 1"/>
                    <a:gd name="f91" fmla="*/ f74 f37 1"/>
                    <a:gd name="f92" fmla="?: f57 f80 f81"/>
                    <a:gd name="f93" fmla="?: f59 f83 f82"/>
                    <a:gd name="f94" fmla="+- 0 0 f87"/>
                    <a:gd name="f95" fmla="+- 0 0 f94"/>
                    <a:gd name="f96" fmla="*/ f95 f0 1"/>
                    <a:gd name="f97" fmla="*/ f96 1 f7"/>
                    <a:gd name="f98" fmla="+- f97 0 f1"/>
                    <a:gd name="f99" fmla="cos 1 f98"/>
                    <a:gd name="f100" fmla="+- 0 0 f99"/>
                    <a:gd name="f101" fmla="+- 0 0 f100"/>
                    <a:gd name="f102" fmla="val f101"/>
                    <a:gd name="f103" fmla="+- 0 0 f102"/>
                    <a:gd name="f104" fmla="*/ f9 f103 1"/>
                    <a:gd name="f105" fmla="*/ f104 3163 1"/>
                    <a:gd name="f106" fmla="*/ f105 1 7636"/>
                    <a:gd name="f107" fmla="+- f6 f106 0"/>
                    <a:gd name="f108" fmla="+- f44 0 f106"/>
                    <a:gd name="f109" fmla="+- f45 0 f106"/>
                    <a:gd name="f110" fmla="*/ f107 f37 1"/>
                    <a:gd name="f111" fmla="*/ f108 f37 1"/>
                    <a:gd name="f112" fmla="*/ f109 f3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10" t="f110" r="f111" b="f112"/>
                  <a:pathLst>
                    <a:path>
                      <a:moveTo>
                        <a:pt x="f48" y="f49"/>
                      </a:moveTo>
                      <a:arcTo wR="f50" hR="f51" stAng="f47" swAng="f43"/>
                      <a:lnTo>
                        <a:pt x="f49" y="f62"/>
                      </a:lnTo>
                      <a:arcTo wR="f51" hR="f88" stAng="f92" swAng="f67"/>
                      <a:lnTo>
                        <a:pt x="f63" y="f55"/>
                      </a:lnTo>
                      <a:arcTo wR="f89" hR="f90" stAng="f93" swAng="f84"/>
                      <a:lnTo>
                        <a:pt x="f56" y="f48"/>
                      </a:lnTo>
                      <a:arcTo wR="f91" hR="f50" stAng="f85" swAng="f86"/>
                      <a:close/>
                    </a:path>
                  </a:pathLst>
                </a:custGeom>
                <a:solidFill>
                  <a:srgbClr val="0070C0"/>
                </a:solidFill>
                <a:ln w="9528" cap="flat">
                  <a:solidFill>
                    <a:srgbClr val="404040"/>
                  </a:solidFill>
                  <a:prstDash val="solid"/>
                  <a:miter/>
                </a:ln>
              </p:spPr>
              <p:txBody>
                <a:bodyPr vert="horz" wrap="square" lIns="91440" tIns="0" rIns="0" bIns="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10000"/>
                    </a:lnSpc>
                    <a:spcBef>
                      <a:spcPts val="0"/>
                    </a:spcBef>
                    <a:spcAft>
                      <a:spcPts val="20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600" b="0" i="0" u="none" strike="noStrike" kern="1200" cap="none" spc="0" baseline="0">
                    <a:solidFill>
                      <a:srgbClr val="000000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ZoneTexte 26">
                  <a:extLst>
                    <a:ext uri="{FF2B5EF4-FFF2-40B4-BE49-F238E27FC236}">
                      <a16:creationId xmlns:a16="http://schemas.microsoft.com/office/drawing/2014/main" id="{EF284628-D753-8ABE-9577-4E12EBB9DC1A}"/>
                    </a:ext>
                  </a:extLst>
                </p:cNvPr>
                <p:cNvSpPr txBox="1"/>
                <p:nvPr/>
              </p:nvSpPr>
              <p:spPr>
                <a:xfrm>
                  <a:off x="8391421" y="4544522"/>
                  <a:ext cx="1048302" cy="696078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non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fr-FR" sz="1200" b="1" i="0" u="none" strike="noStrike" kern="1200" cap="none" spc="0" baseline="0">
                      <a:solidFill>
                        <a:srgbClr val="FFFFFF"/>
                      </a:solidFill>
                      <a:effectLst>
                        <a:outerShdw dist="38096" dir="2700000">
                          <a:srgbClr val="000000"/>
                        </a:outerShdw>
                      </a:effectLst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National </a:t>
                  </a:r>
                </a:p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fr-FR" sz="1200" b="1" i="0" u="none" strike="noStrike" kern="1200" cap="none" spc="0" baseline="0">
                      <a:solidFill>
                        <a:srgbClr val="FFFFFF"/>
                      </a:solidFill>
                      <a:effectLst>
                        <a:outerShdw dist="38096" dir="2700000">
                          <a:srgbClr val="000000"/>
                        </a:outerShdw>
                      </a:effectLst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Regulation</a:t>
                  </a:r>
                </a:p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fr-FR" sz="1200" b="1" i="0" u="none" strike="noStrike" kern="1200" cap="none" spc="0" baseline="0">
                      <a:solidFill>
                        <a:srgbClr val="FFFFFF"/>
                      </a:solidFill>
                      <a:effectLst>
                        <a:outerShdw dist="38096" dir="2700000">
                          <a:srgbClr val="000000"/>
                        </a:outerShdw>
                      </a:effectLst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Authority</a:t>
                  </a:r>
                </a:p>
              </p:txBody>
            </p:sp>
          </p:grpSp>
        </p:grpSp>
        <p:grpSp>
          <p:nvGrpSpPr>
            <p:cNvPr id="21" name="Groupe 49">
              <a:extLst>
                <a:ext uri="{FF2B5EF4-FFF2-40B4-BE49-F238E27FC236}">
                  <a16:creationId xmlns:a16="http://schemas.microsoft.com/office/drawing/2014/main" id="{0D4DB34C-C29D-2A5E-8584-5A9BDB5E37DD}"/>
                </a:ext>
              </a:extLst>
            </p:cNvPr>
            <p:cNvGrpSpPr/>
            <p:nvPr/>
          </p:nvGrpSpPr>
          <p:grpSpPr>
            <a:xfrm>
              <a:off x="5155063" y="4109146"/>
              <a:ext cx="1237916" cy="877243"/>
              <a:chOff x="5157563" y="4308442"/>
              <a:chExt cx="1412254" cy="1043056"/>
            </a:xfrm>
          </p:grpSpPr>
          <p:grpSp>
            <p:nvGrpSpPr>
              <p:cNvPr id="22" name="Groupe 9">
                <a:extLst>
                  <a:ext uri="{FF2B5EF4-FFF2-40B4-BE49-F238E27FC236}">
                    <a16:creationId xmlns:a16="http://schemas.microsoft.com/office/drawing/2014/main" id="{BDE2A0C2-97B8-829C-22F1-C769A90C6731}"/>
                  </a:ext>
                </a:extLst>
              </p:cNvPr>
              <p:cNvGrpSpPr/>
              <p:nvPr/>
            </p:nvGrpSpPr>
            <p:grpSpPr>
              <a:xfrm>
                <a:off x="5157563" y="4308442"/>
                <a:ext cx="1107567" cy="738378"/>
                <a:chOff x="5157563" y="4308442"/>
                <a:chExt cx="1107567" cy="738378"/>
              </a:xfrm>
            </p:grpSpPr>
            <p:sp>
              <p:nvSpPr>
                <p:cNvPr id="23" name="Rectangle : coins arrondis 10">
                  <a:extLst>
                    <a:ext uri="{FF2B5EF4-FFF2-40B4-BE49-F238E27FC236}">
                      <a16:creationId xmlns:a16="http://schemas.microsoft.com/office/drawing/2014/main" id="{152E6B7A-A2C3-C7BB-1AC4-5249B6FF7D8B}"/>
                    </a:ext>
                  </a:extLst>
                </p:cNvPr>
                <p:cNvSpPr/>
                <p:nvPr/>
              </p:nvSpPr>
              <p:spPr>
                <a:xfrm>
                  <a:off x="5157563" y="4308442"/>
                  <a:ext cx="1107567" cy="738378"/>
                </a:xfrm>
                <a:custGeom>
                  <a:avLst/>
                  <a:gdLst>
                    <a:gd name="f0" fmla="val 10800000"/>
                    <a:gd name="f1" fmla="val 5400000"/>
                    <a:gd name="f2" fmla="val 16200000"/>
                    <a:gd name="f3" fmla="val w"/>
                    <a:gd name="f4" fmla="val h"/>
                    <a:gd name="f5" fmla="val ss"/>
                    <a:gd name="f6" fmla="val 0"/>
                    <a:gd name="f7" fmla="*/ 5419351 1 1725033"/>
                    <a:gd name="f8" fmla="val 45"/>
                    <a:gd name="f9" fmla="val 3600"/>
                    <a:gd name="f10" fmla="abs f3"/>
                    <a:gd name="f11" fmla="abs f4"/>
                    <a:gd name="f12" fmla="abs f5"/>
                    <a:gd name="f13" fmla="*/ f7 1 180"/>
                    <a:gd name="f14" fmla="+- 0 0 f1"/>
                    <a:gd name="f15" fmla="+- f6 f9 0"/>
                    <a:gd name="f16" fmla="?: f10 f3 1"/>
                    <a:gd name="f17" fmla="?: f11 f4 1"/>
                    <a:gd name="f18" fmla="?: f12 f5 1"/>
                    <a:gd name="f19" fmla="*/ f8 f13 1"/>
                    <a:gd name="f20" fmla="+- f6 0 f15"/>
                    <a:gd name="f21" fmla="+- f15 0 f6"/>
                    <a:gd name="f22" fmla="*/ f16 1 21600"/>
                    <a:gd name="f23" fmla="*/ f17 1 21600"/>
                    <a:gd name="f24" fmla="*/ 21600 f16 1"/>
                    <a:gd name="f25" fmla="*/ 21600 f17 1"/>
                    <a:gd name="f26" fmla="+- 0 0 f19"/>
                    <a:gd name="f27" fmla="abs f20"/>
                    <a:gd name="f28" fmla="abs f21"/>
                    <a:gd name="f29" fmla="?: f20 f14 f1"/>
                    <a:gd name="f30" fmla="?: f20 f1 f14"/>
                    <a:gd name="f31" fmla="?: f20 f2 f1"/>
                    <a:gd name="f32" fmla="?: f20 f1 f2"/>
                    <a:gd name="f33" fmla="?: f21 f14 f1"/>
                    <a:gd name="f34" fmla="?: f21 f1 f14"/>
                    <a:gd name="f35" fmla="?: f20 0 f0"/>
                    <a:gd name="f36" fmla="?: f20 f0 0"/>
                    <a:gd name="f37" fmla="min f23 f22"/>
                    <a:gd name="f38" fmla="*/ f24 1 f18"/>
                    <a:gd name="f39" fmla="*/ f25 1 f18"/>
                    <a:gd name="f40" fmla="*/ f26 f0 1"/>
                    <a:gd name="f41" fmla="?: f20 f32 f31"/>
                    <a:gd name="f42" fmla="?: f20 f31 f32"/>
                    <a:gd name="f43" fmla="?: f21 f30 f29"/>
                    <a:gd name="f44" fmla="val f38"/>
                    <a:gd name="f45" fmla="val f39"/>
                    <a:gd name="f46" fmla="*/ f40 1 f7"/>
                    <a:gd name="f47" fmla="?: f21 f42 f41"/>
                    <a:gd name="f48" fmla="*/ f15 f37 1"/>
                    <a:gd name="f49" fmla="*/ f6 f37 1"/>
                    <a:gd name="f50" fmla="*/ f27 f37 1"/>
                    <a:gd name="f51" fmla="*/ f28 f37 1"/>
                    <a:gd name="f52" fmla="+- f45 0 f9"/>
                    <a:gd name="f53" fmla="+- f44 0 f9"/>
                    <a:gd name="f54" fmla="+- f46 0 f1"/>
                    <a:gd name="f55" fmla="*/ f45 f37 1"/>
                    <a:gd name="f56" fmla="*/ f44 f37 1"/>
                    <a:gd name="f57" fmla="+- f45 0 f52"/>
                    <a:gd name="f58" fmla="+- f44 0 f53"/>
                    <a:gd name="f59" fmla="+- f52 0 f45"/>
                    <a:gd name="f60" fmla="+- f53 0 f44"/>
                    <a:gd name="f61" fmla="+- f54 f1 0"/>
                    <a:gd name="f62" fmla="*/ f52 f37 1"/>
                    <a:gd name="f63" fmla="*/ f53 f37 1"/>
                    <a:gd name="f64" fmla="abs f57"/>
                    <a:gd name="f65" fmla="?: f57 0 f0"/>
                    <a:gd name="f66" fmla="?: f57 f0 0"/>
                    <a:gd name="f67" fmla="?: f57 f33 f34"/>
                    <a:gd name="f68" fmla="abs f58"/>
                    <a:gd name="f69" fmla="abs f59"/>
                    <a:gd name="f70" fmla="?: f58 f14 f1"/>
                    <a:gd name="f71" fmla="?: f58 f1 f14"/>
                    <a:gd name="f72" fmla="?: f58 f2 f1"/>
                    <a:gd name="f73" fmla="?: f58 f1 f2"/>
                    <a:gd name="f74" fmla="abs f60"/>
                    <a:gd name="f75" fmla="?: f60 f14 f1"/>
                    <a:gd name="f76" fmla="?: f60 f1 f14"/>
                    <a:gd name="f77" fmla="?: f60 f36 f35"/>
                    <a:gd name="f78" fmla="?: f60 f35 f36"/>
                    <a:gd name="f79" fmla="*/ f61 f7 1"/>
                    <a:gd name="f80" fmla="?: f21 f66 f65"/>
                    <a:gd name="f81" fmla="?: f21 f65 f66"/>
                    <a:gd name="f82" fmla="?: f58 f73 f72"/>
                    <a:gd name="f83" fmla="?: f58 f72 f73"/>
                    <a:gd name="f84" fmla="?: f59 f71 f70"/>
                    <a:gd name="f85" fmla="?: f20 f77 f78"/>
                    <a:gd name="f86" fmla="?: f20 f75 f76"/>
                    <a:gd name="f87" fmla="*/ f79 1 f0"/>
                    <a:gd name="f88" fmla="*/ f64 f37 1"/>
                    <a:gd name="f89" fmla="*/ f68 f37 1"/>
                    <a:gd name="f90" fmla="*/ f69 f37 1"/>
                    <a:gd name="f91" fmla="*/ f74 f37 1"/>
                    <a:gd name="f92" fmla="?: f57 f80 f81"/>
                    <a:gd name="f93" fmla="?: f59 f83 f82"/>
                    <a:gd name="f94" fmla="+- 0 0 f87"/>
                    <a:gd name="f95" fmla="+- 0 0 f94"/>
                    <a:gd name="f96" fmla="*/ f95 f0 1"/>
                    <a:gd name="f97" fmla="*/ f96 1 f7"/>
                    <a:gd name="f98" fmla="+- f97 0 f1"/>
                    <a:gd name="f99" fmla="cos 1 f98"/>
                    <a:gd name="f100" fmla="+- 0 0 f99"/>
                    <a:gd name="f101" fmla="+- 0 0 f100"/>
                    <a:gd name="f102" fmla="val f101"/>
                    <a:gd name="f103" fmla="+- 0 0 f102"/>
                    <a:gd name="f104" fmla="*/ f9 f103 1"/>
                    <a:gd name="f105" fmla="*/ f104 3163 1"/>
                    <a:gd name="f106" fmla="*/ f105 1 7636"/>
                    <a:gd name="f107" fmla="+- f6 f106 0"/>
                    <a:gd name="f108" fmla="+- f44 0 f106"/>
                    <a:gd name="f109" fmla="+- f45 0 f106"/>
                    <a:gd name="f110" fmla="*/ f107 f37 1"/>
                    <a:gd name="f111" fmla="*/ f108 f37 1"/>
                    <a:gd name="f112" fmla="*/ f109 f3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10" t="f110" r="f111" b="f112"/>
                  <a:pathLst>
                    <a:path>
                      <a:moveTo>
                        <a:pt x="f48" y="f49"/>
                      </a:moveTo>
                      <a:arcTo wR="f50" hR="f51" stAng="f47" swAng="f43"/>
                      <a:lnTo>
                        <a:pt x="f49" y="f62"/>
                      </a:lnTo>
                      <a:arcTo wR="f51" hR="f88" stAng="f92" swAng="f67"/>
                      <a:lnTo>
                        <a:pt x="f63" y="f55"/>
                      </a:lnTo>
                      <a:arcTo wR="f89" hR="f90" stAng="f93" swAng="f84"/>
                      <a:lnTo>
                        <a:pt x="f56" y="f48"/>
                      </a:lnTo>
                      <a:arcTo wR="f91" hR="f50" stAng="f85" swAng="f86"/>
                      <a:close/>
                    </a:path>
                  </a:pathLst>
                </a:custGeom>
                <a:solidFill>
                  <a:srgbClr val="4472C4"/>
                </a:solidFill>
                <a:ln w="9528" cap="flat">
                  <a:solidFill>
                    <a:srgbClr val="404040"/>
                  </a:solidFill>
                  <a:prstDash val="solid"/>
                  <a:miter/>
                </a:ln>
              </p:spPr>
              <p:txBody>
                <a:bodyPr vert="horz" wrap="square" lIns="91440" tIns="0" rIns="0" bIns="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10000"/>
                    </a:lnSpc>
                    <a:spcBef>
                      <a:spcPts val="0"/>
                    </a:spcBef>
                    <a:spcAft>
                      <a:spcPts val="20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600" b="0" i="0" u="none" strike="noStrike" kern="1200" cap="none" spc="0" baseline="0">
                    <a:solidFill>
                      <a:srgbClr val="000000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" name="ZoneTexte 11">
                  <a:extLst>
                    <a:ext uri="{FF2B5EF4-FFF2-40B4-BE49-F238E27FC236}">
                      <a16:creationId xmlns:a16="http://schemas.microsoft.com/office/drawing/2014/main" id="{2D6A24DC-B3C4-53CF-5C2A-161AB679A2E7}"/>
                    </a:ext>
                  </a:extLst>
                </p:cNvPr>
                <p:cNvSpPr txBox="1"/>
                <p:nvPr/>
              </p:nvSpPr>
              <p:spPr>
                <a:xfrm>
                  <a:off x="5275347" y="4393545"/>
                  <a:ext cx="825697" cy="497199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non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fr-FR" sz="1200" b="1" i="0" u="none" strike="noStrike" kern="1200" cap="none" spc="0" baseline="0">
                      <a:solidFill>
                        <a:srgbClr val="FFFFFF"/>
                      </a:solidFill>
                      <a:effectLst>
                        <a:outerShdw dist="38096" dir="2700000">
                          <a:srgbClr val="000000"/>
                        </a:outerShdw>
                      </a:effectLst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Member</a:t>
                  </a:r>
                </a:p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fr-FR" sz="1200" b="1" i="0" u="none" strike="noStrike" kern="1200" cap="none" spc="0" baseline="0">
                      <a:solidFill>
                        <a:srgbClr val="FFFFFF"/>
                      </a:solidFill>
                      <a:effectLst>
                        <a:outerShdw dist="38096" dir="2700000">
                          <a:srgbClr val="000000"/>
                        </a:outerShdw>
                      </a:effectLst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States</a:t>
                  </a:r>
                </a:p>
              </p:txBody>
            </p:sp>
          </p:grpSp>
          <p:grpSp>
            <p:nvGrpSpPr>
              <p:cNvPr id="25" name="Groupe 31">
                <a:extLst>
                  <a:ext uri="{FF2B5EF4-FFF2-40B4-BE49-F238E27FC236}">
                    <a16:creationId xmlns:a16="http://schemas.microsoft.com/office/drawing/2014/main" id="{FAA29FE6-B16C-31F4-34B2-BB90ADBC6D6D}"/>
                  </a:ext>
                </a:extLst>
              </p:cNvPr>
              <p:cNvGrpSpPr/>
              <p:nvPr/>
            </p:nvGrpSpPr>
            <p:grpSpPr>
              <a:xfrm>
                <a:off x="5309902" y="4460790"/>
                <a:ext cx="1107567" cy="738378"/>
                <a:chOff x="5309902" y="4460790"/>
                <a:chExt cx="1107567" cy="738378"/>
              </a:xfrm>
            </p:grpSpPr>
            <p:sp>
              <p:nvSpPr>
                <p:cNvPr id="26" name="Rectangle : coins arrondis 33">
                  <a:extLst>
                    <a:ext uri="{FF2B5EF4-FFF2-40B4-BE49-F238E27FC236}">
                      <a16:creationId xmlns:a16="http://schemas.microsoft.com/office/drawing/2014/main" id="{A1548C88-DDFC-E0F9-8ECB-DAAD871BE388}"/>
                    </a:ext>
                  </a:extLst>
                </p:cNvPr>
                <p:cNvSpPr/>
                <p:nvPr/>
              </p:nvSpPr>
              <p:spPr>
                <a:xfrm>
                  <a:off x="5309902" y="4460790"/>
                  <a:ext cx="1107567" cy="738378"/>
                </a:xfrm>
                <a:custGeom>
                  <a:avLst/>
                  <a:gdLst>
                    <a:gd name="f0" fmla="val 10800000"/>
                    <a:gd name="f1" fmla="val 5400000"/>
                    <a:gd name="f2" fmla="val 16200000"/>
                    <a:gd name="f3" fmla="val w"/>
                    <a:gd name="f4" fmla="val h"/>
                    <a:gd name="f5" fmla="val ss"/>
                    <a:gd name="f6" fmla="val 0"/>
                    <a:gd name="f7" fmla="*/ 5419351 1 1725033"/>
                    <a:gd name="f8" fmla="val 45"/>
                    <a:gd name="f9" fmla="val 3600"/>
                    <a:gd name="f10" fmla="abs f3"/>
                    <a:gd name="f11" fmla="abs f4"/>
                    <a:gd name="f12" fmla="abs f5"/>
                    <a:gd name="f13" fmla="*/ f7 1 180"/>
                    <a:gd name="f14" fmla="+- 0 0 f1"/>
                    <a:gd name="f15" fmla="+- f6 f9 0"/>
                    <a:gd name="f16" fmla="?: f10 f3 1"/>
                    <a:gd name="f17" fmla="?: f11 f4 1"/>
                    <a:gd name="f18" fmla="?: f12 f5 1"/>
                    <a:gd name="f19" fmla="*/ f8 f13 1"/>
                    <a:gd name="f20" fmla="+- f6 0 f15"/>
                    <a:gd name="f21" fmla="+- f15 0 f6"/>
                    <a:gd name="f22" fmla="*/ f16 1 21600"/>
                    <a:gd name="f23" fmla="*/ f17 1 21600"/>
                    <a:gd name="f24" fmla="*/ 21600 f16 1"/>
                    <a:gd name="f25" fmla="*/ 21600 f17 1"/>
                    <a:gd name="f26" fmla="+- 0 0 f19"/>
                    <a:gd name="f27" fmla="abs f20"/>
                    <a:gd name="f28" fmla="abs f21"/>
                    <a:gd name="f29" fmla="?: f20 f14 f1"/>
                    <a:gd name="f30" fmla="?: f20 f1 f14"/>
                    <a:gd name="f31" fmla="?: f20 f2 f1"/>
                    <a:gd name="f32" fmla="?: f20 f1 f2"/>
                    <a:gd name="f33" fmla="?: f21 f14 f1"/>
                    <a:gd name="f34" fmla="?: f21 f1 f14"/>
                    <a:gd name="f35" fmla="?: f20 0 f0"/>
                    <a:gd name="f36" fmla="?: f20 f0 0"/>
                    <a:gd name="f37" fmla="min f23 f22"/>
                    <a:gd name="f38" fmla="*/ f24 1 f18"/>
                    <a:gd name="f39" fmla="*/ f25 1 f18"/>
                    <a:gd name="f40" fmla="*/ f26 f0 1"/>
                    <a:gd name="f41" fmla="?: f20 f32 f31"/>
                    <a:gd name="f42" fmla="?: f20 f31 f32"/>
                    <a:gd name="f43" fmla="?: f21 f30 f29"/>
                    <a:gd name="f44" fmla="val f38"/>
                    <a:gd name="f45" fmla="val f39"/>
                    <a:gd name="f46" fmla="*/ f40 1 f7"/>
                    <a:gd name="f47" fmla="?: f21 f42 f41"/>
                    <a:gd name="f48" fmla="*/ f15 f37 1"/>
                    <a:gd name="f49" fmla="*/ f6 f37 1"/>
                    <a:gd name="f50" fmla="*/ f27 f37 1"/>
                    <a:gd name="f51" fmla="*/ f28 f37 1"/>
                    <a:gd name="f52" fmla="+- f45 0 f9"/>
                    <a:gd name="f53" fmla="+- f44 0 f9"/>
                    <a:gd name="f54" fmla="+- f46 0 f1"/>
                    <a:gd name="f55" fmla="*/ f45 f37 1"/>
                    <a:gd name="f56" fmla="*/ f44 f37 1"/>
                    <a:gd name="f57" fmla="+- f45 0 f52"/>
                    <a:gd name="f58" fmla="+- f44 0 f53"/>
                    <a:gd name="f59" fmla="+- f52 0 f45"/>
                    <a:gd name="f60" fmla="+- f53 0 f44"/>
                    <a:gd name="f61" fmla="+- f54 f1 0"/>
                    <a:gd name="f62" fmla="*/ f52 f37 1"/>
                    <a:gd name="f63" fmla="*/ f53 f37 1"/>
                    <a:gd name="f64" fmla="abs f57"/>
                    <a:gd name="f65" fmla="?: f57 0 f0"/>
                    <a:gd name="f66" fmla="?: f57 f0 0"/>
                    <a:gd name="f67" fmla="?: f57 f33 f34"/>
                    <a:gd name="f68" fmla="abs f58"/>
                    <a:gd name="f69" fmla="abs f59"/>
                    <a:gd name="f70" fmla="?: f58 f14 f1"/>
                    <a:gd name="f71" fmla="?: f58 f1 f14"/>
                    <a:gd name="f72" fmla="?: f58 f2 f1"/>
                    <a:gd name="f73" fmla="?: f58 f1 f2"/>
                    <a:gd name="f74" fmla="abs f60"/>
                    <a:gd name="f75" fmla="?: f60 f14 f1"/>
                    <a:gd name="f76" fmla="?: f60 f1 f14"/>
                    <a:gd name="f77" fmla="?: f60 f36 f35"/>
                    <a:gd name="f78" fmla="?: f60 f35 f36"/>
                    <a:gd name="f79" fmla="*/ f61 f7 1"/>
                    <a:gd name="f80" fmla="?: f21 f66 f65"/>
                    <a:gd name="f81" fmla="?: f21 f65 f66"/>
                    <a:gd name="f82" fmla="?: f58 f73 f72"/>
                    <a:gd name="f83" fmla="?: f58 f72 f73"/>
                    <a:gd name="f84" fmla="?: f59 f71 f70"/>
                    <a:gd name="f85" fmla="?: f20 f77 f78"/>
                    <a:gd name="f86" fmla="?: f20 f75 f76"/>
                    <a:gd name="f87" fmla="*/ f79 1 f0"/>
                    <a:gd name="f88" fmla="*/ f64 f37 1"/>
                    <a:gd name="f89" fmla="*/ f68 f37 1"/>
                    <a:gd name="f90" fmla="*/ f69 f37 1"/>
                    <a:gd name="f91" fmla="*/ f74 f37 1"/>
                    <a:gd name="f92" fmla="?: f57 f80 f81"/>
                    <a:gd name="f93" fmla="?: f59 f83 f82"/>
                    <a:gd name="f94" fmla="+- 0 0 f87"/>
                    <a:gd name="f95" fmla="+- 0 0 f94"/>
                    <a:gd name="f96" fmla="*/ f95 f0 1"/>
                    <a:gd name="f97" fmla="*/ f96 1 f7"/>
                    <a:gd name="f98" fmla="+- f97 0 f1"/>
                    <a:gd name="f99" fmla="cos 1 f98"/>
                    <a:gd name="f100" fmla="+- 0 0 f99"/>
                    <a:gd name="f101" fmla="+- 0 0 f100"/>
                    <a:gd name="f102" fmla="val f101"/>
                    <a:gd name="f103" fmla="+- 0 0 f102"/>
                    <a:gd name="f104" fmla="*/ f9 f103 1"/>
                    <a:gd name="f105" fmla="*/ f104 3163 1"/>
                    <a:gd name="f106" fmla="*/ f105 1 7636"/>
                    <a:gd name="f107" fmla="+- f6 f106 0"/>
                    <a:gd name="f108" fmla="+- f44 0 f106"/>
                    <a:gd name="f109" fmla="+- f45 0 f106"/>
                    <a:gd name="f110" fmla="*/ f107 f37 1"/>
                    <a:gd name="f111" fmla="*/ f108 f37 1"/>
                    <a:gd name="f112" fmla="*/ f109 f3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10" t="f110" r="f111" b="f112"/>
                  <a:pathLst>
                    <a:path>
                      <a:moveTo>
                        <a:pt x="f48" y="f49"/>
                      </a:moveTo>
                      <a:arcTo wR="f50" hR="f51" stAng="f47" swAng="f43"/>
                      <a:lnTo>
                        <a:pt x="f49" y="f62"/>
                      </a:lnTo>
                      <a:arcTo wR="f51" hR="f88" stAng="f92" swAng="f67"/>
                      <a:lnTo>
                        <a:pt x="f63" y="f55"/>
                      </a:lnTo>
                      <a:arcTo wR="f89" hR="f90" stAng="f93" swAng="f84"/>
                      <a:lnTo>
                        <a:pt x="f56" y="f48"/>
                      </a:lnTo>
                      <a:arcTo wR="f91" hR="f50" stAng="f85" swAng="f86"/>
                      <a:close/>
                    </a:path>
                  </a:pathLst>
                </a:custGeom>
                <a:solidFill>
                  <a:srgbClr val="4472C4"/>
                </a:solidFill>
                <a:ln w="9528" cap="flat">
                  <a:solidFill>
                    <a:srgbClr val="404040"/>
                  </a:solidFill>
                  <a:prstDash val="solid"/>
                  <a:miter/>
                </a:ln>
              </p:spPr>
              <p:txBody>
                <a:bodyPr vert="horz" wrap="square" lIns="91440" tIns="0" rIns="0" bIns="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10000"/>
                    </a:lnSpc>
                    <a:spcBef>
                      <a:spcPts val="0"/>
                    </a:spcBef>
                    <a:spcAft>
                      <a:spcPts val="20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600" b="0" i="0" u="none" strike="noStrike" kern="1200" cap="none" spc="0" baseline="0">
                    <a:solidFill>
                      <a:srgbClr val="000000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" name="ZoneTexte 34">
                  <a:extLst>
                    <a:ext uri="{FF2B5EF4-FFF2-40B4-BE49-F238E27FC236}">
                      <a16:creationId xmlns:a16="http://schemas.microsoft.com/office/drawing/2014/main" id="{82AD2113-E8CA-F24E-6C0F-BC8D6218FCA0}"/>
                    </a:ext>
                  </a:extLst>
                </p:cNvPr>
                <p:cNvSpPr txBox="1"/>
                <p:nvPr/>
              </p:nvSpPr>
              <p:spPr>
                <a:xfrm>
                  <a:off x="5427686" y="4545884"/>
                  <a:ext cx="825697" cy="497199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non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fr-FR" sz="1200" b="1" i="0" u="none" strike="noStrike" kern="1200" cap="none" spc="0" baseline="0">
                      <a:solidFill>
                        <a:srgbClr val="FFFFFF"/>
                      </a:solidFill>
                      <a:effectLst>
                        <a:outerShdw dist="38096" dir="2700000">
                          <a:srgbClr val="000000"/>
                        </a:outerShdw>
                      </a:effectLst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Member</a:t>
                  </a:r>
                </a:p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fr-FR" sz="1200" b="1" i="0" u="none" strike="noStrike" kern="1200" cap="none" spc="0" baseline="0">
                      <a:solidFill>
                        <a:srgbClr val="FFFFFF"/>
                      </a:solidFill>
                      <a:effectLst>
                        <a:outerShdw dist="38096" dir="2700000">
                          <a:srgbClr val="000000"/>
                        </a:outerShdw>
                      </a:effectLst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States</a:t>
                  </a:r>
                </a:p>
              </p:txBody>
            </p:sp>
          </p:grpSp>
          <p:grpSp>
            <p:nvGrpSpPr>
              <p:cNvPr id="28" name="Groupe 35">
                <a:extLst>
                  <a:ext uri="{FF2B5EF4-FFF2-40B4-BE49-F238E27FC236}">
                    <a16:creationId xmlns:a16="http://schemas.microsoft.com/office/drawing/2014/main" id="{B0CFF41D-90A2-95C5-8C1B-64E6DB724636}"/>
                  </a:ext>
                </a:extLst>
              </p:cNvPr>
              <p:cNvGrpSpPr/>
              <p:nvPr/>
            </p:nvGrpSpPr>
            <p:grpSpPr>
              <a:xfrm>
                <a:off x="5437982" y="4609051"/>
                <a:ext cx="1131835" cy="742447"/>
                <a:chOff x="5437982" y="4609051"/>
                <a:chExt cx="1131835" cy="742447"/>
              </a:xfrm>
            </p:grpSpPr>
            <p:sp>
              <p:nvSpPr>
                <p:cNvPr id="29" name="Rectangle : coins arrondis 36">
                  <a:extLst>
                    <a:ext uri="{FF2B5EF4-FFF2-40B4-BE49-F238E27FC236}">
                      <a16:creationId xmlns:a16="http://schemas.microsoft.com/office/drawing/2014/main" id="{8D55CECE-1D90-B010-0AF4-0346C260FC4D}"/>
                    </a:ext>
                  </a:extLst>
                </p:cNvPr>
                <p:cNvSpPr/>
                <p:nvPr/>
              </p:nvSpPr>
              <p:spPr>
                <a:xfrm>
                  <a:off x="5437982" y="4609051"/>
                  <a:ext cx="1131835" cy="742447"/>
                </a:xfrm>
                <a:custGeom>
                  <a:avLst/>
                  <a:gdLst>
                    <a:gd name="f0" fmla="val 10800000"/>
                    <a:gd name="f1" fmla="val 5400000"/>
                    <a:gd name="f2" fmla="val 16200000"/>
                    <a:gd name="f3" fmla="val w"/>
                    <a:gd name="f4" fmla="val h"/>
                    <a:gd name="f5" fmla="val ss"/>
                    <a:gd name="f6" fmla="val 0"/>
                    <a:gd name="f7" fmla="*/ 5419351 1 1725033"/>
                    <a:gd name="f8" fmla="val 45"/>
                    <a:gd name="f9" fmla="val 3600"/>
                    <a:gd name="f10" fmla="abs f3"/>
                    <a:gd name="f11" fmla="abs f4"/>
                    <a:gd name="f12" fmla="abs f5"/>
                    <a:gd name="f13" fmla="*/ f7 1 180"/>
                    <a:gd name="f14" fmla="+- 0 0 f1"/>
                    <a:gd name="f15" fmla="+- f6 f9 0"/>
                    <a:gd name="f16" fmla="?: f10 f3 1"/>
                    <a:gd name="f17" fmla="?: f11 f4 1"/>
                    <a:gd name="f18" fmla="?: f12 f5 1"/>
                    <a:gd name="f19" fmla="*/ f8 f13 1"/>
                    <a:gd name="f20" fmla="+- f6 0 f15"/>
                    <a:gd name="f21" fmla="+- f15 0 f6"/>
                    <a:gd name="f22" fmla="*/ f16 1 21600"/>
                    <a:gd name="f23" fmla="*/ f17 1 21600"/>
                    <a:gd name="f24" fmla="*/ 21600 f16 1"/>
                    <a:gd name="f25" fmla="*/ 21600 f17 1"/>
                    <a:gd name="f26" fmla="+- 0 0 f19"/>
                    <a:gd name="f27" fmla="abs f20"/>
                    <a:gd name="f28" fmla="abs f21"/>
                    <a:gd name="f29" fmla="?: f20 f14 f1"/>
                    <a:gd name="f30" fmla="?: f20 f1 f14"/>
                    <a:gd name="f31" fmla="?: f20 f2 f1"/>
                    <a:gd name="f32" fmla="?: f20 f1 f2"/>
                    <a:gd name="f33" fmla="?: f21 f14 f1"/>
                    <a:gd name="f34" fmla="?: f21 f1 f14"/>
                    <a:gd name="f35" fmla="?: f20 0 f0"/>
                    <a:gd name="f36" fmla="?: f20 f0 0"/>
                    <a:gd name="f37" fmla="min f23 f22"/>
                    <a:gd name="f38" fmla="*/ f24 1 f18"/>
                    <a:gd name="f39" fmla="*/ f25 1 f18"/>
                    <a:gd name="f40" fmla="*/ f26 f0 1"/>
                    <a:gd name="f41" fmla="?: f20 f32 f31"/>
                    <a:gd name="f42" fmla="?: f20 f31 f32"/>
                    <a:gd name="f43" fmla="?: f21 f30 f29"/>
                    <a:gd name="f44" fmla="val f38"/>
                    <a:gd name="f45" fmla="val f39"/>
                    <a:gd name="f46" fmla="*/ f40 1 f7"/>
                    <a:gd name="f47" fmla="?: f21 f42 f41"/>
                    <a:gd name="f48" fmla="*/ f15 f37 1"/>
                    <a:gd name="f49" fmla="*/ f6 f37 1"/>
                    <a:gd name="f50" fmla="*/ f27 f37 1"/>
                    <a:gd name="f51" fmla="*/ f28 f37 1"/>
                    <a:gd name="f52" fmla="+- f45 0 f9"/>
                    <a:gd name="f53" fmla="+- f44 0 f9"/>
                    <a:gd name="f54" fmla="+- f46 0 f1"/>
                    <a:gd name="f55" fmla="*/ f45 f37 1"/>
                    <a:gd name="f56" fmla="*/ f44 f37 1"/>
                    <a:gd name="f57" fmla="+- f45 0 f52"/>
                    <a:gd name="f58" fmla="+- f44 0 f53"/>
                    <a:gd name="f59" fmla="+- f52 0 f45"/>
                    <a:gd name="f60" fmla="+- f53 0 f44"/>
                    <a:gd name="f61" fmla="+- f54 f1 0"/>
                    <a:gd name="f62" fmla="*/ f52 f37 1"/>
                    <a:gd name="f63" fmla="*/ f53 f37 1"/>
                    <a:gd name="f64" fmla="abs f57"/>
                    <a:gd name="f65" fmla="?: f57 0 f0"/>
                    <a:gd name="f66" fmla="?: f57 f0 0"/>
                    <a:gd name="f67" fmla="?: f57 f33 f34"/>
                    <a:gd name="f68" fmla="abs f58"/>
                    <a:gd name="f69" fmla="abs f59"/>
                    <a:gd name="f70" fmla="?: f58 f14 f1"/>
                    <a:gd name="f71" fmla="?: f58 f1 f14"/>
                    <a:gd name="f72" fmla="?: f58 f2 f1"/>
                    <a:gd name="f73" fmla="?: f58 f1 f2"/>
                    <a:gd name="f74" fmla="abs f60"/>
                    <a:gd name="f75" fmla="?: f60 f14 f1"/>
                    <a:gd name="f76" fmla="?: f60 f1 f14"/>
                    <a:gd name="f77" fmla="?: f60 f36 f35"/>
                    <a:gd name="f78" fmla="?: f60 f35 f36"/>
                    <a:gd name="f79" fmla="*/ f61 f7 1"/>
                    <a:gd name="f80" fmla="?: f21 f66 f65"/>
                    <a:gd name="f81" fmla="?: f21 f65 f66"/>
                    <a:gd name="f82" fmla="?: f58 f73 f72"/>
                    <a:gd name="f83" fmla="?: f58 f72 f73"/>
                    <a:gd name="f84" fmla="?: f59 f71 f70"/>
                    <a:gd name="f85" fmla="?: f20 f77 f78"/>
                    <a:gd name="f86" fmla="?: f20 f75 f76"/>
                    <a:gd name="f87" fmla="*/ f79 1 f0"/>
                    <a:gd name="f88" fmla="*/ f64 f37 1"/>
                    <a:gd name="f89" fmla="*/ f68 f37 1"/>
                    <a:gd name="f90" fmla="*/ f69 f37 1"/>
                    <a:gd name="f91" fmla="*/ f74 f37 1"/>
                    <a:gd name="f92" fmla="?: f57 f80 f81"/>
                    <a:gd name="f93" fmla="?: f59 f83 f82"/>
                    <a:gd name="f94" fmla="+- 0 0 f87"/>
                    <a:gd name="f95" fmla="+- 0 0 f94"/>
                    <a:gd name="f96" fmla="*/ f95 f0 1"/>
                    <a:gd name="f97" fmla="*/ f96 1 f7"/>
                    <a:gd name="f98" fmla="+- f97 0 f1"/>
                    <a:gd name="f99" fmla="cos 1 f98"/>
                    <a:gd name="f100" fmla="+- 0 0 f99"/>
                    <a:gd name="f101" fmla="+- 0 0 f100"/>
                    <a:gd name="f102" fmla="val f101"/>
                    <a:gd name="f103" fmla="+- 0 0 f102"/>
                    <a:gd name="f104" fmla="*/ f9 f103 1"/>
                    <a:gd name="f105" fmla="*/ f104 3163 1"/>
                    <a:gd name="f106" fmla="*/ f105 1 7636"/>
                    <a:gd name="f107" fmla="+- f6 f106 0"/>
                    <a:gd name="f108" fmla="+- f44 0 f106"/>
                    <a:gd name="f109" fmla="+- f45 0 f106"/>
                    <a:gd name="f110" fmla="*/ f107 f37 1"/>
                    <a:gd name="f111" fmla="*/ f108 f37 1"/>
                    <a:gd name="f112" fmla="*/ f109 f3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10" t="f110" r="f111" b="f112"/>
                  <a:pathLst>
                    <a:path>
                      <a:moveTo>
                        <a:pt x="f48" y="f49"/>
                      </a:moveTo>
                      <a:arcTo wR="f50" hR="f51" stAng="f47" swAng="f43"/>
                      <a:lnTo>
                        <a:pt x="f49" y="f62"/>
                      </a:lnTo>
                      <a:arcTo wR="f51" hR="f88" stAng="f92" swAng="f67"/>
                      <a:lnTo>
                        <a:pt x="f63" y="f55"/>
                      </a:lnTo>
                      <a:arcTo wR="f89" hR="f90" stAng="f93" swAng="f84"/>
                      <a:lnTo>
                        <a:pt x="f56" y="f48"/>
                      </a:lnTo>
                      <a:arcTo wR="f91" hR="f50" stAng="f85" swAng="f86"/>
                      <a:close/>
                    </a:path>
                  </a:pathLst>
                </a:custGeom>
                <a:solidFill>
                  <a:srgbClr val="4472C4"/>
                </a:solidFill>
                <a:ln w="9528" cap="flat">
                  <a:solidFill>
                    <a:srgbClr val="404040"/>
                  </a:solidFill>
                  <a:prstDash val="solid"/>
                  <a:miter/>
                </a:ln>
              </p:spPr>
              <p:txBody>
                <a:bodyPr vert="horz" wrap="square" lIns="91440" tIns="0" rIns="0" bIns="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10000"/>
                    </a:lnSpc>
                    <a:spcBef>
                      <a:spcPts val="0"/>
                    </a:spcBef>
                    <a:spcAft>
                      <a:spcPts val="20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600" b="0" i="0" u="none" strike="noStrike" kern="1200" cap="none" spc="0" baseline="0">
                    <a:solidFill>
                      <a:srgbClr val="000000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ZoneTexte 37">
                  <a:extLst>
                    <a:ext uri="{FF2B5EF4-FFF2-40B4-BE49-F238E27FC236}">
                      <a16:creationId xmlns:a16="http://schemas.microsoft.com/office/drawing/2014/main" id="{4478FA25-FAAD-3B5A-6A7F-7D90641E39A4}"/>
                    </a:ext>
                  </a:extLst>
                </p:cNvPr>
                <p:cNvSpPr txBox="1"/>
                <p:nvPr/>
              </p:nvSpPr>
              <p:spPr>
                <a:xfrm>
                  <a:off x="5580025" y="4698223"/>
                  <a:ext cx="825697" cy="497199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non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fr-FR" sz="1200" b="1" i="0" u="none" strike="noStrike" kern="1200" cap="none" spc="0" baseline="0">
                      <a:solidFill>
                        <a:srgbClr val="FFFFFF"/>
                      </a:solidFill>
                      <a:effectLst>
                        <a:outerShdw dist="38096" dir="2700000">
                          <a:srgbClr val="000000"/>
                        </a:outerShdw>
                      </a:effectLst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Member</a:t>
                  </a:r>
                </a:p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fr-FR" sz="1200" b="1" i="0" u="none" strike="noStrike" kern="1200" cap="none" spc="0" baseline="0">
                      <a:solidFill>
                        <a:srgbClr val="FFFFFF"/>
                      </a:solidFill>
                      <a:effectLst>
                        <a:outerShdw dist="38096" dir="2700000">
                          <a:srgbClr val="000000"/>
                        </a:outerShdw>
                      </a:effectLst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States</a:t>
                  </a:r>
                </a:p>
              </p:txBody>
            </p:sp>
          </p:grpSp>
        </p:grpSp>
        <p:grpSp>
          <p:nvGrpSpPr>
            <p:cNvPr id="31" name="Groupe 50">
              <a:extLst>
                <a:ext uri="{FF2B5EF4-FFF2-40B4-BE49-F238E27FC236}">
                  <a16:creationId xmlns:a16="http://schemas.microsoft.com/office/drawing/2014/main" id="{0891B838-A021-7EB0-F61A-DA4F76285622}"/>
                </a:ext>
              </a:extLst>
            </p:cNvPr>
            <p:cNvGrpSpPr/>
            <p:nvPr/>
          </p:nvGrpSpPr>
          <p:grpSpPr>
            <a:xfrm>
              <a:off x="1851675" y="4070532"/>
              <a:ext cx="1237916" cy="877250"/>
              <a:chOff x="1388955" y="4262530"/>
              <a:chExt cx="1412254" cy="1043065"/>
            </a:xfrm>
          </p:grpSpPr>
          <p:grpSp>
            <p:nvGrpSpPr>
              <p:cNvPr id="32" name="Groupe 6">
                <a:extLst>
                  <a:ext uri="{FF2B5EF4-FFF2-40B4-BE49-F238E27FC236}">
                    <a16:creationId xmlns:a16="http://schemas.microsoft.com/office/drawing/2014/main" id="{F0ECB5B9-0D6E-C9D5-E6A6-B32FD12759E9}"/>
                  </a:ext>
                </a:extLst>
              </p:cNvPr>
              <p:cNvGrpSpPr/>
              <p:nvPr/>
            </p:nvGrpSpPr>
            <p:grpSpPr>
              <a:xfrm>
                <a:off x="1388955" y="4262530"/>
                <a:ext cx="1107567" cy="738378"/>
                <a:chOff x="1388955" y="4262530"/>
                <a:chExt cx="1107567" cy="738378"/>
              </a:xfrm>
            </p:grpSpPr>
            <p:sp>
              <p:nvSpPr>
                <p:cNvPr id="33" name="Rectangle : coins arrondis 7">
                  <a:extLst>
                    <a:ext uri="{FF2B5EF4-FFF2-40B4-BE49-F238E27FC236}">
                      <a16:creationId xmlns:a16="http://schemas.microsoft.com/office/drawing/2014/main" id="{A581A177-E245-55CF-97D3-2E16C429E9C6}"/>
                    </a:ext>
                  </a:extLst>
                </p:cNvPr>
                <p:cNvSpPr/>
                <p:nvPr/>
              </p:nvSpPr>
              <p:spPr>
                <a:xfrm>
                  <a:off x="1388955" y="4262530"/>
                  <a:ext cx="1107567" cy="738378"/>
                </a:xfrm>
                <a:custGeom>
                  <a:avLst/>
                  <a:gdLst>
                    <a:gd name="f0" fmla="val 10800000"/>
                    <a:gd name="f1" fmla="val 5400000"/>
                    <a:gd name="f2" fmla="val 16200000"/>
                    <a:gd name="f3" fmla="val w"/>
                    <a:gd name="f4" fmla="val h"/>
                    <a:gd name="f5" fmla="val ss"/>
                    <a:gd name="f6" fmla="val 0"/>
                    <a:gd name="f7" fmla="*/ 5419351 1 1725033"/>
                    <a:gd name="f8" fmla="val 45"/>
                    <a:gd name="f9" fmla="val 3600"/>
                    <a:gd name="f10" fmla="abs f3"/>
                    <a:gd name="f11" fmla="abs f4"/>
                    <a:gd name="f12" fmla="abs f5"/>
                    <a:gd name="f13" fmla="*/ f7 1 180"/>
                    <a:gd name="f14" fmla="+- 0 0 f1"/>
                    <a:gd name="f15" fmla="+- f6 f9 0"/>
                    <a:gd name="f16" fmla="?: f10 f3 1"/>
                    <a:gd name="f17" fmla="?: f11 f4 1"/>
                    <a:gd name="f18" fmla="?: f12 f5 1"/>
                    <a:gd name="f19" fmla="*/ f8 f13 1"/>
                    <a:gd name="f20" fmla="+- f6 0 f15"/>
                    <a:gd name="f21" fmla="+- f15 0 f6"/>
                    <a:gd name="f22" fmla="*/ f16 1 21600"/>
                    <a:gd name="f23" fmla="*/ f17 1 21600"/>
                    <a:gd name="f24" fmla="*/ 21600 f16 1"/>
                    <a:gd name="f25" fmla="*/ 21600 f17 1"/>
                    <a:gd name="f26" fmla="+- 0 0 f19"/>
                    <a:gd name="f27" fmla="abs f20"/>
                    <a:gd name="f28" fmla="abs f21"/>
                    <a:gd name="f29" fmla="?: f20 f14 f1"/>
                    <a:gd name="f30" fmla="?: f20 f1 f14"/>
                    <a:gd name="f31" fmla="?: f20 f2 f1"/>
                    <a:gd name="f32" fmla="?: f20 f1 f2"/>
                    <a:gd name="f33" fmla="?: f21 f14 f1"/>
                    <a:gd name="f34" fmla="?: f21 f1 f14"/>
                    <a:gd name="f35" fmla="?: f20 0 f0"/>
                    <a:gd name="f36" fmla="?: f20 f0 0"/>
                    <a:gd name="f37" fmla="min f23 f22"/>
                    <a:gd name="f38" fmla="*/ f24 1 f18"/>
                    <a:gd name="f39" fmla="*/ f25 1 f18"/>
                    <a:gd name="f40" fmla="*/ f26 f0 1"/>
                    <a:gd name="f41" fmla="?: f20 f32 f31"/>
                    <a:gd name="f42" fmla="?: f20 f31 f32"/>
                    <a:gd name="f43" fmla="?: f21 f30 f29"/>
                    <a:gd name="f44" fmla="val f38"/>
                    <a:gd name="f45" fmla="val f39"/>
                    <a:gd name="f46" fmla="*/ f40 1 f7"/>
                    <a:gd name="f47" fmla="?: f21 f42 f41"/>
                    <a:gd name="f48" fmla="*/ f15 f37 1"/>
                    <a:gd name="f49" fmla="*/ f6 f37 1"/>
                    <a:gd name="f50" fmla="*/ f27 f37 1"/>
                    <a:gd name="f51" fmla="*/ f28 f37 1"/>
                    <a:gd name="f52" fmla="+- f45 0 f9"/>
                    <a:gd name="f53" fmla="+- f44 0 f9"/>
                    <a:gd name="f54" fmla="+- f46 0 f1"/>
                    <a:gd name="f55" fmla="*/ f45 f37 1"/>
                    <a:gd name="f56" fmla="*/ f44 f37 1"/>
                    <a:gd name="f57" fmla="+- f45 0 f52"/>
                    <a:gd name="f58" fmla="+- f44 0 f53"/>
                    <a:gd name="f59" fmla="+- f52 0 f45"/>
                    <a:gd name="f60" fmla="+- f53 0 f44"/>
                    <a:gd name="f61" fmla="+- f54 f1 0"/>
                    <a:gd name="f62" fmla="*/ f52 f37 1"/>
                    <a:gd name="f63" fmla="*/ f53 f37 1"/>
                    <a:gd name="f64" fmla="abs f57"/>
                    <a:gd name="f65" fmla="?: f57 0 f0"/>
                    <a:gd name="f66" fmla="?: f57 f0 0"/>
                    <a:gd name="f67" fmla="?: f57 f33 f34"/>
                    <a:gd name="f68" fmla="abs f58"/>
                    <a:gd name="f69" fmla="abs f59"/>
                    <a:gd name="f70" fmla="?: f58 f14 f1"/>
                    <a:gd name="f71" fmla="?: f58 f1 f14"/>
                    <a:gd name="f72" fmla="?: f58 f2 f1"/>
                    <a:gd name="f73" fmla="?: f58 f1 f2"/>
                    <a:gd name="f74" fmla="abs f60"/>
                    <a:gd name="f75" fmla="?: f60 f14 f1"/>
                    <a:gd name="f76" fmla="?: f60 f1 f14"/>
                    <a:gd name="f77" fmla="?: f60 f36 f35"/>
                    <a:gd name="f78" fmla="?: f60 f35 f36"/>
                    <a:gd name="f79" fmla="*/ f61 f7 1"/>
                    <a:gd name="f80" fmla="?: f21 f66 f65"/>
                    <a:gd name="f81" fmla="?: f21 f65 f66"/>
                    <a:gd name="f82" fmla="?: f58 f73 f72"/>
                    <a:gd name="f83" fmla="?: f58 f72 f73"/>
                    <a:gd name="f84" fmla="?: f59 f71 f70"/>
                    <a:gd name="f85" fmla="?: f20 f77 f78"/>
                    <a:gd name="f86" fmla="?: f20 f75 f76"/>
                    <a:gd name="f87" fmla="*/ f79 1 f0"/>
                    <a:gd name="f88" fmla="*/ f64 f37 1"/>
                    <a:gd name="f89" fmla="*/ f68 f37 1"/>
                    <a:gd name="f90" fmla="*/ f69 f37 1"/>
                    <a:gd name="f91" fmla="*/ f74 f37 1"/>
                    <a:gd name="f92" fmla="?: f57 f80 f81"/>
                    <a:gd name="f93" fmla="?: f59 f83 f82"/>
                    <a:gd name="f94" fmla="+- 0 0 f87"/>
                    <a:gd name="f95" fmla="+- 0 0 f94"/>
                    <a:gd name="f96" fmla="*/ f95 f0 1"/>
                    <a:gd name="f97" fmla="*/ f96 1 f7"/>
                    <a:gd name="f98" fmla="+- f97 0 f1"/>
                    <a:gd name="f99" fmla="cos 1 f98"/>
                    <a:gd name="f100" fmla="+- 0 0 f99"/>
                    <a:gd name="f101" fmla="+- 0 0 f100"/>
                    <a:gd name="f102" fmla="val f101"/>
                    <a:gd name="f103" fmla="+- 0 0 f102"/>
                    <a:gd name="f104" fmla="*/ f9 f103 1"/>
                    <a:gd name="f105" fmla="*/ f104 3163 1"/>
                    <a:gd name="f106" fmla="*/ f105 1 7636"/>
                    <a:gd name="f107" fmla="+- f6 f106 0"/>
                    <a:gd name="f108" fmla="+- f44 0 f106"/>
                    <a:gd name="f109" fmla="+- f45 0 f106"/>
                    <a:gd name="f110" fmla="*/ f107 f37 1"/>
                    <a:gd name="f111" fmla="*/ f108 f37 1"/>
                    <a:gd name="f112" fmla="*/ f109 f3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10" t="f110" r="f111" b="f112"/>
                  <a:pathLst>
                    <a:path>
                      <a:moveTo>
                        <a:pt x="f48" y="f49"/>
                      </a:moveTo>
                      <a:arcTo wR="f50" hR="f51" stAng="f47" swAng="f43"/>
                      <a:lnTo>
                        <a:pt x="f49" y="f62"/>
                      </a:lnTo>
                      <a:arcTo wR="f51" hR="f88" stAng="f92" swAng="f67"/>
                      <a:lnTo>
                        <a:pt x="f63" y="f55"/>
                      </a:lnTo>
                      <a:arcTo wR="f89" hR="f90" stAng="f93" swAng="f84"/>
                      <a:lnTo>
                        <a:pt x="f56" y="f48"/>
                      </a:lnTo>
                      <a:arcTo wR="f91" hR="f50" stAng="f85" swAng="f86"/>
                      <a:close/>
                    </a:path>
                  </a:pathLst>
                </a:custGeom>
                <a:solidFill>
                  <a:srgbClr val="0070C0"/>
                </a:solidFill>
                <a:ln w="9528" cap="flat">
                  <a:solidFill>
                    <a:srgbClr val="404040"/>
                  </a:solidFill>
                  <a:prstDash val="solid"/>
                  <a:miter/>
                </a:ln>
              </p:spPr>
              <p:txBody>
                <a:bodyPr vert="horz" wrap="square" lIns="91440" tIns="0" rIns="0" bIns="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10000"/>
                    </a:lnSpc>
                    <a:spcBef>
                      <a:spcPts val="0"/>
                    </a:spcBef>
                    <a:spcAft>
                      <a:spcPts val="20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600" b="0" i="0" u="none" strike="noStrike" kern="1200" cap="none" spc="0" baseline="0">
                    <a:solidFill>
                      <a:srgbClr val="000000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ZoneTexte 8">
                  <a:extLst>
                    <a:ext uri="{FF2B5EF4-FFF2-40B4-BE49-F238E27FC236}">
                      <a16:creationId xmlns:a16="http://schemas.microsoft.com/office/drawing/2014/main" id="{1843191D-5D52-A73A-E8C4-E1CC800B5B14}"/>
                    </a:ext>
                  </a:extLst>
                </p:cNvPr>
                <p:cNvSpPr txBox="1"/>
                <p:nvPr/>
              </p:nvSpPr>
              <p:spPr>
                <a:xfrm>
                  <a:off x="1574322" y="4315583"/>
                  <a:ext cx="726380" cy="497199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non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fr-FR" sz="2400" b="1" i="0" u="none" strike="noStrike" kern="1200" cap="none" spc="0" baseline="0">
                      <a:solidFill>
                        <a:srgbClr val="FFFFFF"/>
                      </a:solidFill>
                      <a:effectLst>
                        <a:outerShdw dist="38096" dir="2700000">
                          <a:srgbClr val="000000"/>
                        </a:outerShdw>
                      </a:effectLst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LIR</a:t>
                  </a:r>
                </a:p>
              </p:txBody>
            </p:sp>
          </p:grpSp>
          <p:grpSp>
            <p:nvGrpSpPr>
              <p:cNvPr id="35" name="Groupe 38">
                <a:extLst>
                  <a:ext uri="{FF2B5EF4-FFF2-40B4-BE49-F238E27FC236}">
                    <a16:creationId xmlns:a16="http://schemas.microsoft.com/office/drawing/2014/main" id="{79945B58-0BB0-DE33-972E-A1284FDEED7C}"/>
                  </a:ext>
                </a:extLst>
              </p:cNvPr>
              <p:cNvGrpSpPr/>
              <p:nvPr/>
            </p:nvGrpSpPr>
            <p:grpSpPr>
              <a:xfrm>
                <a:off x="1541303" y="4414878"/>
                <a:ext cx="1107567" cy="738378"/>
                <a:chOff x="1541303" y="4414878"/>
                <a:chExt cx="1107567" cy="738378"/>
              </a:xfrm>
            </p:grpSpPr>
            <p:sp>
              <p:nvSpPr>
                <p:cNvPr id="36" name="Rectangle : coins arrondis 39">
                  <a:extLst>
                    <a:ext uri="{FF2B5EF4-FFF2-40B4-BE49-F238E27FC236}">
                      <a16:creationId xmlns:a16="http://schemas.microsoft.com/office/drawing/2014/main" id="{A88656C6-E36B-CD86-34CB-858C0359CF1A}"/>
                    </a:ext>
                  </a:extLst>
                </p:cNvPr>
                <p:cNvSpPr/>
                <p:nvPr/>
              </p:nvSpPr>
              <p:spPr>
                <a:xfrm>
                  <a:off x="1541303" y="4414878"/>
                  <a:ext cx="1107567" cy="738378"/>
                </a:xfrm>
                <a:custGeom>
                  <a:avLst/>
                  <a:gdLst>
                    <a:gd name="f0" fmla="val 10800000"/>
                    <a:gd name="f1" fmla="val 5400000"/>
                    <a:gd name="f2" fmla="val 16200000"/>
                    <a:gd name="f3" fmla="val w"/>
                    <a:gd name="f4" fmla="val h"/>
                    <a:gd name="f5" fmla="val ss"/>
                    <a:gd name="f6" fmla="val 0"/>
                    <a:gd name="f7" fmla="*/ 5419351 1 1725033"/>
                    <a:gd name="f8" fmla="val 45"/>
                    <a:gd name="f9" fmla="val 3600"/>
                    <a:gd name="f10" fmla="abs f3"/>
                    <a:gd name="f11" fmla="abs f4"/>
                    <a:gd name="f12" fmla="abs f5"/>
                    <a:gd name="f13" fmla="*/ f7 1 180"/>
                    <a:gd name="f14" fmla="+- 0 0 f1"/>
                    <a:gd name="f15" fmla="+- f6 f9 0"/>
                    <a:gd name="f16" fmla="?: f10 f3 1"/>
                    <a:gd name="f17" fmla="?: f11 f4 1"/>
                    <a:gd name="f18" fmla="?: f12 f5 1"/>
                    <a:gd name="f19" fmla="*/ f8 f13 1"/>
                    <a:gd name="f20" fmla="+- f6 0 f15"/>
                    <a:gd name="f21" fmla="+- f15 0 f6"/>
                    <a:gd name="f22" fmla="*/ f16 1 21600"/>
                    <a:gd name="f23" fmla="*/ f17 1 21600"/>
                    <a:gd name="f24" fmla="*/ 21600 f16 1"/>
                    <a:gd name="f25" fmla="*/ 21600 f17 1"/>
                    <a:gd name="f26" fmla="+- 0 0 f19"/>
                    <a:gd name="f27" fmla="abs f20"/>
                    <a:gd name="f28" fmla="abs f21"/>
                    <a:gd name="f29" fmla="?: f20 f14 f1"/>
                    <a:gd name="f30" fmla="?: f20 f1 f14"/>
                    <a:gd name="f31" fmla="?: f20 f2 f1"/>
                    <a:gd name="f32" fmla="?: f20 f1 f2"/>
                    <a:gd name="f33" fmla="?: f21 f14 f1"/>
                    <a:gd name="f34" fmla="?: f21 f1 f14"/>
                    <a:gd name="f35" fmla="?: f20 0 f0"/>
                    <a:gd name="f36" fmla="?: f20 f0 0"/>
                    <a:gd name="f37" fmla="min f23 f22"/>
                    <a:gd name="f38" fmla="*/ f24 1 f18"/>
                    <a:gd name="f39" fmla="*/ f25 1 f18"/>
                    <a:gd name="f40" fmla="*/ f26 f0 1"/>
                    <a:gd name="f41" fmla="?: f20 f32 f31"/>
                    <a:gd name="f42" fmla="?: f20 f31 f32"/>
                    <a:gd name="f43" fmla="?: f21 f30 f29"/>
                    <a:gd name="f44" fmla="val f38"/>
                    <a:gd name="f45" fmla="val f39"/>
                    <a:gd name="f46" fmla="*/ f40 1 f7"/>
                    <a:gd name="f47" fmla="?: f21 f42 f41"/>
                    <a:gd name="f48" fmla="*/ f15 f37 1"/>
                    <a:gd name="f49" fmla="*/ f6 f37 1"/>
                    <a:gd name="f50" fmla="*/ f27 f37 1"/>
                    <a:gd name="f51" fmla="*/ f28 f37 1"/>
                    <a:gd name="f52" fmla="+- f45 0 f9"/>
                    <a:gd name="f53" fmla="+- f44 0 f9"/>
                    <a:gd name="f54" fmla="+- f46 0 f1"/>
                    <a:gd name="f55" fmla="*/ f45 f37 1"/>
                    <a:gd name="f56" fmla="*/ f44 f37 1"/>
                    <a:gd name="f57" fmla="+- f45 0 f52"/>
                    <a:gd name="f58" fmla="+- f44 0 f53"/>
                    <a:gd name="f59" fmla="+- f52 0 f45"/>
                    <a:gd name="f60" fmla="+- f53 0 f44"/>
                    <a:gd name="f61" fmla="+- f54 f1 0"/>
                    <a:gd name="f62" fmla="*/ f52 f37 1"/>
                    <a:gd name="f63" fmla="*/ f53 f37 1"/>
                    <a:gd name="f64" fmla="abs f57"/>
                    <a:gd name="f65" fmla="?: f57 0 f0"/>
                    <a:gd name="f66" fmla="?: f57 f0 0"/>
                    <a:gd name="f67" fmla="?: f57 f33 f34"/>
                    <a:gd name="f68" fmla="abs f58"/>
                    <a:gd name="f69" fmla="abs f59"/>
                    <a:gd name="f70" fmla="?: f58 f14 f1"/>
                    <a:gd name="f71" fmla="?: f58 f1 f14"/>
                    <a:gd name="f72" fmla="?: f58 f2 f1"/>
                    <a:gd name="f73" fmla="?: f58 f1 f2"/>
                    <a:gd name="f74" fmla="abs f60"/>
                    <a:gd name="f75" fmla="?: f60 f14 f1"/>
                    <a:gd name="f76" fmla="?: f60 f1 f14"/>
                    <a:gd name="f77" fmla="?: f60 f36 f35"/>
                    <a:gd name="f78" fmla="?: f60 f35 f36"/>
                    <a:gd name="f79" fmla="*/ f61 f7 1"/>
                    <a:gd name="f80" fmla="?: f21 f66 f65"/>
                    <a:gd name="f81" fmla="?: f21 f65 f66"/>
                    <a:gd name="f82" fmla="?: f58 f73 f72"/>
                    <a:gd name="f83" fmla="?: f58 f72 f73"/>
                    <a:gd name="f84" fmla="?: f59 f71 f70"/>
                    <a:gd name="f85" fmla="?: f20 f77 f78"/>
                    <a:gd name="f86" fmla="?: f20 f75 f76"/>
                    <a:gd name="f87" fmla="*/ f79 1 f0"/>
                    <a:gd name="f88" fmla="*/ f64 f37 1"/>
                    <a:gd name="f89" fmla="*/ f68 f37 1"/>
                    <a:gd name="f90" fmla="*/ f69 f37 1"/>
                    <a:gd name="f91" fmla="*/ f74 f37 1"/>
                    <a:gd name="f92" fmla="?: f57 f80 f81"/>
                    <a:gd name="f93" fmla="?: f59 f83 f82"/>
                    <a:gd name="f94" fmla="+- 0 0 f87"/>
                    <a:gd name="f95" fmla="+- 0 0 f94"/>
                    <a:gd name="f96" fmla="*/ f95 f0 1"/>
                    <a:gd name="f97" fmla="*/ f96 1 f7"/>
                    <a:gd name="f98" fmla="+- f97 0 f1"/>
                    <a:gd name="f99" fmla="cos 1 f98"/>
                    <a:gd name="f100" fmla="+- 0 0 f99"/>
                    <a:gd name="f101" fmla="+- 0 0 f100"/>
                    <a:gd name="f102" fmla="val f101"/>
                    <a:gd name="f103" fmla="+- 0 0 f102"/>
                    <a:gd name="f104" fmla="*/ f9 f103 1"/>
                    <a:gd name="f105" fmla="*/ f104 3163 1"/>
                    <a:gd name="f106" fmla="*/ f105 1 7636"/>
                    <a:gd name="f107" fmla="+- f6 f106 0"/>
                    <a:gd name="f108" fmla="+- f44 0 f106"/>
                    <a:gd name="f109" fmla="+- f45 0 f106"/>
                    <a:gd name="f110" fmla="*/ f107 f37 1"/>
                    <a:gd name="f111" fmla="*/ f108 f37 1"/>
                    <a:gd name="f112" fmla="*/ f109 f3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10" t="f110" r="f111" b="f112"/>
                  <a:pathLst>
                    <a:path>
                      <a:moveTo>
                        <a:pt x="f48" y="f49"/>
                      </a:moveTo>
                      <a:arcTo wR="f50" hR="f51" stAng="f47" swAng="f43"/>
                      <a:lnTo>
                        <a:pt x="f49" y="f62"/>
                      </a:lnTo>
                      <a:arcTo wR="f51" hR="f88" stAng="f92" swAng="f67"/>
                      <a:lnTo>
                        <a:pt x="f63" y="f55"/>
                      </a:lnTo>
                      <a:arcTo wR="f89" hR="f90" stAng="f93" swAng="f84"/>
                      <a:lnTo>
                        <a:pt x="f56" y="f48"/>
                      </a:lnTo>
                      <a:arcTo wR="f91" hR="f50" stAng="f85" swAng="f86"/>
                      <a:close/>
                    </a:path>
                  </a:pathLst>
                </a:custGeom>
                <a:solidFill>
                  <a:srgbClr val="0070C0"/>
                </a:solidFill>
                <a:ln w="9528" cap="flat">
                  <a:solidFill>
                    <a:srgbClr val="404040"/>
                  </a:solidFill>
                  <a:prstDash val="solid"/>
                  <a:miter/>
                </a:ln>
              </p:spPr>
              <p:txBody>
                <a:bodyPr vert="horz" wrap="square" lIns="91440" tIns="0" rIns="0" bIns="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10000"/>
                    </a:lnSpc>
                    <a:spcBef>
                      <a:spcPts val="0"/>
                    </a:spcBef>
                    <a:spcAft>
                      <a:spcPts val="20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600" b="0" i="0" u="none" strike="noStrike" kern="1200" cap="none" spc="0" baseline="0">
                    <a:solidFill>
                      <a:srgbClr val="000000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" name="ZoneTexte 40">
                  <a:extLst>
                    <a:ext uri="{FF2B5EF4-FFF2-40B4-BE49-F238E27FC236}">
                      <a16:creationId xmlns:a16="http://schemas.microsoft.com/office/drawing/2014/main" id="{CE4860EC-BAFD-B023-4F50-AE1FBBF4D1BA}"/>
                    </a:ext>
                  </a:extLst>
                </p:cNvPr>
                <p:cNvSpPr txBox="1"/>
                <p:nvPr/>
              </p:nvSpPr>
              <p:spPr>
                <a:xfrm>
                  <a:off x="1726670" y="4467932"/>
                  <a:ext cx="726380" cy="497199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non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fr-FR" sz="2400" b="1" i="0" u="none" strike="noStrike" kern="1200" cap="none" spc="0" baseline="0">
                      <a:solidFill>
                        <a:srgbClr val="FFFFFF"/>
                      </a:solidFill>
                      <a:effectLst>
                        <a:outerShdw dist="38096" dir="2700000">
                          <a:srgbClr val="000000"/>
                        </a:outerShdw>
                      </a:effectLst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LIR</a:t>
                  </a:r>
                </a:p>
              </p:txBody>
            </p:sp>
          </p:grpSp>
          <p:grpSp>
            <p:nvGrpSpPr>
              <p:cNvPr id="38" name="Groupe 41">
                <a:extLst>
                  <a:ext uri="{FF2B5EF4-FFF2-40B4-BE49-F238E27FC236}">
                    <a16:creationId xmlns:a16="http://schemas.microsoft.com/office/drawing/2014/main" id="{37ED3624-0E16-754F-3331-5C7465E4A8D7}"/>
                  </a:ext>
                </a:extLst>
              </p:cNvPr>
              <p:cNvGrpSpPr/>
              <p:nvPr/>
            </p:nvGrpSpPr>
            <p:grpSpPr>
              <a:xfrm>
                <a:off x="1693642" y="4567217"/>
                <a:ext cx="1107567" cy="738378"/>
                <a:chOff x="1693642" y="4567217"/>
                <a:chExt cx="1107567" cy="738378"/>
              </a:xfrm>
            </p:grpSpPr>
            <p:sp>
              <p:nvSpPr>
                <p:cNvPr id="39" name="Rectangle : coins arrondis 42">
                  <a:extLst>
                    <a:ext uri="{FF2B5EF4-FFF2-40B4-BE49-F238E27FC236}">
                      <a16:creationId xmlns:a16="http://schemas.microsoft.com/office/drawing/2014/main" id="{FDEAF400-59C7-6962-560F-CA3809888E0D}"/>
                    </a:ext>
                  </a:extLst>
                </p:cNvPr>
                <p:cNvSpPr/>
                <p:nvPr/>
              </p:nvSpPr>
              <p:spPr>
                <a:xfrm>
                  <a:off x="1693642" y="4567217"/>
                  <a:ext cx="1107567" cy="738378"/>
                </a:xfrm>
                <a:custGeom>
                  <a:avLst/>
                  <a:gdLst>
                    <a:gd name="f0" fmla="val 10800000"/>
                    <a:gd name="f1" fmla="val 5400000"/>
                    <a:gd name="f2" fmla="val 16200000"/>
                    <a:gd name="f3" fmla="val w"/>
                    <a:gd name="f4" fmla="val h"/>
                    <a:gd name="f5" fmla="val ss"/>
                    <a:gd name="f6" fmla="val 0"/>
                    <a:gd name="f7" fmla="*/ 5419351 1 1725033"/>
                    <a:gd name="f8" fmla="val 45"/>
                    <a:gd name="f9" fmla="val 3600"/>
                    <a:gd name="f10" fmla="abs f3"/>
                    <a:gd name="f11" fmla="abs f4"/>
                    <a:gd name="f12" fmla="abs f5"/>
                    <a:gd name="f13" fmla="*/ f7 1 180"/>
                    <a:gd name="f14" fmla="+- 0 0 f1"/>
                    <a:gd name="f15" fmla="+- f6 f9 0"/>
                    <a:gd name="f16" fmla="?: f10 f3 1"/>
                    <a:gd name="f17" fmla="?: f11 f4 1"/>
                    <a:gd name="f18" fmla="?: f12 f5 1"/>
                    <a:gd name="f19" fmla="*/ f8 f13 1"/>
                    <a:gd name="f20" fmla="+- f6 0 f15"/>
                    <a:gd name="f21" fmla="+- f15 0 f6"/>
                    <a:gd name="f22" fmla="*/ f16 1 21600"/>
                    <a:gd name="f23" fmla="*/ f17 1 21600"/>
                    <a:gd name="f24" fmla="*/ 21600 f16 1"/>
                    <a:gd name="f25" fmla="*/ 21600 f17 1"/>
                    <a:gd name="f26" fmla="+- 0 0 f19"/>
                    <a:gd name="f27" fmla="abs f20"/>
                    <a:gd name="f28" fmla="abs f21"/>
                    <a:gd name="f29" fmla="?: f20 f14 f1"/>
                    <a:gd name="f30" fmla="?: f20 f1 f14"/>
                    <a:gd name="f31" fmla="?: f20 f2 f1"/>
                    <a:gd name="f32" fmla="?: f20 f1 f2"/>
                    <a:gd name="f33" fmla="?: f21 f14 f1"/>
                    <a:gd name="f34" fmla="?: f21 f1 f14"/>
                    <a:gd name="f35" fmla="?: f20 0 f0"/>
                    <a:gd name="f36" fmla="?: f20 f0 0"/>
                    <a:gd name="f37" fmla="min f23 f22"/>
                    <a:gd name="f38" fmla="*/ f24 1 f18"/>
                    <a:gd name="f39" fmla="*/ f25 1 f18"/>
                    <a:gd name="f40" fmla="*/ f26 f0 1"/>
                    <a:gd name="f41" fmla="?: f20 f32 f31"/>
                    <a:gd name="f42" fmla="?: f20 f31 f32"/>
                    <a:gd name="f43" fmla="?: f21 f30 f29"/>
                    <a:gd name="f44" fmla="val f38"/>
                    <a:gd name="f45" fmla="val f39"/>
                    <a:gd name="f46" fmla="*/ f40 1 f7"/>
                    <a:gd name="f47" fmla="?: f21 f42 f41"/>
                    <a:gd name="f48" fmla="*/ f15 f37 1"/>
                    <a:gd name="f49" fmla="*/ f6 f37 1"/>
                    <a:gd name="f50" fmla="*/ f27 f37 1"/>
                    <a:gd name="f51" fmla="*/ f28 f37 1"/>
                    <a:gd name="f52" fmla="+- f45 0 f9"/>
                    <a:gd name="f53" fmla="+- f44 0 f9"/>
                    <a:gd name="f54" fmla="+- f46 0 f1"/>
                    <a:gd name="f55" fmla="*/ f45 f37 1"/>
                    <a:gd name="f56" fmla="*/ f44 f37 1"/>
                    <a:gd name="f57" fmla="+- f45 0 f52"/>
                    <a:gd name="f58" fmla="+- f44 0 f53"/>
                    <a:gd name="f59" fmla="+- f52 0 f45"/>
                    <a:gd name="f60" fmla="+- f53 0 f44"/>
                    <a:gd name="f61" fmla="+- f54 f1 0"/>
                    <a:gd name="f62" fmla="*/ f52 f37 1"/>
                    <a:gd name="f63" fmla="*/ f53 f37 1"/>
                    <a:gd name="f64" fmla="abs f57"/>
                    <a:gd name="f65" fmla="?: f57 0 f0"/>
                    <a:gd name="f66" fmla="?: f57 f0 0"/>
                    <a:gd name="f67" fmla="?: f57 f33 f34"/>
                    <a:gd name="f68" fmla="abs f58"/>
                    <a:gd name="f69" fmla="abs f59"/>
                    <a:gd name="f70" fmla="?: f58 f14 f1"/>
                    <a:gd name="f71" fmla="?: f58 f1 f14"/>
                    <a:gd name="f72" fmla="?: f58 f2 f1"/>
                    <a:gd name="f73" fmla="?: f58 f1 f2"/>
                    <a:gd name="f74" fmla="abs f60"/>
                    <a:gd name="f75" fmla="?: f60 f14 f1"/>
                    <a:gd name="f76" fmla="?: f60 f1 f14"/>
                    <a:gd name="f77" fmla="?: f60 f36 f35"/>
                    <a:gd name="f78" fmla="?: f60 f35 f36"/>
                    <a:gd name="f79" fmla="*/ f61 f7 1"/>
                    <a:gd name="f80" fmla="?: f21 f66 f65"/>
                    <a:gd name="f81" fmla="?: f21 f65 f66"/>
                    <a:gd name="f82" fmla="?: f58 f73 f72"/>
                    <a:gd name="f83" fmla="?: f58 f72 f73"/>
                    <a:gd name="f84" fmla="?: f59 f71 f70"/>
                    <a:gd name="f85" fmla="?: f20 f77 f78"/>
                    <a:gd name="f86" fmla="?: f20 f75 f76"/>
                    <a:gd name="f87" fmla="*/ f79 1 f0"/>
                    <a:gd name="f88" fmla="*/ f64 f37 1"/>
                    <a:gd name="f89" fmla="*/ f68 f37 1"/>
                    <a:gd name="f90" fmla="*/ f69 f37 1"/>
                    <a:gd name="f91" fmla="*/ f74 f37 1"/>
                    <a:gd name="f92" fmla="?: f57 f80 f81"/>
                    <a:gd name="f93" fmla="?: f59 f83 f82"/>
                    <a:gd name="f94" fmla="+- 0 0 f87"/>
                    <a:gd name="f95" fmla="+- 0 0 f94"/>
                    <a:gd name="f96" fmla="*/ f95 f0 1"/>
                    <a:gd name="f97" fmla="*/ f96 1 f7"/>
                    <a:gd name="f98" fmla="+- f97 0 f1"/>
                    <a:gd name="f99" fmla="cos 1 f98"/>
                    <a:gd name="f100" fmla="+- 0 0 f99"/>
                    <a:gd name="f101" fmla="+- 0 0 f100"/>
                    <a:gd name="f102" fmla="val f101"/>
                    <a:gd name="f103" fmla="+- 0 0 f102"/>
                    <a:gd name="f104" fmla="*/ f9 f103 1"/>
                    <a:gd name="f105" fmla="*/ f104 3163 1"/>
                    <a:gd name="f106" fmla="*/ f105 1 7636"/>
                    <a:gd name="f107" fmla="+- f6 f106 0"/>
                    <a:gd name="f108" fmla="+- f44 0 f106"/>
                    <a:gd name="f109" fmla="+- f45 0 f106"/>
                    <a:gd name="f110" fmla="*/ f107 f37 1"/>
                    <a:gd name="f111" fmla="*/ f108 f37 1"/>
                    <a:gd name="f112" fmla="*/ f109 f3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10" t="f110" r="f111" b="f112"/>
                  <a:pathLst>
                    <a:path>
                      <a:moveTo>
                        <a:pt x="f48" y="f49"/>
                      </a:moveTo>
                      <a:arcTo wR="f50" hR="f51" stAng="f47" swAng="f43"/>
                      <a:lnTo>
                        <a:pt x="f49" y="f62"/>
                      </a:lnTo>
                      <a:arcTo wR="f51" hR="f88" stAng="f92" swAng="f67"/>
                      <a:lnTo>
                        <a:pt x="f63" y="f55"/>
                      </a:lnTo>
                      <a:arcTo wR="f89" hR="f90" stAng="f93" swAng="f84"/>
                      <a:lnTo>
                        <a:pt x="f56" y="f48"/>
                      </a:lnTo>
                      <a:arcTo wR="f91" hR="f50" stAng="f85" swAng="f86"/>
                      <a:close/>
                    </a:path>
                  </a:pathLst>
                </a:custGeom>
                <a:solidFill>
                  <a:srgbClr val="0070C0"/>
                </a:solidFill>
                <a:ln w="9528" cap="flat">
                  <a:solidFill>
                    <a:srgbClr val="404040"/>
                  </a:solidFill>
                  <a:prstDash val="solid"/>
                  <a:miter/>
                </a:ln>
              </p:spPr>
              <p:txBody>
                <a:bodyPr vert="horz" wrap="square" lIns="91440" tIns="0" rIns="0" bIns="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10000"/>
                    </a:lnSpc>
                    <a:spcBef>
                      <a:spcPts val="0"/>
                    </a:spcBef>
                    <a:spcAft>
                      <a:spcPts val="20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600" b="0" i="0" u="none" strike="noStrike" kern="1200" cap="none" spc="0" baseline="0">
                    <a:solidFill>
                      <a:srgbClr val="000000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" name="ZoneTexte 43">
                  <a:extLst>
                    <a:ext uri="{FF2B5EF4-FFF2-40B4-BE49-F238E27FC236}">
                      <a16:creationId xmlns:a16="http://schemas.microsoft.com/office/drawing/2014/main" id="{E5D3C850-7880-CD9E-D029-2D4D2C06C1D9}"/>
                    </a:ext>
                  </a:extLst>
                </p:cNvPr>
                <p:cNvSpPr txBox="1"/>
                <p:nvPr/>
              </p:nvSpPr>
              <p:spPr>
                <a:xfrm>
                  <a:off x="1879009" y="4620271"/>
                  <a:ext cx="726380" cy="497199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non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fr-FR" sz="2400" b="1" i="0" u="none" strike="noStrike" kern="1200" cap="none" spc="0" baseline="0" dirty="0">
                      <a:solidFill>
                        <a:srgbClr val="FFFFFF"/>
                      </a:solidFill>
                      <a:effectLst>
                        <a:outerShdw dist="38096" dir="2700000">
                          <a:srgbClr val="000000"/>
                        </a:outerShdw>
                      </a:effectLst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LIR</a:t>
                  </a:r>
                </a:p>
              </p:txBody>
            </p:sp>
          </p:grpSp>
        </p:grpSp>
      </p:grpSp>
      <p:grpSp>
        <p:nvGrpSpPr>
          <p:cNvPr id="42" name="Groupe 1027">
            <a:extLst>
              <a:ext uri="{FF2B5EF4-FFF2-40B4-BE49-F238E27FC236}">
                <a16:creationId xmlns:a16="http://schemas.microsoft.com/office/drawing/2014/main" id="{A0611047-C7BF-99CD-8A00-F3DA4A2EA4A4}"/>
              </a:ext>
            </a:extLst>
          </p:cNvPr>
          <p:cNvGrpSpPr/>
          <p:nvPr/>
        </p:nvGrpSpPr>
        <p:grpSpPr>
          <a:xfrm>
            <a:off x="4980732" y="2941560"/>
            <a:ext cx="1267356" cy="358841"/>
            <a:chOff x="4958681" y="2920163"/>
            <a:chExt cx="1445840" cy="426668"/>
          </a:xfrm>
        </p:grpSpPr>
        <p:sp>
          <p:nvSpPr>
            <p:cNvPr id="43" name="Ellipse 1028">
              <a:extLst>
                <a:ext uri="{FF2B5EF4-FFF2-40B4-BE49-F238E27FC236}">
                  <a16:creationId xmlns:a16="http://schemas.microsoft.com/office/drawing/2014/main" id="{B5BBC420-66F4-6170-C750-49370367B35A}"/>
                </a:ext>
              </a:extLst>
            </p:cNvPr>
            <p:cNvSpPr/>
            <p:nvPr/>
          </p:nvSpPr>
          <p:spPr>
            <a:xfrm>
              <a:off x="4958681" y="2920163"/>
              <a:ext cx="1392905" cy="42666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9DC3E6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0" rIns="0" bIns="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10000"/>
                </a:lnSpc>
                <a:spcBef>
                  <a:spcPts val="0"/>
                </a:spcBef>
                <a:spcAft>
                  <a:spcPts val="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600" b="0" i="0" u="none" strike="noStrike" kern="120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ZoneTexte 1029">
              <a:extLst>
                <a:ext uri="{FF2B5EF4-FFF2-40B4-BE49-F238E27FC236}">
                  <a16:creationId xmlns:a16="http://schemas.microsoft.com/office/drawing/2014/main" id="{1C62089E-F5D5-B5A4-E188-9726B0FAE899}"/>
                </a:ext>
              </a:extLst>
            </p:cNvPr>
            <p:cNvSpPr txBox="1"/>
            <p:nvPr/>
          </p:nvSpPr>
          <p:spPr>
            <a:xfrm>
              <a:off x="5023430" y="2974296"/>
              <a:ext cx="1381091" cy="36918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60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End 90s</a:t>
              </a:r>
            </a:p>
          </p:txBody>
        </p:sp>
      </p:grpSp>
      <p:grpSp>
        <p:nvGrpSpPr>
          <p:cNvPr id="45" name="Groupe 1030">
            <a:extLst>
              <a:ext uri="{FF2B5EF4-FFF2-40B4-BE49-F238E27FC236}">
                <a16:creationId xmlns:a16="http://schemas.microsoft.com/office/drawing/2014/main" id="{89D4EF82-3FEC-67BD-C202-EBC015AEACA4}"/>
              </a:ext>
            </a:extLst>
          </p:cNvPr>
          <p:cNvGrpSpPr/>
          <p:nvPr/>
        </p:nvGrpSpPr>
        <p:grpSpPr>
          <a:xfrm>
            <a:off x="7875336" y="2950404"/>
            <a:ext cx="1232530" cy="358841"/>
            <a:chOff x="8260936" y="2930679"/>
            <a:chExt cx="1406109" cy="426668"/>
          </a:xfrm>
        </p:grpSpPr>
        <p:sp>
          <p:nvSpPr>
            <p:cNvPr id="46" name="Ellipse 1031">
              <a:extLst>
                <a:ext uri="{FF2B5EF4-FFF2-40B4-BE49-F238E27FC236}">
                  <a16:creationId xmlns:a16="http://schemas.microsoft.com/office/drawing/2014/main" id="{39835474-0C6E-AEB7-BCB5-9305A5F59377}"/>
                </a:ext>
              </a:extLst>
            </p:cNvPr>
            <p:cNvSpPr/>
            <p:nvPr/>
          </p:nvSpPr>
          <p:spPr>
            <a:xfrm>
              <a:off x="8260936" y="2930679"/>
              <a:ext cx="1392905" cy="42666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9DC3E6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0" rIns="0" bIns="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10000"/>
                </a:lnSpc>
                <a:spcBef>
                  <a:spcPts val="0"/>
                </a:spcBef>
                <a:spcAft>
                  <a:spcPts val="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600" b="0" i="0" u="none" strike="noStrike" kern="120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ZoneTexte 1032">
              <a:extLst>
                <a:ext uri="{FF2B5EF4-FFF2-40B4-BE49-F238E27FC236}">
                  <a16:creationId xmlns:a16="http://schemas.microsoft.com/office/drawing/2014/main" id="{7F7B8F78-406B-24CF-8A62-76AB9824DF88}"/>
                </a:ext>
              </a:extLst>
            </p:cNvPr>
            <p:cNvSpPr txBox="1"/>
            <p:nvPr/>
          </p:nvSpPr>
          <p:spPr>
            <a:xfrm>
              <a:off x="8285945" y="2955551"/>
              <a:ext cx="1381100" cy="36918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600" b="0" i="0" u="none" strike="noStrike" kern="1200" cap="none" spc="0" baseline="0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May 2021</a:t>
              </a:r>
            </a:p>
          </p:txBody>
        </p:sp>
      </p:grpSp>
      <p:grpSp>
        <p:nvGrpSpPr>
          <p:cNvPr id="48" name="Groupe 1036">
            <a:extLst>
              <a:ext uri="{FF2B5EF4-FFF2-40B4-BE49-F238E27FC236}">
                <a16:creationId xmlns:a16="http://schemas.microsoft.com/office/drawing/2014/main" id="{923AC122-E26A-C5A0-16A8-E28B076156BB}"/>
              </a:ext>
            </a:extLst>
          </p:cNvPr>
          <p:cNvGrpSpPr/>
          <p:nvPr/>
        </p:nvGrpSpPr>
        <p:grpSpPr>
          <a:xfrm>
            <a:off x="1710752" y="2904877"/>
            <a:ext cx="1267356" cy="358841"/>
            <a:chOff x="1228185" y="2876546"/>
            <a:chExt cx="1445840" cy="426668"/>
          </a:xfrm>
        </p:grpSpPr>
        <p:sp>
          <p:nvSpPr>
            <p:cNvPr id="49" name="Ellipse 1037">
              <a:extLst>
                <a:ext uri="{FF2B5EF4-FFF2-40B4-BE49-F238E27FC236}">
                  <a16:creationId xmlns:a16="http://schemas.microsoft.com/office/drawing/2014/main" id="{F66957A0-67C4-1601-4492-4C6C1A3705BE}"/>
                </a:ext>
              </a:extLst>
            </p:cNvPr>
            <p:cNvSpPr/>
            <p:nvPr/>
          </p:nvSpPr>
          <p:spPr>
            <a:xfrm>
              <a:off x="1228185" y="2876546"/>
              <a:ext cx="1392905" cy="42666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9DC3E6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0" rIns="0" bIns="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10000"/>
                </a:lnSpc>
                <a:spcBef>
                  <a:spcPts val="0"/>
                </a:spcBef>
                <a:spcAft>
                  <a:spcPts val="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600" b="0" i="0" u="none" strike="noStrike" kern="120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ZoneTexte 1038">
              <a:extLst>
                <a:ext uri="{FF2B5EF4-FFF2-40B4-BE49-F238E27FC236}">
                  <a16:creationId xmlns:a16="http://schemas.microsoft.com/office/drawing/2014/main" id="{C9B128E6-3153-85B4-3577-DEE96F37D995}"/>
                </a:ext>
              </a:extLst>
            </p:cNvPr>
            <p:cNvSpPr txBox="1"/>
            <p:nvPr/>
          </p:nvSpPr>
          <p:spPr>
            <a:xfrm>
              <a:off x="1292934" y="2930679"/>
              <a:ext cx="1381091" cy="36918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600" b="0" i="0" u="none" strike="noStrike" kern="1200" cap="none" spc="0" baseline="0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End 90s</a:t>
              </a:r>
            </a:p>
          </p:txBody>
        </p:sp>
      </p:grpSp>
      <p:sp>
        <p:nvSpPr>
          <p:cNvPr id="51" name="ZoneTexte 1040">
            <a:extLst>
              <a:ext uri="{FF2B5EF4-FFF2-40B4-BE49-F238E27FC236}">
                <a16:creationId xmlns:a16="http://schemas.microsoft.com/office/drawing/2014/main" id="{D95074BD-B5CE-13BA-20A7-99A8B6CC2C1F}"/>
              </a:ext>
            </a:extLst>
          </p:cNvPr>
          <p:cNvSpPr txBox="1"/>
          <p:nvPr/>
        </p:nvSpPr>
        <p:spPr>
          <a:xfrm>
            <a:off x="3167467" y="2581542"/>
            <a:ext cx="3791748" cy="30665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IPv6 Policy &amp; Roadmap at Europe </a:t>
            </a:r>
            <a:r>
              <a:rPr lang="fr-FR" sz="16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fr-FR" sz="1600" b="1" i="0" u="none" strike="noStrike" kern="120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5" name="Connecteur droit avec flèche 1073">
            <a:extLst>
              <a:ext uri="{FF2B5EF4-FFF2-40B4-BE49-F238E27FC236}">
                <a16:creationId xmlns:a16="http://schemas.microsoft.com/office/drawing/2014/main" id="{352A8ADF-4C15-7227-D0EA-3B1ED14F01A9}"/>
              </a:ext>
            </a:extLst>
          </p:cNvPr>
          <p:cNvCxnSpPr/>
          <p:nvPr/>
        </p:nvCxnSpPr>
        <p:spPr>
          <a:xfrm flipH="1" flipV="1">
            <a:off x="7016370" y="3358887"/>
            <a:ext cx="16856" cy="260297"/>
          </a:xfrm>
          <a:prstGeom prst="straightConnector1">
            <a:avLst/>
          </a:prstGeom>
          <a:noFill/>
          <a:ln w="38103" cap="flat">
            <a:solidFill>
              <a:srgbClr val="FF0000"/>
            </a:solidFill>
            <a:custDash>
              <a:ds d="100000" sp="100000"/>
            </a:custDash>
            <a:miter/>
            <a:tailEnd type="arrow"/>
          </a:ln>
        </p:spPr>
      </p:cxnSp>
      <p:grpSp>
        <p:nvGrpSpPr>
          <p:cNvPr id="87" name="Groupe 86">
            <a:extLst>
              <a:ext uri="{FF2B5EF4-FFF2-40B4-BE49-F238E27FC236}">
                <a16:creationId xmlns:a16="http://schemas.microsoft.com/office/drawing/2014/main" id="{A81870A1-524B-54C6-ED63-8E290EF2D54F}"/>
              </a:ext>
            </a:extLst>
          </p:cNvPr>
          <p:cNvGrpSpPr/>
          <p:nvPr/>
        </p:nvGrpSpPr>
        <p:grpSpPr>
          <a:xfrm>
            <a:off x="2306353" y="1873973"/>
            <a:ext cx="5442181" cy="1745211"/>
            <a:chOff x="2306353" y="1873973"/>
            <a:chExt cx="5442181" cy="1745211"/>
          </a:xfrm>
        </p:grpSpPr>
        <p:cxnSp>
          <p:nvCxnSpPr>
            <p:cNvPr id="3" name="Connecteur droit avec flèche 1081">
              <a:extLst>
                <a:ext uri="{FF2B5EF4-FFF2-40B4-BE49-F238E27FC236}">
                  <a16:creationId xmlns:a16="http://schemas.microsoft.com/office/drawing/2014/main" id="{2CD5FA8F-A1DB-55FB-434D-75B88B031701}"/>
                </a:ext>
              </a:extLst>
            </p:cNvPr>
            <p:cNvCxnSpPr/>
            <p:nvPr/>
          </p:nvCxnSpPr>
          <p:spPr>
            <a:xfrm flipV="1">
              <a:off x="2337100" y="1873973"/>
              <a:ext cx="0" cy="1745211"/>
            </a:xfrm>
            <a:prstGeom prst="straightConnector1">
              <a:avLst/>
            </a:prstGeom>
            <a:noFill/>
            <a:ln w="38103" cap="flat">
              <a:solidFill>
                <a:srgbClr val="FF0000"/>
              </a:solidFill>
              <a:custDash>
                <a:ds d="100000" sp="100000"/>
              </a:custDash>
              <a:miter/>
            </a:ln>
          </p:spPr>
        </p:cxnSp>
        <p:grpSp>
          <p:nvGrpSpPr>
            <p:cNvPr id="61" name="Groupe 1067">
              <a:extLst>
                <a:ext uri="{FF2B5EF4-FFF2-40B4-BE49-F238E27FC236}">
                  <a16:creationId xmlns:a16="http://schemas.microsoft.com/office/drawing/2014/main" id="{0933F00E-2A0A-A5FD-2B4E-A4488DE2DDD7}"/>
                </a:ext>
              </a:extLst>
            </p:cNvPr>
            <p:cNvGrpSpPr/>
            <p:nvPr/>
          </p:nvGrpSpPr>
          <p:grpSpPr>
            <a:xfrm>
              <a:off x="6428670" y="2967415"/>
              <a:ext cx="1319864" cy="358841"/>
              <a:chOff x="6610535" y="2950905"/>
              <a:chExt cx="1505742" cy="426668"/>
            </a:xfrm>
          </p:grpSpPr>
          <p:sp>
            <p:nvSpPr>
              <p:cNvPr id="62" name="Ellipse 1068">
                <a:extLst>
                  <a:ext uri="{FF2B5EF4-FFF2-40B4-BE49-F238E27FC236}">
                    <a16:creationId xmlns:a16="http://schemas.microsoft.com/office/drawing/2014/main" id="{A62F0E37-AF5D-245E-9C61-A4C9773499AB}"/>
                  </a:ext>
                </a:extLst>
              </p:cNvPr>
              <p:cNvSpPr/>
              <p:nvPr/>
            </p:nvSpPr>
            <p:spPr>
              <a:xfrm>
                <a:off x="6610535" y="2950905"/>
                <a:ext cx="1392905" cy="426668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FF0000"/>
              </a:solidFill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square" lIns="91440" tIns="0" rIns="0" bIns="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20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600" b="0" i="0" u="none" strike="noStrike" kern="1200" cap="none" spc="0" baseline="0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ZoneTexte 1069">
                <a:extLst>
                  <a:ext uri="{FF2B5EF4-FFF2-40B4-BE49-F238E27FC236}">
                    <a16:creationId xmlns:a16="http://schemas.microsoft.com/office/drawing/2014/main" id="{98277228-6A8B-14E9-2BA6-7EEDD3D1A35B}"/>
                  </a:ext>
                </a:extLst>
              </p:cNvPr>
              <p:cNvSpPr txBox="1"/>
              <p:nvPr/>
            </p:nvSpPr>
            <p:spPr>
              <a:xfrm>
                <a:off x="6735177" y="3027633"/>
                <a:ext cx="1381100" cy="30765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r-FR" sz="1200" b="0" i="0" u="none" strike="noStrike" kern="1200" cap="none" spc="0" baseline="0">
                    <a:solidFill>
                      <a:srgbClr val="FFFFFF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25/11/2019</a:t>
                </a:r>
              </a:p>
            </p:txBody>
          </p:sp>
        </p:grpSp>
        <p:cxnSp>
          <p:nvCxnSpPr>
            <p:cNvPr id="64" name="Connecteur droit avec flèche 1070">
              <a:extLst>
                <a:ext uri="{FF2B5EF4-FFF2-40B4-BE49-F238E27FC236}">
                  <a16:creationId xmlns:a16="http://schemas.microsoft.com/office/drawing/2014/main" id="{9C09D3AF-0C60-670B-2BB3-3B2C49D15CEE}"/>
                </a:ext>
              </a:extLst>
            </p:cNvPr>
            <p:cNvCxnSpPr/>
            <p:nvPr/>
          </p:nvCxnSpPr>
          <p:spPr>
            <a:xfrm>
              <a:off x="2306353" y="3619184"/>
              <a:ext cx="4699861" cy="0"/>
            </a:xfrm>
            <a:prstGeom prst="straightConnector1">
              <a:avLst/>
            </a:prstGeom>
            <a:noFill/>
            <a:ln w="38103" cap="flat">
              <a:solidFill>
                <a:srgbClr val="FF0000"/>
              </a:solidFill>
              <a:custDash>
                <a:ds d="100000" sp="100000"/>
              </a:custDash>
              <a:miter/>
            </a:ln>
          </p:spPr>
        </p:cxnSp>
        <p:sp>
          <p:nvSpPr>
            <p:cNvPr id="66" name="ZoneTexte 1084">
              <a:extLst>
                <a:ext uri="{FF2B5EF4-FFF2-40B4-BE49-F238E27FC236}">
                  <a16:creationId xmlns:a16="http://schemas.microsoft.com/office/drawing/2014/main" id="{8611BA53-90CB-E078-F465-1FAE1124F7C0}"/>
                </a:ext>
              </a:extLst>
            </p:cNvPr>
            <p:cNvSpPr txBox="1"/>
            <p:nvPr/>
          </p:nvSpPr>
          <p:spPr>
            <a:xfrm>
              <a:off x="2962222" y="3300402"/>
              <a:ext cx="2928689" cy="30665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600" b="1" i="1" u="none" strike="noStrike" kern="1200" cap="none" spc="0" baseline="0" dirty="0">
                  <a:solidFill>
                    <a:srgbClr val="FF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Last IPv4 /22 Block (</a:t>
              </a:r>
              <a:r>
                <a:rPr lang="fr-FR" sz="1600" b="1" i="1" u="none" strike="noStrike" kern="1200" cap="none" spc="0" baseline="0" dirty="0" err="1">
                  <a:solidFill>
                    <a:srgbClr val="FF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Shortage</a:t>
              </a:r>
              <a:r>
                <a:rPr lang="fr-FR" sz="1600" b="1" i="1" u="none" strike="noStrike" kern="1200" cap="none" spc="0" baseline="0" dirty="0">
                  <a:solidFill>
                    <a:srgbClr val="FF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80" name="Groupe 79">
            <a:extLst>
              <a:ext uri="{FF2B5EF4-FFF2-40B4-BE49-F238E27FC236}">
                <a16:creationId xmlns:a16="http://schemas.microsoft.com/office/drawing/2014/main" id="{49A66443-D72B-4AC4-CBE7-0E66DD2C8FFA}"/>
              </a:ext>
            </a:extLst>
          </p:cNvPr>
          <p:cNvGrpSpPr/>
          <p:nvPr/>
        </p:nvGrpSpPr>
        <p:grpSpPr>
          <a:xfrm>
            <a:off x="779665" y="1017840"/>
            <a:ext cx="10336988" cy="1453099"/>
            <a:chOff x="779665" y="1017840"/>
            <a:chExt cx="10336988" cy="1453099"/>
          </a:xfrm>
        </p:grpSpPr>
        <p:pic>
          <p:nvPicPr>
            <p:cNvPr id="6" name="object 29">
              <a:extLst>
                <a:ext uri="{FF2B5EF4-FFF2-40B4-BE49-F238E27FC236}">
                  <a16:creationId xmlns:a16="http://schemas.microsoft.com/office/drawing/2014/main" id="{9C30B7E1-D234-D878-17B9-60023CDC9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6530" y="1105065"/>
              <a:ext cx="1243543" cy="771069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20" name="Picture 8">
              <a:extLst>
                <a:ext uri="{FF2B5EF4-FFF2-40B4-BE49-F238E27FC236}">
                  <a16:creationId xmlns:a16="http://schemas.microsoft.com/office/drawing/2014/main" id="{8B5B4E89-E9B3-96C7-3B30-670C4D60F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504484" y="1017840"/>
              <a:ext cx="2501738" cy="90585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41" name="Picture 2" descr="Afficher l’image source">
              <a:extLst>
                <a:ext uri="{FF2B5EF4-FFF2-40B4-BE49-F238E27FC236}">
                  <a16:creationId xmlns:a16="http://schemas.microsoft.com/office/drawing/2014/main" id="{4F6B6095-9CB1-2807-93F4-767DC1B35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025229" y="1130135"/>
              <a:ext cx="834591" cy="806706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75" name="ZoneTexte 1095">
              <a:extLst>
                <a:ext uri="{FF2B5EF4-FFF2-40B4-BE49-F238E27FC236}">
                  <a16:creationId xmlns:a16="http://schemas.microsoft.com/office/drawing/2014/main" id="{F94D4F2D-B855-29F3-38C2-A8A03BE8169D}"/>
                </a:ext>
              </a:extLst>
            </p:cNvPr>
            <p:cNvSpPr txBox="1"/>
            <p:nvPr/>
          </p:nvSpPr>
          <p:spPr>
            <a:xfrm>
              <a:off x="779665" y="1434106"/>
              <a:ext cx="1316377" cy="41816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200" b="1" i="0" u="none" strike="noStrike" kern="1200" cap="none" spc="0" baseline="0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ATLAS Project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200" b="1" i="0" u="none" strike="noStrike" kern="1200" cap="none" spc="0" baseline="0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RIPE Academy</a:t>
              </a:r>
              <a:endPara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ZoneTexte 1096">
              <a:extLst>
                <a:ext uri="{FF2B5EF4-FFF2-40B4-BE49-F238E27FC236}">
                  <a16:creationId xmlns:a16="http://schemas.microsoft.com/office/drawing/2014/main" id="{EC43F9AF-3DAE-7B1B-9CA6-108891246C1A}"/>
                </a:ext>
              </a:extLst>
            </p:cNvPr>
            <p:cNvSpPr txBox="1"/>
            <p:nvPr/>
          </p:nvSpPr>
          <p:spPr>
            <a:xfrm>
              <a:off x="8800074" y="1151499"/>
              <a:ext cx="2316579" cy="25875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200" b="1" i="0" u="none" strike="noStrike" kern="1200" cap="none" spc="0" baseline="0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Digital Market Act (2020)</a:t>
              </a:r>
            </a:p>
          </p:txBody>
        </p:sp>
        <p:sp>
          <p:nvSpPr>
            <p:cNvPr id="77" name="ZoneTexte 1098">
              <a:extLst>
                <a:ext uri="{FF2B5EF4-FFF2-40B4-BE49-F238E27FC236}">
                  <a16:creationId xmlns:a16="http://schemas.microsoft.com/office/drawing/2014/main" id="{38162833-ADCB-E52A-1483-4713F5A4F6C1}"/>
                </a:ext>
              </a:extLst>
            </p:cNvPr>
            <p:cNvSpPr txBox="1"/>
            <p:nvPr/>
          </p:nvSpPr>
          <p:spPr>
            <a:xfrm>
              <a:off x="8887375" y="1453543"/>
              <a:ext cx="2203788" cy="830997"/>
            </a:xfrm>
            <a:prstGeom prst="rect">
              <a:avLst/>
            </a:prstGeom>
            <a:noFill/>
            <a:ln w="9528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200" b="1" i="1" u="none" strike="noStrike" kern="1200" cap="none" spc="0" baseline="0" dirty="0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Objective 1 out of 5: Promote Connectivity and </a:t>
              </a:r>
              <a:r>
                <a:rPr lang="fr-FR" sz="1200" b="1" i="1" u="none" strike="noStrike" kern="1200" cap="none" spc="0" baseline="0" dirty="0" err="1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access</a:t>
              </a:r>
              <a:r>
                <a:rPr lang="fr-FR" sz="1200" b="1" i="1" u="none" strike="noStrike" kern="1200" cap="none" spc="0" baseline="0" dirty="0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to High </a:t>
              </a:r>
              <a:r>
                <a:rPr lang="fr-FR" sz="1200" b="1" i="1" u="none" strike="noStrike" kern="1200" cap="none" spc="0" baseline="0" dirty="0" err="1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Capacity</a:t>
              </a:r>
              <a:endParaRPr lang="fr-FR" sz="1200" b="1" i="1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200" b="1" i="1" u="none" strike="noStrike" kern="1200" cap="none" spc="0" baseline="0" dirty="0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Networks</a:t>
              </a:r>
            </a:p>
          </p:txBody>
        </p:sp>
        <p:sp>
          <p:nvSpPr>
            <p:cNvPr id="78" name="ZoneTexte 1099">
              <a:extLst>
                <a:ext uri="{FF2B5EF4-FFF2-40B4-BE49-F238E27FC236}">
                  <a16:creationId xmlns:a16="http://schemas.microsoft.com/office/drawing/2014/main" id="{123E7381-83F3-F91C-76BA-958890E0E059}"/>
                </a:ext>
              </a:extLst>
            </p:cNvPr>
            <p:cNvSpPr txBox="1"/>
            <p:nvPr/>
          </p:nvSpPr>
          <p:spPr>
            <a:xfrm>
              <a:off x="5726314" y="1876133"/>
              <a:ext cx="1132829" cy="58542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200" b="1" i="0" u="none" strike="noStrike" kern="1200" cap="none" spc="0" baseline="0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5 years 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200" b="1" i="0" u="none" strike="noStrike" kern="1200" cap="none" spc="0" baseline="0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mandate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200" b="1" i="0" u="none" strike="noStrike" kern="1200" cap="none" spc="0" baseline="0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(2021-2025)</a:t>
              </a:r>
            </a:p>
          </p:txBody>
        </p:sp>
        <p:sp>
          <p:nvSpPr>
            <p:cNvPr id="79" name="ZoneTexte 1100">
              <a:extLst>
                <a:ext uri="{FF2B5EF4-FFF2-40B4-BE49-F238E27FC236}">
                  <a16:creationId xmlns:a16="http://schemas.microsoft.com/office/drawing/2014/main" id="{64B6019D-11F2-0D3E-D799-640161FF154E}"/>
                </a:ext>
              </a:extLst>
            </p:cNvPr>
            <p:cNvSpPr txBox="1"/>
            <p:nvPr/>
          </p:nvSpPr>
          <p:spPr>
            <a:xfrm>
              <a:off x="7207108" y="1885516"/>
              <a:ext cx="1043484" cy="58542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200" b="1" i="0" u="none" strike="noStrike" kern="1200" cap="none" spc="0" baseline="0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5 years 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200" b="1" i="0" u="none" strike="noStrike" kern="1200" cap="none" spc="0" baseline="0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mandate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200" b="1" i="0" u="none" strike="noStrike" kern="1200" cap="none" spc="0" baseline="0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(2021-2025)</a:t>
              </a:r>
            </a:p>
          </p:txBody>
        </p:sp>
      </p:grp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C8A6FD58-9EBB-D64D-AEC3-73C497730A2A}"/>
              </a:ext>
            </a:extLst>
          </p:cNvPr>
          <p:cNvGrpSpPr/>
          <p:nvPr/>
        </p:nvGrpSpPr>
        <p:grpSpPr>
          <a:xfrm>
            <a:off x="807494" y="4907085"/>
            <a:ext cx="10309151" cy="1291585"/>
            <a:chOff x="807494" y="4907085"/>
            <a:chExt cx="10309151" cy="1291585"/>
          </a:xfrm>
        </p:grpSpPr>
        <p:sp>
          <p:nvSpPr>
            <p:cNvPr id="4" name="Rectangle 1049">
              <a:extLst>
                <a:ext uri="{FF2B5EF4-FFF2-40B4-BE49-F238E27FC236}">
                  <a16:creationId xmlns:a16="http://schemas.microsoft.com/office/drawing/2014/main" id="{953C2BBC-B719-D0F9-2F39-D8F6BD3EE4E1}"/>
                </a:ext>
              </a:extLst>
            </p:cNvPr>
            <p:cNvSpPr/>
            <p:nvPr/>
          </p:nvSpPr>
          <p:spPr>
            <a:xfrm>
              <a:off x="807494" y="4959242"/>
              <a:ext cx="10309151" cy="1239428"/>
            </a:xfrm>
            <a:prstGeom prst="rect">
              <a:avLst/>
            </a:prstGeom>
            <a:solidFill>
              <a:srgbClr val="FFF2CC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0" rIns="0" bIns="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10000"/>
                </a:lnSpc>
                <a:spcBef>
                  <a:spcPts val="0"/>
                </a:spcBef>
                <a:spcAft>
                  <a:spcPts val="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600" b="0" i="0" u="none" strike="noStrike" kern="120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ZoneTexte 1041">
              <a:extLst>
                <a:ext uri="{FF2B5EF4-FFF2-40B4-BE49-F238E27FC236}">
                  <a16:creationId xmlns:a16="http://schemas.microsoft.com/office/drawing/2014/main" id="{7176481F-51BE-E508-8CA5-0AE519BB35A0}"/>
                </a:ext>
              </a:extLst>
            </p:cNvPr>
            <p:cNvSpPr txBox="1"/>
            <p:nvPr/>
          </p:nvSpPr>
          <p:spPr>
            <a:xfrm>
              <a:off x="2228911" y="4907085"/>
              <a:ext cx="5460824" cy="30665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IPv6 Policies, Roadmap and Instruments at National Level</a:t>
              </a:r>
            </a:p>
          </p:txBody>
        </p:sp>
        <p:pic>
          <p:nvPicPr>
            <p:cNvPr id="53" name="Image 1057">
              <a:extLst>
                <a:ext uri="{FF2B5EF4-FFF2-40B4-BE49-F238E27FC236}">
                  <a16:creationId xmlns:a16="http://schemas.microsoft.com/office/drawing/2014/main" id="{C5CFE4A5-D994-0DB5-18F2-98E63CAEB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63348" y="5353658"/>
              <a:ext cx="1757470" cy="57361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54" name="Picture 6" descr="Italy Flag">
              <a:extLst>
                <a:ext uri="{FF2B5EF4-FFF2-40B4-BE49-F238E27FC236}">
                  <a16:creationId xmlns:a16="http://schemas.microsoft.com/office/drawing/2014/main" id="{8E271A86-7D98-B70C-9D15-ABB337E01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1415351" y="5408245"/>
              <a:ext cx="484062" cy="464445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55" name="Picture 8" descr="French Flag">
              <a:extLst>
                <a:ext uri="{FF2B5EF4-FFF2-40B4-BE49-F238E27FC236}">
                  <a16:creationId xmlns:a16="http://schemas.microsoft.com/office/drawing/2014/main" id="{331BABBB-7240-83B8-71E0-5E6E8A65E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3615093" y="5426624"/>
              <a:ext cx="484062" cy="464445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56" name="Picture 10" descr="Spanish Flag">
              <a:extLst>
                <a:ext uri="{FF2B5EF4-FFF2-40B4-BE49-F238E27FC236}">
                  <a16:creationId xmlns:a16="http://schemas.microsoft.com/office/drawing/2014/main" id="{9CBA496E-3237-D76C-B201-971E83C59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2900457" y="5396809"/>
              <a:ext cx="484062" cy="464445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57" name="Picture 12" descr="Germany Flag Image">
              <a:extLst>
                <a:ext uri="{FF2B5EF4-FFF2-40B4-BE49-F238E27FC236}">
                  <a16:creationId xmlns:a16="http://schemas.microsoft.com/office/drawing/2014/main" id="{AF823388-ADF2-CA47-1222-AD0A8ACDC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6587324" y="5387281"/>
              <a:ext cx="484062" cy="464445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58" name="Picture 14" descr="Hollande Flag">
              <a:extLst>
                <a:ext uri="{FF2B5EF4-FFF2-40B4-BE49-F238E27FC236}">
                  <a16:creationId xmlns:a16="http://schemas.microsoft.com/office/drawing/2014/main" id="{46792131-AB36-04DC-636A-65214BBA6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2205683" y="5413075"/>
              <a:ext cx="484062" cy="464445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59" name="Picture 16" descr="Luxembourg Drapeau Pays">
              <a:extLst>
                <a:ext uri="{FF2B5EF4-FFF2-40B4-BE49-F238E27FC236}">
                  <a16:creationId xmlns:a16="http://schemas.microsoft.com/office/drawing/2014/main" id="{9ED9309F-1A72-3B19-A0C8-7F84CDC4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>
            <a:xfrm>
              <a:off x="7351646" y="5406984"/>
              <a:ext cx="484062" cy="397492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60" name="Picture 18" descr="Afficher les détails de l’image associée">
              <a:extLst>
                <a:ext uri="{FF2B5EF4-FFF2-40B4-BE49-F238E27FC236}">
                  <a16:creationId xmlns:a16="http://schemas.microsoft.com/office/drawing/2014/main" id="{F714E82C-B167-069B-5852-040B6332B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>
              <a:off x="8021797" y="5345929"/>
              <a:ext cx="657855" cy="439874"/>
            </a:xfrm>
            <a:prstGeom prst="rect">
              <a:avLst/>
            </a:prstGeom>
            <a:noFill/>
            <a:ln cap="flat">
              <a:noFill/>
            </a:ln>
          </p:spPr>
        </p:pic>
        <p:grpSp>
          <p:nvGrpSpPr>
            <p:cNvPr id="67" name="Groupe 1090">
              <a:extLst>
                <a:ext uri="{FF2B5EF4-FFF2-40B4-BE49-F238E27FC236}">
                  <a16:creationId xmlns:a16="http://schemas.microsoft.com/office/drawing/2014/main" id="{3FF7094B-8F8A-8214-FC2A-DC7A111A6320}"/>
                </a:ext>
              </a:extLst>
            </p:cNvPr>
            <p:cNvGrpSpPr/>
            <p:nvPr/>
          </p:nvGrpSpPr>
          <p:grpSpPr>
            <a:xfrm>
              <a:off x="8878952" y="5460854"/>
              <a:ext cx="375311" cy="96453"/>
              <a:chOff x="9405893" y="5915646"/>
              <a:chExt cx="428167" cy="114684"/>
            </a:xfrm>
          </p:grpSpPr>
          <p:sp>
            <p:nvSpPr>
              <p:cNvPr id="68" name="Ellipse 1086">
                <a:extLst>
                  <a:ext uri="{FF2B5EF4-FFF2-40B4-BE49-F238E27FC236}">
                    <a16:creationId xmlns:a16="http://schemas.microsoft.com/office/drawing/2014/main" id="{33200FC8-5DAA-045A-34D7-6FEA444E3199}"/>
                  </a:ext>
                </a:extLst>
              </p:cNvPr>
              <p:cNvSpPr/>
              <p:nvPr/>
            </p:nvSpPr>
            <p:spPr>
              <a:xfrm>
                <a:off x="9405893" y="5915646"/>
                <a:ext cx="108804" cy="114684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000000"/>
              </a:solidFill>
              <a:ln w="9528" cap="flat">
                <a:solidFill>
                  <a:srgbClr val="404040"/>
                </a:solidFill>
                <a:prstDash val="solid"/>
                <a:miter/>
              </a:ln>
            </p:spPr>
            <p:txBody>
              <a:bodyPr vert="horz" wrap="square" lIns="91440" tIns="0" rIns="0" bIns="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20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600" b="0" i="0" u="none" strike="noStrike" kern="1200" cap="none" spc="0" baseline="0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Ellipse 1087">
                <a:extLst>
                  <a:ext uri="{FF2B5EF4-FFF2-40B4-BE49-F238E27FC236}">
                    <a16:creationId xmlns:a16="http://schemas.microsoft.com/office/drawing/2014/main" id="{7768E0DF-FEB3-5734-D26C-9582118E457F}"/>
                  </a:ext>
                </a:extLst>
              </p:cNvPr>
              <p:cNvSpPr/>
              <p:nvPr/>
            </p:nvSpPr>
            <p:spPr>
              <a:xfrm>
                <a:off x="9558241" y="5915646"/>
                <a:ext cx="108804" cy="114684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000000"/>
              </a:solidFill>
              <a:ln w="9528" cap="flat">
                <a:solidFill>
                  <a:srgbClr val="404040"/>
                </a:solidFill>
                <a:prstDash val="solid"/>
                <a:miter/>
              </a:ln>
            </p:spPr>
            <p:txBody>
              <a:bodyPr vert="horz" wrap="square" lIns="91440" tIns="0" rIns="0" bIns="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20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600" b="0" i="0" u="none" strike="noStrike" kern="1200" cap="none" spc="0" baseline="0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Ellipse 1089">
                <a:extLst>
                  <a:ext uri="{FF2B5EF4-FFF2-40B4-BE49-F238E27FC236}">
                    <a16:creationId xmlns:a16="http://schemas.microsoft.com/office/drawing/2014/main" id="{BEE69F0C-2002-7EE7-A8CC-E846089A7B77}"/>
                  </a:ext>
                </a:extLst>
              </p:cNvPr>
              <p:cNvSpPr/>
              <p:nvPr/>
            </p:nvSpPr>
            <p:spPr>
              <a:xfrm>
                <a:off x="9725256" y="5915646"/>
                <a:ext cx="108804" cy="114684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000000"/>
              </a:solidFill>
              <a:ln w="9528" cap="flat">
                <a:solidFill>
                  <a:srgbClr val="404040"/>
                </a:solidFill>
                <a:prstDash val="solid"/>
                <a:miter/>
              </a:ln>
            </p:spPr>
            <p:txBody>
              <a:bodyPr vert="horz" wrap="square" lIns="91440" tIns="0" rIns="0" bIns="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20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600" b="0" i="0" u="none" strike="noStrike" kern="1200" cap="none" spc="0" baseline="0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1" name="Groupe 1091">
              <a:extLst>
                <a:ext uri="{FF2B5EF4-FFF2-40B4-BE49-F238E27FC236}">
                  <a16:creationId xmlns:a16="http://schemas.microsoft.com/office/drawing/2014/main" id="{A830FEC0-1994-6539-0413-353551033E03}"/>
                </a:ext>
              </a:extLst>
            </p:cNvPr>
            <p:cNvGrpSpPr/>
            <p:nvPr/>
          </p:nvGrpSpPr>
          <p:grpSpPr>
            <a:xfrm>
              <a:off x="885290" y="5560553"/>
              <a:ext cx="375311" cy="96453"/>
              <a:chOff x="286472" y="6034189"/>
              <a:chExt cx="428167" cy="114684"/>
            </a:xfrm>
          </p:grpSpPr>
          <p:sp>
            <p:nvSpPr>
              <p:cNvPr id="72" name="Ellipse 1092">
                <a:extLst>
                  <a:ext uri="{FF2B5EF4-FFF2-40B4-BE49-F238E27FC236}">
                    <a16:creationId xmlns:a16="http://schemas.microsoft.com/office/drawing/2014/main" id="{71D522E9-9497-283A-7D96-F46249925D27}"/>
                  </a:ext>
                </a:extLst>
              </p:cNvPr>
              <p:cNvSpPr/>
              <p:nvPr/>
            </p:nvSpPr>
            <p:spPr>
              <a:xfrm>
                <a:off x="286472" y="6034189"/>
                <a:ext cx="108804" cy="114684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000000"/>
              </a:solidFill>
              <a:ln w="9528" cap="flat">
                <a:solidFill>
                  <a:srgbClr val="404040"/>
                </a:solidFill>
                <a:prstDash val="solid"/>
                <a:miter/>
              </a:ln>
            </p:spPr>
            <p:txBody>
              <a:bodyPr vert="horz" wrap="square" lIns="91440" tIns="0" rIns="0" bIns="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20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600" b="0" i="0" u="none" strike="noStrike" kern="1200" cap="none" spc="0" baseline="0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Ellipse 1093">
                <a:extLst>
                  <a:ext uri="{FF2B5EF4-FFF2-40B4-BE49-F238E27FC236}">
                    <a16:creationId xmlns:a16="http://schemas.microsoft.com/office/drawing/2014/main" id="{3EEDD148-AEAC-EF0A-38A4-B6AE0758ABC5}"/>
                  </a:ext>
                </a:extLst>
              </p:cNvPr>
              <p:cNvSpPr/>
              <p:nvPr/>
            </p:nvSpPr>
            <p:spPr>
              <a:xfrm>
                <a:off x="438811" y="6034189"/>
                <a:ext cx="108804" cy="114684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000000"/>
              </a:solidFill>
              <a:ln w="9528" cap="flat">
                <a:solidFill>
                  <a:srgbClr val="404040"/>
                </a:solidFill>
                <a:prstDash val="solid"/>
                <a:miter/>
              </a:ln>
            </p:spPr>
            <p:txBody>
              <a:bodyPr vert="horz" wrap="square" lIns="91440" tIns="0" rIns="0" bIns="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20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600" b="0" i="0" u="none" strike="noStrike" kern="1200" cap="none" spc="0" baseline="0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Ellipse 1094">
                <a:extLst>
                  <a:ext uri="{FF2B5EF4-FFF2-40B4-BE49-F238E27FC236}">
                    <a16:creationId xmlns:a16="http://schemas.microsoft.com/office/drawing/2014/main" id="{194D4E80-3F48-A6E0-38FF-A5D92819CFBA}"/>
                  </a:ext>
                </a:extLst>
              </p:cNvPr>
              <p:cNvSpPr/>
              <p:nvPr/>
            </p:nvSpPr>
            <p:spPr>
              <a:xfrm>
                <a:off x="605835" y="6034189"/>
                <a:ext cx="108804" cy="114684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000000"/>
              </a:solidFill>
              <a:ln w="9528" cap="flat">
                <a:solidFill>
                  <a:srgbClr val="404040"/>
                </a:solidFill>
                <a:prstDash val="solid"/>
                <a:miter/>
              </a:ln>
            </p:spPr>
            <p:txBody>
              <a:bodyPr vert="horz" wrap="square" lIns="91440" tIns="0" rIns="0" bIns="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20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600" b="0" i="0" u="none" strike="noStrike" kern="1200" cap="none" spc="0" baseline="0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81" name="object 24">
            <a:extLst>
              <a:ext uri="{FF2B5EF4-FFF2-40B4-BE49-F238E27FC236}">
                <a16:creationId xmlns:a16="http://schemas.microsoft.com/office/drawing/2014/main" id="{05E52AEC-EF3D-3AF4-C3F0-0BE8231D06A8}"/>
              </a:ext>
            </a:extLst>
          </p:cNvPr>
          <p:cNvSpPr txBox="1"/>
          <p:nvPr/>
        </p:nvSpPr>
        <p:spPr>
          <a:xfrm>
            <a:off x="885290" y="6006632"/>
            <a:ext cx="10573677" cy="2034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3962" rIns="0" bIns="0" anchor="t" anchorCtr="0" compatLnSpc="1">
            <a:spAutoFit/>
          </a:bodyPr>
          <a:lstStyle/>
          <a:p>
            <a:pPr marL="1498637" marR="5074" lvl="0" indent="-1486576" algn="l" defTabSz="914400" rtl="0" fontAlgn="auto" hangingPunct="1">
              <a:lnSpc>
                <a:spcPct val="100899"/>
              </a:lnSpc>
              <a:spcBef>
                <a:spcPts val="11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1" u="none" strike="noStrike" kern="1200" cap="none" spc="25" baseline="0" dirty="0">
                <a:solidFill>
                  <a:srgbClr val="FF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IPv6</a:t>
            </a:r>
            <a:r>
              <a:rPr lang="en-US" sz="1400" b="1" i="1" u="none" strike="noStrike" kern="1200" cap="none" spc="45" baseline="0" dirty="0">
                <a:solidFill>
                  <a:srgbClr val="FF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u="none" strike="noStrike" kern="1200" cap="none" spc="10" baseline="0" dirty="0">
                <a:solidFill>
                  <a:srgbClr val="FF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deployment</a:t>
            </a:r>
            <a:r>
              <a:rPr lang="en-US" sz="1400" b="1" i="1" u="none" strike="noStrike" kern="1200" cap="none" spc="95" baseline="0" dirty="0">
                <a:solidFill>
                  <a:srgbClr val="FF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u="none" strike="noStrike" kern="1200" cap="none" spc="-25" baseline="0" dirty="0">
                <a:solidFill>
                  <a:srgbClr val="FF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1400" b="1" i="1" u="none" strike="noStrike" kern="1200" cap="none" spc="125" baseline="0" dirty="0">
                <a:solidFill>
                  <a:srgbClr val="FF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u="none" strike="noStrike" kern="1200" cap="none" spc="15" baseline="0" dirty="0">
                <a:solidFill>
                  <a:srgbClr val="FF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unbalanced (Need to create a New common </a:t>
            </a:r>
            <a:r>
              <a:rPr lang="en-US" sz="1400" b="1" i="1" u="none" strike="noStrike" kern="1200" cap="none" spc="15" baseline="0" dirty="0" err="1">
                <a:solidFill>
                  <a:srgbClr val="FF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Proofground</a:t>
            </a:r>
            <a:r>
              <a:rPr lang="en-US" sz="1400" b="1" i="1" u="none" strike="noStrike" kern="1200" cap="none" spc="15" baseline="0" dirty="0">
                <a:solidFill>
                  <a:srgbClr val="FF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/ Instrument to fill the Gap) </a:t>
            </a:r>
            <a:endParaRPr lang="en-US" sz="1400" b="0" i="1" u="none" strike="noStrike" kern="1200" cap="none" spc="0" baseline="0" dirty="0">
              <a:solidFill>
                <a:srgbClr val="FF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" name="Image 86">
            <a:extLst>
              <a:ext uri="{FF2B5EF4-FFF2-40B4-BE49-F238E27FC236}">
                <a16:creationId xmlns:a16="http://schemas.microsoft.com/office/drawing/2014/main" id="{600BC5D4-83A1-9921-2F19-167C179C035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41598" y="3571434"/>
            <a:ext cx="1720848" cy="22106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4" name="Image 91">
            <a:extLst>
              <a:ext uri="{FF2B5EF4-FFF2-40B4-BE49-F238E27FC236}">
                <a16:creationId xmlns:a16="http://schemas.microsoft.com/office/drawing/2014/main" id="{F5E79ADD-4087-DB3B-990A-B004C85DE23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99906" y="2842262"/>
            <a:ext cx="1197038" cy="46146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1" grpId="0"/>
      <p:bldP spid="8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0">
            <a:extLst>
              <a:ext uri="{FF2B5EF4-FFF2-40B4-BE49-F238E27FC236}">
                <a16:creationId xmlns:a16="http://schemas.microsoft.com/office/drawing/2014/main" id="{07E8AF46-23EF-6A0A-7CD6-DB26AED9F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980" y="1531409"/>
            <a:ext cx="2453911" cy="403838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age 6">
            <a:extLst>
              <a:ext uri="{FF2B5EF4-FFF2-40B4-BE49-F238E27FC236}">
                <a16:creationId xmlns:a16="http://schemas.microsoft.com/office/drawing/2014/main" id="{BF667175-6EED-1589-6DA1-26F99FD4B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665" y="740819"/>
            <a:ext cx="5590367" cy="125132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 7">
            <a:extLst>
              <a:ext uri="{FF2B5EF4-FFF2-40B4-BE49-F238E27FC236}">
                <a16:creationId xmlns:a16="http://schemas.microsoft.com/office/drawing/2014/main" id="{BD89ADAD-7D6C-EDA8-8E3B-DD014FA37D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385" y="753849"/>
            <a:ext cx="3745867" cy="121883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 8">
            <a:extLst>
              <a:ext uri="{FF2B5EF4-FFF2-40B4-BE49-F238E27FC236}">
                <a16:creationId xmlns:a16="http://schemas.microsoft.com/office/drawing/2014/main" id="{A1B762C3-7BD0-4145-AB49-33831F4EBF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0233" y="1964487"/>
            <a:ext cx="2551413" cy="191762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Image 9">
            <a:extLst>
              <a:ext uri="{FF2B5EF4-FFF2-40B4-BE49-F238E27FC236}">
                <a16:creationId xmlns:a16="http://schemas.microsoft.com/office/drawing/2014/main" id="{377CDDF8-05AF-A219-E22C-095BA32C7E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1997" y="1810832"/>
            <a:ext cx="7768001" cy="186886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Image 11">
            <a:extLst>
              <a:ext uri="{FF2B5EF4-FFF2-40B4-BE49-F238E27FC236}">
                <a16:creationId xmlns:a16="http://schemas.microsoft.com/office/drawing/2014/main" id="{59A805CA-EAEB-9F35-ED9E-6A36C2F8D0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7636" y="4212622"/>
            <a:ext cx="3599608" cy="143821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矩形 37">
            <a:extLst>
              <a:ext uri="{FF2B5EF4-FFF2-40B4-BE49-F238E27FC236}">
                <a16:creationId xmlns:a16="http://schemas.microsoft.com/office/drawing/2014/main" id="{0096B501-5E67-B6C7-1657-8F472E96A28D}"/>
              </a:ext>
            </a:extLst>
          </p:cNvPr>
          <p:cNvSpPr/>
          <p:nvPr/>
        </p:nvSpPr>
        <p:spPr>
          <a:xfrm>
            <a:off x="7507406" y="4317495"/>
            <a:ext cx="4601315" cy="2405036"/>
          </a:xfrm>
          <a:prstGeom prst="rect">
            <a:avLst/>
          </a:prstGeom>
          <a:gradFill>
            <a:gsLst>
              <a:gs pos="0">
                <a:srgbClr val="0070C0">
                  <a:alpha val="71000"/>
                </a:srgbClr>
              </a:gs>
              <a:gs pos="100000">
                <a:srgbClr val="002D86">
                  <a:alpha val="28000"/>
                </a:srgbClr>
              </a:gs>
            </a:gsLst>
            <a:lin ang="5400000"/>
          </a:gradFill>
          <a:ln w="3172" cap="flat">
            <a:solidFill>
              <a:srgbClr val="00B0F0"/>
            </a:solidFill>
            <a:prstDash val="solid"/>
            <a:miter/>
          </a:ln>
        </p:spPr>
        <p:txBody>
          <a:bodyPr vert="horz" wrap="square" lIns="91403" tIns="45701" rIns="91403" bIns="45701" anchor="ctr" anchorCtr="0" compatLnSpc="1">
            <a:noAutofit/>
          </a:bodyPr>
          <a:lstStyle/>
          <a:p>
            <a:pPr marL="1828068" marR="0" lvl="4" indent="0" algn="l" defTabSz="91403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798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等线" pitchFamily="2"/>
            </a:endParaRPr>
          </a:p>
        </p:txBody>
      </p:sp>
      <p:sp>
        <p:nvSpPr>
          <p:cNvPr id="10" name="TextBox 29">
            <a:extLst>
              <a:ext uri="{FF2B5EF4-FFF2-40B4-BE49-F238E27FC236}">
                <a16:creationId xmlns:a16="http://schemas.microsoft.com/office/drawing/2014/main" id="{3E1396FD-48CC-C207-66C5-03E168708094}"/>
              </a:ext>
            </a:extLst>
          </p:cNvPr>
          <p:cNvSpPr txBox="1"/>
          <p:nvPr/>
        </p:nvSpPr>
        <p:spPr>
          <a:xfrm>
            <a:off x="7653601" y="4461083"/>
            <a:ext cx="4351821" cy="1098075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03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19" b="1" i="0" u="none" strike="noStrike" kern="0" cap="none" spc="0" baseline="0">
                <a:solidFill>
                  <a:srgbClr val="44546A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Microsoft YaHei" pitchFamily="34"/>
                <a:ea typeface="Microsoft YaHei" pitchFamily="34"/>
              </a:rPr>
              <a:t>Communicate with </a:t>
            </a:r>
            <a:r>
              <a:rPr lang="fr-FR" sz="1119" b="1" i="0" u="none" strike="noStrike" kern="0" cap="none" spc="0" baseline="0">
                <a:solidFill>
                  <a:srgbClr val="44546A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Microsoft YaHei" pitchFamily="34"/>
                <a:ea typeface="Microsoft YaHei" pitchFamily="34"/>
              </a:rPr>
              <a:t>C</a:t>
            </a:r>
            <a:r>
              <a:rPr lang="en-US" sz="1119" b="1" i="0" u="none" strike="noStrike" kern="0" cap="none" spc="0" baseline="0">
                <a:solidFill>
                  <a:srgbClr val="44546A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Microsoft YaHei" pitchFamily="34"/>
                <a:ea typeface="Microsoft YaHei" pitchFamily="34"/>
              </a:rPr>
              <a:t>arriers and </a:t>
            </a:r>
            <a:r>
              <a:rPr lang="fr-FR" sz="1119" b="1" i="0" u="none" strike="noStrike" kern="0" cap="none" spc="0" baseline="0">
                <a:solidFill>
                  <a:srgbClr val="44546A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Microsoft YaHei" pitchFamily="34"/>
                <a:ea typeface="Microsoft YaHei" pitchFamily="34"/>
              </a:rPr>
              <a:t>E</a:t>
            </a:r>
            <a:r>
              <a:rPr lang="en-US" sz="1119" b="1" i="0" u="none" strike="noStrike" kern="0" cap="none" spc="0" baseline="0">
                <a:solidFill>
                  <a:srgbClr val="44546A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Microsoft YaHei" pitchFamily="34"/>
                <a:ea typeface="Microsoft YaHei" pitchFamily="34"/>
              </a:rPr>
              <a:t>nterprises and regularly release IPv6 deployment reports</a:t>
            </a:r>
            <a:endParaRPr lang="en-US" sz="1399" b="1" i="0" u="none" strike="noStrike" kern="0" cap="none" spc="0" baseline="0">
              <a:solidFill>
                <a:srgbClr val="44546A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Microsoft YaHei" pitchFamily="34"/>
              <a:ea typeface="Microsoft YaHei" pitchFamily="34"/>
            </a:endParaRPr>
          </a:p>
          <a:p>
            <a:pPr marL="285640" marR="0" lvl="0" indent="-285640" algn="l" defTabSz="91403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80" b="1" i="0" u="none" strike="noStrike" kern="0" cap="none" spc="0" baseline="0">
                <a:solidFill>
                  <a:srgbClr val="44546A"/>
                </a:solidFill>
                <a:uFillTx/>
                <a:latin typeface="Microsoft YaHei" pitchFamily="34"/>
                <a:ea typeface="Microsoft YaHei" pitchFamily="34"/>
              </a:rPr>
              <a:t>Annual Barometer on IPv6 Evolution in France</a:t>
            </a:r>
          </a:p>
          <a:p>
            <a:pPr marL="285640" marR="0" lvl="0" indent="-285640" algn="l" defTabSz="91403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80" b="1" i="0" u="none" strike="noStrike" kern="0" cap="none" spc="0" baseline="0">
                <a:solidFill>
                  <a:srgbClr val="44546A"/>
                </a:solidFill>
                <a:uFillTx/>
                <a:latin typeface="Microsoft YaHei" pitchFamily="34"/>
                <a:ea typeface="Microsoft YaHei" pitchFamily="34"/>
              </a:rPr>
              <a:t>Annual Report on Data Interconnection in France</a:t>
            </a:r>
          </a:p>
          <a:p>
            <a:pPr marL="285640" marR="0" lvl="0" indent="-285640" algn="l" defTabSz="91403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80" b="1" i="0" u="none" strike="noStrike" kern="0" cap="none" spc="0" baseline="0">
                <a:solidFill>
                  <a:srgbClr val="44546A"/>
                </a:solidFill>
                <a:uFillTx/>
                <a:latin typeface="Microsoft YaHei" pitchFamily="34"/>
                <a:ea typeface="Microsoft YaHei" pitchFamily="34"/>
              </a:rPr>
              <a:t>France 2021 Internet Report</a:t>
            </a:r>
          </a:p>
          <a:p>
            <a:pPr marL="285640" marR="0" lvl="0" indent="-285640" algn="l" defTabSz="91403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80" b="1" i="0" u="none" strike="noStrike" kern="0" cap="none" spc="0" baseline="0">
                <a:solidFill>
                  <a:srgbClr val="44546A"/>
                </a:solidFill>
                <a:uFillTx/>
                <a:latin typeface="Microsoft YaHei" pitchFamily="34"/>
                <a:ea typeface="Microsoft YaHei" pitchFamily="34"/>
              </a:rPr>
              <a:t>Internet Service Quality 2020 Report</a:t>
            </a:r>
          </a:p>
          <a:p>
            <a:pPr marL="285640" marR="0" lvl="0" indent="-285640" algn="l" defTabSz="91403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1" i="0" u="none" strike="noStrike" kern="0" cap="none" spc="0" baseline="0">
                <a:solidFill>
                  <a:srgbClr val="44546A"/>
                </a:solidFill>
                <a:uFillTx/>
                <a:latin typeface="Calibri"/>
                <a:ea typeface="等线" pitchFamily="2"/>
              </a:rPr>
              <a:t>Global IPv6 Deployment Statistics</a:t>
            </a:r>
            <a:endParaRPr lang="en-US" sz="1599" b="1" i="0" u="none" strike="noStrike" kern="0" cap="none" spc="0" baseline="0">
              <a:solidFill>
                <a:srgbClr val="44546A"/>
              </a:solidFill>
              <a:uFillTx/>
              <a:latin typeface="Microsoft YaHei" pitchFamily="34"/>
              <a:ea typeface="Microsoft YaHei" pitchFamily="34"/>
            </a:endParaRPr>
          </a:p>
        </p:txBody>
      </p:sp>
      <p:sp>
        <p:nvSpPr>
          <p:cNvPr id="11" name="TextBox 30">
            <a:extLst>
              <a:ext uri="{FF2B5EF4-FFF2-40B4-BE49-F238E27FC236}">
                <a16:creationId xmlns:a16="http://schemas.microsoft.com/office/drawing/2014/main" id="{C14F41E2-40AF-A0F4-197E-9EAD7388D8B1}"/>
              </a:ext>
            </a:extLst>
          </p:cNvPr>
          <p:cNvSpPr txBox="1"/>
          <p:nvPr/>
        </p:nvSpPr>
        <p:spPr>
          <a:xfrm>
            <a:off x="7653601" y="5861605"/>
            <a:ext cx="4351821" cy="670694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03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0" cap="none" spc="0" baseline="0">
                <a:solidFill>
                  <a:srgbClr val="44546A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Microsoft YaHei" pitchFamily="34"/>
                <a:ea typeface="Microsoft YaHei" pitchFamily="34"/>
              </a:rPr>
              <a:t>Work with IPv6 </a:t>
            </a:r>
            <a:r>
              <a:rPr lang="fr-FR" sz="1200" b="1" i="0" u="none" strike="noStrike" kern="0" cap="none" spc="0" baseline="0">
                <a:solidFill>
                  <a:srgbClr val="44546A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Microsoft YaHei" pitchFamily="34"/>
                <a:ea typeface="Microsoft YaHei" pitchFamily="34"/>
              </a:rPr>
              <a:t>S</a:t>
            </a:r>
            <a:r>
              <a:rPr lang="en-US" sz="1200" b="1" i="0" u="none" strike="noStrike" kern="0" cap="none" spc="0" baseline="0">
                <a:solidFill>
                  <a:srgbClr val="44546A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Microsoft YaHei" pitchFamily="34"/>
                <a:ea typeface="Microsoft YaHei" pitchFamily="34"/>
              </a:rPr>
              <a:t>takeholders to release guidance document</a:t>
            </a:r>
            <a:r>
              <a:rPr lang="fr-FR" sz="1200" b="1" i="0" u="none" strike="noStrike" kern="0" cap="none" spc="0" baseline="0">
                <a:solidFill>
                  <a:srgbClr val="44546A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Microsoft YaHei" pitchFamily="34"/>
                <a:ea typeface="Microsoft YaHei" pitchFamily="34"/>
              </a:rPr>
              <a:t>s</a:t>
            </a:r>
            <a:endParaRPr lang="en-US" sz="1599" b="1" i="0" u="none" strike="noStrike" kern="0" cap="none" spc="0" baseline="0">
              <a:solidFill>
                <a:srgbClr val="44546A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Microsoft YaHei" pitchFamily="34"/>
              <a:ea typeface="Microsoft YaHei" pitchFamily="34"/>
            </a:endParaRPr>
          </a:p>
          <a:p>
            <a:pPr marL="285640" marR="0" lvl="0" indent="-285640" algn="l" defTabSz="91403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1" i="0" u="none" strike="noStrike" kern="0" cap="none" spc="0" baseline="0">
                <a:solidFill>
                  <a:srgbClr val="548235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Microsoft YaHei" pitchFamily="34"/>
                <a:ea typeface="Microsoft YaHei" pitchFamily="34"/>
              </a:rPr>
              <a:t>Enterprise: Why Migrate to IPv6? December 2020</a:t>
            </a:r>
            <a:endParaRPr lang="en-US" sz="1599" b="1" i="0" u="none" strike="noStrike" kern="0" cap="none" spc="0" baseline="0">
              <a:solidFill>
                <a:srgbClr val="548235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Microsoft YaHei" pitchFamily="34"/>
              <a:ea typeface="Microsoft YaHei" pitchFamily="34"/>
            </a:endParaRPr>
          </a:p>
          <a:p>
            <a:pPr marL="285640" marR="0" lvl="0" indent="-285640" algn="l" defTabSz="91403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1" i="0" u="none" strike="noStrike" kern="0" cap="none" spc="0" baseline="0">
                <a:solidFill>
                  <a:srgbClr val="548235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Microsoft YaHei" pitchFamily="34"/>
                <a:ea typeface="Microsoft YaHei" pitchFamily="34"/>
              </a:rPr>
              <a:t>Enterprise IPv6 Deployment Guide</a:t>
            </a:r>
            <a:endParaRPr lang="en-US" sz="1050" b="1" i="0" u="none" strike="noStrike" kern="0" cap="none" spc="0" baseline="0">
              <a:solidFill>
                <a:srgbClr val="548235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Microsoft YaHei" pitchFamily="34"/>
              <a:ea typeface="Microsoft YaHei" pitchFamily="34"/>
            </a:endParaRPr>
          </a:p>
        </p:txBody>
      </p:sp>
      <p:sp>
        <p:nvSpPr>
          <p:cNvPr id="12" name="矩形 37">
            <a:extLst>
              <a:ext uri="{FF2B5EF4-FFF2-40B4-BE49-F238E27FC236}">
                <a16:creationId xmlns:a16="http://schemas.microsoft.com/office/drawing/2014/main" id="{127058B2-70B8-9533-3A0A-D4CE97CA1512}"/>
              </a:ext>
            </a:extLst>
          </p:cNvPr>
          <p:cNvSpPr/>
          <p:nvPr/>
        </p:nvSpPr>
        <p:spPr>
          <a:xfrm>
            <a:off x="186583" y="5718639"/>
            <a:ext cx="4601315" cy="990615"/>
          </a:xfrm>
          <a:prstGeom prst="rect">
            <a:avLst/>
          </a:prstGeom>
          <a:gradFill>
            <a:gsLst>
              <a:gs pos="0">
                <a:srgbClr val="0070C0">
                  <a:alpha val="71000"/>
                </a:srgbClr>
              </a:gs>
              <a:gs pos="100000">
                <a:srgbClr val="002D86">
                  <a:alpha val="28000"/>
                </a:srgbClr>
              </a:gs>
            </a:gsLst>
            <a:lin ang="5400000"/>
          </a:gradFill>
          <a:ln w="3172" cap="flat">
            <a:solidFill>
              <a:srgbClr val="00B0F0"/>
            </a:solidFill>
            <a:prstDash val="solid"/>
            <a:miter/>
          </a:ln>
        </p:spPr>
        <p:txBody>
          <a:bodyPr vert="horz" wrap="square" lIns="91403" tIns="45701" rIns="91403" bIns="45701" anchor="ctr" anchorCtr="0" compatLnSpc="1">
            <a:noAutofit/>
          </a:bodyPr>
          <a:lstStyle/>
          <a:p>
            <a:pPr marL="1828068" marR="0" lvl="4" indent="0" algn="l" defTabSz="91403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798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等线" pitchFamily="2"/>
            </a:endParaRPr>
          </a:p>
        </p:txBody>
      </p:sp>
      <p:sp>
        <p:nvSpPr>
          <p:cNvPr id="13" name="TextBox 29">
            <a:extLst>
              <a:ext uri="{FF2B5EF4-FFF2-40B4-BE49-F238E27FC236}">
                <a16:creationId xmlns:a16="http://schemas.microsoft.com/office/drawing/2014/main" id="{68AADCC3-CDF8-5C9B-3E1F-1D1EBF1697A1}"/>
              </a:ext>
            </a:extLst>
          </p:cNvPr>
          <p:cNvSpPr txBox="1"/>
          <p:nvPr/>
        </p:nvSpPr>
        <p:spPr>
          <a:xfrm>
            <a:off x="328031" y="5817220"/>
            <a:ext cx="4351821" cy="738368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285640" marR="0" lvl="0" indent="-285640" algn="l" defTabSz="91403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0" cap="none" spc="0" baseline="0">
                <a:solidFill>
                  <a:srgbClr val="548235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等线" pitchFamily="2"/>
              </a:rPr>
              <a:t>An obligation of IPv6 support </a:t>
            </a:r>
            <a:r>
              <a:rPr lang="en-US" sz="1200" b="1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等线" pitchFamily="2"/>
              </a:rPr>
              <a:t>to guarantee the service </a:t>
            </a:r>
            <a:r>
              <a:rPr lang="en-US" sz="1200" b="1" i="0" u="none" strike="noStrike" kern="0" cap="none" spc="0" baseline="0">
                <a:solidFill>
                  <a:srgbClr val="70AD47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等线" pitchFamily="2"/>
              </a:rPr>
              <a:t>interoperability </a:t>
            </a:r>
            <a:r>
              <a:rPr lang="en-US" sz="1200" b="1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等线" pitchFamily="2"/>
              </a:rPr>
              <a:t>and </a:t>
            </a:r>
            <a:r>
              <a:rPr lang="en-US" sz="1200" b="1" i="0" u="none" strike="noStrike" kern="0" cap="none" spc="0" baseline="0">
                <a:solidFill>
                  <a:srgbClr val="548235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等线" pitchFamily="2"/>
              </a:rPr>
              <a:t>not block services only available in IPv6</a:t>
            </a:r>
            <a:endParaRPr lang="fr-FR" sz="1200" b="1" i="0" u="none" strike="noStrike" kern="0" cap="none" spc="0" baseline="0">
              <a:solidFill>
                <a:srgbClr val="548235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/>
            </a:endParaRPr>
          </a:p>
          <a:p>
            <a:pPr marL="285640" marR="0" lvl="0" indent="-285640" algn="l" defTabSz="91403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b="1" i="0" u="none" strike="noStrike" kern="0" cap="none" spc="0" baseline="0">
                <a:solidFill>
                  <a:srgbClr val="548235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The 3.4-3.8 GHz 5G spectrum holders</a:t>
            </a:r>
            <a:r>
              <a:rPr lang="fr-FR" sz="1200" b="1" i="0" u="none" strike="noStrike" kern="0" cap="none" spc="0" baseline="0">
                <a:solidFill>
                  <a:srgbClr val="548235"/>
                </a:solidFill>
                <a:uFillTx/>
                <a:latin typeface="Calibri"/>
              </a:rPr>
              <a:t> </a:t>
            </a:r>
            <a:r>
              <a:rPr lang="fr-FR" sz="1200" b="1" i="0" u="none" strike="noStrike" kern="0" cap="none" spc="0" baseline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must have </a:t>
            </a:r>
            <a:r>
              <a:rPr lang="fr-FR" sz="1200" b="1" i="0" u="none" strike="noStrike" kern="0" cap="none" spc="0" baseline="0">
                <a:solidFill>
                  <a:srgbClr val="548235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their network compatible with IPv6 protocol from </a:t>
            </a:r>
            <a:r>
              <a:rPr lang="fr-FR" sz="1200" b="1" i="0" u="none" strike="noStrike" kern="0" cap="none" spc="0" baseline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December 31 2020</a:t>
            </a:r>
            <a:r>
              <a:rPr lang="fr-FR" sz="1200" b="0" i="0" u="none" strike="noStrike" kern="0" cap="none" spc="0" baseline="0">
                <a:solidFill>
                  <a:srgbClr val="FF0000"/>
                </a:solidFill>
                <a:uFillTx/>
                <a:latin typeface="Calibri"/>
              </a:rPr>
              <a:t>. </a:t>
            </a:r>
          </a:p>
        </p:txBody>
      </p:sp>
      <p:sp>
        <p:nvSpPr>
          <p:cNvPr id="14" name="矩形 37">
            <a:extLst>
              <a:ext uri="{FF2B5EF4-FFF2-40B4-BE49-F238E27FC236}">
                <a16:creationId xmlns:a16="http://schemas.microsoft.com/office/drawing/2014/main" id="{8E4F9E87-8912-C4BB-F887-2BB68A07E832}"/>
              </a:ext>
            </a:extLst>
          </p:cNvPr>
          <p:cNvSpPr/>
          <p:nvPr/>
        </p:nvSpPr>
        <p:spPr>
          <a:xfrm>
            <a:off x="5040245" y="5650836"/>
            <a:ext cx="2236256" cy="1058418"/>
          </a:xfrm>
          <a:prstGeom prst="rect">
            <a:avLst/>
          </a:prstGeom>
          <a:gradFill>
            <a:gsLst>
              <a:gs pos="0">
                <a:srgbClr val="0070C0">
                  <a:alpha val="71000"/>
                </a:srgbClr>
              </a:gs>
              <a:gs pos="100000">
                <a:srgbClr val="002D86">
                  <a:alpha val="28000"/>
                </a:srgbClr>
              </a:gs>
            </a:gsLst>
            <a:lin ang="5400000"/>
          </a:gradFill>
          <a:ln w="3172" cap="flat">
            <a:solidFill>
              <a:srgbClr val="00B0F0"/>
            </a:solidFill>
            <a:prstDash val="solid"/>
            <a:miter/>
          </a:ln>
        </p:spPr>
        <p:txBody>
          <a:bodyPr vert="horz" wrap="square" lIns="91403" tIns="45701" rIns="91403" bIns="45701" anchor="ctr" anchorCtr="0" compatLnSpc="1">
            <a:noAutofit/>
          </a:bodyPr>
          <a:lstStyle/>
          <a:p>
            <a:pPr marL="1828068" marR="0" lvl="4" indent="0" algn="l" defTabSz="91403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798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等线" pitchFamily="2"/>
            </a:endParaRPr>
          </a:p>
        </p:txBody>
      </p:sp>
      <p:sp>
        <p:nvSpPr>
          <p:cNvPr id="15" name="TextBox 29">
            <a:extLst>
              <a:ext uri="{FF2B5EF4-FFF2-40B4-BE49-F238E27FC236}">
                <a16:creationId xmlns:a16="http://schemas.microsoft.com/office/drawing/2014/main" id="{8891EE26-37A0-5AB3-C8A4-2BB053ADBE89}"/>
              </a:ext>
            </a:extLst>
          </p:cNvPr>
          <p:cNvSpPr txBox="1"/>
          <p:nvPr/>
        </p:nvSpPr>
        <p:spPr>
          <a:xfrm>
            <a:off x="5221406" y="5724921"/>
            <a:ext cx="1925278" cy="922967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03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The 4 major Operators , Orange, SFR , Bouygues Telecom, Free had already assigned between</a:t>
            </a:r>
          </a:p>
          <a:p>
            <a:pPr marL="0" marR="0" lvl="0" indent="0" algn="l" defTabSz="91403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0" cap="none" spc="0" baseline="0">
                <a:solidFill>
                  <a:srgbClr val="FF0000"/>
                </a:solidFill>
                <a:uFillTx/>
                <a:latin typeface="Calibri"/>
              </a:rPr>
              <a:t> 93% </a:t>
            </a:r>
            <a:r>
              <a:rPr lang="en-US" sz="1200" b="1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and </a:t>
            </a:r>
            <a:r>
              <a:rPr lang="en-US" sz="1200" b="1" i="0" u="none" strike="noStrike" kern="0" cap="none" spc="0" baseline="0">
                <a:solidFill>
                  <a:srgbClr val="FF0000"/>
                </a:solidFill>
                <a:uFillTx/>
                <a:latin typeface="Calibri"/>
              </a:rPr>
              <a:t>98%</a:t>
            </a:r>
            <a:r>
              <a:rPr lang="en-US" sz="1200" b="1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 of their IPv4 @</a:t>
            </a:r>
            <a:endParaRPr lang="fr-FR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6" name="Picture 2" descr="La Task-Force IPv6 | Arcep">
            <a:extLst>
              <a:ext uri="{FF2B5EF4-FFF2-40B4-BE49-F238E27FC236}">
                <a16:creationId xmlns:a16="http://schemas.microsoft.com/office/drawing/2014/main" id="{C59347DA-3EB0-1F9E-1B27-67ABF3A27CD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137291" y="3994775"/>
            <a:ext cx="798518" cy="61887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875CEDB2-9D99-4A01-ED17-6F020BF5ABA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404993" y="575267"/>
            <a:ext cx="847392" cy="59777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Picture 2" descr="Image result for france">
            <a:extLst>
              <a:ext uri="{FF2B5EF4-FFF2-40B4-BE49-F238E27FC236}">
                <a16:creationId xmlns:a16="http://schemas.microsoft.com/office/drawing/2014/main" id="{318F46BC-F173-C804-EBEA-6BDD7809DE4F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0969325" y="183584"/>
            <a:ext cx="811621" cy="71002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56A15AA6-AC57-306D-C6EE-375CDA37EE39}"/>
              </a:ext>
            </a:extLst>
          </p:cNvPr>
          <p:cNvSpPr txBox="1"/>
          <p:nvPr/>
        </p:nvSpPr>
        <p:spPr>
          <a:xfrm>
            <a:off x="434330" y="133284"/>
            <a:ext cx="10206322" cy="4746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03" tIns="45701" rIns="91403" bIns="45701" anchor="t" anchorCtr="0" compatLnSpc="1">
            <a:noAutofit/>
          </a:bodyPr>
          <a:lstStyle/>
          <a:p>
            <a:pPr marL="0" marR="0" lvl="0" indent="0" algn="l" defTabSz="914034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i="0" u="none" strike="noStrike" kern="0" cap="none" spc="-2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French IPv6 Task Force model and Experience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E3E0C304-F44C-5F0B-FCA0-3D311ACA0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47" y="701180"/>
            <a:ext cx="11630866" cy="48156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63">
            <a:extLst>
              <a:ext uri="{FF2B5EF4-FFF2-40B4-BE49-F238E27FC236}">
                <a16:creationId xmlns:a16="http://schemas.microsoft.com/office/drawing/2014/main" id="{664BCFDF-34A2-5CAD-905E-91EBC3A20C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70230" y="5732986"/>
            <a:ext cx="1647245" cy="94824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矩形 53">
            <a:extLst>
              <a:ext uri="{FF2B5EF4-FFF2-40B4-BE49-F238E27FC236}">
                <a16:creationId xmlns:a16="http://schemas.microsoft.com/office/drawing/2014/main" id="{E33AD6FE-DD00-CC6C-890B-19217CC402A7}"/>
              </a:ext>
            </a:extLst>
          </p:cNvPr>
          <p:cNvSpPr/>
          <p:nvPr/>
        </p:nvSpPr>
        <p:spPr>
          <a:xfrm>
            <a:off x="4874812" y="6224238"/>
            <a:ext cx="5999424" cy="58454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366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599" b="1" i="0" u="none" strike="noStrike" kern="1200" cap="none" spc="0" baseline="0">
                <a:solidFill>
                  <a:srgbClr val="C00000"/>
                </a:solidFill>
                <a:uFillTx/>
                <a:latin typeface="微软雅黑" pitchFamily="34"/>
                <a:ea typeface="微软雅黑" pitchFamily="34"/>
                <a:cs typeface="Arial" pitchFamily="34"/>
              </a:rPr>
              <a:t>French </a:t>
            </a:r>
            <a:r>
              <a:rPr lang="en-US" sz="1599" b="1" i="0" u="none" strike="noStrike" kern="1200" cap="none" spc="0" baseline="0">
                <a:solidFill>
                  <a:srgbClr val="C00000"/>
                </a:solidFill>
                <a:uFillTx/>
                <a:latin typeface="微软雅黑" pitchFamily="34"/>
                <a:ea typeface="微软雅黑" pitchFamily="34"/>
                <a:cs typeface="Arial" pitchFamily="34"/>
              </a:rPr>
              <a:t>Regulator ARCEP</a:t>
            </a:r>
          </a:p>
          <a:p>
            <a:pPr marL="0" marR="0" lvl="0" indent="0" algn="ctr" defTabSz="91366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99" b="1" i="0" u="none" strike="noStrike" kern="1200" cap="none" spc="0" baseline="0">
                <a:solidFill>
                  <a:srgbClr val="C00000"/>
                </a:solidFill>
                <a:uFillTx/>
                <a:latin typeface="微软雅黑" pitchFamily="34"/>
                <a:ea typeface="微软雅黑" pitchFamily="34"/>
                <a:cs typeface="Arial" pitchFamily="34"/>
              </a:rPr>
              <a:t>Released the IPv6 Deployment Guide for Enterprises</a:t>
            </a:r>
            <a:endParaRPr lang="en-US" sz="1599" b="1" i="0" u="none" strike="noStrike" kern="1200" cap="none" spc="0" baseline="0">
              <a:solidFill>
                <a:srgbClr val="C00000"/>
              </a:solidFill>
              <a:uFillTx/>
              <a:latin typeface="微软雅黑" pitchFamily="34"/>
              <a:ea typeface="微软雅黑" pitchFamily="34"/>
            </a:endParaRPr>
          </a:p>
        </p:txBody>
      </p:sp>
      <p:grpSp>
        <p:nvGrpSpPr>
          <p:cNvPr id="5" name="object 4">
            <a:extLst>
              <a:ext uri="{FF2B5EF4-FFF2-40B4-BE49-F238E27FC236}">
                <a16:creationId xmlns:a16="http://schemas.microsoft.com/office/drawing/2014/main" id="{4324C545-822A-7CDC-38AC-A89DE2CB12B2}"/>
              </a:ext>
            </a:extLst>
          </p:cNvPr>
          <p:cNvGrpSpPr/>
          <p:nvPr/>
        </p:nvGrpSpPr>
        <p:grpSpPr>
          <a:xfrm>
            <a:off x="4523417" y="5811624"/>
            <a:ext cx="954030" cy="584521"/>
            <a:chOff x="4523417" y="5811624"/>
            <a:chExt cx="954030" cy="584521"/>
          </a:xfrm>
        </p:grpSpPr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03ACBED5-FB6B-9256-D9C7-6238362045BC}"/>
                </a:ext>
              </a:extLst>
            </p:cNvPr>
            <p:cNvSpPr/>
            <p:nvPr/>
          </p:nvSpPr>
          <p:spPr>
            <a:xfrm>
              <a:off x="4729423" y="5811624"/>
              <a:ext cx="542074" cy="111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2290"/>
                <a:gd name="f4" fmla="val 181610"/>
                <a:gd name="f5" fmla="val 26530"/>
                <a:gd name="f6" fmla="val 103809"/>
                <a:gd name="f7" fmla="val 103035"/>
                <a:gd name="f8" fmla="val 77266"/>
                <a:gd name="f9" fmla="val 128803"/>
                <a:gd name="f10" fmla="val 51511"/>
                <a:gd name="f11" fmla="val 154559"/>
                <a:gd name="f12" fmla="val 155333"/>
                <a:gd name="f13" fmla="val 181089"/>
                <a:gd name="f14" fmla="val 78041"/>
                <a:gd name="f15" fmla="val 129578"/>
                <a:gd name="f16" fmla="val 25755"/>
                <a:gd name="f17" fmla="val 51523"/>
                <a:gd name="f18" fmla="val 77279"/>
                <a:gd name="f19" fmla="val 78054"/>
                <a:gd name="f20" fmla="val 52285"/>
                <a:gd name="f21" fmla="val 52298"/>
                <a:gd name="f22" fmla="val 129565"/>
                <a:gd name="f23" fmla="val 284124"/>
                <a:gd name="f24" fmla="val 257581"/>
                <a:gd name="f25" fmla="val 257594"/>
                <a:gd name="f26" fmla="val 541718"/>
                <a:gd name="f27" fmla="val 515175"/>
                <a:gd name="f28" fmla="val 489419"/>
                <a:gd name="f29" fmla="val 464439"/>
                <a:gd name="f30" fmla="val 463664"/>
                <a:gd name="f31" fmla="val 438670"/>
                <a:gd name="f32" fmla="val 437908"/>
                <a:gd name="f33" fmla="val 412140"/>
                <a:gd name="f34" fmla="val 412915"/>
                <a:gd name="f35" fmla="val 387159"/>
                <a:gd name="f36" fmla="val 361403"/>
                <a:gd name="f37" fmla="val 360629"/>
                <a:gd name="f38" fmla="val 335635"/>
                <a:gd name="f39" fmla="val 334860"/>
                <a:gd name="f40" fmla="val 309880"/>
                <a:gd name="f41" fmla="val 309105"/>
                <a:gd name="f42" fmla="val 283349"/>
                <a:gd name="f43" fmla="val 258356"/>
                <a:gd name="f44" fmla="val 232600"/>
                <a:gd name="f45" fmla="val 231825"/>
                <a:gd name="f46" fmla="val 206070"/>
                <a:gd name="f47" fmla="val 181076"/>
                <a:gd name="f48" fmla="val 128790"/>
                <a:gd name="f49" fmla="val 154546"/>
                <a:gd name="f50" fmla="val 155321"/>
                <a:gd name="f51" fmla="val 180314"/>
                <a:gd name="f52" fmla="val 206844"/>
                <a:gd name="f53" fmla="val 386384"/>
                <a:gd name="f54" fmla="val 490194"/>
                <a:gd name="f55" fmla="val 515950"/>
                <a:gd name="f56" fmla="*/ f0 1 542290"/>
                <a:gd name="f57" fmla="*/ f1 1 181610"/>
                <a:gd name="f58" fmla="+- f4 0 f2"/>
                <a:gd name="f59" fmla="+- f3 0 f2"/>
                <a:gd name="f60" fmla="*/ f59 1 542290"/>
                <a:gd name="f61" fmla="*/ f58 1 181610"/>
                <a:gd name="f62" fmla="*/ f2 1 f60"/>
                <a:gd name="f63" fmla="*/ f3 1 f60"/>
                <a:gd name="f64" fmla="*/ f2 1 f61"/>
                <a:gd name="f65" fmla="*/ f4 1 f61"/>
                <a:gd name="f66" fmla="*/ f62 f56 1"/>
                <a:gd name="f67" fmla="*/ f63 f56 1"/>
                <a:gd name="f68" fmla="*/ f65 f57 1"/>
                <a:gd name="f69" fmla="*/ f64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542290" h="181610">
                  <a:moveTo>
                    <a:pt x="f5" y="f2"/>
                  </a:moveTo>
                  <a:lnTo>
                    <a:pt x="f2" y="f2"/>
                  </a:lnTo>
                  <a:lnTo>
                    <a:pt x="f2" y="f5"/>
                  </a:lnTo>
                  <a:lnTo>
                    <a:pt x="f5" y="f5"/>
                  </a:lnTo>
                  <a:lnTo>
                    <a:pt x="f5" y="f2"/>
                  </a:lnTo>
                  <a:close/>
                </a:path>
                <a:path w="542290" h="181610">
                  <a:moveTo>
                    <a:pt x="f6" y="f7"/>
                  </a:moveTo>
                  <a:lnTo>
                    <a:pt x="f8" y="f7"/>
                  </a:lnTo>
                  <a:lnTo>
                    <a:pt x="f8" y="f9"/>
                  </a:lnTo>
                  <a:lnTo>
                    <a:pt x="f10" y="f9"/>
                  </a:lnTo>
                  <a:lnTo>
                    <a:pt x="f10" y="f11"/>
                  </a:lnTo>
                  <a:lnTo>
                    <a:pt x="f10" y="f12"/>
                  </a:lnTo>
                  <a:lnTo>
                    <a:pt x="f10" y="f13"/>
                  </a:lnTo>
                  <a:lnTo>
                    <a:pt x="f14" y="f13"/>
                  </a:lnTo>
                  <a:lnTo>
                    <a:pt x="f14" y="f12"/>
                  </a:lnTo>
                  <a:lnTo>
                    <a:pt x="f14" y="f11"/>
                  </a:lnTo>
                  <a:lnTo>
                    <a:pt x="f14" y="f15"/>
                  </a:lnTo>
                  <a:lnTo>
                    <a:pt x="f6" y="f15"/>
                  </a:lnTo>
                  <a:lnTo>
                    <a:pt x="f6" y="f7"/>
                  </a:lnTo>
                  <a:close/>
                </a:path>
                <a:path w="542290" h="181610">
                  <a:moveTo>
                    <a:pt x="f6" y="f16"/>
                  </a:moveTo>
                  <a:lnTo>
                    <a:pt x="f14" y="f16"/>
                  </a:lnTo>
                  <a:lnTo>
                    <a:pt x="f14" y="f2"/>
                  </a:lnTo>
                  <a:lnTo>
                    <a:pt x="f10" y="f2"/>
                  </a:lnTo>
                  <a:lnTo>
                    <a:pt x="f10" y="f16"/>
                  </a:lnTo>
                  <a:lnTo>
                    <a:pt x="f10" y="f5"/>
                  </a:lnTo>
                  <a:lnTo>
                    <a:pt x="f10" y="f17"/>
                  </a:lnTo>
                  <a:lnTo>
                    <a:pt x="f16" y="f17"/>
                  </a:lnTo>
                  <a:lnTo>
                    <a:pt x="f16" y="f18"/>
                  </a:lnTo>
                  <a:lnTo>
                    <a:pt x="f16" y="f19"/>
                  </a:lnTo>
                  <a:lnTo>
                    <a:pt x="f16" y="f7"/>
                  </a:lnTo>
                  <a:lnTo>
                    <a:pt x="f2" y="f7"/>
                  </a:lnTo>
                  <a:lnTo>
                    <a:pt x="f2" y="f13"/>
                  </a:lnTo>
                  <a:lnTo>
                    <a:pt x="f5" y="f13"/>
                  </a:lnTo>
                  <a:lnTo>
                    <a:pt x="f5" y="f6"/>
                  </a:lnTo>
                  <a:lnTo>
                    <a:pt x="f20" y="f6"/>
                  </a:lnTo>
                  <a:lnTo>
                    <a:pt x="f20" y="f19"/>
                  </a:lnTo>
                  <a:lnTo>
                    <a:pt x="f8" y="f19"/>
                  </a:lnTo>
                  <a:lnTo>
                    <a:pt x="f14" y="f19"/>
                  </a:lnTo>
                  <a:lnTo>
                    <a:pt x="f6" y="f19"/>
                  </a:lnTo>
                  <a:lnTo>
                    <a:pt x="f6" y="f21"/>
                  </a:lnTo>
                  <a:lnTo>
                    <a:pt x="f6" y="f17"/>
                  </a:lnTo>
                  <a:lnTo>
                    <a:pt x="f6" y="f16"/>
                  </a:lnTo>
                  <a:close/>
                </a:path>
                <a:path w="542290" h="181610">
                  <a:moveTo>
                    <a:pt x="f22" y="f11"/>
                  </a:moveTo>
                  <a:lnTo>
                    <a:pt x="f7" y="f11"/>
                  </a:lnTo>
                  <a:lnTo>
                    <a:pt x="f7" y="f13"/>
                  </a:lnTo>
                  <a:lnTo>
                    <a:pt x="f22" y="f13"/>
                  </a:lnTo>
                  <a:lnTo>
                    <a:pt x="f22" y="f11"/>
                  </a:lnTo>
                  <a:close/>
                </a:path>
                <a:path w="542290" h="181610">
                  <a:moveTo>
                    <a:pt x="f23" y="f11"/>
                  </a:moveTo>
                  <a:lnTo>
                    <a:pt x="f24" y="f11"/>
                  </a:lnTo>
                  <a:lnTo>
                    <a:pt x="f25" y="f13"/>
                  </a:lnTo>
                  <a:lnTo>
                    <a:pt x="f23" y="f13"/>
                  </a:lnTo>
                  <a:lnTo>
                    <a:pt x="f23" y="f11"/>
                  </a:lnTo>
                  <a:close/>
                </a:path>
                <a:path w="542290" h="181610">
                  <a:moveTo>
                    <a:pt x="f26" y="f2"/>
                  </a:moveTo>
                  <a:lnTo>
                    <a:pt x="f27" y="f2"/>
                  </a:lnTo>
                  <a:lnTo>
                    <a:pt x="f27" y="f16"/>
                  </a:lnTo>
                  <a:lnTo>
                    <a:pt x="f28" y="f16"/>
                  </a:lnTo>
                  <a:lnTo>
                    <a:pt x="f28" y="f17"/>
                  </a:lnTo>
                  <a:lnTo>
                    <a:pt x="f29" y="f17"/>
                  </a:lnTo>
                  <a:lnTo>
                    <a:pt x="f29" y="f5"/>
                  </a:lnTo>
                  <a:lnTo>
                    <a:pt x="f29" y="f16"/>
                  </a:lnTo>
                  <a:lnTo>
                    <a:pt x="f29" y="f2"/>
                  </a:lnTo>
                  <a:lnTo>
                    <a:pt x="f30" y="f2"/>
                  </a:lnTo>
                  <a:lnTo>
                    <a:pt x="f30" y="f21"/>
                  </a:lnTo>
                  <a:lnTo>
                    <a:pt x="f30" y="f18"/>
                  </a:lnTo>
                  <a:lnTo>
                    <a:pt x="f31" y="f18"/>
                  </a:lnTo>
                  <a:lnTo>
                    <a:pt x="f31" y="f21"/>
                  </a:lnTo>
                  <a:lnTo>
                    <a:pt x="f30" y="f21"/>
                  </a:lnTo>
                  <a:lnTo>
                    <a:pt x="f30" y="f2"/>
                  </a:lnTo>
                  <a:lnTo>
                    <a:pt x="f31" y="f2"/>
                  </a:lnTo>
                  <a:lnTo>
                    <a:pt x="f32" y="f2"/>
                  </a:lnTo>
                  <a:lnTo>
                    <a:pt x="f33" y="f2"/>
                  </a:lnTo>
                  <a:lnTo>
                    <a:pt x="f33" y="f5"/>
                  </a:lnTo>
                  <a:lnTo>
                    <a:pt x="f32" y="f5"/>
                  </a:lnTo>
                  <a:lnTo>
                    <a:pt x="f32" y="f17"/>
                  </a:lnTo>
                  <a:lnTo>
                    <a:pt x="f32" y="f6"/>
                  </a:lnTo>
                  <a:lnTo>
                    <a:pt x="f32" y="f9"/>
                  </a:lnTo>
                  <a:lnTo>
                    <a:pt x="f34" y="f9"/>
                  </a:lnTo>
                  <a:lnTo>
                    <a:pt x="f34" y="f6"/>
                  </a:lnTo>
                  <a:lnTo>
                    <a:pt x="f32" y="f6"/>
                  </a:lnTo>
                  <a:lnTo>
                    <a:pt x="f32" y="f17"/>
                  </a:lnTo>
                  <a:lnTo>
                    <a:pt x="f33" y="f17"/>
                  </a:lnTo>
                  <a:lnTo>
                    <a:pt x="f33" y="f18"/>
                  </a:lnTo>
                  <a:lnTo>
                    <a:pt x="f33" y="f19"/>
                  </a:lnTo>
                  <a:lnTo>
                    <a:pt x="f33" y="f7"/>
                  </a:lnTo>
                  <a:lnTo>
                    <a:pt x="f35" y="f7"/>
                  </a:lnTo>
                  <a:lnTo>
                    <a:pt x="f35" y="f19"/>
                  </a:lnTo>
                  <a:lnTo>
                    <a:pt x="f35" y="f18"/>
                  </a:lnTo>
                  <a:lnTo>
                    <a:pt x="f35" y="f17"/>
                  </a:lnTo>
                  <a:lnTo>
                    <a:pt x="f36" y="f17"/>
                  </a:lnTo>
                  <a:lnTo>
                    <a:pt x="f36" y="f5"/>
                  </a:lnTo>
                  <a:lnTo>
                    <a:pt x="f35" y="f5"/>
                  </a:lnTo>
                  <a:lnTo>
                    <a:pt x="f35" y="f2"/>
                  </a:lnTo>
                  <a:lnTo>
                    <a:pt x="f36" y="f2"/>
                  </a:lnTo>
                  <a:lnTo>
                    <a:pt x="f37" y="f2"/>
                  </a:lnTo>
                  <a:lnTo>
                    <a:pt x="f37" y="f19"/>
                  </a:lnTo>
                  <a:lnTo>
                    <a:pt x="f37" y="f7"/>
                  </a:lnTo>
                  <a:lnTo>
                    <a:pt x="f38" y="f7"/>
                  </a:lnTo>
                  <a:lnTo>
                    <a:pt x="f38" y="f19"/>
                  </a:lnTo>
                  <a:lnTo>
                    <a:pt x="f37" y="f19"/>
                  </a:lnTo>
                  <a:lnTo>
                    <a:pt x="f37" y="f2"/>
                  </a:lnTo>
                  <a:lnTo>
                    <a:pt x="f39" y="f2"/>
                  </a:lnTo>
                  <a:lnTo>
                    <a:pt x="f39" y="f16"/>
                  </a:lnTo>
                  <a:lnTo>
                    <a:pt x="f39" y="f21"/>
                  </a:lnTo>
                  <a:lnTo>
                    <a:pt x="f39" y="f18"/>
                  </a:lnTo>
                  <a:lnTo>
                    <a:pt x="f40" y="f18"/>
                  </a:lnTo>
                  <a:lnTo>
                    <a:pt x="f41" y="f18"/>
                  </a:lnTo>
                  <a:lnTo>
                    <a:pt x="f23" y="f18"/>
                  </a:lnTo>
                  <a:lnTo>
                    <a:pt x="f23" y="f21"/>
                  </a:lnTo>
                  <a:lnTo>
                    <a:pt x="f41" y="f21"/>
                  </a:lnTo>
                  <a:lnTo>
                    <a:pt x="f40" y="f21"/>
                  </a:lnTo>
                  <a:lnTo>
                    <a:pt x="f39" y="f21"/>
                  </a:lnTo>
                  <a:lnTo>
                    <a:pt x="f39" y="f16"/>
                  </a:lnTo>
                  <a:lnTo>
                    <a:pt x="f40" y="f16"/>
                  </a:lnTo>
                  <a:lnTo>
                    <a:pt x="f40" y="f2"/>
                  </a:lnTo>
                  <a:lnTo>
                    <a:pt x="f42" y="f2"/>
                  </a:lnTo>
                  <a:lnTo>
                    <a:pt x="f42" y="f16"/>
                  </a:lnTo>
                  <a:lnTo>
                    <a:pt x="f42" y="f5"/>
                  </a:lnTo>
                  <a:lnTo>
                    <a:pt x="f42" y="f17"/>
                  </a:lnTo>
                  <a:lnTo>
                    <a:pt x="f43" y="f17"/>
                  </a:lnTo>
                  <a:lnTo>
                    <a:pt x="f43" y="f16"/>
                  </a:lnTo>
                  <a:lnTo>
                    <a:pt x="f24" y="f16"/>
                  </a:lnTo>
                  <a:lnTo>
                    <a:pt x="f24" y="f21"/>
                  </a:lnTo>
                  <a:lnTo>
                    <a:pt x="f24" y="f18"/>
                  </a:lnTo>
                  <a:lnTo>
                    <a:pt x="f24" y="f19"/>
                  </a:lnTo>
                  <a:lnTo>
                    <a:pt x="f24" y="f7"/>
                  </a:lnTo>
                  <a:lnTo>
                    <a:pt x="f44" y="f7"/>
                  </a:lnTo>
                  <a:lnTo>
                    <a:pt x="f45" y="f7"/>
                  </a:lnTo>
                  <a:lnTo>
                    <a:pt x="f46" y="f7"/>
                  </a:lnTo>
                  <a:lnTo>
                    <a:pt x="f46" y="f9"/>
                  </a:lnTo>
                  <a:lnTo>
                    <a:pt x="f47" y="f9"/>
                  </a:lnTo>
                  <a:lnTo>
                    <a:pt x="f47" y="f6"/>
                  </a:lnTo>
                  <a:lnTo>
                    <a:pt x="f47" y="f7"/>
                  </a:lnTo>
                  <a:lnTo>
                    <a:pt x="f47" y="f19"/>
                  </a:lnTo>
                  <a:lnTo>
                    <a:pt x="f47" y="f18"/>
                  </a:lnTo>
                  <a:lnTo>
                    <a:pt x="f47" y="f21"/>
                  </a:lnTo>
                  <a:lnTo>
                    <a:pt x="f46" y="f21"/>
                  </a:lnTo>
                  <a:lnTo>
                    <a:pt x="f46" y="f19"/>
                  </a:lnTo>
                  <a:lnTo>
                    <a:pt x="f44" y="f19"/>
                  </a:lnTo>
                  <a:lnTo>
                    <a:pt x="f44" y="f21"/>
                  </a:lnTo>
                  <a:lnTo>
                    <a:pt x="f24" y="f21"/>
                  </a:lnTo>
                  <a:lnTo>
                    <a:pt x="f24" y="f16"/>
                  </a:lnTo>
                  <a:lnTo>
                    <a:pt x="f44" y="f16"/>
                  </a:lnTo>
                  <a:lnTo>
                    <a:pt x="f44" y="f2"/>
                  </a:lnTo>
                  <a:lnTo>
                    <a:pt x="f48" y="f2"/>
                  </a:lnTo>
                  <a:lnTo>
                    <a:pt x="f48" y="f5"/>
                  </a:lnTo>
                  <a:lnTo>
                    <a:pt x="f49" y="f5"/>
                  </a:lnTo>
                  <a:lnTo>
                    <a:pt x="f50" y="f5"/>
                  </a:lnTo>
                  <a:lnTo>
                    <a:pt x="f51" y="f5"/>
                  </a:lnTo>
                  <a:lnTo>
                    <a:pt x="f51" y="f17"/>
                  </a:lnTo>
                  <a:lnTo>
                    <a:pt x="f50" y="f17"/>
                  </a:lnTo>
                  <a:lnTo>
                    <a:pt x="f49" y="f17"/>
                  </a:lnTo>
                  <a:lnTo>
                    <a:pt x="f48" y="f17"/>
                  </a:lnTo>
                  <a:lnTo>
                    <a:pt x="f48" y="f19"/>
                  </a:lnTo>
                  <a:lnTo>
                    <a:pt x="f49" y="f19"/>
                  </a:lnTo>
                  <a:lnTo>
                    <a:pt x="f49" y="f7"/>
                  </a:lnTo>
                  <a:lnTo>
                    <a:pt x="f48" y="f7"/>
                  </a:lnTo>
                  <a:lnTo>
                    <a:pt x="f48" y="f15"/>
                  </a:lnTo>
                  <a:lnTo>
                    <a:pt x="f49" y="f15"/>
                  </a:lnTo>
                  <a:lnTo>
                    <a:pt x="f50" y="f15"/>
                  </a:lnTo>
                  <a:lnTo>
                    <a:pt x="f51" y="f15"/>
                  </a:lnTo>
                  <a:lnTo>
                    <a:pt x="f51" y="f11"/>
                  </a:lnTo>
                  <a:lnTo>
                    <a:pt x="f49" y="f11"/>
                  </a:lnTo>
                  <a:lnTo>
                    <a:pt x="f49" y="f13"/>
                  </a:lnTo>
                  <a:lnTo>
                    <a:pt x="f47" y="f13"/>
                  </a:lnTo>
                  <a:lnTo>
                    <a:pt x="f47" y="f12"/>
                  </a:lnTo>
                  <a:lnTo>
                    <a:pt x="f46" y="f12"/>
                  </a:lnTo>
                  <a:lnTo>
                    <a:pt x="f46" y="f13"/>
                  </a:lnTo>
                  <a:lnTo>
                    <a:pt x="f44" y="f13"/>
                  </a:lnTo>
                  <a:lnTo>
                    <a:pt x="f44" y="f11"/>
                  </a:lnTo>
                  <a:lnTo>
                    <a:pt x="f52" y="f11"/>
                  </a:lnTo>
                  <a:lnTo>
                    <a:pt x="f52" y="f15"/>
                  </a:lnTo>
                  <a:lnTo>
                    <a:pt x="f45" y="f15"/>
                  </a:lnTo>
                  <a:lnTo>
                    <a:pt x="f44" y="f15"/>
                  </a:lnTo>
                  <a:lnTo>
                    <a:pt x="f43" y="f15"/>
                  </a:lnTo>
                  <a:lnTo>
                    <a:pt x="f43" y="f6"/>
                  </a:lnTo>
                  <a:lnTo>
                    <a:pt x="f39" y="f6"/>
                  </a:lnTo>
                  <a:lnTo>
                    <a:pt x="f39" y="f9"/>
                  </a:lnTo>
                  <a:lnTo>
                    <a:pt x="f39" y="f15"/>
                  </a:lnTo>
                  <a:lnTo>
                    <a:pt x="f39" y="f11"/>
                  </a:lnTo>
                  <a:lnTo>
                    <a:pt x="f41" y="f11"/>
                  </a:lnTo>
                  <a:lnTo>
                    <a:pt x="f41" y="f13"/>
                  </a:lnTo>
                  <a:lnTo>
                    <a:pt x="f38" y="f13"/>
                  </a:lnTo>
                  <a:lnTo>
                    <a:pt x="f38" y="f12"/>
                  </a:lnTo>
                  <a:lnTo>
                    <a:pt x="f37" y="f12"/>
                  </a:lnTo>
                  <a:lnTo>
                    <a:pt x="f37" y="f13"/>
                  </a:lnTo>
                  <a:lnTo>
                    <a:pt x="f35" y="f13"/>
                  </a:lnTo>
                  <a:lnTo>
                    <a:pt x="f35" y="f11"/>
                  </a:lnTo>
                  <a:lnTo>
                    <a:pt x="f36" y="f11"/>
                  </a:lnTo>
                  <a:lnTo>
                    <a:pt x="f36" y="f15"/>
                  </a:lnTo>
                  <a:lnTo>
                    <a:pt x="f53" y="f15"/>
                  </a:lnTo>
                  <a:lnTo>
                    <a:pt x="f35" y="f15"/>
                  </a:lnTo>
                  <a:lnTo>
                    <a:pt x="f33" y="f15"/>
                  </a:lnTo>
                  <a:lnTo>
                    <a:pt x="f33" y="f12"/>
                  </a:lnTo>
                  <a:lnTo>
                    <a:pt x="f31" y="f12"/>
                  </a:lnTo>
                  <a:lnTo>
                    <a:pt x="f31" y="f15"/>
                  </a:lnTo>
                  <a:lnTo>
                    <a:pt x="f30" y="f15"/>
                  </a:lnTo>
                  <a:lnTo>
                    <a:pt x="f30" y="f12"/>
                  </a:lnTo>
                  <a:lnTo>
                    <a:pt x="f28" y="f12"/>
                  </a:lnTo>
                  <a:lnTo>
                    <a:pt x="f54" y="f12"/>
                  </a:lnTo>
                  <a:lnTo>
                    <a:pt x="f27" y="f12"/>
                  </a:lnTo>
                  <a:lnTo>
                    <a:pt x="f55" y="f12"/>
                  </a:lnTo>
                  <a:lnTo>
                    <a:pt x="f26" y="f12"/>
                  </a:lnTo>
                  <a:lnTo>
                    <a:pt x="f26" y="f9"/>
                  </a:lnTo>
                  <a:lnTo>
                    <a:pt x="f29" y="f9"/>
                  </a:lnTo>
                  <a:lnTo>
                    <a:pt x="f29" y="f6"/>
                  </a:lnTo>
                  <a:lnTo>
                    <a:pt x="f29" y="f7"/>
                  </a:lnTo>
                  <a:lnTo>
                    <a:pt x="f29" y="f19"/>
                  </a:lnTo>
                  <a:lnTo>
                    <a:pt x="f28" y="f19"/>
                  </a:lnTo>
                  <a:lnTo>
                    <a:pt x="f28" y="f6"/>
                  </a:lnTo>
                  <a:lnTo>
                    <a:pt x="f55" y="f6"/>
                  </a:lnTo>
                  <a:lnTo>
                    <a:pt x="f55" y="f19"/>
                  </a:lnTo>
                  <a:lnTo>
                    <a:pt x="f26" y="f19"/>
                  </a:lnTo>
                  <a:lnTo>
                    <a:pt x="f26" y="f21"/>
                  </a:lnTo>
                  <a:lnTo>
                    <a:pt x="f26" y="f17"/>
                  </a:lnTo>
                  <a:lnTo>
                    <a:pt x="f26" y="f5"/>
                  </a:lnTo>
                  <a:lnTo>
                    <a:pt x="f26" y="f16"/>
                  </a:lnTo>
                  <a:lnTo>
                    <a:pt x="f26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799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57B72CD6-4383-C211-4802-BF28EF694012}"/>
                </a:ext>
              </a:extLst>
            </p:cNvPr>
            <p:cNvSpPr/>
            <p:nvPr/>
          </p:nvSpPr>
          <p:spPr>
            <a:xfrm>
              <a:off x="4549167" y="5906292"/>
              <a:ext cx="928006" cy="797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28370"/>
                <a:gd name="f4" fmla="val 130175"/>
                <a:gd name="f5" fmla="val 670521"/>
                <a:gd name="f6" fmla="val 643991"/>
                <a:gd name="f7" fmla="val 26530"/>
                <a:gd name="f8" fmla="val 722045"/>
                <a:gd name="f9" fmla="val 77279"/>
                <a:gd name="f10" fmla="val 695502"/>
                <a:gd name="f11" fmla="val 103035"/>
                <a:gd name="f12" fmla="val 669747"/>
                <a:gd name="f13" fmla="val 644766"/>
                <a:gd name="f14" fmla="val 618998"/>
                <a:gd name="f15" fmla="val 52285"/>
                <a:gd name="f16" fmla="val 51523"/>
                <a:gd name="f17" fmla="val 25755"/>
                <a:gd name="f18" fmla="val 592467"/>
                <a:gd name="f19" fmla="val 567486"/>
                <a:gd name="f20" fmla="val 540956"/>
                <a:gd name="f21" fmla="val 515188"/>
                <a:gd name="f22" fmla="val 490207"/>
                <a:gd name="f23" fmla="val 78054"/>
                <a:gd name="f24" fmla="val 464451"/>
                <a:gd name="f25" fmla="val 438683"/>
                <a:gd name="f26" fmla="val 437921"/>
                <a:gd name="f27" fmla="val 412153"/>
                <a:gd name="f28" fmla="val 387172"/>
                <a:gd name="f29" fmla="val 360641"/>
                <a:gd name="f30" fmla="val 386397"/>
                <a:gd name="f31" fmla="val 361403"/>
                <a:gd name="f32" fmla="val 335648"/>
                <a:gd name="f33" fmla="val 309892"/>
                <a:gd name="f34" fmla="val 284137"/>
                <a:gd name="f35" fmla="val 283362"/>
                <a:gd name="f36" fmla="val 257594"/>
                <a:gd name="f37" fmla="val 232613"/>
                <a:gd name="f38" fmla="val 206082"/>
                <a:gd name="f39" fmla="val 181089"/>
                <a:gd name="f40" fmla="val 155333"/>
                <a:gd name="f41" fmla="val 154559"/>
                <a:gd name="f42" fmla="val 103809"/>
                <a:gd name="f43" fmla="val 129565"/>
                <a:gd name="f44" fmla="val 52298"/>
                <a:gd name="f45" fmla="val 129578"/>
                <a:gd name="f46" fmla="val 128803"/>
                <a:gd name="f47" fmla="val 103047"/>
                <a:gd name="f48" fmla="val 231838"/>
                <a:gd name="f49" fmla="val 309118"/>
                <a:gd name="f50" fmla="val 334873"/>
                <a:gd name="f51" fmla="val 412927"/>
                <a:gd name="f52" fmla="val 463677"/>
                <a:gd name="f53" fmla="val 489432"/>
                <a:gd name="f54" fmla="val 515962"/>
                <a:gd name="f55" fmla="val 541731"/>
                <a:gd name="f56" fmla="val 566712"/>
                <a:gd name="f57" fmla="val 593242"/>
                <a:gd name="f58" fmla="val 618236"/>
                <a:gd name="f59" fmla="val 850836"/>
                <a:gd name="f60" fmla="val 825080"/>
                <a:gd name="f61" fmla="val 824306"/>
                <a:gd name="f62" fmla="val 799325"/>
                <a:gd name="f63" fmla="val 798550"/>
                <a:gd name="f64" fmla="val 772782"/>
                <a:gd name="f65" fmla="val 747026"/>
                <a:gd name="f66" fmla="val 773557"/>
                <a:gd name="f67" fmla="val 928116"/>
                <a:gd name="f68" fmla="val 901585"/>
                <a:gd name="f69" fmla="*/ f0 1 928370"/>
                <a:gd name="f70" fmla="*/ f1 1 130175"/>
                <a:gd name="f71" fmla="+- f4 0 f2"/>
                <a:gd name="f72" fmla="+- f3 0 f2"/>
                <a:gd name="f73" fmla="*/ f72 1 928370"/>
                <a:gd name="f74" fmla="*/ f71 1 130175"/>
                <a:gd name="f75" fmla="*/ f2 1 f73"/>
                <a:gd name="f76" fmla="*/ f3 1 f73"/>
                <a:gd name="f77" fmla="*/ f2 1 f74"/>
                <a:gd name="f78" fmla="*/ f4 1 f74"/>
                <a:gd name="f79" fmla="*/ f75 f69 1"/>
                <a:gd name="f80" fmla="*/ f76 f69 1"/>
                <a:gd name="f81" fmla="*/ f78 f70 1"/>
                <a:gd name="f82" fmla="*/ f77 f7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928370" h="130175">
                  <a:moveTo>
                    <a:pt x="f5" y="f2"/>
                  </a:moveTo>
                  <a:lnTo>
                    <a:pt x="f6" y="f2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2"/>
                  </a:lnTo>
                  <a:close/>
                </a:path>
                <a:path w="928370" h="130175">
                  <a:moveTo>
                    <a:pt x="f8" y="f9"/>
                  </a:moveTo>
                  <a:lnTo>
                    <a:pt x="f10" y="f9"/>
                  </a:lnTo>
                  <a:lnTo>
                    <a:pt x="f10" y="f11"/>
                  </a:lnTo>
                  <a:lnTo>
                    <a:pt x="f5" y="f11"/>
                  </a:lnTo>
                  <a:lnTo>
                    <a:pt x="f12" y="f11"/>
                  </a:lnTo>
                  <a:lnTo>
                    <a:pt x="f13" y="f11"/>
                  </a:lnTo>
                  <a:lnTo>
                    <a:pt x="f13" y="f9"/>
                  </a:lnTo>
                  <a:lnTo>
                    <a:pt x="f14" y="f9"/>
                  </a:lnTo>
                  <a:lnTo>
                    <a:pt x="f14" y="f15"/>
                  </a:lnTo>
                  <a:lnTo>
                    <a:pt x="f14" y="f16"/>
                  </a:lnTo>
                  <a:lnTo>
                    <a:pt x="f14" y="f7"/>
                  </a:lnTo>
                  <a:lnTo>
                    <a:pt x="f14" y="f17"/>
                  </a:lnTo>
                  <a:lnTo>
                    <a:pt x="f14" y="f2"/>
                  </a:lnTo>
                  <a:lnTo>
                    <a:pt x="f18" y="f2"/>
                  </a:lnTo>
                  <a:lnTo>
                    <a:pt x="f18" y="f17"/>
                  </a:lnTo>
                  <a:lnTo>
                    <a:pt x="f18" y="f15"/>
                  </a:lnTo>
                  <a:lnTo>
                    <a:pt x="f18" y="f9"/>
                  </a:lnTo>
                  <a:lnTo>
                    <a:pt x="f19" y="f9"/>
                  </a:lnTo>
                  <a:lnTo>
                    <a:pt x="f19" y="f15"/>
                  </a:lnTo>
                  <a:lnTo>
                    <a:pt x="f18" y="f15"/>
                  </a:lnTo>
                  <a:lnTo>
                    <a:pt x="f18" y="f17"/>
                  </a:lnTo>
                  <a:lnTo>
                    <a:pt x="f19" y="f17"/>
                  </a:lnTo>
                  <a:lnTo>
                    <a:pt x="f19" y="f2"/>
                  </a:lnTo>
                  <a:lnTo>
                    <a:pt x="f20" y="f2"/>
                  </a:lnTo>
                  <a:lnTo>
                    <a:pt x="f20" y="f17"/>
                  </a:lnTo>
                  <a:lnTo>
                    <a:pt x="f21" y="f17"/>
                  </a:lnTo>
                  <a:lnTo>
                    <a:pt x="f21" y="f15"/>
                  </a:lnTo>
                  <a:lnTo>
                    <a:pt x="f20" y="f15"/>
                  </a:lnTo>
                  <a:lnTo>
                    <a:pt x="f20" y="f9"/>
                  </a:lnTo>
                  <a:lnTo>
                    <a:pt x="f21" y="f9"/>
                  </a:lnTo>
                  <a:lnTo>
                    <a:pt x="f21" y="f11"/>
                  </a:lnTo>
                  <a:lnTo>
                    <a:pt x="f22" y="f11"/>
                  </a:lnTo>
                  <a:lnTo>
                    <a:pt x="f22" y="f23"/>
                  </a:lnTo>
                  <a:lnTo>
                    <a:pt x="f22" y="f9"/>
                  </a:lnTo>
                  <a:lnTo>
                    <a:pt x="f22" y="f16"/>
                  </a:lnTo>
                  <a:lnTo>
                    <a:pt x="f24" y="f16"/>
                  </a:lnTo>
                  <a:lnTo>
                    <a:pt x="f24" y="f17"/>
                  </a:lnTo>
                  <a:lnTo>
                    <a:pt x="f25" y="f17"/>
                  </a:lnTo>
                  <a:lnTo>
                    <a:pt x="f26" y="f17"/>
                  </a:lnTo>
                  <a:lnTo>
                    <a:pt x="f27" y="f17"/>
                  </a:lnTo>
                  <a:lnTo>
                    <a:pt x="f27" y="f16"/>
                  </a:lnTo>
                  <a:lnTo>
                    <a:pt x="f27" y="f23"/>
                  </a:lnTo>
                  <a:lnTo>
                    <a:pt x="f27" y="f11"/>
                  </a:lnTo>
                  <a:lnTo>
                    <a:pt x="f28" y="f11"/>
                  </a:lnTo>
                  <a:lnTo>
                    <a:pt x="f28" y="f23"/>
                  </a:lnTo>
                  <a:lnTo>
                    <a:pt x="f27" y="f23"/>
                  </a:lnTo>
                  <a:lnTo>
                    <a:pt x="f27" y="f16"/>
                  </a:lnTo>
                  <a:lnTo>
                    <a:pt x="f28" y="f16"/>
                  </a:lnTo>
                  <a:lnTo>
                    <a:pt x="f28" y="f17"/>
                  </a:lnTo>
                  <a:lnTo>
                    <a:pt x="f29" y="f17"/>
                  </a:lnTo>
                  <a:lnTo>
                    <a:pt x="f29" y="f15"/>
                  </a:lnTo>
                  <a:lnTo>
                    <a:pt x="f30" y="f15"/>
                  </a:lnTo>
                  <a:lnTo>
                    <a:pt x="f30" y="f9"/>
                  </a:lnTo>
                  <a:lnTo>
                    <a:pt x="f31" y="f9"/>
                  </a:lnTo>
                  <a:lnTo>
                    <a:pt x="f29" y="f9"/>
                  </a:lnTo>
                  <a:lnTo>
                    <a:pt x="f32" y="f9"/>
                  </a:lnTo>
                  <a:lnTo>
                    <a:pt x="f32" y="f16"/>
                  </a:lnTo>
                  <a:lnTo>
                    <a:pt x="f33" y="f16"/>
                  </a:lnTo>
                  <a:lnTo>
                    <a:pt x="f33" y="f17"/>
                  </a:lnTo>
                  <a:lnTo>
                    <a:pt x="f34" y="f17"/>
                  </a:lnTo>
                  <a:lnTo>
                    <a:pt x="f35" y="f17"/>
                  </a:lnTo>
                  <a:lnTo>
                    <a:pt x="f36" y="f17"/>
                  </a:lnTo>
                  <a:lnTo>
                    <a:pt x="f36" y="f16"/>
                  </a:lnTo>
                  <a:lnTo>
                    <a:pt x="f36" y="f15"/>
                  </a:lnTo>
                  <a:lnTo>
                    <a:pt x="f36" y="f9"/>
                  </a:lnTo>
                  <a:lnTo>
                    <a:pt x="f37" y="f9"/>
                  </a:lnTo>
                  <a:lnTo>
                    <a:pt x="f37" y="f16"/>
                  </a:lnTo>
                  <a:lnTo>
                    <a:pt x="f38" y="f16"/>
                  </a:lnTo>
                  <a:lnTo>
                    <a:pt x="f38" y="f9"/>
                  </a:lnTo>
                  <a:lnTo>
                    <a:pt x="f39" y="f9"/>
                  </a:lnTo>
                  <a:lnTo>
                    <a:pt x="f39" y="f16"/>
                  </a:lnTo>
                  <a:lnTo>
                    <a:pt x="f40" y="f16"/>
                  </a:lnTo>
                  <a:lnTo>
                    <a:pt x="f41" y="f16"/>
                  </a:lnTo>
                  <a:lnTo>
                    <a:pt x="f2" y="f16"/>
                  </a:lnTo>
                  <a:lnTo>
                    <a:pt x="f2" y="f9"/>
                  </a:lnTo>
                  <a:lnTo>
                    <a:pt x="f2" y="f23"/>
                  </a:lnTo>
                  <a:lnTo>
                    <a:pt x="f2" y="f42"/>
                  </a:lnTo>
                  <a:lnTo>
                    <a:pt x="f17" y="f42"/>
                  </a:lnTo>
                  <a:lnTo>
                    <a:pt x="f7" y="f42"/>
                  </a:lnTo>
                  <a:lnTo>
                    <a:pt x="f16" y="f42"/>
                  </a:lnTo>
                  <a:lnTo>
                    <a:pt x="f16" y="f43"/>
                  </a:lnTo>
                  <a:lnTo>
                    <a:pt x="f23" y="f43"/>
                  </a:lnTo>
                  <a:lnTo>
                    <a:pt x="f23" y="f11"/>
                  </a:lnTo>
                  <a:lnTo>
                    <a:pt x="f44" y="f11"/>
                  </a:lnTo>
                  <a:lnTo>
                    <a:pt x="f44" y="f23"/>
                  </a:lnTo>
                  <a:lnTo>
                    <a:pt x="f41" y="f23"/>
                  </a:lnTo>
                  <a:lnTo>
                    <a:pt x="f41" y="f11"/>
                  </a:lnTo>
                  <a:lnTo>
                    <a:pt x="f45" y="f11"/>
                  </a:lnTo>
                  <a:lnTo>
                    <a:pt x="f46" y="f11"/>
                  </a:lnTo>
                  <a:lnTo>
                    <a:pt x="f47" y="f11"/>
                  </a:lnTo>
                  <a:lnTo>
                    <a:pt x="f47" y="f43"/>
                  </a:lnTo>
                  <a:lnTo>
                    <a:pt x="f39" y="f43"/>
                  </a:lnTo>
                  <a:lnTo>
                    <a:pt x="f39" y="f42"/>
                  </a:lnTo>
                  <a:lnTo>
                    <a:pt x="f38" y="f42"/>
                  </a:lnTo>
                  <a:lnTo>
                    <a:pt x="f38" y="f43"/>
                  </a:lnTo>
                  <a:lnTo>
                    <a:pt x="f48" y="f43"/>
                  </a:lnTo>
                  <a:lnTo>
                    <a:pt x="f33" y="f43"/>
                  </a:lnTo>
                  <a:lnTo>
                    <a:pt x="f33" y="f11"/>
                  </a:lnTo>
                  <a:lnTo>
                    <a:pt x="f34" y="f11"/>
                  </a:lnTo>
                  <a:lnTo>
                    <a:pt x="f34" y="f23"/>
                  </a:lnTo>
                  <a:lnTo>
                    <a:pt x="f49" y="f23"/>
                  </a:lnTo>
                  <a:lnTo>
                    <a:pt x="f33" y="f23"/>
                  </a:lnTo>
                  <a:lnTo>
                    <a:pt x="f50" y="f23"/>
                  </a:lnTo>
                  <a:lnTo>
                    <a:pt x="f50" y="f11"/>
                  </a:lnTo>
                  <a:lnTo>
                    <a:pt x="f50" y="f42"/>
                  </a:lnTo>
                  <a:lnTo>
                    <a:pt x="f50" y="f43"/>
                  </a:lnTo>
                  <a:lnTo>
                    <a:pt x="f31" y="f43"/>
                  </a:lnTo>
                  <a:lnTo>
                    <a:pt x="f31" y="f42"/>
                  </a:lnTo>
                  <a:lnTo>
                    <a:pt x="f30" y="f42"/>
                  </a:lnTo>
                  <a:lnTo>
                    <a:pt x="f30" y="f43"/>
                  </a:lnTo>
                  <a:lnTo>
                    <a:pt x="f51" y="f43"/>
                  </a:lnTo>
                  <a:lnTo>
                    <a:pt x="f51" y="f42"/>
                  </a:lnTo>
                  <a:lnTo>
                    <a:pt x="f26" y="f42"/>
                  </a:lnTo>
                  <a:lnTo>
                    <a:pt x="f25" y="f42"/>
                  </a:lnTo>
                  <a:lnTo>
                    <a:pt x="f52" y="f42"/>
                  </a:lnTo>
                  <a:lnTo>
                    <a:pt x="f24" y="f42"/>
                  </a:lnTo>
                  <a:lnTo>
                    <a:pt x="f53" y="f42"/>
                  </a:lnTo>
                  <a:lnTo>
                    <a:pt x="f53" y="f43"/>
                  </a:lnTo>
                  <a:lnTo>
                    <a:pt x="f54" y="f43"/>
                  </a:lnTo>
                  <a:lnTo>
                    <a:pt x="f54" y="f42"/>
                  </a:lnTo>
                  <a:lnTo>
                    <a:pt x="f20" y="f42"/>
                  </a:lnTo>
                  <a:lnTo>
                    <a:pt x="f55" y="f42"/>
                  </a:lnTo>
                  <a:lnTo>
                    <a:pt x="f56" y="f42"/>
                  </a:lnTo>
                  <a:lnTo>
                    <a:pt x="f19" y="f42"/>
                  </a:lnTo>
                  <a:lnTo>
                    <a:pt x="f57" y="f42"/>
                  </a:lnTo>
                  <a:lnTo>
                    <a:pt x="f57" y="f23"/>
                  </a:lnTo>
                  <a:lnTo>
                    <a:pt x="f58" y="f23"/>
                  </a:lnTo>
                  <a:lnTo>
                    <a:pt x="f58" y="f11"/>
                  </a:lnTo>
                  <a:lnTo>
                    <a:pt x="f58" y="f42"/>
                  </a:lnTo>
                  <a:lnTo>
                    <a:pt x="f58" y="f43"/>
                  </a:lnTo>
                  <a:lnTo>
                    <a:pt x="f6" y="f43"/>
                  </a:lnTo>
                  <a:lnTo>
                    <a:pt x="f13" y="f43"/>
                  </a:lnTo>
                  <a:lnTo>
                    <a:pt x="f8" y="f43"/>
                  </a:lnTo>
                  <a:lnTo>
                    <a:pt x="f8" y="f42"/>
                  </a:lnTo>
                  <a:lnTo>
                    <a:pt x="f8" y="f11"/>
                  </a:lnTo>
                  <a:lnTo>
                    <a:pt x="f8" y="f9"/>
                  </a:lnTo>
                  <a:close/>
                </a:path>
                <a:path w="928370" h="130175">
                  <a:moveTo>
                    <a:pt x="f8" y="f2"/>
                  </a:moveTo>
                  <a:lnTo>
                    <a:pt x="f10" y="f2"/>
                  </a:lnTo>
                  <a:lnTo>
                    <a:pt x="f10" y="f17"/>
                  </a:lnTo>
                  <a:lnTo>
                    <a:pt x="f10" y="f7"/>
                  </a:lnTo>
                  <a:lnTo>
                    <a:pt x="f10" y="f15"/>
                  </a:lnTo>
                  <a:lnTo>
                    <a:pt x="f8" y="f15"/>
                  </a:lnTo>
                  <a:lnTo>
                    <a:pt x="f8" y="f7"/>
                  </a:lnTo>
                  <a:lnTo>
                    <a:pt x="f8" y="f17"/>
                  </a:lnTo>
                  <a:lnTo>
                    <a:pt x="f8" y="f2"/>
                  </a:lnTo>
                  <a:close/>
                </a:path>
                <a:path w="928370" h="130175">
                  <a:moveTo>
                    <a:pt x="f59" y="f9"/>
                  </a:moveTo>
                  <a:lnTo>
                    <a:pt x="f60" y="f9"/>
                  </a:lnTo>
                  <a:lnTo>
                    <a:pt x="f60" y="f16"/>
                  </a:lnTo>
                  <a:lnTo>
                    <a:pt x="f61" y="f16"/>
                  </a:lnTo>
                  <a:lnTo>
                    <a:pt x="f61" y="f23"/>
                  </a:lnTo>
                  <a:lnTo>
                    <a:pt x="f61" y="f11"/>
                  </a:lnTo>
                  <a:lnTo>
                    <a:pt x="f62" y="f11"/>
                  </a:lnTo>
                  <a:lnTo>
                    <a:pt x="f62" y="f23"/>
                  </a:lnTo>
                  <a:lnTo>
                    <a:pt x="f61" y="f23"/>
                  </a:lnTo>
                  <a:lnTo>
                    <a:pt x="f61" y="f16"/>
                  </a:lnTo>
                  <a:lnTo>
                    <a:pt x="f62" y="f16"/>
                  </a:lnTo>
                  <a:lnTo>
                    <a:pt x="f63" y="f16"/>
                  </a:lnTo>
                  <a:lnTo>
                    <a:pt x="f64" y="f16"/>
                  </a:lnTo>
                  <a:lnTo>
                    <a:pt x="f64" y="f9"/>
                  </a:lnTo>
                  <a:lnTo>
                    <a:pt x="f64" y="f23"/>
                  </a:lnTo>
                  <a:lnTo>
                    <a:pt x="f64" y="f11"/>
                  </a:lnTo>
                  <a:lnTo>
                    <a:pt x="f65" y="f11"/>
                  </a:lnTo>
                  <a:lnTo>
                    <a:pt x="f65" y="f43"/>
                  </a:lnTo>
                  <a:lnTo>
                    <a:pt x="f66" y="f43"/>
                  </a:lnTo>
                  <a:lnTo>
                    <a:pt x="f66" y="f42"/>
                  </a:lnTo>
                  <a:lnTo>
                    <a:pt x="f63" y="f42"/>
                  </a:lnTo>
                  <a:lnTo>
                    <a:pt x="f63" y="f43"/>
                  </a:lnTo>
                  <a:lnTo>
                    <a:pt x="f61" y="f43"/>
                  </a:lnTo>
                  <a:lnTo>
                    <a:pt x="f60" y="f43"/>
                  </a:lnTo>
                  <a:lnTo>
                    <a:pt x="f59" y="f43"/>
                  </a:lnTo>
                  <a:lnTo>
                    <a:pt x="f59" y="f42"/>
                  </a:lnTo>
                  <a:lnTo>
                    <a:pt x="f59" y="f11"/>
                  </a:lnTo>
                  <a:lnTo>
                    <a:pt x="f59" y="f9"/>
                  </a:lnTo>
                  <a:close/>
                </a:path>
                <a:path w="928370" h="130175">
                  <a:moveTo>
                    <a:pt x="f67" y="f16"/>
                  </a:moveTo>
                  <a:lnTo>
                    <a:pt x="f68" y="f16"/>
                  </a:lnTo>
                  <a:lnTo>
                    <a:pt x="f68" y="f23"/>
                  </a:lnTo>
                  <a:lnTo>
                    <a:pt x="f67" y="f23"/>
                  </a:lnTo>
                  <a:lnTo>
                    <a:pt x="f67" y="f16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799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833C48E9-ACDD-4390-33E0-6B4655870E6D}"/>
                </a:ext>
              </a:extLst>
            </p:cNvPr>
            <p:cNvSpPr/>
            <p:nvPr/>
          </p:nvSpPr>
          <p:spPr>
            <a:xfrm>
              <a:off x="4523417" y="5937848"/>
              <a:ext cx="954030" cy="111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54404"/>
                <a:gd name="f4" fmla="val 181610"/>
                <a:gd name="f5" fmla="val 26530"/>
                <a:gd name="f6" fmla="val 128790"/>
                <a:gd name="f7" fmla="val 155321"/>
                <a:gd name="f8" fmla="val 258368"/>
                <a:gd name="f9" fmla="val 77266"/>
                <a:gd name="f10" fmla="val 232613"/>
                <a:gd name="f11" fmla="val 231838"/>
                <a:gd name="f12" fmla="val 206082"/>
                <a:gd name="f13" fmla="val 103035"/>
                <a:gd name="f14" fmla="val 181089"/>
                <a:gd name="f15" fmla="val 180314"/>
                <a:gd name="f16" fmla="val 155333"/>
                <a:gd name="f17" fmla="val 129565"/>
                <a:gd name="f18" fmla="val 128803"/>
                <a:gd name="f19" fmla="val 78054"/>
                <a:gd name="f20" fmla="val 52285"/>
                <a:gd name="f21" fmla="val 51511"/>
                <a:gd name="f22" fmla="val 25755"/>
                <a:gd name="f23" fmla="val 103809"/>
                <a:gd name="f24" fmla="val 154546"/>
                <a:gd name="f25" fmla="val 181076"/>
                <a:gd name="f26" fmla="val 77279"/>
                <a:gd name="f27" fmla="val 154559"/>
                <a:gd name="f28" fmla="val 335648"/>
                <a:gd name="f29" fmla="val 309118"/>
                <a:gd name="f30" fmla="val 953871"/>
                <a:gd name="f31" fmla="val 928116"/>
                <a:gd name="f32" fmla="val 927341"/>
                <a:gd name="f33" fmla="val 901585"/>
                <a:gd name="f34" fmla="val 78041"/>
                <a:gd name="f35" fmla="val 875817"/>
                <a:gd name="f36" fmla="val 850836"/>
                <a:gd name="f37" fmla="val 825080"/>
                <a:gd name="f38" fmla="val 824306"/>
                <a:gd name="f39" fmla="val 799312"/>
                <a:gd name="f40" fmla="val 798537"/>
                <a:gd name="f41" fmla="val 772782"/>
                <a:gd name="f42" fmla="val 747801"/>
                <a:gd name="f43" fmla="val 722033"/>
                <a:gd name="f44" fmla="val 721258"/>
                <a:gd name="f45" fmla="val 696277"/>
                <a:gd name="f46" fmla="val 695502"/>
                <a:gd name="f47" fmla="val 669747"/>
                <a:gd name="f48" fmla="val 644753"/>
                <a:gd name="f49" fmla="val 618998"/>
                <a:gd name="f50" fmla="val 618223"/>
                <a:gd name="f51" fmla="val 593242"/>
                <a:gd name="f52" fmla="val 515188"/>
                <a:gd name="f53" fmla="val 490207"/>
                <a:gd name="f54" fmla="val 489432"/>
                <a:gd name="f55" fmla="val 464439"/>
                <a:gd name="f56" fmla="val 437908"/>
                <a:gd name="f57" fmla="val 412927"/>
                <a:gd name="f58" fmla="val 412153"/>
                <a:gd name="f59" fmla="val 387159"/>
                <a:gd name="f60" fmla="val 386397"/>
                <a:gd name="f61" fmla="val 361403"/>
                <a:gd name="f62" fmla="val 334873"/>
                <a:gd name="f63" fmla="val 360629"/>
                <a:gd name="f64" fmla="val 515962"/>
                <a:gd name="f65" fmla="val 541718"/>
                <a:gd name="f66" fmla="val 566712"/>
                <a:gd name="f67" fmla="val 592467"/>
                <a:gd name="f68" fmla="val 643991"/>
                <a:gd name="f69" fmla="val 670521"/>
                <a:gd name="f70" fmla="val 747026"/>
                <a:gd name="f71" fmla="val 773557"/>
                <a:gd name="f72" fmla="val 850061"/>
                <a:gd name="f73" fmla="val 876592"/>
                <a:gd name="f74" fmla="val 902347"/>
                <a:gd name="f75" fmla="*/ f0 1 954404"/>
                <a:gd name="f76" fmla="*/ f1 1 181610"/>
                <a:gd name="f77" fmla="+- f4 0 f2"/>
                <a:gd name="f78" fmla="+- f3 0 f2"/>
                <a:gd name="f79" fmla="*/ f78 1 954404"/>
                <a:gd name="f80" fmla="*/ f77 1 181610"/>
                <a:gd name="f81" fmla="*/ f2 1 f79"/>
                <a:gd name="f82" fmla="*/ f3 1 f79"/>
                <a:gd name="f83" fmla="*/ f2 1 f80"/>
                <a:gd name="f84" fmla="*/ f4 1 f80"/>
                <a:gd name="f85" fmla="*/ f81 f75 1"/>
                <a:gd name="f86" fmla="*/ f82 f75 1"/>
                <a:gd name="f87" fmla="*/ f84 f76 1"/>
                <a:gd name="f88" fmla="*/ f83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954404" h="181610">
                  <a:moveTo>
                    <a:pt x="f5" y="f6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5" y="f7"/>
                  </a:lnTo>
                  <a:lnTo>
                    <a:pt x="f5" y="f6"/>
                  </a:lnTo>
                  <a:close/>
                </a:path>
                <a:path w="954404" h="181610">
                  <a:moveTo>
                    <a:pt x="f8" y="f9"/>
                  </a:moveTo>
                  <a:lnTo>
                    <a:pt x="f10" y="f9"/>
                  </a:lnTo>
                  <a:lnTo>
                    <a:pt x="f11" y="f9"/>
                  </a:lnTo>
                  <a:lnTo>
                    <a:pt x="f12" y="f9"/>
                  </a:lnTo>
                  <a:lnTo>
                    <a:pt x="f12" y="f13"/>
                  </a:lnTo>
                  <a:lnTo>
                    <a:pt x="f14" y="f13"/>
                  </a:lnTo>
                  <a:lnTo>
                    <a:pt x="f15" y="f13"/>
                  </a:lnTo>
                  <a:lnTo>
                    <a:pt x="f16" y="f13"/>
                  </a:lnTo>
                  <a:lnTo>
                    <a:pt x="f16" y="f9"/>
                  </a:lnTo>
                  <a:lnTo>
                    <a:pt x="f17" y="f9"/>
                  </a:lnTo>
                  <a:lnTo>
                    <a:pt x="f18" y="f9"/>
                  </a:lnTo>
                  <a:lnTo>
                    <a:pt x="f13" y="f9"/>
                  </a:lnTo>
                  <a:lnTo>
                    <a:pt x="f13" y="f13"/>
                  </a:lnTo>
                  <a:lnTo>
                    <a:pt x="f19" y="f13"/>
                  </a:lnTo>
                  <a:lnTo>
                    <a:pt x="f19" y="f9"/>
                  </a:lnTo>
                  <a:lnTo>
                    <a:pt x="f20" y="f9"/>
                  </a:lnTo>
                  <a:lnTo>
                    <a:pt x="f21" y="f9"/>
                  </a:lnTo>
                  <a:lnTo>
                    <a:pt x="f22" y="f9"/>
                  </a:lnTo>
                  <a:lnTo>
                    <a:pt x="f22" y="f23"/>
                  </a:lnTo>
                  <a:lnTo>
                    <a:pt x="f21" y="f23"/>
                  </a:lnTo>
                  <a:lnTo>
                    <a:pt x="f21" y="f6"/>
                  </a:lnTo>
                  <a:lnTo>
                    <a:pt x="f21" y="f17"/>
                  </a:lnTo>
                  <a:lnTo>
                    <a:pt x="f21" y="f24"/>
                  </a:lnTo>
                  <a:lnTo>
                    <a:pt x="f21" y="f7"/>
                  </a:lnTo>
                  <a:lnTo>
                    <a:pt x="f21" y="f25"/>
                  </a:lnTo>
                  <a:lnTo>
                    <a:pt x="f26" y="f25"/>
                  </a:lnTo>
                  <a:lnTo>
                    <a:pt x="f19" y="f25"/>
                  </a:lnTo>
                  <a:lnTo>
                    <a:pt x="f23" y="f25"/>
                  </a:lnTo>
                  <a:lnTo>
                    <a:pt x="f23" y="f7"/>
                  </a:lnTo>
                  <a:lnTo>
                    <a:pt x="f17" y="f7"/>
                  </a:lnTo>
                  <a:lnTo>
                    <a:pt x="f17" y="f17"/>
                  </a:lnTo>
                  <a:lnTo>
                    <a:pt x="f17" y="f6"/>
                  </a:lnTo>
                  <a:lnTo>
                    <a:pt x="f17" y="f23"/>
                  </a:lnTo>
                  <a:lnTo>
                    <a:pt x="f27" y="f23"/>
                  </a:lnTo>
                  <a:lnTo>
                    <a:pt x="f27" y="f17"/>
                  </a:lnTo>
                  <a:lnTo>
                    <a:pt x="f15" y="f17"/>
                  </a:lnTo>
                  <a:lnTo>
                    <a:pt x="f15" y="f24"/>
                  </a:lnTo>
                  <a:lnTo>
                    <a:pt x="f27" y="f24"/>
                  </a:lnTo>
                  <a:lnTo>
                    <a:pt x="f27" y="f25"/>
                  </a:lnTo>
                  <a:lnTo>
                    <a:pt x="f8" y="f25"/>
                  </a:lnTo>
                  <a:lnTo>
                    <a:pt x="f8" y="f7"/>
                  </a:lnTo>
                  <a:lnTo>
                    <a:pt x="f8" y="f13"/>
                  </a:lnTo>
                  <a:lnTo>
                    <a:pt x="f8" y="f9"/>
                  </a:lnTo>
                  <a:close/>
                </a:path>
                <a:path w="954404" h="181610">
                  <a:moveTo>
                    <a:pt x="f28" y="f24"/>
                  </a:moveTo>
                  <a:lnTo>
                    <a:pt x="f29" y="f24"/>
                  </a:lnTo>
                  <a:lnTo>
                    <a:pt x="f29" y="f14"/>
                  </a:lnTo>
                  <a:lnTo>
                    <a:pt x="f28" y="f14"/>
                  </a:lnTo>
                  <a:lnTo>
                    <a:pt x="f28" y="f24"/>
                  </a:lnTo>
                  <a:close/>
                </a:path>
                <a:path w="954404" h="181610">
                  <a:moveTo>
                    <a:pt x="f30" y="f21"/>
                  </a:moveTo>
                  <a:lnTo>
                    <a:pt x="f31" y="f21"/>
                  </a:lnTo>
                  <a:lnTo>
                    <a:pt x="f32" y="f21"/>
                  </a:lnTo>
                  <a:lnTo>
                    <a:pt x="f33" y="f21"/>
                  </a:lnTo>
                  <a:lnTo>
                    <a:pt x="f33" y="f9"/>
                  </a:lnTo>
                  <a:lnTo>
                    <a:pt x="f33" y="f34"/>
                  </a:lnTo>
                  <a:lnTo>
                    <a:pt x="f33" y="f13"/>
                  </a:lnTo>
                  <a:lnTo>
                    <a:pt x="f35" y="f13"/>
                  </a:lnTo>
                  <a:lnTo>
                    <a:pt x="f35" y="f6"/>
                  </a:lnTo>
                  <a:lnTo>
                    <a:pt x="f36" y="f6"/>
                  </a:lnTo>
                  <a:lnTo>
                    <a:pt x="f36" y="f23"/>
                  </a:lnTo>
                  <a:lnTo>
                    <a:pt x="f36" y="f13"/>
                  </a:lnTo>
                  <a:lnTo>
                    <a:pt x="f36" y="f9"/>
                  </a:lnTo>
                  <a:lnTo>
                    <a:pt x="f37" y="f9"/>
                  </a:lnTo>
                  <a:lnTo>
                    <a:pt x="f38" y="f9"/>
                  </a:lnTo>
                  <a:lnTo>
                    <a:pt x="f39" y="f9"/>
                  </a:lnTo>
                  <a:lnTo>
                    <a:pt x="f40" y="f9"/>
                  </a:lnTo>
                  <a:lnTo>
                    <a:pt x="f41" y="f9"/>
                  </a:lnTo>
                  <a:lnTo>
                    <a:pt x="f41" y="f13"/>
                  </a:lnTo>
                  <a:lnTo>
                    <a:pt x="f42" y="f13"/>
                  </a:lnTo>
                  <a:lnTo>
                    <a:pt x="f42" y="f9"/>
                  </a:lnTo>
                  <a:lnTo>
                    <a:pt x="f43" y="f9"/>
                  </a:lnTo>
                  <a:lnTo>
                    <a:pt x="f44" y="f9"/>
                  </a:lnTo>
                  <a:lnTo>
                    <a:pt x="f45" y="f9"/>
                  </a:lnTo>
                  <a:lnTo>
                    <a:pt x="f46" y="f9"/>
                  </a:lnTo>
                  <a:lnTo>
                    <a:pt x="f47" y="f9"/>
                  </a:lnTo>
                  <a:lnTo>
                    <a:pt x="f47" y="f13"/>
                  </a:lnTo>
                  <a:lnTo>
                    <a:pt x="f48" y="f13"/>
                  </a:lnTo>
                  <a:lnTo>
                    <a:pt x="f48" y="f9"/>
                  </a:lnTo>
                  <a:lnTo>
                    <a:pt x="f49" y="f9"/>
                  </a:lnTo>
                  <a:lnTo>
                    <a:pt x="f50" y="f9"/>
                  </a:lnTo>
                  <a:lnTo>
                    <a:pt x="f50" y="f23"/>
                  </a:lnTo>
                  <a:lnTo>
                    <a:pt x="f50" y="f6"/>
                  </a:lnTo>
                  <a:lnTo>
                    <a:pt x="f51" y="f6"/>
                  </a:lnTo>
                  <a:lnTo>
                    <a:pt x="f51" y="f23"/>
                  </a:lnTo>
                  <a:lnTo>
                    <a:pt x="f50" y="f23"/>
                  </a:lnTo>
                  <a:lnTo>
                    <a:pt x="f50" y="f9"/>
                  </a:lnTo>
                  <a:lnTo>
                    <a:pt x="f52" y="f9"/>
                  </a:lnTo>
                  <a:lnTo>
                    <a:pt x="f52" y="f23"/>
                  </a:lnTo>
                  <a:lnTo>
                    <a:pt x="f52" y="f6"/>
                  </a:lnTo>
                  <a:lnTo>
                    <a:pt x="f53" y="f6"/>
                  </a:lnTo>
                  <a:lnTo>
                    <a:pt x="f53" y="f23"/>
                  </a:lnTo>
                  <a:lnTo>
                    <a:pt x="f52" y="f23"/>
                  </a:lnTo>
                  <a:lnTo>
                    <a:pt x="f52" y="f9"/>
                  </a:lnTo>
                  <a:lnTo>
                    <a:pt x="f54" y="f9"/>
                  </a:lnTo>
                  <a:lnTo>
                    <a:pt x="f54" y="f13"/>
                  </a:lnTo>
                  <a:lnTo>
                    <a:pt x="f55" y="f13"/>
                  </a:lnTo>
                  <a:lnTo>
                    <a:pt x="f55" y="f9"/>
                  </a:lnTo>
                  <a:lnTo>
                    <a:pt x="f56" y="f9"/>
                  </a:lnTo>
                  <a:lnTo>
                    <a:pt x="f56" y="f13"/>
                  </a:lnTo>
                  <a:lnTo>
                    <a:pt x="f57" y="f13"/>
                  </a:lnTo>
                  <a:lnTo>
                    <a:pt x="f58" y="f13"/>
                  </a:lnTo>
                  <a:lnTo>
                    <a:pt x="f59" y="f13"/>
                  </a:lnTo>
                  <a:lnTo>
                    <a:pt x="f60" y="f13"/>
                  </a:lnTo>
                  <a:lnTo>
                    <a:pt x="f61" y="f13"/>
                  </a:lnTo>
                  <a:lnTo>
                    <a:pt x="f61" y="f9"/>
                  </a:lnTo>
                  <a:lnTo>
                    <a:pt x="f28" y="f9"/>
                  </a:lnTo>
                  <a:lnTo>
                    <a:pt x="f62" y="f9"/>
                  </a:lnTo>
                  <a:lnTo>
                    <a:pt x="f29" y="f9"/>
                  </a:lnTo>
                  <a:lnTo>
                    <a:pt x="f29" y="f23"/>
                  </a:lnTo>
                  <a:lnTo>
                    <a:pt x="f62" y="f23"/>
                  </a:lnTo>
                  <a:lnTo>
                    <a:pt x="f28" y="f23"/>
                  </a:lnTo>
                  <a:lnTo>
                    <a:pt x="f63" y="f23"/>
                  </a:lnTo>
                  <a:lnTo>
                    <a:pt x="f63" y="f17"/>
                  </a:lnTo>
                  <a:lnTo>
                    <a:pt x="f56" y="f17"/>
                  </a:lnTo>
                  <a:lnTo>
                    <a:pt x="f56" y="f7"/>
                  </a:lnTo>
                  <a:lnTo>
                    <a:pt x="f55" y="f7"/>
                  </a:lnTo>
                  <a:lnTo>
                    <a:pt x="f55" y="f17"/>
                  </a:lnTo>
                  <a:lnTo>
                    <a:pt x="f54" y="f17"/>
                  </a:lnTo>
                  <a:lnTo>
                    <a:pt x="f54" y="f7"/>
                  </a:lnTo>
                  <a:lnTo>
                    <a:pt x="f64" y="f7"/>
                  </a:lnTo>
                  <a:lnTo>
                    <a:pt x="f64" y="f17"/>
                  </a:lnTo>
                  <a:lnTo>
                    <a:pt x="f65" y="f17"/>
                  </a:lnTo>
                  <a:lnTo>
                    <a:pt x="f65" y="f23"/>
                  </a:lnTo>
                  <a:lnTo>
                    <a:pt x="f66" y="f23"/>
                  </a:lnTo>
                  <a:lnTo>
                    <a:pt x="f66" y="f17"/>
                  </a:lnTo>
                  <a:lnTo>
                    <a:pt x="f67" y="f17"/>
                  </a:lnTo>
                  <a:lnTo>
                    <a:pt x="f67" y="f7"/>
                  </a:lnTo>
                  <a:lnTo>
                    <a:pt x="f49" y="f7"/>
                  </a:lnTo>
                  <a:lnTo>
                    <a:pt x="f49" y="f17"/>
                  </a:lnTo>
                  <a:lnTo>
                    <a:pt x="f68" y="f17"/>
                  </a:lnTo>
                  <a:lnTo>
                    <a:pt x="f48" y="f17"/>
                  </a:lnTo>
                  <a:lnTo>
                    <a:pt x="f47" y="f17"/>
                  </a:lnTo>
                  <a:lnTo>
                    <a:pt x="f69" y="f17"/>
                  </a:lnTo>
                  <a:lnTo>
                    <a:pt x="f45" y="f17"/>
                  </a:lnTo>
                  <a:lnTo>
                    <a:pt x="f45" y="f23"/>
                  </a:lnTo>
                  <a:lnTo>
                    <a:pt x="f44" y="f23"/>
                  </a:lnTo>
                  <a:lnTo>
                    <a:pt x="f43" y="f23"/>
                  </a:lnTo>
                  <a:lnTo>
                    <a:pt x="f70" y="f23"/>
                  </a:lnTo>
                  <a:lnTo>
                    <a:pt x="f70" y="f6"/>
                  </a:lnTo>
                  <a:lnTo>
                    <a:pt x="f44" y="f6"/>
                  </a:lnTo>
                  <a:lnTo>
                    <a:pt x="f44" y="f7"/>
                  </a:lnTo>
                  <a:lnTo>
                    <a:pt x="f70" y="f7"/>
                  </a:lnTo>
                  <a:lnTo>
                    <a:pt x="f42" y="f7"/>
                  </a:lnTo>
                  <a:lnTo>
                    <a:pt x="f71" y="f7"/>
                  </a:lnTo>
                  <a:lnTo>
                    <a:pt x="f71" y="f17"/>
                  </a:lnTo>
                  <a:lnTo>
                    <a:pt x="f40" y="f17"/>
                  </a:lnTo>
                  <a:lnTo>
                    <a:pt x="f40" y="f7"/>
                  </a:lnTo>
                  <a:lnTo>
                    <a:pt x="f37" y="f7"/>
                  </a:lnTo>
                  <a:lnTo>
                    <a:pt x="f37" y="f17"/>
                  </a:lnTo>
                  <a:lnTo>
                    <a:pt x="f72" y="f17"/>
                  </a:lnTo>
                  <a:lnTo>
                    <a:pt x="f72" y="f7"/>
                  </a:lnTo>
                  <a:lnTo>
                    <a:pt x="f35" y="f7"/>
                  </a:lnTo>
                  <a:lnTo>
                    <a:pt x="f73" y="f7"/>
                  </a:lnTo>
                  <a:lnTo>
                    <a:pt x="f33" y="f7"/>
                  </a:lnTo>
                  <a:lnTo>
                    <a:pt x="f74" y="f7"/>
                  </a:lnTo>
                  <a:lnTo>
                    <a:pt x="f31" y="f7"/>
                  </a:lnTo>
                  <a:lnTo>
                    <a:pt x="f31" y="f17"/>
                  </a:lnTo>
                  <a:lnTo>
                    <a:pt x="f31" y="f6"/>
                  </a:lnTo>
                  <a:lnTo>
                    <a:pt x="f31" y="f23"/>
                  </a:lnTo>
                  <a:lnTo>
                    <a:pt x="f31" y="f13"/>
                  </a:lnTo>
                  <a:lnTo>
                    <a:pt x="f31" y="f34"/>
                  </a:lnTo>
                  <a:lnTo>
                    <a:pt x="f30" y="f34"/>
                  </a:lnTo>
                  <a:lnTo>
                    <a:pt x="f30" y="f21"/>
                  </a:lnTo>
                  <a:close/>
                </a:path>
                <a:path w="954404" h="181610">
                  <a:moveTo>
                    <a:pt x="f30" y="f2"/>
                  </a:moveTo>
                  <a:lnTo>
                    <a:pt x="f32" y="f2"/>
                  </a:lnTo>
                  <a:lnTo>
                    <a:pt x="f32" y="f5"/>
                  </a:lnTo>
                  <a:lnTo>
                    <a:pt x="f30" y="f5"/>
                  </a:lnTo>
                  <a:lnTo>
                    <a:pt x="f30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799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9B558D97-02BD-11BB-FEDC-75D02D00C348}"/>
                </a:ext>
              </a:extLst>
            </p:cNvPr>
            <p:cNvSpPr/>
            <p:nvPr/>
          </p:nvSpPr>
          <p:spPr>
            <a:xfrm>
              <a:off x="4523417" y="6032507"/>
              <a:ext cx="954030" cy="797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54404"/>
                <a:gd name="f4" fmla="val 130175"/>
                <a:gd name="f5" fmla="val 52285"/>
                <a:gd name="f6" fmla="val 25768"/>
                <a:gd name="f7" fmla="val 26530"/>
                <a:gd name="f8" fmla="val 25755"/>
                <a:gd name="f9" fmla="val 51523"/>
                <a:gd name="f10" fmla="val 129578"/>
                <a:gd name="f11" fmla="val 52298"/>
                <a:gd name="f12" fmla="val 129565"/>
                <a:gd name="f13" fmla="val 77279"/>
                <a:gd name="f14" fmla="val 103809"/>
                <a:gd name="f15" fmla="val 78054"/>
                <a:gd name="f16" fmla="val 103047"/>
                <a:gd name="f17" fmla="val 51511"/>
                <a:gd name="f18" fmla="val 103035"/>
                <a:gd name="f19" fmla="val 232613"/>
                <a:gd name="f20" fmla="val 206082"/>
                <a:gd name="f21" fmla="val 181089"/>
                <a:gd name="f22" fmla="val 180314"/>
                <a:gd name="f23" fmla="val 154559"/>
                <a:gd name="f24" fmla="val 206844"/>
                <a:gd name="f25" fmla="val 284124"/>
                <a:gd name="f26" fmla="val 257594"/>
                <a:gd name="f27" fmla="val 464439"/>
                <a:gd name="f28" fmla="val 437908"/>
                <a:gd name="f29" fmla="val 412927"/>
                <a:gd name="f30" fmla="val 412153"/>
                <a:gd name="f31" fmla="val 26543"/>
                <a:gd name="f32" fmla="val 387159"/>
                <a:gd name="f33" fmla="val 386397"/>
                <a:gd name="f34" fmla="val 361403"/>
                <a:gd name="f35" fmla="val 360629"/>
                <a:gd name="f36" fmla="val 335648"/>
                <a:gd name="f37" fmla="val 309118"/>
                <a:gd name="f38" fmla="val 334873"/>
                <a:gd name="f39" fmla="val 438683"/>
                <a:gd name="f40" fmla="val 515962"/>
                <a:gd name="f41" fmla="val 490207"/>
                <a:gd name="f42" fmla="val 463677"/>
                <a:gd name="f43" fmla="val 747801"/>
                <a:gd name="f44" fmla="val 618998"/>
                <a:gd name="f45" fmla="val 643991"/>
                <a:gd name="f46" fmla="val 644753"/>
                <a:gd name="f47" fmla="val 670521"/>
                <a:gd name="f48" fmla="val 618223"/>
                <a:gd name="f49" fmla="val 593242"/>
                <a:gd name="f50" fmla="val 566712"/>
                <a:gd name="f51" fmla="val 592467"/>
                <a:gd name="f52" fmla="val 567486"/>
                <a:gd name="f53" fmla="val 541718"/>
                <a:gd name="f54" fmla="val 515188"/>
                <a:gd name="f55" fmla="val 540943"/>
                <a:gd name="f56" fmla="val 695502"/>
                <a:gd name="f57" fmla="val 696277"/>
                <a:gd name="f58" fmla="val 721258"/>
                <a:gd name="f59" fmla="val 721271"/>
                <a:gd name="f60" fmla="val 722033"/>
                <a:gd name="f61" fmla="val 953871"/>
                <a:gd name="f62" fmla="val 928116"/>
                <a:gd name="f63" fmla="val 927341"/>
                <a:gd name="f64" fmla="val 901585"/>
                <a:gd name="f65" fmla="val 875817"/>
                <a:gd name="f66" fmla="val 850836"/>
                <a:gd name="f67" fmla="val 876592"/>
                <a:gd name="f68" fmla="val 772782"/>
                <a:gd name="f69" fmla="val 798537"/>
                <a:gd name="f70" fmla="val 825080"/>
                <a:gd name="f71" fmla="val 850061"/>
                <a:gd name="f72" fmla="val 902347"/>
                <a:gd name="f73" fmla="*/ f0 1 954404"/>
                <a:gd name="f74" fmla="*/ f1 1 130175"/>
                <a:gd name="f75" fmla="+- f4 0 f2"/>
                <a:gd name="f76" fmla="+- f3 0 f2"/>
                <a:gd name="f77" fmla="*/ f76 1 954404"/>
                <a:gd name="f78" fmla="*/ f75 1 130175"/>
                <a:gd name="f79" fmla="*/ f2 1 f77"/>
                <a:gd name="f80" fmla="*/ f3 1 f77"/>
                <a:gd name="f81" fmla="*/ f2 1 f78"/>
                <a:gd name="f82" fmla="*/ f4 1 f78"/>
                <a:gd name="f83" fmla="*/ f79 f73 1"/>
                <a:gd name="f84" fmla="*/ f80 f73 1"/>
                <a:gd name="f85" fmla="*/ f82 f74 1"/>
                <a:gd name="f86" fmla="*/ f81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954404" h="130175">
                  <a:moveTo>
                    <a:pt x="f5" y="f6"/>
                  </a:moveTo>
                  <a:lnTo>
                    <a:pt x="f7" y="f6"/>
                  </a:lnTo>
                  <a:lnTo>
                    <a:pt x="f8" y="f6"/>
                  </a:lnTo>
                  <a:lnTo>
                    <a:pt x="f2" y="f6"/>
                  </a:lnTo>
                  <a:lnTo>
                    <a:pt x="f2" y="f9"/>
                  </a:lnTo>
                  <a:lnTo>
                    <a:pt x="f2" y="f10"/>
                  </a:lnTo>
                  <a:lnTo>
                    <a:pt x="f7" y="f10"/>
                  </a:lnTo>
                  <a:lnTo>
                    <a:pt x="f7" y="f11"/>
                  </a:lnTo>
                  <a:lnTo>
                    <a:pt x="f5" y="f11"/>
                  </a:lnTo>
                  <a:lnTo>
                    <a:pt x="f5" y="f6"/>
                  </a:lnTo>
                  <a:close/>
                </a:path>
                <a:path w="954404" h="130175">
                  <a:moveTo>
                    <a:pt x="f12" y="f13"/>
                  </a:moveTo>
                  <a:lnTo>
                    <a:pt x="f14" y="f13"/>
                  </a:lnTo>
                  <a:lnTo>
                    <a:pt x="f14" y="f9"/>
                  </a:lnTo>
                  <a:lnTo>
                    <a:pt x="f13" y="f9"/>
                  </a:lnTo>
                  <a:lnTo>
                    <a:pt x="f13" y="f13"/>
                  </a:lnTo>
                  <a:lnTo>
                    <a:pt x="f13" y="f15"/>
                  </a:lnTo>
                  <a:lnTo>
                    <a:pt x="f13" y="f16"/>
                  </a:lnTo>
                  <a:lnTo>
                    <a:pt x="f17" y="f16"/>
                  </a:lnTo>
                  <a:lnTo>
                    <a:pt x="f17" y="f10"/>
                  </a:lnTo>
                  <a:lnTo>
                    <a:pt x="f15" y="f10"/>
                  </a:lnTo>
                  <a:lnTo>
                    <a:pt x="f15" y="f14"/>
                  </a:lnTo>
                  <a:lnTo>
                    <a:pt x="f18" y="f14"/>
                  </a:lnTo>
                  <a:lnTo>
                    <a:pt x="f14" y="f14"/>
                  </a:lnTo>
                  <a:lnTo>
                    <a:pt x="f12" y="f14"/>
                  </a:lnTo>
                  <a:lnTo>
                    <a:pt x="f12" y="f13"/>
                  </a:lnTo>
                  <a:close/>
                </a:path>
                <a:path w="954404" h="130175">
                  <a:moveTo>
                    <a:pt x="f19" y="f6"/>
                  </a:moveTo>
                  <a:lnTo>
                    <a:pt x="f20" y="f6"/>
                  </a:lnTo>
                  <a:lnTo>
                    <a:pt x="f20" y="f9"/>
                  </a:lnTo>
                  <a:lnTo>
                    <a:pt x="f21" y="f9"/>
                  </a:lnTo>
                  <a:lnTo>
                    <a:pt x="f22" y="f9"/>
                  </a:lnTo>
                  <a:lnTo>
                    <a:pt x="f23" y="f9"/>
                  </a:lnTo>
                  <a:lnTo>
                    <a:pt x="f23" y="f15"/>
                  </a:lnTo>
                  <a:lnTo>
                    <a:pt x="f22" y="f15"/>
                  </a:lnTo>
                  <a:lnTo>
                    <a:pt x="f22" y="f14"/>
                  </a:lnTo>
                  <a:lnTo>
                    <a:pt x="f24" y="f14"/>
                  </a:lnTo>
                  <a:lnTo>
                    <a:pt x="f24" y="f15"/>
                  </a:lnTo>
                  <a:lnTo>
                    <a:pt x="f19" y="f15"/>
                  </a:lnTo>
                  <a:lnTo>
                    <a:pt x="f19" y="f11"/>
                  </a:lnTo>
                  <a:lnTo>
                    <a:pt x="f19" y="f9"/>
                  </a:lnTo>
                  <a:lnTo>
                    <a:pt x="f19" y="f6"/>
                  </a:lnTo>
                  <a:close/>
                </a:path>
                <a:path w="954404" h="130175">
                  <a:moveTo>
                    <a:pt x="f25" y="f6"/>
                  </a:moveTo>
                  <a:lnTo>
                    <a:pt x="f26" y="f6"/>
                  </a:lnTo>
                  <a:lnTo>
                    <a:pt x="f26" y="f9"/>
                  </a:lnTo>
                  <a:lnTo>
                    <a:pt x="f26" y="f11"/>
                  </a:lnTo>
                  <a:lnTo>
                    <a:pt x="f26" y="f13"/>
                  </a:lnTo>
                  <a:lnTo>
                    <a:pt x="f26" y="f15"/>
                  </a:lnTo>
                  <a:lnTo>
                    <a:pt x="f26" y="f14"/>
                  </a:lnTo>
                  <a:lnTo>
                    <a:pt x="f25" y="f14"/>
                  </a:lnTo>
                  <a:lnTo>
                    <a:pt x="f25" y="f15"/>
                  </a:lnTo>
                  <a:lnTo>
                    <a:pt x="f25" y="f13"/>
                  </a:lnTo>
                  <a:lnTo>
                    <a:pt x="f25" y="f11"/>
                  </a:lnTo>
                  <a:lnTo>
                    <a:pt x="f25" y="f9"/>
                  </a:lnTo>
                  <a:lnTo>
                    <a:pt x="f25" y="f6"/>
                  </a:lnTo>
                  <a:close/>
                </a:path>
                <a:path w="954404" h="130175">
                  <a:moveTo>
                    <a:pt x="f27" y="f2"/>
                  </a:moveTo>
                  <a:lnTo>
                    <a:pt x="f28" y="f2"/>
                  </a:lnTo>
                  <a:lnTo>
                    <a:pt x="f28" y="f6"/>
                  </a:lnTo>
                  <a:lnTo>
                    <a:pt x="f29" y="f6"/>
                  </a:lnTo>
                  <a:lnTo>
                    <a:pt x="f29" y="f2"/>
                  </a:lnTo>
                  <a:lnTo>
                    <a:pt x="f30" y="f2"/>
                  </a:lnTo>
                  <a:lnTo>
                    <a:pt x="f30" y="f31"/>
                  </a:lnTo>
                  <a:lnTo>
                    <a:pt x="f30" y="f9"/>
                  </a:lnTo>
                  <a:lnTo>
                    <a:pt x="f32" y="f9"/>
                  </a:lnTo>
                  <a:lnTo>
                    <a:pt x="f33" y="f9"/>
                  </a:lnTo>
                  <a:lnTo>
                    <a:pt x="f34" y="f9"/>
                  </a:lnTo>
                  <a:lnTo>
                    <a:pt x="f34" y="f31"/>
                  </a:lnTo>
                  <a:lnTo>
                    <a:pt x="f33" y="f31"/>
                  </a:lnTo>
                  <a:lnTo>
                    <a:pt x="f32" y="f31"/>
                  </a:lnTo>
                  <a:lnTo>
                    <a:pt x="f30" y="f31"/>
                  </a:lnTo>
                  <a:lnTo>
                    <a:pt x="f30" y="f2"/>
                  </a:lnTo>
                  <a:lnTo>
                    <a:pt x="f32" y="f2"/>
                  </a:lnTo>
                  <a:lnTo>
                    <a:pt x="f33" y="f2"/>
                  </a:lnTo>
                  <a:lnTo>
                    <a:pt x="f35" y="f2"/>
                  </a:lnTo>
                  <a:lnTo>
                    <a:pt x="f35" y="f6"/>
                  </a:lnTo>
                  <a:lnTo>
                    <a:pt x="f35" y="f11"/>
                  </a:lnTo>
                  <a:lnTo>
                    <a:pt x="f35" y="f13"/>
                  </a:lnTo>
                  <a:lnTo>
                    <a:pt x="f36" y="f13"/>
                  </a:lnTo>
                  <a:lnTo>
                    <a:pt x="f36" y="f11"/>
                  </a:lnTo>
                  <a:lnTo>
                    <a:pt x="f35" y="f11"/>
                  </a:lnTo>
                  <a:lnTo>
                    <a:pt x="f35" y="f6"/>
                  </a:lnTo>
                  <a:lnTo>
                    <a:pt x="f36" y="f6"/>
                  </a:lnTo>
                  <a:lnTo>
                    <a:pt x="f36" y="f2"/>
                  </a:lnTo>
                  <a:lnTo>
                    <a:pt x="f37" y="f2"/>
                  </a:lnTo>
                  <a:lnTo>
                    <a:pt x="f37" y="f14"/>
                  </a:lnTo>
                  <a:lnTo>
                    <a:pt x="f38" y="f14"/>
                  </a:lnTo>
                  <a:lnTo>
                    <a:pt x="f36" y="f14"/>
                  </a:lnTo>
                  <a:lnTo>
                    <a:pt x="f34" y="f14"/>
                  </a:lnTo>
                  <a:lnTo>
                    <a:pt x="f34" y="f15"/>
                  </a:lnTo>
                  <a:lnTo>
                    <a:pt x="f33" y="f15"/>
                  </a:lnTo>
                  <a:lnTo>
                    <a:pt x="f33" y="f14"/>
                  </a:lnTo>
                  <a:lnTo>
                    <a:pt x="f29" y="f14"/>
                  </a:lnTo>
                  <a:lnTo>
                    <a:pt x="f29" y="f15"/>
                  </a:lnTo>
                  <a:lnTo>
                    <a:pt x="f29" y="f13"/>
                  </a:lnTo>
                  <a:lnTo>
                    <a:pt x="f29" y="f11"/>
                  </a:lnTo>
                  <a:lnTo>
                    <a:pt x="f39" y="f11"/>
                  </a:lnTo>
                  <a:lnTo>
                    <a:pt x="f39" y="f31"/>
                  </a:lnTo>
                  <a:lnTo>
                    <a:pt x="f27" y="f31"/>
                  </a:lnTo>
                  <a:lnTo>
                    <a:pt x="f27" y="f2"/>
                  </a:lnTo>
                  <a:close/>
                </a:path>
                <a:path w="954404" h="130175">
                  <a:moveTo>
                    <a:pt x="f40" y="f13"/>
                  </a:moveTo>
                  <a:lnTo>
                    <a:pt x="f41" y="f13"/>
                  </a:lnTo>
                  <a:lnTo>
                    <a:pt x="f41" y="f9"/>
                  </a:lnTo>
                  <a:lnTo>
                    <a:pt x="f42" y="f9"/>
                  </a:lnTo>
                  <a:lnTo>
                    <a:pt x="f42" y="f13"/>
                  </a:lnTo>
                  <a:lnTo>
                    <a:pt x="f28" y="f13"/>
                  </a:lnTo>
                  <a:lnTo>
                    <a:pt x="f28" y="f14"/>
                  </a:lnTo>
                  <a:lnTo>
                    <a:pt x="f40" y="f14"/>
                  </a:lnTo>
                  <a:lnTo>
                    <a:pt x="f40" y="f13"/>
                  </a:lnTo>
                  <a:close/>
                </a:path>
                <a:path w="954404" h="130175">
                  <a:moveTo>
                    <a:pt x="f43" y="f9"/>
                  </a:moveTo>
                  <a:lnTo>
                    <a:pt x="f43" y="f9"/>
                  </a:lnTo>
                  <a:lnTo>
                    <a:pt x="f44" y="f9"/>
                  </a:lnTo>
                  <a:lnTo>
                    <a:pt x="f44" y="f31"/>
                  </a:lnTo>
                  <a:lnTo>
                    <a:pt x="f45" y="f31"/>
                  </a:lnTo>
                  <a:lnTo>
                    <a:pt x="f46" y="f31"/>
                  </a:lnTo>
                  <a:lnTo>
                    <a:pt x="f47" y="f31"/>
                  </a:lnTo>
                  <a:lnTo>
                    <a:pt x="f47" y="f2"/>
                  </a:lnTo>
                  <a:lnTo>
                    <a:pt x="f46" y="f2"/>
                  </a:lnTo>
                  <a:lnTo>
                    <a:pt x="f45" y="f2"/>
                  </a:lnTo>
                  <a:lnTo>
                    <a:pt x="f48" y="f2"/>
                  </a:lnTo>
                  <a:lnTo>
                    <a:pt x="f48" y="f6"/>
                  </a:lnTo>
                  <a:lnTo>
                    <a:pt x="f49" y="f6"/>
                  </a:lnTo>
                  <a:lnTo>
                    <a:pt x="f49" y="f2"/>
                  </a:lnTo>
                  <a:lnTo>
                    <a:pt x="f50" y="f2"/>
                  </a:lnTo>
                  <a:lnTo>
                    <a:pt x="f50" y="f31"/>
                  </a:lnTo>
                  <a:lnTo>
                    <a:pt x="f51" y="f31"/>
                  </a:lnTo>
                  <a:lnTo>
                    <a:pt x="f51" y="f9"/>
                  </a:lnTo>
                  <a:lnTo>
                    <a:pt x="f52" y="f9"/>
                  </a:lnTo>
                  <a:lnTo>
                    <a:pt x="f50" y="f9"/>
                  </a:lnTo>
                  <a:lnTo>
                    <a:pt x="f53" y="f9"/>
                  </a:lnTo>
                  <a:lnTo>
                    <a:pt x="f53" y="f31"/>
                  </a:lnTo>
                  <a:lnTo>
                    <a:pt x="f53" y="f6"/>
                  </a:lnTo>
                  <a:lnTo>
                    <a:pt x="f53" y="f2"/>
                  </a:lnTo>
                  <a:lnTo>
                    <a:pt x="f54" y="f2"/>
                  </a:lnTo>
                  <a:lnTo>
                    <a:pt x="f54" y="f6"/>
                  </a:lnTo>
                  <a:lnTo>
                    <a:pt x="f54" y="f31"/>
                  </a:lnTo>
                  <a:lnTo>
                    <a:pt x="f54" y="f11"/>
                  </a:lnTo>
                  <a:lnTo>
                    <a:pt x="f55" y="f11"/>
                  </a:lnTo>
                  <a:lnTo>
                    <a:pt x="f55" y="f13"/>
                  </a:lnTo>
                  <a:lnTo>
                    <a:pt x="f55" y="f15"/>
                  </a:lnTo>
                  <a:lnTo>
                    <a:pt x="f55" y="f14"/>
                  </a:lnTo>
                  <a:lnTo>
                    <a:pt x="f52" y="f14"/>
                  </a:lnTo>
                  <a:lnTo>
                    <a:pt x="f52" y="f15"/>
                  </a:lnTo>
                  <a:lnTo>
                    <a:pt x="f51" y="f15"/>
                  </a:lnTo>
                  <a:lnTo>
                    <a:pt x="f49" y="f15"/>
                  </a:lnTo>
                  <a:lnTo>
                    <a:pt x="f48" y="f15"/>
                  </a:lnTo>
                  <a:lnTo>
                    <a:pt x="f44" y="f15"/>
                  </a:lnTo>
                  <a:lnTo>
                    <a:pt x="f45" y="f15"/>
                  </a:lnTo>
                  <a:lnTo>
                    <a:pt x="f45" y="f14"/>
                  </a:lnTo>
                  <a:lnTo>
                    <a:pt x="f47" y="f14"/>
                  </a:lnTo>
                  <a:lnTo>
                    <a:pt x="f47" y="f15"/>
                  </a:lnTo>
                  <a:lnTo>
                    <a:pt x="f56" y="f15"/>
                  </a:lnTo>
                  <a:lnTo>
                    <a:pt x="f57" y="f15"/>
                  </a:lnTo>
                  <a:lnTo>
                    <a:pt x="f58" y="f15"/>
                  </a:lnTo>
                  <a:lnTo>
                    <a:pt x="f59" y="f14"/>
                  </a:lnTo>
                  <a:lnTo>
                    <a:pt x="f43" y="f14"/>
                  </a:lnTo>
                  <a:lnTo>
                    <a:pt x="f43" y="f15"/>
                  </a:lnTo>
                  <a:lnTo>
                    <a:pt x="f43" y="f13"/>
                  </a:lnTo>
                  <a:lnTo>
                    <a:pt x="f43" y="f9"/>
                  </a:lnTo>
                  <a:close/>
                </a:path>
                <a:path w="954404" h="130175">
                  <a:moveTo>
                    <a:pt x="f43" y="f2"/>
                  </a:moveTo>
                  <a:lnTo>
                    <a:pt x="f60" y="f2"/>
                  </a:lnTo>
                  <a:lnTo>
                    <a:pt x="f58" y="f2"/>
                  </a:lnTo>
                  <a:lnTo>
                    <a:pt x="f56" y="f2"/>
                  </a:lnTo>
                  <a:lnTo>
                    <a:pt x="f56" y="f31"/>
                  </a:lnTo>
                  <a:lnTo>
                    <a:pt x="f58" y="f31"/>
                  </a:lnTo>
                  <a:lnTo>
                    <a:pt x="f60" y="f31"/>
                  </a:lnTo>
                  <a:lnTo>
                    <a:pt x="f43" y="f31"/>
                  </a:lnTo>
                  <a:lnTo>
                    <a:pt x="f43" y="f2"/>
                  </a:lnTo>
                  <a:close/>
                </a:path>
                <a:path w="954404" h="130175">
                  <a:moveTo>
                    <a:pt x="f61" y="f2"/>
                  </a:moveTo>
                  <a:lnTo>
                    <a:pt x="f62" y="f2"/>
                  </a:lnTo>
                  <a:lnTo>
                    <a:pt x="f63" y="f2"/>
                  </a:lnTo>
                  <a:lnTo>
                    <a:pt x="f64" y="f2"/>
                  </a:lnTo>
                  <a:lnTo>
                    <a:pt x="f64" y="f6"/>
                  </a:lnTo>
                  <a:lnTo>
                    <a:pt x="f64" y="f31"/>
                  </a:lnTo>
                  <a:lnTo>
                    <a:pt x="f64" y="f9"/>
                  </a:lnTo>
                  <a:lnTo>
                    <a:pt x="f65" y="f9"/>
                  </a:lnTo>
                  <a:lnTo>
                    <a:pt x="f65" y="f13"/>
                  </a:lnTo>
                  <a:lnTo>
                    <a:pt x="f66" y="f13"/>
                  </a:lnTo>
                  <a:lnTo>
                    <a:pt x="f66" y="f11"/>
                  </a:lnTo>
                  <a:lnTo>
                    <a:pt x="f66" y="f9"/>
                  </a:lnTo>
                  <a:lnTo>
                    <a:pt x="f66" y="f31"/>
                  </a:lnTo>
                  <a:lnTo>
                    <a:pt x="f67" y="f31"/>
                  </a:lnTo>
                  <a:lnTo>
                    <a:pt x="f67" y="f2"/>
                  </a:lnTo>
                  <a:lnTo>
                    <a:pt x="f68" y="f2"/>
                  </a:lnTo>
                  <a:lnTo>
                    <a:pt x="f68" y="f31"/>
                  </a:lnTo>
                  <a:lnTo>
                    <a:pt x="f69" y="f31"/>
                  </a:lnTo>
                  <a:lnTo>
                    <a:pt x="f69" y="f9"/>
                  </a:lnTo>
                  <a:lnTo>
                    <a:pt x="f68" y="f9"/>
                  </a:lnTo>
                  <a:lnTo>
                    <a:pt x="f68" y="f15"/>
                  </a:lnTo>
                  <a:lnTo>
                    <a:pt x="f69" y="f15"/>
                  </a:lnTo>
                  <a:lnTo>
                    <a:pt x="f69" y="f14"/>
                  </a:lnTo>
                  <a:lnTo>
                    <a:pt x="f70" y="f14"/>
                  </a:lnTo>
                  <a:lnTo>
                    <a:pt x="f70" y="f15"/>
                  </a:lnTo>
                  <a:lnTo>
                    <a:pt x="f71" y="f15"/>
                  </a:lnTo>
                  <a:lnTo>
                    <a:pt x="f71" y="f14"/>
                  </a:lnTo>
                  <a:lnTo>
                    <a:pt x="f67" y="f14"/>
                  </a:lnTo>
                  <a:lnTo>
                    <a:pt x="f67" y="f15"/>
                  </a:lnTo>
                  <a:lnTo>
                    <a:pt x="f64" y="f15"/>
                  </a:lnTo>
                  <a:lnTo>
                    <a:pt x="f72" y="f15"/>
                  </a:lnTo>
                  <a:lnTo>
                    <a:pt x="f63" y="f15"/>
                  </a:lnTo>
                  <a:lnTo>
                    <a:pt x="f62" y="f15"/>
                  </a:lnTo>
                  <a:lnTo>
                    <a:pt x="f61" y="f15"/>
                  </a:lnTo>
                  <a:lnTo>
                    <a:pt x="f61" y="f11"/>
                  </a:lnTo>
                  <a:lnTo>
                    <a:pt x="f61" y="f9"/>
                  </a:lnTo>
                  <a:lnTo>
                    <a:pt x="f61" y="f31"/>
                  </a:lnTo>
                  <a:lnTo>
                    <a:pt x="f61" y="f6"/>
                  </a:lnTo>
                  <a:lnTo>
                    <a:pt x="f61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799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68DA1AB5-F11C-BD8C-5667-D7AB2BE1F78F}"/>
                </a:ext>
              </a:extLst>
            </p:cNvPr>
            <p:cNvSpPr/>
            <p:nvPr/>
          </p:nvSpPr>
          <p:spPr>
            <a:xfrm>
              <a:off x="4523417" y="6095619"/>
              <a:ext cx="954030" cy="637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54404"/>
                <a:gd name="f4" fmla="val 104139"/>
                <a:gd name="f5" fmla="val 26530"/>
                <a:gd name="f6" fmla="val 25755"/>
                <a:gd name="f7" fmla="val 52285"/>
                <a:gd name="f8" fmla="val 181089"/>
                <a:gd name="f9" fmla="val 51511"/>
                <a:gd name="f10" fmla="val 155333"/>
                <a:gd name="f11" fmla="val 154559"/>
                <a:gd name="f12" fmla="val 128803"/>
                <a:gd name="f13" fmla="val 77266"/>
                <a:gd name="f14" fmla="val 103809"/>
                <a:gd name="f15" fmla="val 78054"/>
                <a:gd name="f16" fmla="val 77279"/>
                <a:gd name="f17" fmla="val 78041"/>
                <a:gd name="f18" fmla="val 103035"/>
                <a:gd name="f19" fmla="val 129565"/>
                <a:gd name="f20" fmla="val 644753"/>
                <a:gd name="f21" fmla="val 618998"/>
                <a:gd name="f22" fmla="val 618223"/>
                <a:gd name="f23" fmla="val 592467"/>
                <a:gd name="f24" fmla="val 567486"/>
                <a:gd name="f25" fmla="val 566712"/>
                <a:gd name="f26" fmla="val 541718"/>
                <a:gd name="f27" fmla="val 515962"/>
                <a:gd name="f28" fmla="val 515188"/>
                <a:gd name="f29" fmla="val 489432"/>
                <a:gd name="f30" fmla="val 464439"/>
                <a:gd name="f31" fmla="val 463677"/>
                <a:gd name="f32" fmla="val 438683"/>
                <a:gd name="f33" fmla="val 437908"/>
                <a:gd name="f34" fmla="val 412927"/>
                <a:gd name="f35" fmla="val 412153"/>
                <a:gd name="f36" fmla="val 387159"/>
                <a:gd name="f37" fmla="val 361403"/>
                <a:gd name="f38" fmla="val 360629"/>
                <a:gd name="f39" fmla="val 335648"/>
                <a:gd name="f40" fmla="val 334873"/>
                <a:gd name="f41" fmla="val 309118"/>
                <a:gd name="f42" fmla="val 284124"/>
                <a:gd name="f43" fmla="val 258368"/>
                <a:gd name="f44" fmla="val 257594"/>
                <a:gd name="f45" fmla="val 231838"/>
                <a:gd name="f46" fmla="val 206082"/>
                <a:gd name="f47" fmla="val 232613"/>
                <a:gd name="f48" fmla="val 283349"/>
                <a:gd name="f49" fmla="val 309892"/>
                <a:gd name="f50" fmla="val 386397"/>
                <a:gd name="f51" fmla="val 490207"/>
                <a:gd name="f52" fmla="val 540943"/>
                <a:gd name="f53" fmla="val 593242"/>
                <a:gd name="f54" fmla="val 722033"/>
                <a:gd name="f55" fmla="val 696277"/>
                <a:gd name="f56" fmla="val 695502"/>
                <a:gd name="f57" fmla="val 669747"/>
                <a:gd name="f58" fmla="val 643991"/>
                <a:gd name="f59" fmla="val 670521"/>
                <a:gd name="f60" fmla="val 953871"/>
                <a:gd name="f61" fmla="val 928116"/>
                <a:gd name="f62" fmla="val 927341"/>
                <a:gd name="f63" fmla="val 901585"/>
                <a:gd name="f64" fmla="val 876592"/>
                <a:gd name="f65" fmla="val 850836"/>
                <a:gd name="f66" fmla="val 850061"/>
                <a:gd name="f67" fmla="val 825080"/>
                <a:gd name="f68" fmla="val 824306"/>
                <a:gd name="f69" fmla="val 799312"/>
                <a:gd name="f70" fmla="val 773557"/>
                <a:gd name="f71" fmla="val 772782"/>
                <a:gd name="f72" fmla="val 747026"/>
                <a:gd name="f73" fmla="*/ f0 1 954404"/>
                <a:gd name="f74" fmla="*/ f1 1 104139"/>
                <a:gd name="f75" fmla="+- f4 0 f2"/>
                <a:gd name="f76" fmla="+- f3 0 f2"/>
                <a:gd name="f77" fmla="*/ f76 1 954404"/>
                <a:gd name="f78" fmla="*/ f75 1 104139"/>
                <a:gd name="f79" fmla="*/ f2 1 f77"/>
                <a:gd name="f80" fmla="*/ f3 1 f77"/>
                <a:gd name="f81" fmla="*/ f2 1 f78"/>
                <a:gd name="f82" fmla="*/ f4 1 f78"/>
                <a:gd name="f83" fmla="*/ f79 f73 1"/>
                <a:gd name="f84" fmla="*/ f80 f73 1"/>
                <a:gd name="f85" fmla="*/ f82 f74 1"/>
                <a:gd name="f86" fmla="*/ f81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954404" h="104139">
                  <a:moveTo>
                    <a:pt x="f5" y="f6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5" y="f7"/>
                  </a:lnTo>
                  <a:lnTo>
                    <a:pt x="f5" y="f6"/>
                  </a:lnTo>
                  <a:close/>
                </a:path>
                <a:path w="954404" h="104139">
                  <a:moveTo>
                    <a:pt x="f8" y="f9"/>
                  </a:moveTo>
                  <a:lnTo>
                    <a:pt x="f10" y="f9"/>
                  </a:lnTo>
                  <a:lnTo>
                    <a:pt x="f11" y="f9"/>
                  </a:lnTo>
                  <a:lnTo>
                    <a:pt x="f12" y="f9"/>
                  </a:lnTo>
                  <a:lnTo>
                    <a:pt x="f12" y="f13"/>
                  </a:lnTo>
                  <a:lnTo>
                    <a:pt x="f14" y="f13"/>
                  </a:lnTo>
                  <a:lnTo>
                    <a:pt x="f14" y="f9"/>
                  </a:lnTo>
                  <a:lnTo>
                    <a:pt x="f15" y="f9"/>
                  </a:lnTo>
                  <a:lnTo>
                    <a:pt x="f15" y="f5"/>
                  </a:lnTo>
                  <a:lnTo>
                    <a:pt x="f15" y="f6"/>
                  </a:lnTo>
                  <a:lnTo>
                    <a:pt x="f15" y="f2"/>
                  </a:lnTo>
                  <a:lnTo>
                    <a:pt x="f9" y="f2"/>
                  </a:lnTo>
                  <a:lnTo>
                    <a:pt x="f9" y="f6"/>
                  </a:lnTo>
                  <a:lnTo>
                    <a:pt x="f9" y="f5"/>
                  </a:lnTo>
                  <a:lnTo>
                    <a:pt x="f9" y="f7"/>
                  </a:lnTo>
                  <a:lnTo>
                    <a:pt x="f16" y="f7"/>
                  </a:lnTo>
                  <a:lnTo>
                    <a:pt x="f16" y="f13"/>
                  </a:lnTo>
                  <a:lnTo>
                    <a:pt x="f7" y="f13"/>
                  </a:lnTo>
                  <a:lnTo>
                    <a:pt x="f9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9" y="f14"/>
                  </a:lnTo>
                  <a:lnTo>
                    <a:pt x="f7" y="f14"/>
                  </a:lnTo>
                  <a:lnTo>
                    <a:pt x="f15" y="f14"/>
                  </a:lnTo>
                  <a:lnTo>
                    <a:pt x="f15" y="f17"/>
                  </a:lnTo>
                  <a:lnTo>
                    <a:pt x="f18" y="f17"/>
                  </a:lnTo>
                  <a:lnTo>
                    <a:pt x="f18" y="f14"/>
                  </a:lnTo>
                  <a:lnTo>
                    <a:pt x="f12" y="f14"/>
                  </a:lnTo>
                  <a:lnTo>
                    <a:pt x="f19" y="f14"/>
                  </a:lnTo>
                  <a:lnTo>
                    <a:pt x="f10" y="f14"/>
                  </a:lnTo>
                  <a:lnTo>
                    <a:pt x="f10" y="f17"/>
                  </a:lnTo>
                  <a:lnTo>
                    <a:pt x="f8" y="f17"/>
                  </a:lnTo>
                  <a:lnTo>
                    <a:pt x="f8" y="f9"/>
                  </a:lnTo>
                  <a:close/>
                </a:path>
                <a:path w="954404" h="104139">
                  <a:moveTo>
                    <a:pt x="f8" y="f2"/>
                  </a:moveTo>
                  <a:lnTo>
                    <a:pt x="f11" y="f2"/>
                  </a:lnTo>
                  <a:lnTo>
                    <a:pt x="f11" y="f5"/>
                  </a:lnTo>
                  <a:lnTo>
                    <a:pt x="f8" y="f5"/>
                  </a:lnTo>
                  <a:lnTo>
                    <a:pt x="f8" y="f2"/>
                  </a:lnTo>
                  <a:close/>
                </a:path>
                <a:path w="954404" h="104139">
                  <a:moveTo>
                    <a:pt x="f20" y="f2"/>
                  </a:moveTo>
                  <a:lnTo>
                    <a:pt x="f21" y="f2"/>
                  </a:lnTo>
                  <a:lnTo>
                    <a:pt x="f22" y="f2"/>
                  </a:lnTo>
                  <a:lnTo>
                    <a:pt x="f23" y="f2"/>
                  </a:lnTo>
                  <a:lnTo>
                    <a:pt x="f23" y="f6"/>
                  </a:lnTo>
                  <a:lnTo>
                    <a:pt x="f23" y="f5"/>
                  </a:lnTo>
                  <a:lnTo>
                    <a:pt x="f23" y="f9"/>
                  </a:lnTo>
                  <a:lnTo>
                    <a:pt x="f24" y="f9"/>
                  </a:lnTo>
                  <a:lnTo>
                    <a:pt x="f24" y="f6"/>
                  </a:lnTo>
                  <a:lnTo>
                    <a:pt x="f25" y="f6"/>
                  </a:lnTo>
                  <a:lnTo>
                    <a:pt x="f25" y="f7"/>
                  </a:lnTo>
                  <a:lnTo>
                    <a:pt x="f25" y="f13"/>
                  </a:lnTo>
                  <a:lnTo>
                    <a:pt x="f26" y="f13"/>
                  </a:lnTo>
                  <a:lnTo>
                    <a:pt x="f26" y="f7"/>
                  </a:lnTo>
                  <a:lnTo>
                    <a:pt x="f25" y="f7"/>
                  </a:lnTo>
                  <a:lnTo>
                    <a:pt x="f25" y="f6"/>
                  </a:lnTo>
                  <a:lnTo>
                    <a:pt x="f26" y="f6"/>
                  </a:lnTo>
                  <a:lnTo>
                    <a:pt x="f26" y="f2"/>
                  </a:lnTo>
                  <a:lnTo>
                    <a:pt x="f27" y="f2"/>
                  </a:lnTo>
                  <a:lnTo>
                    <a:pt x="f28" y="f2"/>
                  </a:lnTo>
                  <a:lnTo>
                    <a:pt x="f29" y="f2"/>
                  </a:lnTo>
                  <a:lnTo>
                    <a:pt x="f29" y="f6"/>
                  </a:lnTo>
                  <a:lnTo>
                    <a:pt x="f29" y="f5"/>
                  </a:lnTo>
                  <a:lnTo>
                    <a:pt x="f29" y="f9"/>
                  </a:lnTo>
                  <a:lnTo>
                    <a:pt x="f30" y="f9"/>
                  </a:lnTo>
                  <a:lnTo>
                    <a:pt x="f30" y="f5"/>
                  </a:lnTo>
                  <a:lnTo>
                    <a:pt x="f30" y="f6"/>
                  </a:lnTo>
                  <a:lnTo>
                    <a:pt x="f30" y="f2"/>
                  </a:lnTo>
                  <a:lnTo>
                    <a:pt x="f31" y="f2"/>
                  </a:lnTo>
                  <a:lnTo>
                    <a:pt x="f31" y="f7"/>
                  </a:lnTo>
                  <a:lnTo>
                    <a:pt x="f31" y="f13"/>
                  </a:lnTo>
                  <a:lnTo>
                    <a:pt x="f32" y="f13"/>
                  </a:lnTo>
                  <a:lnTo>
                    <a:pt x="f32" y="f7"/>
                  </a:lnTo>
                  <a:lnTo>
                    <a:pt x="f31" y="f7"/>
                  </a:lnTo>
                  <a:lnTo>
                    <a:pt x="f31" y="f2"/>
                  </a:lnTo>
                  <a:lnTo>
                    <a:pt x="f33" y="f2"/>
                  </a:lnTo>
                  <a:lnTo>
                    <a:pt x="f33" y="f6"/>
                  </a:lnTo>
                  <a:lnTo>
                    <a:pt x="f33" y="f5"/>
                  </a:lnTo>
                  <a:lnTo>
                    <a:pt x="f33" y="f9"/>
                  </a:lnTo>
                  <a:lnTo>
                    <a:pt x="f34" y="f9"/>
                  </a:lnTo>
                  <a:lnTo>
                    <a:pt x="f35" y="f9"/>
                  </a:lnTo>
                  <a:lnTo>
                    <a:pt x="f36" y="f9"/>
                  </a:lnTo>
                  <a:lnTo>
                    <a:pt x="f36" y="f5"/>
                  </a:lnTo>
                  <a:lnTo>
                    <a:pt x="f36" y="f6"/>
                  </a:lnTo>
                  <a:lnTo>
                    <a:pt x="f36" y="f2"/>
                  </a:lnTo>
                  <a:lnTo>
                    <a:pt x="f37" y="f2"/>
                  </a:lnTo>
                  <a:lnTo>
                    <a:pt x="f38" y="f2"/>
                  </a:lnTo>
                  <a:lnTo>
                    <a:pt x="f39" y="f2"/>
                  </a:lnTo>
                  <a:lnTo>
                    <a:pt x="f40" y="f2"/>
                  </a:lnTo>
                  <a:lnTo>
                    <a:pt x="f41" y="f2"/>
                  </a:lnTo>
                  <a:lnTo>
                    <a:pt x="f41" y="f6"/>
                  </a:lnTo>
                  <a:lnTo>
                    <a:pt x="f42" y="f6"/>
                  </a:lnTo>
                  <a:lnTo>
                    <a:pt x="f42" y="f2"/>
                  </a:lnTo>
                  <a:lnTo>
                    <a:pt x="f43" y="f2"/>
                  </a:lnTo>
                  <a:lnTo>
                    <a:pt x="f44" y="f2"/>
                  </a:lnTo>
                  <a:lnTo>
                    <a:pt x="f45" y="f2"/>
                  </a:lnTo>
                  <a:lnTo>
                    <a:pt x="f45" y="f6"/>
                  </a:lnTo>
                  <a:lnTo>
                    <a:pt x="f45" y="f5"/>
                  </a:lnTo>
                  <a:lnTo>
                    <a:pt x="f45" y="f9"/>
                  </a:lnTo>
                  <a:lnTo>
                    <a:pt x="f46" y="f9"/>
                  </a:lnTo>
                  <a:lnTo>
                    <a:pt x="f46" y="f17"/>
                  </a:lnTo>
                  <a:lnTo>
                    <a:pt x="f47" y="f17"/>
                  </a:lnTo>
                  <a:lnTo>
                    <a:pt x="f47" y="f7"/>
                  </a:lnTo>
                  <a:lnTo>
                    <a:pt x="f43" y="f7"/>
                  </a:lnTo>
                  <a:lnTo>
                    <a:pt x="f43" y="f5"/>
                  </a:lnTo>
                  <a:lnTo>
                    <a:pt x="f48" y="f5"/>
                  </a:lnTo>
                  <a:lnTo>
                    <a:pt x="f48" y="f9"/>
                  </a:lnTo>
                  <a:lnTo>
                    <a:pt x="f48" y="f7"/>
                  </a:lnTo>
                  <a:lnTo>
                    <a:pt x="f48" y="f13"/>
                  </a:lnTo>
                  <a:lnTo>
                    <a:pt x="f44" y="f13"/>
                  </a:lnTo>
                  <a:lnTo>
                    <a:pt x="f44" y="f14"/>
                  </a:lnTo>
                  <a:lnTo>
                    <a:pt x="f42" y="f14"/>
                  </a:lnTo>
                  <a:lnTo>
                    <a:pt x="f42" y="f17"/>
                  </a:lnTo>
                  <a:lnTo>
                    <a:pt x="f49" y="f17"/>
                  </a:lnTo>
                  <a:lnTo>
                    <a:pt x="f49" y="f7"/>
                  </a:lnTo>
                  <a:lnTo>
                    <a:pt x="f49" y="f9"/>
                  </a:lnTo>
                  <a:lnTo>
                    <a:pt x="f49" y="f5"/>
                  </a:lnTo>
                  <a:lnTo>
                    <a:pt x="f40" y="f5"/>
                  </a:lnTo>
                  <a:lnTo>
                    <a:pt x="f40" y="f14"/>
                  </a:lnTo>
                  <a:lnTo>
                    <a:pt x="f37" y="f14"/>
                  </a:lnTo>
                  <a:lnTo>
                    <a:pt x="f37" y="f17"/>
                  </a:lnTo>
                  <a:lnTo>
                    <a:pt x="f50" y="f17"/>
                  </a:lnTo>
                  <a:lnTo>
                    <a:pt x="f36" y="f17"/>
                  </a:lnTo>
                  <a:lnTo>
                    <a:pt x="f35" y="f17"/>
                  </a:lnTo>
                  <a:lnTo>
                    <a:pt x="f34" y="f17"/>
                  </a:lnTo>
                  <a:lnTo>
                    <a:pt x="f33" y="f17"/>
                  </a:lnTo>
                  <a:lnTo>
                    <a:pt x="f33" y="f14"/>
                  </a:lnTo>
                  <a:lnTo>
                    <a:pt x="f30" y="f14"/>
                  </a:lnTo>
                  <a:lnTo>
                    <a:pt x="f30" y="f17"/>
                  </a:lnTo>
                  <a:lnTo>
                    <a:pt x="f51" y="f17"/>
                  </a:lnTo>
                  <a:lnTo>
                    <a:pt x="f51" y="f7"/>
                  </a:lnTo>
                  <a:lnTo>
                    <a:pt x="f28" y="f7"/>
                  </a:lnTo>
                  <a:lnTo>
                    <a:pt x="f28" y="f13"/>
                  </a:lnTo>
                  <a:lnTo>
                    <a:pt x="f28" y="f17"/>
                  </a:lnTo>
                  <a:lnTo>
                    <a:pt x="f28" y="f14"/>
                  </a:lnTo>
                  <a:lnTo>
                    <a:pt x="f52" y="f14"/>
                  </a:lnTo>
                  <a:lnTo>
                    <a:pt x="f26" y="f14"/>
                  </a:lnTo>
                  <a:lnTo>
                    <a:pt x="f24" y="f14"/>
                  </a:lnTo>
                  <a:lnTo>
                    <a:pt x="f24" y="f17"/>
                  </a:lnTo>
                  <a:lnTo>
                    <a:pt x="f23" y="f17"/>
                  </a:lnTo>
                  <a:lnTo>
                    <a:pt x="f53" y="f17"/>
                  </a:lnTo>
                  <a:lnTo>
                    <a:pt x="f21" y="f17"/>
                  </a:lnTo>
                  <a:lnTo>
                    <a:pt x="f21" y="f7"/>
                  </a:lnTo>
                  <a:lnTo>
                    <a:pt x="f21" y="f9"/>
                  </a:lnTo>
                  <a:lnTo>
                    <a:pt x="f21" y="f5"/>
                  </a:lnTo>
                  <a:lnTo>
                    <a:pt x="f20" y="f5"/>
                  </a:lnTo>
                  <a:lnTo>
                    <a:pt x="f20" y="f2"/>
                  </a:lnTo>
                  <a:close/>
                </a:path>
                <a:path w="954404" h="104139">
                  <a:moveTo>
                    <a:pt x="f54" y="f2"/>
                  </a:moveTo>
                  <a:lnTo>
                    <a:pt x="f55" y="f2"/>
                  </a:lnTo>
                  <a:lnTo>
                    <a:pt x="f56" y="f2"/>
                  </a:lnTo>
                  <a:lnTo>
                    <a:pt x="f57" y="f2"/>
                  </a:lnTo>
                  <a:lnTo>
                    <a:pt x="f57" y="f6"/>
                  </a:lnTo>
                  <a:lnTo>
                    <a:pt x="f57" y="f5"/>
                  </a:lnTo>
                  <a:lnTo>
                    <a:pt x="f57" y="f9"/>
                  </a:lnTo>
                  <a:lnTo>
                    <a:pt x="f58" y="f9"/>
                  </a:lnTo>
                  <a:lnTo>
                    <a:pt x="f58" y="f17"/>
                  </a:lnTo>
                  <a:lnTo>
                    <a:pt x="f57" y="f17"/>
                  </a:lnTo>
                  <a:lnTo>
                    <a:pt x="f59" y="f17"/>
                  </a:lnTo>
                  <a:lnTo>
                    <a:pt x="f56" y="f17"/>
                  </a:lnTo>
                  <a:lnTo>
                    <a:pt x="f55" y="f17"/>
                  </a:lnTo>
                  <a:lnTo>
                    <a:pt x="f54" y="f17"/>
                  </a:lnTo>
                  <a:lnTo>
                    <a:pt x="f54" y="f7"/>
                  </a:lnTo>
                  <a:lnTo>
                    <a:pt x="f54" y="f9"/>
                  </a:lnTo>
                  <a:lnTo>
                    <a:pt x="f54" y="f5"/>
                  </a:lnTo>
                  <a:lnTo>
                    <a:pt x="f54" y="f6"/>
                  </a:lnTo>
                  <a:lnTo>
                    <a:pt x="f54" y="f2"/>
                  </a:lnTo>
                  <a:close/>
                </a:path>
                <a:path w="954404" h="104139">
                  <a:moveTo>
                    <a:pt x="f60" y="f2"/>
                  </a:moveTo>
                  <a:lnTo>
                    <a:pt x="f61" y="f2"/>
                  </a:lnTo>
                  <a:lnTo>
                    <a:pt x="f62" y="f2"/>
                  </a:lnTo>
                  <a:lnTo>
                    <a:pt x="f63" y="f2"/>
                  </a:lnTo>
                  <a:lnTo>
                    <a:pt x="f63" y="f6"/>
                  </a:lnTo>
                  <a:lnTo>
                    <a:pt x="f63" y="f5"/>
                  </a:lnTo>
                  <a:lnTo>
                    <a:pt x="f63" y="f9"/>
                  </a:lnTo>
                  <a:lnTo>
                    <a:pt x="f64" y="f9"/>
                  </a:lnTo>
                  <a:lnTo>
                    <a:pt x="f64" y="f5"/>
                  </a:lnTo>
                  <a:lnTo>
                    <a:pt x="f64" y="f6"/>
                  </a:lnTo>
                  <a:lnTo>
                    <a:pt x="f64" y="f2"/>
                  </a:lnTo>
                  <a:lnTo>
                    <a:pt x="f65" y="f2"/>
                  </a:lnTo>
                  <a:lnTo>
                    <a:pt x="f66" y="f2"/>
                  </a:lnTo>
                  <a:lnTo>
                    <a:pt x="f66" y="f5"/>
                  </a:lnTo>
                  <a:lnTo>
                    <a:pt x="f66" y="f9"/>
                  </a:lnTo>
                  <a:lnTo>
                    <a:pt x="f67" y="f9"/>
                  </a:lnTo>
                  <a:lnTo>
                    <a:pt x="f67" y="f5"/>
                  </a:lnTo>
                  <a:lnTo>
                    <a:pt x="f66" y="f5"/>
                  </a:lnTo>
                  <a:lnTo>
                    <a:pt x="f66" y="f2"/>
                  </a:lnTo>
                  <a:lnTo>
                    <a:pt x="f68" y="f2"/>
                  </a:lnTo>
                  <a:lnTo>
                    <a:pt x="f68" y="f6"/>
                  </a:lnTo>
                  <a:lnTo>
                    <a:pt x="f69" y="f6"/>
                  </a:lnTo>
                  <a:lnTo>
                    <a:pt x="f69" y="f2"/>
                  </a:lnTo>
                  <a:lnTo>
                    <a:pt x="f70" y="f2"/>
                  </a:lnTo>
                  <a:lnTo>
                    <a:pt x="f71" y="f2"/>
                  </a:lnTo>
                  <a:lnTo>
                    <a:pt x="f72" y="f2"/>
                  </a:lnTo>
                  <a:lnTo>
                    <a:pt x="f72" y="f5"/>
                  </a:lnTo>
                  <a:lnTo>
                    <a:pt x="f71" y="f5"/>
                  </a:lnTo>
                  <a:lnTo>
                    <a:pt x="f71" y="f9"/>
                  </a:lnTo>
                  <a:lnTo>
                    <a:pt x="f72" y="f9"/>
                  </a:lnTo>
                  <a:lnTo>
                    <a:pt x="f72" y="f17"/>
                  </a:lnTo>
                  <a:lnTo>
                    <a:pt x="f71" y="f17"/>
                  </a:lnTo>
                  <a:lnTo>
                    <a:pt x="f70" y="f17"/>
                  </a:lnTo>
                  <a:lnTo>
                    <a:pt x="f60" y="f17"/>
                  </a:lnTo>
                  <a:lnTo>
                    <a:pt x="f60" y="f7"/>
                  </a:lnTo>
                  <a:lnTo>
                    <a:pt x="f60" y="f9"/>
                  </a:lnTo>
                  <a:lnTo>
                    <a:pt x="f60" y="f5"/>
                  </a:lnTo>
                  <a:lnTo>
                    <a:pt x="f60" y="f6"/>
                  </a:lnTo>
                  <a:lnTo>
                    <a:pt x="f60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799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795F6556-6DE4-5479-F7FD-789FAE2C5FAA}"/>
                </a:ext>
              </a:extLst>
            </p:cNvPr>
            <p:cNvSpPr/>
            <p:nvPr/>
          </p:nvSpPr>
          <p:spPr>
            <a:xfrm>
              <a:off x="4523417" y="6142939"/>
              <a:ext cx="954030" cy="797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54404"/>
                <a:gd name="f4" fmla="val 130175"/>
                <a:gd name="f5" fmla="val 284124"/>
                <a:gd name="f6" fmla="val 51523"/>
                <a:gd name="f7" fmla="val 258368"/>
                <a:gd name="f8" fmla="val 25768"/>
                <a:gd name="f9" fmla="val 231838"/>
                <a:gd name="f10" fmla="val 52298"/>
                <a:gd name="f11" fmla="val 257594"/>
                <a:gd name="f12" fmla="val 77279"/>
                <a:gd name="f13" fmla="val 232613"/>
                <a:gd name="f14" fmla="val 206844"/>
                <a:gd name="f15" fmla="val 181089"/>
                <a:gd name="f16" fmla="val 180314"/>
                <a:gd name="f17" fmla="val 155333"/>
                <a:gd name="f18" fmla="val 154559"/>
                <a:gd name="f19" fmla="val 78054"/>
                <a:gd name="f20" fmla="val 103047"/>
                <a:gd name="f21" fmla="val 129565"/>
                <a:gd name="f22" fmla="val 128803"/>
                <a:gd name="f23" fmla="val 103809"/>
                <a:gd name="f24" fmla="val 25755"/>
                <a:gd name="f25" fmla="val 129578"/>
                <a:gd name="f26" fmla="val 26530"/>
                <a:gd name="f27" fmla="val 52285"/>
                <a:gd name="f28" fmla="val 103035"/>
                <a:gd name="f29" fmla="val 206082"/>
                <a:gd name="f30" fmla="val 361403"/>
                <a:gd name="f31" fmla="val 334873"/>
                <a:gd name="f32" fmla="val 309118"/>
                <a:gd name="f33" fmla="val 335648"/>
                <a:gd name="f34" fmla="val 387159"/>
                <a:gd name="f35" fmla="val 360629"/>
                <a:gd name="f36" fmla="val 490207"/>
                <a:gd name="f37" fmla="val 463677"/>
                <a:gd name="f38" fmla="val 438683"/>
                <a:gd name="f39" fmla="val 412927"/>
                <a:gd name="f40" fmla="val 386397"/>
                <a:gd name="f41" fmla="val 412153"/>
                <a:gd name="f42" fmla="val 437908"/>
                <a:gd name="f43" fmla="val 464439"/>
                <a:gd name="f44" fmla="val 722033"/>
                <a:gd name="f45" fmla="val 696277"/>
                <a:gd name="f46" fmla="val 695502"/>
                <a:gd name="f47" fmla="val 670521"/>
                <a:gd name="f48" fmla="val 643991"/>
                <a:gd name="f49" fmla="val 26543"/>
                <a:gd name="f50" fmla="val 618998"/>
                <a:gd name="f51" fmla="val 593242"/>
                <a:gd name="f52" fmla="val 592467"/>
                <a:gd name="f53" fmla="val 567486"/>
                <a:gd name="f54" fmla="val 540943"/>
                <a:gd name="f55" fmla="val 515188"/>
                <a:gd name="f56" fmla="val 541718"/>
                <a:gd name="f57" fmla="val 566712"/>
                <a:gd name="f58" fmla="val 618223"/>
                <a:gd name="f59" fmla="val 644753"/>
                <a:gd name="f60" fmla="val 669747"/>
                <a:gd name="f61" fmla="val 825080"/>
                <a:gd name="f62" fmla="val 798537"/>
                <a:gd name="f63" fmla="val 850836"/>
                <a:gd name="f64" fmla="val 799312"/>
                <a:gd name="f65" fmla="val 772782"/>
                <a:gd name="f66" fmla="val 747026"/>
                <a:gd name="f67" fmla="val 773557"/>
                <a:gd name="f68" fmla="val 824306"/>
                <a:gd name="f69" fmla="val 103822"/>
                <a:gd name="f70" fmla="val 953871"/>
                <a:gd name="f71" fmla="val 928116"/>
                <a:gd name="f72" fmla="val 902347"/>
                <a:gd name="f73" fmla="val 901585"/>
                <a:gd name="f74" fmla="val 875817"/>
                <a:gd name="f75" fmla="val 850061"/>
                <a:gd name="f76" fmla="val 876592"/>
                <a:gd name="f77" fmla="val 927341"/>
                <a:gd name="f78" fmla="*/ f0 1 954404"/>
                <a:gd name="f79" fmla="*/ f1 1 130175"/>
                <a:gd name="f80" fmla="+- f4 0 f2"/>
                <a:gd name="f81" fmla="+- f3 0 f2"/>
                <a:gd name="f82" fmla="*/ f81 1 954404"/>
                <a:gd name="f83" fmla="*/ f80 1 130175"/>
                <a:gd name="f84" fmla="*/ f2 1 f82"/>
                <a:gd name="f85" fmla="*/ f3 1 f82"/>
                <a:gd name="f86" fmla="*/ f2 1 f83"/>
                <a:gd name="f87" fmla="*/ f4 1 f83"/>
                <a:gd name="f88" fmla="*/ f84 f78 1"/>
                <a:gd name="f89" fmla="*/ f85 f78 1"/>
                <a:gd name="f90" fmla="*/ f87 f79 1"/>
                <a:gd name="f91" fmla="*/ f86 f7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954404" h="130175"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9" y="f8"/>
                  </a:lnTo>
                  <a:lnTo>
                    <a:pt x="f9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13" y="f12"/>
                  </a:lnTo>
                  <a:lnTo>
                    <a:pt x="f9" y="f12"/>
                  </a:lnTo>
                  <a:lnTo>
                    <a:pt x="f14" y="f12"/>
                  </a:lnTo>
                  <a:lnTo>
                    <a:pt x="f14" y="f6"/>
                  </a:lnTo>
                  <a:lnTo>
                    <a:pt x="f15" y="f6"/>
                  </a:lnTo>
                  <a:lnTo>
                    <a:pt x="f15" y="f8"/>
                  </a:lnTo>
                  <a:lnTo>
                    <a:pt x="f16" y="f8"/>
                  </a:lnTo>
                  <a:lnTo>
                    <a:pt x="f16" y="f10"/>
                  </a:lnTo>
                  <a:lnTo>
                    <a:pt x="f16" y="f12"/>
                  </a:lnTo>
                  <a:lnTo>
                    <a:pt x="f17" y="f12"/>
                  </a:lnTo>
                  <a:lnTo>
                    <a:pt x="f17" y="f10"/>
                  </a:lnTo>
                  <a:lnTo>
                    <a:pt x="f16" y="f10"/>
                  </a:lnTo>
                  <a:lnTo>
                    <a:pt x="f16" y="f8"/>
                  </a:lnTo>
                  <a:lnTo>
                    <a:pt x="f18" y="f8"/>
                  </a:lnTo>
                  <a:lnTo>
                    <a:pt x="f18" y="f6"/>
                  </a:lnTo>
                  <a:lnTo>
                    <a:pt x="f18" y="f19"/>
                  </a:lnTo>
                  <a:lnTo>
                    <a:pt x="f18" y="f20"/>
                  </a:lnTo>
                  <a:lnTo>
                    <a:pt x="f21" y="f20"/>
                  </a:lnTo>
                  <a:lnTo>
                    <a:pt x="f21" y="f19"/>
                  </a:lnTo>
                  <a:lnTo>
                    <a:pt x="f18" y="f19"/>
                  </a:lnTo>
                  <a:lnTo>
                    <a:pt x="f18" y="f6"/>
                  </a:lnTo>
                  <a:lnTo>
                    <a:pt x="f21" y="f6"/>
                  </a:lnTo>
                  <a:lnTo>
                    <a:pt x="f22" y="f6"/>
                  </a:lnTo>
                  <a:lnTo>
                    <a:pt x="f23" y="f6"/>
                  </a:lnTo>
                  <a:lnTo>
                    <a:pt x="f23" y="f8"/>
                  </a:lnTo>
                  <a:lnTo>
                    <a:pt x="f24" y="f8"/>
                  </a:lnTo>
                  <a:lnTo>
                    <a:pt x="f24" y="f6"/>
                  </a:lnTo>
                  <a:lnTo>
                    <a:pt x="f2" y="f6"/>
                  </a:lnTo>
                  <a:lnTo>
                    <a:pt x="f2" y="f12"/>
                  </a:lnTo>
                  <a:lnTo>
                    <a:pt x="f2" y="f19"/>
                  </a:lnTo>
                  <a:lnTo>
                    <a:pt x="f2" y="f20"/>
                  </a:lnTo>
                  <a:lnTo>
                    <a:pt x="f2" y="f23"/>
                  </a:lnTo>
                  <a:lnTo>
                    <a:pt x="f2" y="f25"/>
                  </a:lnTo>
                  <a:lnTo>
                    <a:pt x="f24" y="f25"/>
                  </a:lnTo>
                  <a:lnTo>
                    <a:pt x="f26" y="f25"/>
                  </a:lnTo>
                  <a:lnTo>
                    <a:pt x="f27" y="f25"/>
                  </a:lnTo>
                  <a:lnTo>
                    <a:pt x="f27" y="f23"/>
                  </a:lnTo>
                  <a:lnTo>
                    <a:pt x="f27" y="f20"/>
                  </a:lnTo>
                  <a:lnTo>
                    <a:pt x="f27" y="f19"/>
                  </a:lnTo>
                  <a:lnTo>
                    <a:pt x="f19" y="f19"/>
                  </a:lnTo>
                  <a:lnTo>
                    <a:pt x="f19" y="f10"/>
                  </a:lnTo>
                  <a:lnTo>
                    <a:pt x="f28" y="f10"/>
                  </a:lnTo>
                  <a:lnTo>
                    <a:pt x="f28" y="f12"/>
                  </a:lnTo>
                  <a:lnTo>
                    <a:pt x="f28" y="f19"/>
                  </a:lnTo>
                  <a:lnTo>
                    <a:pt x="f28" y="f20"/>
                  </a:lnTo>
                  <a:lnTo>
                    <a:pt x="f28" y="f23"/>
                  </a:lnTo>
                  <a:lnTo>
                    <a:pt x="f28" y="f25"/>
                  </a:lnTo>
                  <a:lnTo>
                    <a:pt x="f22" y="f25"/>
                  </a:lnTo>
                  <a:lnTo>
                    <a:pt x="f21" y="f25"/>
                  </a:lnTo>
                  <a:lnTo>
                    <a:pt x="f17" y="f25"/>
                  </a:lnTo>
                  <a:lnTo>
                    <a:pt x="f17" y="f23"/>
                  </a:lnTo>
                  <a:lnTo>
                    <a:pt x="f16" y="f23"/>
                  </a:lnTo>
                  <a:lnTo>
                    <a:pt x="f15" y="f23"/>
                  </a:lnTo>
                  <a:lnTo>
                    <a:pt x="f29" y="f23"/>
                  </a:lnTo>
                  <a:lnTo>
                    <a:pt x="f29" y="f25"/>
                  </a:lnTo>
                  <a:lnTo>
                    <a:pt x="f5" y="f25"/>
                  </a:lnTo>
                  <a:lnTo>
                    <a:pt x="f5" y="f23"/>
                  </a:lnTo>
                  <a:lnTo>
                    <a:pt x="f5" y="f20"/>
                  </a:lnTo>
                  <a:lnTo>
                    <a:pt x="f5" y="f19"/>
                  </a:lnTo>
                  <a:lnTo>
                    <a:pt x="f5" y="f12"/>
                  </a:lnTo>
                  <a:lnTo>
                    <a:pt x="f5" y="f6"/>
                  </a:lnTo>
                  <a:close/>
                </a:path>
                <a:path w="954404" h="130175">
                  <a:moveTo>
                    <a:pt x="f30" y="f8"/>
                  </a:moveTo>
                  <a:lnTo>
                    <a:pt x="f31" y="f8"/>
                  </a:lnTo>
                  <a:lnTo>
                    <a:pt x="f31" y="f6"/>
                  </a:lnTo>
                  <a:lnTo>
                    <a:pt x="f32" y="f6"/>
                  </a:lnTo>
                  <a:lnTo>
                    <a:pt x="f32" y="f25"/>
                  </a:lnTo>
                  <a:lnTo>
                    <a:pt x="f33" y="f25"/>
                  </a:lnTo>
                  <a:lnTo>
                    <a:pt x="f33" y="f10"/>
                  </a:lnTo>
                  <a:lnTo>
                    <a:pt x="f30" y="f10"/>
                  </a:lnTo>
                  <a:lnTo>
                    <a:pt x="f30" y="f8"/>
                  </a:lnTo>
                  <a:close/>
                </a:path>
                <a:path w="954404" h="130175">
                  <a:moveTo>
                    <a:pt x="f34" y="f12"/>
                  </a:moveTo>
                  <a:lnTo>
                    <a:pt x="f35" y="f12"/>
                  </a:lnTo>
                  <a:lnTo>
                    <a:pt x="f35" y="f20"/>
                  </a:lnTo>
                  <a:lnTo>
                    <a:pt x="f35" y="f23"/>
                  </a:lnTo>
                  <a:lnTo>
                    <a:pt x="f35" y="f25"/>
                  </a:lnTo>
                  <a:lnTo>
                    <a:pt x="f34" y="f25"/>
                  </a:lnTo>
                  <a:lnTo>
                    <a:pt x="f34" y="f23"/>
                  </a:lnTo>
                  <a:lnTo>
                    <a:pt x="f34" y="f20"/>
                  </a:lnTo>
                  <a:lnTo>
                    <a:pt x="f34" y="f12"/>
                  </a:lnTo>
                  <a:close/>
                </a:path>
                <a:path w="954404" h="130175">
                  <a:moveTo>
                    <a:pt x="f36" y="f8"/>
                  </a:moveTo>
                  <a:lnTo>
                    <a:pt x="f37" y="f8"/>
                  </a:lnTo>
                  <a:lnTo>
                    <a:pt x="f37" y="f6"/>
                  </a:lnTo>
                  <a:lnTo>
                    <a:pt x="f37" y="f10"/>
                  </a:lnTo>
                  <a:lnTo>
                    <a:pt x="f37" y="f12"/>
                  </a:lnTo>
                  <a:lnTo>
                    <a:pt x="f38" y="f12"/>
                  </a:lnTo>
                  <a:lnTo>
                    <a:pt x="f38" y="f6"/>
                  </a:lnTo>
                  <a:lnTo>
                    <a:pt x="f39" y="f6"/>
                  </a:lnTo>
                  <a:lnTo>
                    <a:pt x="f39" y="f8"/>
                  </a:lnTo>
                  <a:lnTo>
                    <a:pt x="f40" y="f8"/>
                  </a:lnTo>
                  <a:lnTo>
                    <a:pt x="f40" y="f10"/>
                  </a:lnTo>
                  <a:lnTo>
                    <a:pt x="f41" y="f10"/>
                  </a:lnTo>
                  <a:lnTo>
                    <a:pt x="f41" y="f19"/>
                  </a:lnTo>
                  <a:lnTo>
                    <a:pt x="f42" y="f19"/>
                  </a:lnTo>
                  <a:lnTo>
                    <a:pt x="f42" y="f23"/>
                  </a:lnTo>
                  <a:lnTo>
                    <a:pt x="f43" y="f23"/>
                  </a:lnTo>
                  <a:lnTo>
                    <a:pt x="f43" y="f19"/>
                  </a:lnTo>
                  <a:lnTo>
                    <a:pt x="f36" y="f19"/>
                  </a:lnTo>
                  <a:lnTo>
                    <a:pt x="f36" y="f10"/>
                  </a:lnTo>
                  <a:lnTo>
                    <a:pt x="f36" y="f6"/>
                  </a:lnTo>
                  <a:lnTo>
                    <a:pt x="f36" y="f8"/>
                  </a:lnTo>
                  <a:close/>
                </a:path>
                <a:path w="954404" h="130175">
                  <a:moveTo>
                    <a:pt x="f44" y="f8"/>
                  </a:moveTo>
                  <a:lnTo>
                    <a:pt x="f45" y="f8"/>
                  </a:lnTo>
                  <a:lnTo>
                    <a:pt x="f46" y="f8"/>
                  </a:lnTo>
                  <a:lnTo>
                    <a:pt x="f47" y="f8"/>
                  </a:lnTo>
                  <a:lnTo>
                    <a:pt x="f47" y="f2"/>
                  </a:lnTo>
                  <a:lnTo>
                    <a:pt x="f48" y="f2"/>
                  </a:lnTo>
                  <a:lnTo>
                    <a:pt x="f48" y="f8"/>
                  </a:lnTo>
                  <a:lnTo>
                    <a:pt x="f48" y="f49"/>
                  </a:lnTo>
                  <a:lnTo>
                    <a:pt x="f48" y="f6"/>
                  </a:lnTo>
                  <a:lnTo>
                    <a:pt x="f48" y="f10"/>
                  </a:lnTo>
                  <a:lnTo>
                    <a:pt x="f48" y="f12"/>
                  </a:lnTo>
                  <a:lnTo>
                    <a:pt x="f50" y="f12"/>
                  </a:lnTo>
                  <a:lnTo>
                    <a:pt x="f50" y="f6"/>
                  </a:lnTo>
                  <a:lnTo>
                    <a:pt x="f51" y="f6"/>
                  </a:lnTo>
                  <a:lnTo>
                    <a:pt x="f51" y="f49"/>
                  </a:lnTo>
                  <a:lnTo>
                    <a:pt x="f50" y="f49"/>
                  </a:lnTo>
                  <a:lnTo>
                    <a:pt x="f50" y="f2"/>
                  </a:lnTo>
                  <a:lnTo>
                    <a:pt x="f52" y="f2"/>
                  </a:lnTo>
                  <a:lnTo>
                    <a:pt x="f52" y="f8"/>
                  </a:lnTo>
                  <a:lnTo>
                    <a:pt x="f52" y="f10"/>
                  </a:lnTo>
                  <a:lnTo>
                    <a:pt x="f52" y="f12"/>
                  </a:lnTo>
                  <a:lnTo>
                    <a:pt x="f53" y="f12"/>
                  </a:lnTo>
                  <a:lnTo>
                    <a:pt x="f53" y="f10"/>
                  </a:lnTo>
                  <a:lnTo>
                    <a:pt x="f52" y="f10"/>
                  </a:lnTo>
                  <a:lnTo>
                    <a:pt x="f52" y="f8"/>
                  </a:lnTo>
                  <a:lnTo>
                    <a:pt x="f53" y="f8"/>
                  </a:lnTo>
                  <a:lnTo>
                    <a:pt x="f53" y="f2"/>
                  </a:lnTo>
                  <a:lnTo>
                    <a:pt x="f54" y="f2"/>
                  </a:lnTo>
                  <a:lnTo>
                    <a:pt x="f54" y="f8"/>
                  </a:lnTo>
                  <a:lnTo>
                    <a:pt x="f55" y="f8"/>
                  </a:lnTo>
                  <a:lnTo>
                    <a:pt x="f55" y="f6"/>
                  </a:lnTo>
                  <a:lnTo>
                    <a:pt x="f55" y="f10"/>
                  </a:lnTo>
                  <a:lnTo>
                    <a:pt x="f55" y="f12"/>
                  </a:lnTo>
                  <a:lnTo>
                    <a:pt x="f55" y="f19"/>
                  </a:lnTo>
                  <a:lnTo>
                    <a:pt x="f55" y="f23"/>
                  </a:lnTo>
                  <a:lnTo>
                    <a:pt x="f56" y="f23"/>
                  </a:lnTo>
                  <a:lnTo>
                    <a:pt x="f56" y="f19"/>
                  </a:lnTo>
                  <a:lnTo>
                    <a:pt x="f57" y="f19"/>
                  </a:lnTo>
                  <a:lnTo>
                    <a:pt x="f57" y="f23"/>
                  </a:lnTo>
                  <a:lnTo>
                    <a:pt x="f52" y="f23"/>
                  </a:lnTo>
                  <a:lnTo>
                    <a:pt x="f51" y="f23"/>
                  </a:lnTo>
                  <a:lnTo>
                    <a:pt x="f58" y="f23"/>
                  </a:lnTo>
                  <a:lnTo>
                    <a:pt x="f50" y="f23"/>
                  </a:lnTo>
                  <a:lnTo>
                    <a:pt x="f59" y="f23"/>
                  </a:lnTo>
                  <a:lnTo>
                    <a:pt x="f59" y="f19"/>
                  </a:lnTo>
                  <a:lnTo>
                    <a:pt x="f60" y="f19"/>
                  </a:lnTo>
                  <a:lnTo>
                    <a:pt x="f60" y="f23"/>
                  </a:lnTo>
                  <a:lnTo>
                    <a:pt x="f45" y="f23"/>
                  </a:lnTo>
                  <a:lnTo>
                    <a:pt x="f45" y="f12"/>
                  </a:lnTo>
                  <a:lnTo>
                    <a:pt x="f47" y="f12"/>
                  </a:lnTo>
                  <a:lnTo>
                    <a:pt x="f47" y="f10"/>
                  </a:lnTo>
                  <a:lnTo>
                    <a:pt x="f46" y="f10"/>
                  </a:lnTo>
                  <a:lnTo>
                    <a:pt x="f45" y="f10"/>
                  </a:lnTo>
                  <a:lnTo>
                    <a:pt x="f44" y="f10"/>
                  </a:lnTo>
                  <a:lnTo>
                    <a:pt x="f44" y="f8"/>
                  </a:lnTo>
                  <a:close/>
                </a:path>
                <a:path w="954404" h="130175">
                  <a:moveTo>
                    <a:pt x="f61" y="f2"/>
                  </a:moveTo>
                  <a:lnTo>
                    <a:pt x="f62" y="f2"/>
                  </a:lnTo>
                  <a:lnTo>
                    <a:pt x="f62" y="f49"/>
                  </a:lnTo>
                  <a:lnTo>
                    <a:pt x="f61" y="f49"/>
                  </a:lnTo>
                  <a:lnTo>
                    <a:pt x="f61" y="f2"/>
                  </a:lnTo>
                  <a:close/>
                </a:path>
                <a:path w="954404" h="130175">
                  <a:moveTo>
                    <a:pt x="f63" y="f12"/>
                  </a:moveTo>
                  <a:lnTo>
                    <a:pt x="f61" y="f12"/>
                  </a:lnTo>
                  <a:lnTo>
                    <a:pt x="f61" y="f6"/>
                  </a:lnTo>
                  <a:lnTo>
                    <a:pt x="f64" y="f6"/>
                  </a:lnTo>
                  <a:lnTo>
                    <a:pt x="f62" y="f6"/>
                  </a:lnTo>
                  <a:lnTo>
                    <a:pt x="f65" y="f6"/>
                  </a:lnTo>
                  <a:lnTo>
                    <a:pt x="f65" y="f12"/>
                  </a:lnTo>
                  <a:lnTo>
                    <a:pt x="f66" y="f12"/>
                  </a:lnTo>
                  <a:lnTo>
                    <a:pt x="f66" y="f23"/>
                  </a:lnTo>
                  <a:lnTo>
                    <a:pt x="f65" y="f23"/>
                  </a:lnTo>
                  <a:lnTo>
                    <a:pt x="f67" y="f23"/>
                  </a:lnTo>
                  <a:lnTo>
                    <a:pt x="f64" y="f23"/>
                  </a:lnTo>
                  <a:lnTo>
                    <a:pt x="f64" y="f19"/>
                  </a:lnTo>
                  <a:lnTo>
                    <a:pt x="f68" y="f19"/>
                  </a:lnTo>
                  <a:lnTo>
                    <a:pt x="f68" y="f23"/>
                  </a:lnTo>
                  <a:lnTo>
                    <a:pt x="f63" y="f69"/>
                  </a:lnTo>
                  <a:lnTo>
                    <a:pt x="f63" y="f12"/>
                  </a:lnTo>
                  <a:close/>
                </a:path>
                <a:path w="954404" h="130175">
                  <a:moveTo>
                    <a:pt x="f70" y="f8"/>
                  </a:moveTo>
                  <a:lnTo>
                    <a:pt x="f71" y="f8"/>
                  </a:lnTo>
                  <a:lnTo>
                    <a:pt x="f71" y="f2"/>
                  </a:lnTo>
                  <a:lnTo>
                    <a:pt x="f72" y="f2"/>
                  </a:lnTo>
                  <a:lnTo>
                    <a:pt x="f73" y="f2"/>
                  </a:lnTo>
                  <a:lnTo>
                    <a:pt x="f74" y="f2"/>
                  </a:lnTo>
                  <a:lnTo>
                    <a:pt x="f74" y="f8"/>
                  </a:lnTo>
                  <a:lnTo>
                    <a:pt x="f75" y="f8"/>
                  </a:lnTo>
                  <a:lnTo>
                    <a:pt x="f75" y="f10"/>
                  </a:lnTo>
                  <a:lnTo>
                    <a:pt x="f74" y="f10"/>
                  </a:lnTo>
                  <a:lnTo>
                    <a:pt x="f76" y="f10"/>
                  </a:lnTo>
                  <a:lnTo>
                    <a:pt x="f73" y="f10"/>
                  </a:lnTo>
                  <a:lnTo>
                    <a:pt x="f73" y="f12"/>
                  </a:lnTo>
                  <a:lnTo>
                    <a:pt x="f74" y="f12"/>
                  </a:lnTo>
                  <a:lnTo>
                    <a:pt x="f74" y="f69"/>
                  </a:lnTo>
                  <a:lnTo>
                    <a:pt x="f72" y="f69"/>
                  </a:lnTo>
                  <a:lnTo>
                    <a:pt x="f72" y="f19"/>
                  </a:lnTo>
                  <a:lnTo>
                    <a:pt x="f77" y="f19"/>
                  </a:lnTo>
                  <a:lnTo>
                    <a:pt x="f71" y="f19"/>
                  </a:lnTo>
                  <a:lnTo>
                    <a:pt x="f70" y="f19"/>
                  </a:lnTo>
                  <a:lnTo>
                    <a:pt x="f70" y="f10"/>
                  </a:lnTo>
                  <a:lnTo>
                    <a:pt x="f70" y="f6"/>
                  </a:lnTo>
                  <a:lnTo>
                    <a:pt x="f70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799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9C00A414-9B3B-0087-B830-B70ABC2A66FE}"/>
                </a:ext>
              </a:extLst>
            </p:cNvPr>
            <p:cNvSpPr/>
            <p:nvPr/>
          </p:nvSpPr>
          <p:spPr>
            <a:xfrm>
              <a:off x="4523417" y="6206060"/>
              <a:ext cx="954030" cy="637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54404"/>
                <a:gd name="f4" fmla="val 104139"/>
                <a:gd name="f5" fmla="val 26530"/>
                <a:gd name="f6" fmla="val 25755"/>
                <a:gd name="f7" fmla="val 51511"/>
                <a:gd name="f8" fmla="val 52285"/>
                <a:gd name="f9" fmla="val 77279"/>
                <a:gd name="f10" fmla="val 78041"/>
                <a:gd name="f11" fmla="val 103809"/>
                <a:gd name="f12" fmla="val 129565"/>
                <a:gd name="f13" fmla="val 103035"/>
                <a:gd name="f14" fmla="val 78054"/>
                <a:gd name="f15" fmla="val 618998"/>
                <a:gd name="f16" fmla="val 592467"/>
                <a:gd name="f17" fmla="val 567486"/>
                <a:gd name="f18" fmla="val 540943"/>
                <a:gd name="f19" fmla="val 515962"/>
                <a:gd name="f20" fmla="val 490207"/>
                <a:gd name="f21" fmla="val 489432"/>
                <a:gd name="f22" fmla="val 464439"/>
                <a:gd name="f23" fmla="val 463677"/>
                <a:gd name="f24" fmla="val 438683"/>
                <a:gd name="f25" fmla="val 437908"/>
                <a:gd name="f26" fmla="val 412927"/>
                <a:gd name="f27" fmla="val 360629"/>
                <a:gd name="f28" fmla="val 231838"/>
                <a:gd name="f29" fmla="val 206844"/>
                <a:gd name="f30" fmla="val 181089"/>
                <a:gd name="f31" fmla="val 180314"/>
                <a:gd name="f32" fmla="val 154559"/>
                <a:gd name="f33" fmla="val 206082"/>
                <a:gd name="f34" fmla="val 232613"/>
                <a:gd name="f35" fmla="val 257594"/>
                <a:gd name="f36" fmla="val 283349"/>
                <a:gd name="f37" fmla="val 284124"/>
                <a:gd name="f38" fmla="val 309892"/>
                <a:gd name="f39" fmla="val 334873"/>
                <a:gd name="f40" fmla="val 361403"/>
                <a:gd name="f41" fmla="val 386397"/>
                <a:gd name="f42" fmla="val 412153"/>
                <a:gd name="f43" fmla="val 515188"/>
                <a:gd name="f44" fmla="val 541718"/>
                <a:gd name="f45" fmla="val 566712"/>
                <a:gd name="f46" fmla="val 593242"/>
                <a:gd name="f47" fmla="val 644753"/>
                <a:gd name="f48" fmla="val 618223"/>
                <a:gd name="f49" fmla="val 953871"/>
                <a:gd name="f50" fmla="val 824306"/>
                <a:gd name="f51" fmla="val 799312"/>
                <a:gd name="f52" fmla="val 773557"/>
                <a:gd name="f53" fmla="val 772782"/>
                <a:gd name="f54" fmla="val 747801"/>
                <a:gd name="f55" fmla="val 747026"/>
                <a:gd name="f56" fmla="val 722033"/>
                <a:gd name="f57" fmla="val 721271"/>
                <a:gd name="f58" fmla="val 696277"/>
                <a:gd name="f59" fmla="val 695502"/>
                <a:gd name="f60" fmla="val 669747"/>
                <a:gd name="f61" fmla="val 798537"/>
                <a:gd name="f62" fmla="val 825080"/>
                <a:gd name="f63" fmla="val 850061"/>
                <a:gd name="f64" fmla="val 876592"/>
                <a:gd name="f65" fmla="val 901585"/>
                <a:gd name="f66" fmla="val 927341"/>
                <a:gd name="f67" fmla="val 928116"/>
                <a:gd name="f68" fmla="*/ f0 1 954404"/>
                <a:gd name="f69" fmla="*/ f1 1 104139"/>
                <a:gd name="f70" fmla="+- f4 0 f2"/>
                <a:gd name="f71" fmla="+- f3 0 f2"/>
                <a:gd name="f72" fmla="*/ f71 1 954404"/>
                <a:gd name="f73" fmla="*/ f70 1 104139"/>
                <a:gd name="f74" fmla="*/ f2 1 f72"/>
                <a:gd name="f75" fmla="*/ f3 1 f72"/>
                <a:gd name="f76" fmla="*/ f2 1 f73"/>
                <a:gd name="f77" fmla="*/ f4 1 f73"/>
                <a:gd name="f78" fmla="*/ f74 f68 1"/>
                <a:gd name="f79" fmla="*/ f75 f68 1"/>
                <a:gd name="f80" fmla="*/ f77 f69 1"/>
                <a:gd name="f81" fmla="*/ f76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954404" h="104139">
                  <a:moveTo>
                    <a:pt x="f5" y="f6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2" y="f8"/>
                  </a:lnTo>
                  <a:lnTo>
                    <a:pt x="f2" y="f9"/>
                  </a:lnTo>
                  <a:lnTo>
                    <a:pt x="f2" y="f10"/>
                  </a:lnTo>
                  <a:lnTo>
                    <a:pt x="f2" y="f11"/>
                  </a:lnTo>
                  <a:lnTo>
                    <a:pt x="f5" y="f11"/>
                  </a:lnTo>
                  <a:lnTo>
                    <a:pt x="f5" y="f10"/>
                  </a:lnTo>
                  <a:lnTo>
                    <a:pt x="f5" y="f9"/>
                  </a:lnTo>
                  <a:lnTo>
                    <a:pt x="f5" y="f8"/>
                  </a:lnTo>
                  <a:lnTo>
                    <a:pt x="f5" y="f7"/>
                  </a:lnTo>
                  <a:lnTo>
                    <a:pt x="f5" y="f6"/>
                  </a:lnTo>
                  <a:close/>
                </a:path>
                <a:path w="954404" h="104139">
                  <a:moveTo>
                    <a:pt x="f12" y="f6"/>
                  </a:moveTo>
                  <a:lnTo>
                    <a:pt x="f13" y="f6"/>
                  </a:lnTo>
                  <a:lnTo>
                    <a:pt x="f13" y="f7"/>
                  </a:lnTo>
                  <a:lnTo>
                    <a:pt x="f13" y="f8"/>
                  </a:lnTo>
                  <a:lnTo>
                    <a:pt x="f13" y="f9"/>
                  </a:lnTo>
                  <a:lnTo>
                    <a:pt x="f14" y="f9"/>
                  </a:lnTo>
                  <a:lnTo>
                    <a:pt x="f14" y="f8"/>
                  </a:lnTo>
                  <a:lnTo>
                    <a:pt x="f14" y="f7"/>
                  </a:lnTo>
                  <a:lnTo>
                    <a:pt x="f14" y="f6"/>
                  </a:lnTo>
                  <a:lnTo>
                    <a:pt x="f7" y="f6"/>
                  </a:lnTo>
                  <a:lnTo>
                    <a:pt x="f7" y="f7"/>
                  </a:lnTo>
                  <a:lnTo>
                    <a:pt x="f7" y="f8"/>
                  </a:lnTo>
                  <a:lnTo>
                    <a:pt x="f7" y="f10"/>
                  </a:lnTo>
                  <a:lnTo>
                    <a:pt x="f9" y="f10"/>
                  </a:lnTo>
                  <a:lnTo>
                    <a:pt x="f9" y="f11"/>
                  </a:lnTo>
                  <a:lnTo>
                    <a:pt x="f13" y="f11"/>
                  </a:lnTo>
                  <a:lnTo>
                    <a:pt x="f11" y="f11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12" y="f9"/>
                  </a:lnTo>
                  <a:lnTo>
                    <a:pt x="f12" y="f8"/>
                  </a:lnTo>
                  <a:lnTo>
                    <a:pt x="f12" y="f7"/>
                  </a:lnTo>
                  <a:lnTo>
                    <a:pt x="f12" y="f6"/>
                  </a:lnTo>
                  <a:close/>
                </a:path>
                <a:path w="954404" h="104139">
                  <a:moveTo>
                    <a:pt x="f15" y="f2"/>
                  </a:moveTo>
                  <a:lnTo>
                    <a:pt x="f16" y="f2"/>
                  </a:lnTo>
                  <a:lnTo>
                    <a:pt x="f16" y="f6"/>
                  </a:lnTo>
                  <a:lnTo>
                    <a:pt x="f17" y="f6"/>
                  </a:lnTo>
                  <a:lnTo>
                    <a:pt x="f17" y="f2"/>
                  </a:lnTo>
                  <a:lnTo>
                    <a:pt x="f18" y="f2"/>
                  </a:lnTo>
                  <a:lnTo>
                    <a:pt x="f18" y="f6"/>
                  </a:lnTo>
                  <a:lnTo>
                    <a:pt x="f19" y="f6"/>
                  </a:lnTo>
                  <a:lnTo>
                    <a:pt x="f19" y="f2"/>
                  </a:lnTo>
                  <a:lnTo>
                    <a:pt x="f20" y="f2"/>
                  </a:lnTo>
                  <a:lnTo>
                    <a:pt x="f21" y="f2"/>
                  </a:lnTo>
                  <a:lnTo>
                    <a:pt x="f22" y="f2"/>
                  </a:lnTo>
                  <a:lnTo>
                    <a:pt x="f23" y="f2"/>
                  </a:lnTo>
                  <a:lnTo>
                    <a:pt x="f24" y="f2"/>
                  </a:lnTo>
                  <a:lnTo>
                    <a:pt x="f25" y="f2"/>
                  </a:lnTo>
                  <a:lnTo>
                    <a:pt x="f25" y="f8"/>
                  </a:lnTo>
                  <a:lnTo>
                    <a:pt x="f25" y="f9"/>
                  </a:lnTo>
                  <a:lnTo>
                    <a:pt x="f26" y="f9"/>
                  </a:lnTo>
                  <a:lnTo>
                    <a:pt x="f26" y="f8"/>
                  </a:lnTo>
                  <a:lnTo>
                    <a:pt x="f25" y="f8"/>
                  </a:lnTo>
                  <a:lnTo>
                    <a:pt x="f25" y="f2"/>
                  </a:lnTo>
                  <a:lnTo>
                    <a:pt x="f27" y="f2"/>
                  </a:lnTo>
                  <a:lnTo>
                    <a:pt x="f27" y="f6"/>
                  </a:lnTo>
                  <a:lnTo>
                    <a:pt x="f28" y="f6"/>
                  </a:lnTo>
                  <a:lnTo>
                    <a:pt x="f28" y="f7"/>
                  </a:lnTo>
                  <a:lnTo>
                    <a:pt x="f29" y="f7"/>
                  </a:lnTo>
                  <a:lnTo>
                    <a:pt x="f29" y="f6"/>
                  </a:lnTo>
                  <a:lnTo>
                    <a:pt x="f30" y="f6"/>
                  </a:lnTo>
                  <a:lnTo>
                    <a:pt x="f31" y="f6"/>
                  </a:lnTo>
                  <a:lnTo>
                    <a:pt x="f32" y="f6"/>
                  </a:lnTo>
                  <a:lnTo>
                    <a:pt x="f32" y="f8"/>
                  </a:lnTo>
                  <a:lnTo>
                    <a:pt x="f31" y="f8"/>
                  </a:lnTo>
                  <a:lnTo>
                    <a:pt x="f31" y="f9"/>
                  </a:lnTo>
                  <a:lnTo>
                    <a:pt x="f32" y="f9"/>
                  </a:lnTo>
                  <a:lnTo>
                    <a:pt x="f32" y="f11"/>
                  </a:lnTo>
                  <a:lnTo>
                    <a:pt x="f30" y="f11"/>
                  </a:lnTo>
                  <a:lnTo>
                    <a:pt x="f30" y="f10"/>
                  </a:lnTo>
                  <a:lnTo>
                    <a:pt x="f33" y="f10"/>
                  </a:lnTo>
                  <a:lnTo>
                    <a:pt x="f33" y="f11"/>
                  </a:lnTo>
                  <a:lnTo>
                    <a:pt x="f34" y="f11"/>
                  </a:lnTo>
                  <a:lnTo>
                    <a:pt x="f34" y="f10"/>
                  </a:lnTo>
                  <a:lnTo>
                    <a:pt x="f35" y="f10"/>
                  </a:lnTo>
                  <a:lnTo>
                    <a:pt x="f35" y="f11"/>
                  </a:lnTo>
                  <a:lnTo>
                    <a:pt x="f36" y="f11"/>
                  </a:lnTo>
                  <a:lnTo>
                    <a:pt x="f37" y="f11"/>
                  </a:lnTo>
                  <a:lnTo>
                    <a:pt x="f38" y="f11"/>
                  </a:lnTo>
                  <a:lnTo>
                    <a:pt x="f38" y="f10"/>
                  </a:lnTo>
                  <a:lnTo>
                    <a:pt x="f38" y="f9"/>
                  </a:lnTo>
                  <a:lnTo>
                    <a:pt x="f38" y="f8"/>
                  </a:lnTo>
                  <a:lnTo>
                    <a:pt x="f39" y="f8"/>
                  </a:lnTo>
                  <a:lnTo>
                    <a:pt x="f39" y="f9"/>
                  </a:lnTo>
                  <a:lnTo>
                    <a:pt x="f39" y="f10"/>
                  </a:lnTo>
                  <a:lnTo>
                    <a:pt x="f39" y="f11"/>
                  </a:lnTo>
                  <a:lnTo>
                    <a:pt x="f40" y="f11"/>
                  </a:lnTo>
                  <a:lnTo>
                    <a:pt x="f40" y="f10"/>
                  </a:lnTo>
                  <a:lnTo>
                    <a:pt x="f40" y="f9"/>
                  </a:lnTo>
                  <a:lnTo>
                    <a:pt x="f40" y="f8"/>
                  </a:lnTo>
                  <a:lnTo>
                    <a:pt x="f41" y="f8"/>
                  </a:lnTo>
                  <a:lnTo>
                    <a:pt x="f41" y="f9"/>
                  </a:lnTo>
                  <a:lnTo>
                    <a:pt x="f41" y="f10"/>
                  </a:lnTo>
                  <a:lnTo>
                    <a:pt x="f41" y="f11"/>
                  </a:lnTo>
                  <a:lnTo>
                    <a:pt x="f42" y="f11"/>
                  </a:lnTo>
                  <a:lnTo>
                    <a:pt x="f26" y="f11"/>
                  </a:lnTo>
                  <a:lnTo>
                    <a:pt x="f24" y="f11"/>
                  </a:lnTo>
                  <a:lnTo>
                    <a:pt x="f24" y="f10"/>
                  </a:lnTo>
                  <a:lnTo>
                    <a:pt x="f23" y="f10"/>
                  </a:lnTo>
                  <a:lnTo>
                    <a:pt x="f22" y="f10"/>
                  </a:lnTo>
                  <a:lnTo>
                    <a:pt x="f20" y="f10"/>
                  </a:lnTo>
                  <a:lnTo>
                    <a:pt x="f20" y="f8"/>
                  </a:lnTo>
                  <a:lnTo>
                    <a:pt x="f20" y="f7"/>
                  </a:lnTo>
                  <a:lnTo>
                    <a:pt x="f20" y="f5"/>
                  </a:lnTo>
                  <a:lnTo>
                    <a:pt x="f43" y="f5"/>
                  </a:lnTo>
                  <a:lnTo>
                    <a:pt x="f43" y="f11"/>
                  </a:lnTo>
                  <a:lnTo>
                    <a:pt x="f44" y="f11"/>
                  </a:lnTo>
                  <a:lnTo>
                    <a:pt x="f44" y="f10"/>
                  </a:lnTo>
                  <a:lnTo>
                    <a:pt x="f45" y="f10"/>
                  </a:lnTo>
                  <a:lnTo>
                    <a:pt x="f17" y="f10"/>
                  </a:lnTo>
                  <a:lnTo>
                    <a:pt x="f46" y="f10"/>
                  </a:lnTo>
                  <a:lnTo>
                    <a:pt x="f46" y="f8"/>
                  </a:lnTo>
                  <a:lnTo>
                    <a:pt x="f46" y="f7"/>
                  </a:lnTo>
                  <a:lnTo>
                    <a:pt x="f46" y="f5"/>
                  </a:lnTo>
                  <a:lnTo>
                    <a:pt x="f15" y="f5"/>
                  </a:lnTo>
                  <a:lnTo>
                    <a:pt x="f15" y="f2"/>
                  </a:lnTo>
                  <a:close/>
                </a:path>
                <a:path w="954404" h="104139">
                  <a:moveTo>
                    <a:pt x="f47" y="f7"/>
                  </a:moveTo>
                  <a:lnTo>
                    <a:pt x="f48" y="f7"/>
                  </a:lnTo>
                  <a:lnTo>
                    <a:pt x="f48" y="f10"/>
                  </a:lnTo>
                  <a:lnTo>
                    <a:pt x="f47" y="f10"/>
                  </a:lnTo>
                  <a:lnTo>
                    <a:pt x="f47" y="f7"/>
                  </a:lnTo>
                  <a:close/>
                </a:path>
                <a:path w="954404" h="104139">
                  <a:moveTo>
                    <a:pt x="f49" y="f6"/>
                  </a:moveTo>
                  <a:lnTo>
                    <a:pt x="f49" y="f6"/>
                  </a:lnTo>
                  <a:lnTo>
                    <a:pt x="f50" y="f6"/>
                  </a:lnTo>
                  <a:lnTo>
                    <a:pt x="f50" y="f7"/>
                  </a:lnTo>
                  <a:lnTo>
                    <a:pt x="f51" y="f7"/>
                  </a:lnTo>
                  <a:lnTo>
                    <a:pt x="f51" y="f6"/>
                  </a:lnTo>
                  <a:lnTo>
                    <a:pt x="f52" y="f6"/>
                  </a:lnTo>
                  <a:lnTo>
                    <a:pt x="f52" y="f2"/>
                  </a:lnTo>
                  <a:lnTo>
                    <a:pt x="f53" y="f2"/>
                  </a:lnTo>
                  <a:lnTo>
                    <a:pt x="f53" y="f5"/>
                  </a:lnTo>
                  <a:lnTo>
                    <a:pt x="f53" y="f7"/>
                  </a:lnTo>
                  <a:lnTo>
                    <a:pt x="f54" y="f7"/>
                  </a:lnTo>
                  <a:lnTo>
                    <a:pt x="f55" y="f7"/>
                  </a:lnTo>
                  <a:lnTo>
                    <a:pt x="f56" y="f7"/>
                  </a:lnTo>
                  <a:lnTo>
                    <a:pt x="f56" y="f5"/>
                  </a:lnTo>
                  <a:lnTo>
                    <a:pt x="f55" y="f5"/>
                  </a:lnTo>
                  <a:lnTo>
                    <a:pt x="f54" y="f5"/>
                  </a:lnTo>
                  <a:lnTo>
                    <a:pt x="f53" y="f5"/>
                  </a:lnTo>
                  <a:lnTo>
                    <a:pt x="f53" y="f2"/>
                  </a:lnTo>
                  <a:lnTo>
                    <a:pt x="f54" y="f2"/>
                  </a:lnTo>
                  <a:lnTo>
                    <a:pt x="f55" y="f2"/>
                  </a:lnTo>
                  <a:lnTo>
                    <a:pt x="f57" y="f2"/>
                  </a:lnTo>
                  <a:lnTo>
                    <a:pt x="f57" y="f6"/>
                  </a:lnTo>
                  <a:lnTo>
                    <a:pt x="f58" y="f6"/>
                  </a:lnTo>
                  <a:lnTo>
                    <a:pt x="f59" y="f6"/>
                  </a:lnTo>
                  <a:lnTo>
                    <a:pt x="f60" y="f6"/>
                  </a:lnTo>
                  <a:lnTo>
                    <a:pt x="f60" y="f7"/>
                  </a:lnTo>
                  <a:lnTo>
                    <a:pt x="f60" y="f8"/>
                  </a:lnTo>
                  <a:lnTo>
                    <a:pt x="f60" y="f10"/>
                  </a:lnTo>
                  <a:lnTo>
                    <a:pt x="f59" y="f10"/>
                  </a:lnTo>
                  <a:lnTo>
                    <a:pt x="f52" y="f10"/>
                  </a:lnTo>
                  <a:lnTo>
                    <a:pt x="f52" y="f8"/>
                  </a:lnTo>
                  <a:lnTo>
                    <a:pt x="f61" y="f8"/>
                  </a:lnTo>
                  <a:lnTo>
                    <a:pt x="f61" y="f10"/>
                  </a:lnTo>
                  <a:lnTo>
                    <a:pt x="f62" y="f10"/>
                  </a:lnTo>
                  <a:lnTo>
                    <a:pt x="f62" y="f8"/>
                  </a:lnTo>
                  <a:lnTo>
                    <a:pt x="f63" y="f8"/>
                  </a:lnTo>
                  <a:lnTo>
                    <a:pt x="f63" y="f10"/>
                  </a:lnTo>
                  <a:lnTo>
                    <a:pt x="f64" y="f10"/>
                  </a:lnTo>
                  <a:lnTo>
                    <a:pt x="f64" y="f8"/>
                  </a:lnTo>
                  <a:lnTo>
                    <a:pt x="f65" y="f8"/>
                  </a:lnTo>
                  <a:lnTo>
                    <a:pt x="f65" y="f10"/>
                  </a:lnTo>
                  <a:lnTo>
                    <a:pt x="f66" y="f10"/>
                  </a:lnTo>
                  <a:lnTo>
                    <a:pt x="f67" y="f10"/>
                  </a:lnTo>
                  <a:lnTo>
                    <a:pt x="f49" y="f10"/>
                  </a:lnTo>
                  <a:lnTo>
                    <a:pt x="f49" y="f8"/>
                  </a:lnTo>
                  <a:lnTo>
                    <a:pt x="f49" y="f7"/>
                  </a:lnTo>
                  <a:lnTo>
                    <a:pt x="f49" y="f6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799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8B51F981-AAF1-6C6D-DA92-917C55B23C75}"/>
                </a:ext>
              </a:extLst>
            </p:cNvPr>
            <p:cNvSpPr/>
            <p:nvPr/>
          </p:nvSpPr>
          <p:spPr>
            <a:xfrm>
              <a:off x="4729423" y="6253389"/>
              <a:ext cx="747741" cy="952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8029"/>
                <a:gd name="f4" fmla="val 155575"/>
                <a:gd name="f5" fmla="val 284124"/>
                <a:gd name="f6" fmla="val 25755"/>
                <a:gd name="f7" fmla="val 257594"/>
                <a:gd name="f8" fmla="val 52285"/>
                <a:gd name="f9" fmla="val 309880"/>
                <a:gd name="f10" fmla="val 103035"/>
                <a:gd name="f11" fmla="val 283349"/>
                <a:gd name="f12" fmla="val 258356"/>
                <a:gd name="f13" fmla="val 77266"/>
                <a:gd name="f14" fmla="val 232600"/>
                <a:gd name="f15" fmla="val 51511"/>
                <a:gd name="f16" fmla="val 206844"/>
                <a:gd name="f17" fmla="val 206070"/>
                <a:gd name="f18" fmla="val 181076"/>
                <a:gd name="f19" fmla="val 26530"/>
                <a:gd name="f20" fmla="val 155321"/>
                <a:gd name="f21" fmla="val 128790"/>
                <a:gd name="f22" fmla="val 103809"/>
                <a:gd name="f23" fmla="val 78041"/>
                <a:gd name="f24" fmla="val 129565"/>
                <a:gd name="f25" fmla="val 154546"/>
                <a:gd name="f26" fmla="val 180314"/>
                <a:gd name="f27" fmla="val 231825"/>
                <a:gd name="f28" fmla="val 593229"/>
                <a:gd name="f29" fmla="val 566699"/>
                <a:gd name="f30" fmla="val 670509"/>
                <a:gd name="f31" fmla="val 644753"/>
                <a:gd name="f32" fmla="val 618998"/>
                <a:gd name="f33" fmla="val 618223"/>
                <a:gd name="f34" fmla="val 592455"/>
                <a:gd name="f35" fmla="val 567474"/>
                <a:gd name="f36" fmla="val 541718"/>
                <a:gd name="f37" fmla="val 386384"/>
                <a:gd name="f38" fmla="val 412140"/>
                <a:gd name="f39" fmla="val 387159"/>
                <a:gd name="f40" fmla="val 361403"/>
                <a:gd name="f41" fmla="val 335635"/>
                <a:gd name="f42" fmla="val 309105"/>
                <a:gd name="f43" fmla="val 334860"/>
                <a:gd name="f44" fmla="val 412915"/>
                <a:gd name="f45" fmla="val 438670"/>
                <a:gd name="f46" fmla="val 463664"/>
                <a:gd name="f47" fmla="val 490194"/>
                <a:gd name="f48" fmla="val 464439"/>
                <a:gd name="f49" fmla="val 489419"/>
                <a:gd name="f50" fmla="val 515188"/>
                <a:gd name="f51" fmla="val 437908"/>
                <a:gd name="f52" fmla="val 696264"/>
                <a:gd name="f53" fmla="val 669734"/>
                <a:gd name="f54" fmla="val 747788"/>
                <a:gd name="f55" fmla="val 722033"/>
                <a:gd name="f56" fmla="val 721258"/>
                <a:gd name="f57" fmla="val 695502"/>
                <a:gd name="f58" fmla="*/ f0 1 748029"/>
                <a:gd name="f59" fmla="*/ f1 1 155575"/>
                <a:gd name="f60" fmla="+- f4 0 f2"/>
                <a:gd name="f61" fmla="+- f3 0 f2"/>
                <a:gd name="f62" fmla="*/ f61 1 748029"/>
                <a:gd name="f63" fmla="*/ f60 1 155575"/>
                <a:gd name="f64" fmla="*/ f2 1 f62"/>
                <a:gd name="f65" fmla="*/ f3 1 f62"/>
                <a:gd name="f66" fmla="*/ f2 1 f63"/>
                <a:gd name="f67" fmla="*/ f4 1 f63"/>
                <a:gd name="f68" fmla="*/ f64 f58 1"/>
                <a:gd name="f69" fmla="*/ f65 f58 1"/>
                <a:gd name="f70" fmla="*/ f67 f59 1"/>
                <a:gd name="f71" fmla="*/ f66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748029" h="155575"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  <a:path w="748029" h="155575">
                  <a:moveTo>
                    <a:pt x="f9" y="f10"/>
                  </a:moveTo>
                  <a:lnTo>
                    <a:pt x="f5" y="f10"/>
                  </a:lnTo>
                  <a:lnTo>
                    <a:pt x="f11" y="f10"/>
                  </a:lnTo>
                  <a:lnTo>
                    <a:pt x="f12" y="f10"/>
                  </a:lnTo>
                  <a:lnTo>
                    <a:pt x="f12" y="f13"/>
                  </a:lnTo>
                  <a:lnTo>
                    <a:pt x="f14" y="f13"/>
                  </a:lnTo>
                  <a:lnTo>
                    <a:pt x="f14" y="f15"/>
                  </a:lnTo>
                  <a:lnTo>
                    <a:pt x="f16" y="f15"/>
                  </a:lnTo>
                  <a:lnTo>
                    <a:pt x="f17" y="f15"/>
                  </a:lnTo>
                  <a:lnTo>
                    <a:pt x="f18" y="f15"/>
                  </a:lnTo>
                  <a:lnTo>
                    <a:pt x="f18" y="f6"/>
                  </a:lnTo>
                  <a:lnTo>
                    <a:pt x="f13" y="f6"/>
                  </a:lnTo>
                  <a:lnTo>
                    <a:pt x="f13" y="f15"/>
                  </a:lnTo>
                  <a:lnTo>
                    <a:pt x="f8" y="f15"/>
                  </a:lnTo>
                  <a:lnTo>
                    <a:pt x="f8" y="f6"/>
                  </a:lnTo>
                  <a:lnTo>
                    <a:pt x="f19" y="f6"/>
                  </a:lnTo>
                  <a:lnTo>
                    <a:pt x="f6" y="f6"/>
                  </a:lnTo>
                  <a:lnTo>
                    <a:pt x="f2" y="f6"/>
                  </a:lnTo>
                  <a:lnTo>
                    <a:pt x="f2" y="f15"/>
                  </a:lnTo>
                  <a:lnTo>
                    <a:pt x="f2" y="f20"/>
                  </a:lnTo>
                  <a:lnTo>
                    <a:pt x="f6" y="f20"/>
                  </a:lnTo>
                  <a:lnTo>
                    <a:pt x="f19" y="f20"/>
                  </a:lnTo>
                  <a:lnTo>
                    <a:pt x="f8" y="f20"/>
                  </a:lnTo>
                  <a:lnTo>
                    <a:pt x="f8" y="f21"/>
                  </a:lnTo>
                  <a:lnTo>
                    <a:pt x="f19" y="f21"/>
                  </a:lnTo>
                  <a:lnTo>
                    <a:pt x="f19" y="f22"/>
                  </a:lnTo>
                  <a:lnTo>
                    <a:pt x="f19" y="f10"/>
                  </a:lnTo>
                  <a:lnTo>
                    <a:pt x="f19" y="f23"/>
                  </a:lnTo>
                  <a:lnTo>
                    <a:pt x="f15" y="f23"/>
                  </a:lnTo>
                  <a:lnTo>
                    <a:pt x="f8" y="f23"/>
                  </a:lnTo>
                  <a:lnTo>
                    <a:pt x="f13" y="f23"/>
                  </a:lnTo>
                  <a:lnTo>
                    <a:pt x="f13" y="f10"/>
                  </a:lnTo>
                  <a:lnTo>
                    <a:pt x="f13" y="f22"/>
                  </a:lnTo>
                  <a:lnTo>
                    <a:pt x="f13" y="f24"/>
                  </a:lnTo>
                  <a:lnTo>
                    <a:pt x="f22" y="f24"/>
                  </a:lnTo>
                  <a:lnTo>
                    <a:pt x="f22" y="f22"/>
                  </a:lnTo>
                  <a:lnTo>
                    <a:pt x="f24" y="f22"/>
                  </a:lnTo>
                  <a:lnTo>
                    <a:pt x="f24" y="f23"/>
                  </a:lnTo>
                  <a:lnTo>
                    <a:pt x="f24" y="f13"/>
                  </a:lnTo>
                  <a:lnTo>
                    <a:pt x="f24" y="f8"/>
                  </a:lnTo>
                  <a:lnTo>
                    <a:pt x="f25" y="f8"/>
                  </a:lnTo>
                  <a:lnTo>
                    <a:pt x="f20" y="f8"/>
                  </a:lnTo>
                  <a:lnTo>
                    <a:pt x="f26" y="f8"/>
                  </a:lnTo>
                  <a:lnTo>
                    <a:pt x="f26" y="f23"/>
                  </a:lnTo>
                  <a:lnTo>
                    <a:pt x="f17" y="f23"/>
                  </a:lnTo>
                  <a:lnTo>
                    <a:pt x="f17" y="f22"/>
                  </a:lnTo>
                  <a:lnTo>
                    <a:pt x="f27" y="f22"/>
                  </a:lnTo>
                  <a:lnTo>
                    <a:pt x="f14" y="f22"/>
                  </a:lnTo>
                  <a:lnTo>
                    <a:pt x="f7" y="f22"/>
                  </a:lnTo>
                  <a:lnTo>
                    <a:pt x="f7" y="f24"/>
                  </a:lnTo>
                  <a:lnTo>
                    <a:pt x="f11" y="f24"/>
                  </a:lnTo>
                  <a:lnTo>
                    <a:pt x="f5" y="f24"/>
                  </a:lnTo>
                  <a:lnTo>
                    <a:pt x="f9" y="f24"/>
                  </a:lnTo>
                  <a:lnTo>
                    <a:pt x="f9" y="f10"/>
                  </a:lnTo>
                  <a:close/>
                </a:path>
                <a:path w="748029" h="155575">
                  <a:moveTo>
                    <a:pt x="f28" y="f15"/>
                  </a:moveTo>
                  <a:lnTo>
                    <a:pt x="f29" y="f15"/>
                  </a:lnTo>
                  <a:lnTo>
                    <a:pt x="f29" y="f23"/>
                  </a:lnTo>
                  <a:lnTo>
                    <a:pt x="f28" y="f23"/>
                  </a:lnTo>
                  <a:lnTo>
                    <a:pt x="f28" y="f15"/>
                  </a:lnTo>
                  <a:close/>
                </a:path>
                <a:path w="748029" h="155575">
                  <a:moveTo>
                    <a:pt x="f30" y="f15"/>
                  </a:moveTo>
                  <a:lnTo>
                    <a:pt x="f31" y="f15"/>
                  </a:lnTo>
                  <a:lnTo>
                    <a:pt x="f31" y="f19"/>
                  </a:lnTo>
                  <a:lnTo>
                    <a:pt x="f31" y="f6"/>
                  </a:lnTo>
                  <a:lnTo>
                    <a:pt x="f31" y="f2"/>
                  </a:lnTo>
                  <a:lnTo>
                    <a:pt x="f32" y="f2"/>
                  </a:lnTo>
                  <a:lnTo>
                    <a:pt x="f33" y="f2"/>
                  </a:lnTo>
                  <a:lnTo>
                    <a:pt x="f33" y="f10"/>
                  </a:lnTo>
                  <a:lnTo>
                    <a:pt x="f28" y="f10"/>
                  </a:lnTo>
                  <a:lnTo>
                    <a:pt x="f34" y="f10"/>
                  </a:lnTo>
                  <a:lnTo>
                    <a:pt x="f35" y="f10"/>
                  </a:lnTo>
                  <a:lnTo>
                    <a:pt x="f29" y="f10"/>
                  </a:lnTo>
                  <a:lnTo>
                    <a:pt x="f36" y="f10"/>
                  </a:lnTo>
                  <a:lnTo>
                    <a:pt x="f36" y="f23"/>
                  </a:lnTo>
                  <a:lnTo>
                    <a:pt x="f36" y="f13"/>
                  </a:lnTo>
                  <a:lnTo>
                    <a:pt x="f36" y="f8"/>
                  </a:lnTo>
                  <a:lnTo>
                    <a:pt x="f36" y="f15"/>
                  </a:lnTo>
                  <a:lnTo>
                    <a:pt x="f36" y="f19"/>
                  </a:lnTo>
                  <a:lnTo>
                    <a:pt x="f29" y="f19"/>
                  </a:lnTo>
                  <a:lnTo>
                    <a:pt x="f35" y="f19"/>
                  </a:lnTo>
                  <a:lnTo>
                    <a:pt x="f34" y="f19"/>
                  </a:lnTo>
                  <a:lnTo>
                    <a:pt x="f28" y="f19"/>
                  </a:lnTo>
                  <a:lnTo>
                    <a:pt x="f33" y="f19"/>
                  </a:lnTo>
                  <a:lnTo>
                    <a:pt x="f33" y="f2"/>
                  </a:lnTo>
                  <a:lnTo>
                    <a:pt x="f37" y="f2"/>
                  </a:lnTo>
                  <a:lnTo>
                    <a:pt x="f37" y="f6"/>
                  </a:lnTo>
                  <a:lnTo>
                    <a:pt x="f37" y="f19"/>
                  </a:lnTo>
                  <a:lnTo>
                    <a:pt x="f37" y="f8"/>
                  </a:lnTo>
                  <a:lnTo>
                    <a:pt x="f38" y="f8"/>
                  </a:lnTo>
                  <a:lnTo>
                    <a:pt x="f38" y="f13"/>
                  </a:lnTo>
                  <a:lnTo>
                    <a:pt x="f39" y="f13"/>
                  </a:lnTo>
                  <a:lnTo>
                    <a:pt x="f37" y="f13"/>
                  </a:lnTo>
                  <a:lnTo>
                    <a:pt x="f40" y="f13"/>
                  </a:lnTo>
                  <a:lnTo>
                    <a:pt x="f40" y="f8"/>
                  </a:lnTo>
                  <a:lnTo>
                    <a:pt x="f40" y="f15"/>
                  </a:lnTo>
                  <a:lnTo>
                    <a:pt x="f40" y="f6"/>
                  </a:lnTo>
                  <a:lnTo>
                    <a:pt x="f41" y="f6"/>
                  </a:lnTo>
                  <a:lnTo>
                    <a:pt x="f41" y="f2"/>
                  </a:lnTo>
                  <a:lnTo>
                    <a:pt x="f42" y="f2"/>
                  </a:lnTo>
                  <a:lnTo>
                    <a:pt x="f42" y="f6"/>
                  </a:lnTo>
                  <a:lnTo>
                    <a:pt x="f42" y="f19"/>
                  </a:lnTo>
                  <a:lnTo>
                    <a:pt x="f42" y="f8"/>
                  </a:lnTo>
                  <a:lnTo>
                    <a:pt x="f43" y="f8"/>
                  </a:lnTo>
                  <a:lnTo>
                    <a:pt x="f43" y="f13"/>
                  </a:lnTo>
                  <a:lnTo>
                    <a:pt x="f43" y="f23"/>
                  </a:lnTo>
                  <a:lnTo>
                    <a:pt x="f43" y="f10"/>
                  </a:lnTo>
                  <a:lnTo>
                    <a:pt x="f43" y="f22"/>
                  </a:lnTo>
                  <a:lnTo>
                    <a:pt x="f43" y="f24"/>
                  </a:lnTo>
                  <a:lnTo>
                    <a:pt x="f40" y="f24"/>
                  </a:lnTo>
                  <a:lnTo>
                    <a:pt x="f40" y="f22"/>
                  </a:lnTo>
                  <a:lnTo>
                    <a:pt x="f37" y="f22"/>
                  </a:lnTo>
                  <a:lnTo>
                    <a:pt x="f37" y="f24"/>
                  </a:lnTo>
                  <a:lnTo>
                    <a:pt x="f44" y="f24"/>
                  </a:lnTo>
                  <a:lnTo>
                    <a:pt x="f44" y="f22"/>
                  </a:lnTo>
                  <a:lnTo>
                    <a:pt x="f44" y="f10"/>
                  </a:lnTo>
                  <a:lnTo>
                    <a:pt x="f44" y="f23"/>
                  </a:lnTo>
                  <a:lnTo>
                    <a:pt x="f45" y="f23"/>
                  </a:lnTo>
                  <a:lnTo>
                    <a:pt x="f45" y="f8"/>
                  </a:lnTo>
                  <a:lnTo>
                    <a:pt x="f46" y="f8"/>
                  </a:lnTo>
                  <a:lnTo>
                    <a:pt x="f46" y="f23"/>
                  </a:lnTo>
                  <a:lnTo>
                    <a:pt x="f47" y="f23"/>
                  </a:lnTo>
                  <a:lnTo>
                    <a:pt x="f47" y="f15"/>
                  </a:lnTo>
                  <a:lnTo>
                    <a:pt x="f48" y="f15"/>
                  </a:lnTo>
                  <a:lnTo>
                    <a:pt x="f48" y="f19"/>
                  </a:lnTo>
                  <a:lnTo>
                    <a:pt x="f49" y="f19"/>
                  </a:lnTo>
                  <a:lnTo>
                    <a:pt x="f47" y="f19"/>
                  </a:lnTo>
                  <a:lnTo>
                    <a:pt x="f50" y="f19"/>
                  </a:lnTo>
                  <a:lnTo>
                    <a:pt x="f50" y="f15"/>
                  </a:lnTo>
                  <a:lnTo>
                    <a:pt x="f50" y="f8"/>
                  </a:lnTo>
                  <a:lnTo>
                    <a:pt x="f50" y="f13"/>
                  </a:lnTo>
                  <a:lnTo>
                    <a:pt x="f50" y="f23"/>
                  </a:lnTo>
                  <a:lnTo>
                    <a:pt x="f50" y="f10"/>
                  </a:lnTo>
                  <a:lnTo>
                    <a:pt x="f47" y="f10"/>
                  </a:lnTo>
                  <a:lnTo>
                    <a:pt x="f49" y="f10"/>
                  </a:lnTo>
                  <a:lnTo>
                    <a:pt x="f48" y="f10"/>
                  </a:lnTo>
                  <a:lnTo>
                    <a:pt x="f46" y="f10"/>
                  </a:lnTo>
                  <a:lnTo>
                    <a:pt x="f51" y="f10"/>
                  </a:lnTo>
                  <a:lnTo>
                    <a:pt x="f51" y="f24"/>
                  </a:lnTo>
                  <a:lnTo>
                    <a:pt x="f31" y="f24"/>
                  </a:lnTo>
                  <a:lnTo>
                    <a:pt x="f31" y="f22"/>
                  </a:lnTo>
                  <a:lnTo>
                    <a:pt x="f31" y="f10"/>
                  </a:lnTo>
                  <a:lnTo>
                    <a:pt x="f31" y="f23"/>
                  </a:lnTo>
                  <a:lnTo>
                    <a:pt x="f30" y="f23"/>
                  </a:lnTo>
                  <a:lnTo>
                    <a:pt x="f30" y="f15"/>
                  </a:lnTo>
                  <a:close/>
                </a:path>
                <a:path w="748029" h="155575">
                  <a:moveTo>
                    <a:pt x="f52" y="f2"/>
                  </a:moveTo>
                  <a:lnTo>
                    <a:pt x="f53" y="f2"/>
                  </a:lnTo>
                  <a:lnTo>
                    <a:pt x="f53" y="f19"/>
                  </a:lnTo>
                  <a:lnTo>
                    <a:pt x="f52" y="f19"/>
                  </a:lnTo>
                  <a:lnTo>
                    <a:pt x="f52" y="f2"/>
                  </a:lnTo>
                  <a:close/>
                </a:path>
                <a:path w="748029" h="155575">
                  <a:moveTo>
                    <a:pt x="f54" y="f15"/>
                  </a:moveTo>
                  <a:lnTo>
                    <a:pt x="f55" y="f15"/>
                  </a:lnTo>
                  <a:lnTo>
                    <a:pt x="f56" y="f15"/>
                  </a:lnTo>
                  <a:lnTo>
                    <a:pt x="f57" y="f15"/>
                  </a:lnTo>
                  <a:lnTo>
                    <a:pt x="f57" y="f13"/>
                  </a:lnTo>
                  <a:lnTo>
                    <a:pt x="f57" y="f23"/>
                  </a:lnTo>
                  <a:lnTo>
                    <a:pt x="f57" y="f10"/>
                  </a:lnTo>
                  <a:lnTo>
                    <a:pt x="f53" y="f10"/>
                  </a:lnTo>
                  <a:lnTo>
                    <a:pt x="f53" y="f24"/>
                  </a:lnTo>
                  <a:lnTo>
                    <a:pt x="f52" y="f24"/>
                  </a:lnTo>
                  <a:lnTo>
                    <a:pt x="f52" y="f22"/>
                  </a:lnTo>
                  <a:lnTo>
                    <a:pt x="f56" y="f22"/>
                  </a:lnTo>
                  <a:lnTo>
                    <a:pt x="f56" y="f24"/>
                  </a:lnTo>
                  <a:lnTo>
                    <a:pt x="f54" y="f24"/>
                  </a:lnTo>
                  <a:lnTo>
                    <a:pt x="f54" y="f10"/>
                  </a:lnTo>
                  <a:lnTo>
                    <a:pt x="f55" y="f10"/>
                  </a:lnTo>
                  <a:lnTo>
                    <a:pt x="f55" y="f23"/>
                  </a:lnTo>
                  <a:lnTo>
                    <a:pt x="f54" y="f23"/>
                  </a:lnTo>
                  <a:lnTo>
                    <a:pt x="f54" y="f15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799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B2FB3512-4827-EBF8-8890-14597DD071F4}"/>
                </a:ext>
              </a:extLst>
            </p:cNvPr>
            <p:cNvSpPr/>
            <p:nvPr/>
          </p:nvSpPr>
          <p:spPr>
            <a:xfrm>
              <a:off x="4523417" y="5811990"/>
              <a:ext cx="954030" cy="5841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54404"/>
                <a:gd name="f4" fmla="val 953770"/>
                <a:gd name="f5" fmla="val 128790"/>
                <a:gd name="f6" fmla="val 823722"/>
                <a:gd name="f7" fmla="val 51511"/>
                <a:gd name="f8" fmla="val 901001"/>
                <a:gd name="f9" fmla="val 50939"/>
                <a:gd name="f10" fmla="val 128219"/>
                <a:gd name="f11" fmla="val 180314"/>
                <a:gd name="f12" fmla="val 797953"/>
                <a:gd name="f13" fmla="val 154559"/>
                <a:gd name="f14" fmla="val 926757"/>
                <a:gd name="f15" fmla="val 772160"/>
                <a:gd name="f16" fmla="val 797560"/>
                <a:gd name="f17" fmla="val 927100"/>
                <a:gd name="f18" fmla="val 952500"/>
                <a:gd name="f19" fmla="val 25755"/>
                <a:gd name="f20" fmla="val 25400"/>
                <a:gd name="f21" fmla="val 153670"/>
                <a:gd name="f22" fmla="val 180340"/>
                <a:gd name="f23" fmla="val 153974"/>
                <a:gd name="f24" fmla="val 25171"/>
                <a:gd name="f25" fmla="val 309892"/>
                <a:gd name="f26" fmla="val 849477"/>
                <a:gd name="f27" fmla="val 231838"/>
                <a:gd name="f28" fmla="val 875233"/>
                <a:gd name="f29" fmla="val 206082"/>
                <a:gd name="f30" fmla="val 901763"/>
                <a:gd name="f31" fmla="val 927531"/>
                <a:gd name="f32" fmla="val 232613"/>
                <a:gd name="f33" fmla="val 876007"/>
                <a:gd name="f34" fmla="val 257594"/>
                <a:gd name="f35" fmla="val 258368"/>
                <a:gd name="f36" fmla="val 283349"/>
                <a:gd name="f37" fmla="val 284124"/>
                <a:gd name="f38" fmla="val 412927"/>
                <a:gd name="f39" fmla="val 334873"/>
                <a:gd name="f40" fmla="val 309118"/>
                <a:gd name="f41" fmla="val 953287"/>
                <a:gd name="f42" fmla="val 335648"/>
                <a:gd name="f43" fmla="val 360629"/>
                <a:gd name="f44" fmla="val 361403"/>
                <a:gd name="f45" fmla="val 387159"/>
                <a:gd name="f46" fmla="val 386397"/>
                <a:gd name="f47" fmla="val 593242"/>
                <a:gd name="f48" fmla="val 566712"/>
                <a:gd name="f49" fmla="val 541718"/>
                <a:gd name="f50" fmla="val 540943"/>
                <a:gd name="f51" fmla="val 515962"/>
                <a:gd name="f52" fmla="val 515188"/>
                <a:gd name="f53" fmla="val 489432"/>
                <a:gd name="f54" fmla="val 464439"/>
                <a:gd name="f55" fmla="val 463677"/>
                <a:gd name="f56" fmla="val 438683"/>
                <a:gd name="f57" fmla="val 412153"/>
                <a:gd name="f58" fmla="val 437908"/>
                <a:gd name="f59" fmla="val 799312"/>
                <a:gd name="f60" fmla="val 772782"/>
                <a:gd name="f61" fmla="val 747026"/>
                <a:gd name="f62" fmla="val 722033"/>
                <a:gd name="f63" fmla="val 696277"/>
                <a:gd name="f64" fmla="val 695502"/>
                <a:gd name="f65" fmla="val 670521"/>
                <a:gd name="f66" fmla="val 669747"/>
                <a:gd name="f67" fmla="val 644753"/>
                <a:gd name="f68" fmla="val 618223"/>
                <a:gd name="f69" fmla="val 643991"/>
                <a:gd name="f70" fmla="val 721271"/>
                <a:gd name="f71" fmla="val 773557"/>
                <a:gd name="f72" fmla="val 901585"/>
                <a:gd name="f73" fmla="val 824306"/>
                <a:gd name="f74" fmla="val 953096"/>
                <a:gd name="f75" fmla="val 927341"/>
                <a:gd name="f76" fmla="val 798537"/>
                <a:gd name="f77" fmla="val 953871"/>
                <a:gd name="f78" fmla="val 928116"/>
                <a:gd name="f79" fmla="val 902347"/>
                <a:gd name="f80" fmla="val 876592"/>
                <a:gd name="f81" fmla="val 875817"/>
                <a:gd name="f82" fmla="val 850836"/>
                <a:gd name="f83" fmla="val 850061"/>
                <a:gd name="f84" fmla="val 825080"/>
                <a:gd name="f85" fmla="*/ f0 1 954404"/>
                <a:gd name="f86" fmla="*/ f1 1 953770"/>
                <a:gd name="f87" fmla="+- f4 0 f2"/>
                <a:gd name="f88" fmla="+- f3 0 f2"/>
                <a:gd name="f89" fmla="*/ f88 1 954404"/>
                <a:gd name="f90" fmla="*/ f87 1 953770"/>
                <a:gd name="f91" fmla="*/ f2 1 f89"/>
                <a:gd name="f92" fmla="*/ f3 1 f89"/>
                <a:gd name="f93" fmla="*/ f2 1 f90"/>
                <a:gd name="f94" fmla="*/ f4 1 f90"/>
                <a:gd name="f95" fmla="*/ f91 f85 1"/>
                <a:gd name="f96" fmla="*/ f92 f85 1"/>
                <a:gd name="f97" fmla="*/ f94 f86 1"/>
                <a:gd name="f98" fmla="*/ f93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954404" h="953770"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  <a:path w="954404" h="953770">
                  <a:moveTo>
                    <a:pt x="f5" y="f9"/>
                  </a:moveTo>
                  <a:lnTo>
                    <a:pt x="f7" y="f9"/>
                  </a:lnTo>
                  <a:lnTo>
                    <a:pt x="f7" y="f10"/>
                  </a:lnTo>
                  <a:lnTo>
                    <a:pt x="f5" y="f10"/>
                  </a:lnTo>
                  <a:lnTo>
                    <a:pt x="f5" y="f9"/>
                  </a:lnTo>
                  <a:close/>
                </a:path>
                <a:path w="954404" h="953770">
                  <a:moveTo>
                    <a:pt x="f11" y="f12"/>
                  </a:moveTo>
                  <a:lnTo>
                    <a:pt x="f13" y="f12"/>
                  </a:lnTo>
                  <a:lnTo>
                    <a:pt x="f13" y="f14"/>
                  </a:lnTo>
                  <a:lnTo>
                    <a:pt x="f11" y="f14"/>
                  </a:lnTo>
                  <a:lnTo>
                    <a:pt x="f11" y="f12"/>
                  </a:lnTo>
                  <a:close/>
                </a:path>
                <a:path w="954404" h="953770">
                  <a:moveTo>
                    <a:pt x="f11" y="f15"/>
                  </a:moveTo>
                  <a:lnTo>
                    <a:pt x="f2" y="f15"/>
                  </a:lnTo>
                  <a:lnTo>
                    <a:pt x="f2" y="f16"/>
                  </a:lnTo>
                  <a:lnTo>
                    <a:pt x="f2" y="f17"/>
                  </a:lnTo>
                  <a:lnTo>
                    <a:pt x="f2" y="f18"/>
                  </a:lnTo>
                  <a:lnTo>
                    <a:pt x="f11" y="f18"/>
                  </a:lnTo>
                  <a:lnTo>
                    <a:pt x="f11" y="f17"/>
                  </a:lnTo>
                  <a:lnTo>
                    <a:pt x="f19" y="f17"/>
                  </a:lnTo>
                  <a:lnTo>
                    <a:pt x="f19" y="f16"/>
                  </a:lnTo>
                  <a:lnTo>
                    <a:pt x="f11" y="f16"/>
                  </a:lnTo>
                  <a:lnTo>
                    <a:pt x="f11" y="f15"/>
                  </a:lnTo>
                  <a:close/>
                </a:path>
                <a:path w="954404" h="953770">
                  <a:moveTo>
                    <a:pt x="f11" y="f2"/>
                  </a:moveTo>
                  <a:lnTo>
                    <a:pt x="f13" y="f2"/>
                  </a:lnTo>
                  <a:lnTo>
                    <a:pt x="f13" y="f20"/>
                  </a:lnTo>
                  <a:lnTo>
                    <a:pt x="f13" y="f21"/>
                  </a:lnTo>
                  <a:lnTo>
                    <a:pt x="f19" y="f21"/>
                  </a:lnTo>
                  <a:lnTo>
                    <a:pt x="f19" y="f20"/>
                  </a:lnTo>
                  <a:lnTo>
                    <a:pt x="f13" y="f20"/>
                  </a:lnTo>
                  <a:lnTo>
                    <a:pt x="f13" y="f2"/>
                  </a:lnTo>
                  <a:lnTo>
                    <a:pt x="f2" y="f2"/>
                  </a:lnTo>
                  <a:lnTo>
                    <a:pt x="f2" y="f20"/>
                  </a:lnTo>
                  <a:lnTo>
                    <a:pt x="f2" y="f21"/>
                  </a:lnTo>
                  <a:lnTo>
                    <a:pt x="f2" y="f22"/>
                  </a:lnTo>
                  <a:lnTo>
                    <a:pt x="f11" y="f22"/>
                  </a:lnTo>
                  <a:lnTo>
                    <a:pt x="f11" y="f23"/>
                  </a:lnTo>
                  <a:lnTo>
                    <a:pt x="f11" y="f21"/>
                  </a:lnTo>
                  <a:lnTo>
                    <a:pt x="f11" y="f20"/>
                  </a:lnTo>
                  <a:lnTo>
                    <a:pt x="f11" y="f24"/>
                  </a:lnTo>
                  <a:lnTo>
                    <a:pt x="f11" y="f2"/>
                  </a:lnTo>
                  <a:close/>
                </a:path>
                <a:path w="954404" h="953770">
                  <a:moveTo>
                    <a:pt x="f25" y="f26"/>
                  </a:moveTo>
                  <a:lnTo>
                    <a:pt x="f25" y="f26"/>
                  </a:lnTo>
                  <a:lnTo>
                    <a:pt x="f27" y="f26"/>
                  </a:lnTo>
                  <a:lnTo>
                    <a:pt x="f27" y="f28"/>
                  </a:lnTo>
                  <a:lnTo>
                    <a:pt x="f29" y="f28"/>
                  </a:lnTo>
                  <a:lnTo>
                    <a:pt x="f29" y="f8"/>
                  </a:lnTo>
                  <a:lnTo>
                    <a:pt x="f29" y="f30"/>
                  </a:lnTo>
                  <a:lnTo>
                    <a:pt x="f29" y="f31"/>
                  </a:lnTo>
                  <a:lnTo>
                    <a:pt x="f32" y="f31"/>
                  </a:lnTo>
                  <a:lnTo>
                    <a:pt x="f32" y="f30"/>
                  </a:lnTo>
                  <a:lnTo>
                    <a:pt x="f32" y="f8"/>
                  </a:lnTo>
                  <a:lnTo>
                    <a:pt x="f32" y="f33"/>
                  </a:lnTo>
                  <a:lnTo>
                    <a:pt x="f34" y="f33"/>
                  </a:lnTo>
                  <a:lnTo>
                    <a:pt x="f35" y="f33"/>
                  </a:lnTo>
                  <a:lnTo>
                    <a:pt x="f36" y="f33"/>
                  </a:lnTo>
                  <a:lnTo>
                    <a:pt x="f37" y="f33"/>
                  </a:lnTo>
                  <a:lnTo>
                    <a:pt x="f25" y="f33"/>
                  </a:lnTo>
                  <a:lnTo>
                    <a:pt x="f25" y="f26"/>
                  </a:lnTo>
                  <a:close/>
                </a:path>
                <a:path w="954404" h="953770">
                  <a:moveTo>
                    <a:pt x="f38" y="f26"/>
                  </a:moveTo>
                  <a:lnTo>
                    <a:pt x="f38" y="f26"/>
                  </a:lnTo>
                  <a:lnTo>
                    <a:pt x="f39" y="f26"/>
                  </a:lnTo>
                  <a:lnTo>
                    <a:pt x="f39" y="f28"/>
                  </a:lnTo>
                  <a:lnTo>
                    <a:pt x="f39" y="f33"/>
                  </a:lnTo>
                  <a:lnTo>
                    <a:pt x="f39" y="f8"/>
                  </a:lnTo>
                  <a:lnTo>
                    <a:pt x="f39" y="f30"/>
                  </a:lnTo>
                  <a:lnTo>
                    <a:pt x="f39" y="f14"/>
                  </a:lnTo>
                  <a:lnTo>
                    <a:pt x="f25" y="f14"/>
                  </a:lnTo>
                  <a:lnTo>
                    <a:pt x="f40" y="f14"/>
                  </a:lnTo>
                  <a:lnTo>
                    <a:pt x="f37" y="f14"/>
                  </a:lnTo>
                  <a:lnTo>
                    <a:pt x="f36" y="f14"/>
                  </a:lnTo>
                  <a:lnTo>
                    <a:pt x="f34" y="f14"/>
                  </a:lnTo>
                  <a:lnTo>
                    <a:pt x="f34" y="f41"/>
                  </a:lnTo>
                  <a:lnTo>
                    <a:pt x="f42" y="f41"/>
                  </a:lnTo>
                  <a:lnTo>
                    <a:pt x="f42" y="f31"/>
                  </a:lnTo>
                  <a:lnTo>
                    <a:pt x="f43" y="f31"/>
                  </a:lnTo>
                  <a:lnTo>
                    <a:pt x="f44" y="f31"/>
                  </a:lnTo>
                  <a:lnTo>
                    <a:pt x="f45" y="f31"/>
                  </a:lnTo>
                  <a:lnTo>
                    <a:pt x="f45" y="f8"/>
                  </a:lnTo>
                  <a:lnTo>
                    <a:pt x="f44" y="f8"/>
                  </a:lnTo>
                  <a:lnTo>
                    <a:pt x="f44" y="f33"/>
                  </a:lnTo>
                  <a:lnTo>
                    <a:pt x="f46" y="f33"/>
                  </a:lnTo>
                  <a:lnTo>
                    <a:pt x="f45" y="f33"/>
                  </a:lnTo>
                  <a:lnTo>
                    <a:pt x="f38" y="f33"/>
                  </a:lnTo>
                  <a:lnTo>
                    <a:pt x="f38" y="f26"/>
                  </a:lnTo>
                  <a:close/>
                </a:path>
                <a:path w="954404" h="953770">
                  <a:moveTo>
                    <a:pt x="f47" y="f26"/>
                  </a:moveTo>
                  <a:lnTo>
                    <a:pt x="f48" y="f26"/>
                  </a:lnTo>
                  <a:lnTo>
                    <a:pt x="f48" y="f28"/>
                  </a:lnTo>
                  <a:lnTo>
                    <a:pt x="f49" y="f28"/>
                  </a:lnTo>
                  <a:lnTo>
                    <a:pt x="f49" y="f26"/>
                  </a:lnTo>
                  <a:lnTo>
                    <a:pt x="f50" y="f26"/>
                  </a:lnTo>
                  <a:lnTo>
                    <a:pt x="f50" y="f33"/>
                  </a:lnTo>
                  <a:lnTo>
                    <a:pt x="f50" y="f8"/>
                  </a:lnTo>
                  <a:lnTo>
                    <a:pt x="f51" y="f8"/>
                  </a:lnTo>
                  <a:lnTo>
                    <a:pt x="f51" y="f33"/>
                  </a:lnTo>
                  <a:lnTo>
                    <a:pt x="f50" y="f33"/>
                  </a:lnTo>
                  <a:lnTo>
                    <a:pt x="f50" y="f26"/>
                  </a:lnTo>
                  <a:lnTo>
                    <a:pt x="f52" y="f26"/>
                  </a:lnTo>
                  <a:lnTo>
                    <a:pt x="f52" y="f28"/>
                  </a:lnTo>
                  <a:lnTo>
                    <a:pt x="f53" y="f28"/>
                  </a:lnTo>
                  <a:lnTo>
                    <a:pt x="f53" y="f8"/>
                  </a:lnTo>
                  <a:lnTo>
                    <a:pt x="f53" y="f30"/>
                  </a:lnTo>
                  <a:lnTo>
                    <a:pt x="f53" y="f14"/>
                  </a:lnTo>
                  <a:lnTo>
                    <a:pt x="f54" y="f14"/>
                  </a:lnTo>
                  <a:lnTo>
                    <a:pt x="f55" y="f14"/>
                  </a:lnTo>
                  <a:lnTo>
                    <a:pt x="f56" y="f14"/>
                  </a:lnTo>
                  <a:lnTo>
                    <a:pt x="f56" y="f8"/>
                  </a:lnTo>
                  <a:lnTo>
                    <a:pt x="f57" y="f8"/>
                  </a:lnTo>
                  <a:lnTo>
                    <a:pt x="f57" y="f14"/>
                  </a:lnTo>
                  <a:lnTo>
                    <a:pt x="f57" y="f31"/>
                  </a:lnTo>
                  <a:lnTo>
                    <a:pt x="f57" y="f41"/>
                  </a:lnTo>
                  <a:lnTo>
                    <a:pt x="f58" y="f41"/>
                  </a:lnTo>
                  <a:lnTo>
                    <a:pt x="f56" y="f41"/>
                  </a:lnTo>
                  <a:lnTo>
                    <a:pt x="f51" y="f41"/>
                  </a:lnTo>
                  <a:lnTo>
                    <a:pt x="f51" y="f31"/>
                  </a:lnTo>
                  <a:lnTo>
                    <a:pt x="f50" y="f31"/>
                  </a:lnTo>
                  <a:lnTo>
                    <a:pt x="f49" y="f31"/>
                  </a:lnTo>
                  <a:lnTo>
                    <a:pt x="f48" y="f31"/>
                  </a:lnTo>
                  <a:lnTo>
                    <a:pt x="f48" y="f41"/>
                  </a:lnTo>
                  <a:lnTo>
                    <a:pt x="f47" y="f41"/>
                  </a:lnTo>
                  <a:lnTo>
                    <a:pt x="f47" y="f31"/>
                  </a:lnTo>
                  <a:lnTo>
                    <a:pt x="f47" y="f14"/>
                  </a:lnTo>
                  <a:lnTo>
                    <a:pt x="f47" y="f30"/>
                  </a:lnTo>
                  <a:lnTo>
                    <a:pt x="f47" y="f8"/>
                  </a:lnTo>
                  <a:lnTo>
                    <a:pt x="f47" y="f33"/>
                  </a:lnTo>
                  <a:lnTo>
                    <a:pt x="f47" y="f28"/>
                  </a:lnTo>
                  <a:lnTo>
                    <a:pt x="f47" y="f26"/>
                  </a:lnTo>
                  <a:close/>
                </a:path>
                <a:path w="954404" h="953770">
                  <a:moveTo>
                    <a:pt x="f59" y="f26"/>
                  </a:moveTo>
                  <a:lnTo>
                    <a:pt x="f60" y="f26"/>
                  </a:lnTo>
                  <a:lnTo>
                    <a:pt x="f60" y="f28"/>
                  </a:lnTo>
                  <a:lnTo>
                    <a:pt x="f61" y="f28"/>
                  </a:lnTo>
                  <a:lnTo>
                    <a:pt x="f61" y="f8"/>
                  </a:lnTo>
                  <a:lnTo>
                    <a:pt x="f62" y="f8"/>
                  </a:lnTo>
                  <a:lnTo>
                    <a:pt x="f62" y="f28"/>
                  </a:lnTo>
                  <a:lnTo>
                    <a:pt x="f63" y="f28"/>
                  </a:lnTo>
                  <a:lnTo>
                    <a:pt x="f64" y="f28"/>
                  </a:lnTo>
                  <a:lnTo>
                    <a:pt x="f65" y="f28"/>
                  </a:lnTo>
                  <a:lnTo>
                    <a:pt x="f66" y="f28"/>
                  </a:lnTo>
                  <a:lnTo>
                    <a:pt x="f67" y="f28"/>
                  </a:lnTo>
                  <a:lnTo>
                    <a:pt x="f67" y="f26"/>
                  </a:lnTo>
                  <a:lnTo>
                    <a:pt x="f68" y="f26"/>
                  </a:lnTo>
                  <a:lnTo>
                    <a:pt x="f68" y="f33"/>
                  </a:lnTo>
                  <a:lnTo>
                    <a:pt x="f69" y="f33"/>
                  </a:lnTo>
                  <a:lnTo>
                    <a:pt x="f69" y="f8"/>
                  </a:lnTo>
                  <a:lnTo>
                    <a:pt x="f68" y="f8"/>
                  </a:lnTo>
                  <a:lnTo>
                    <a:pt x="f68" y="f14"/>
                  </a:lnTo>
                  <a:lnTo>
                    <a:pt x="f68" y="f31"/>
                  </a:lnTo>
                  <a:lnTo>
                    <a:pt x="f68" y="f41"/>
                  </a:lnTo>
                  <a:lnTo>
                    <a:pt x="f69" y="f41"/>
                  </a:lnTo>
                  <a:lnTo>
                    <a:pt x="f67" y="f41"/>
                  </a:lnTo>
                  <a:lnTo>
                    <a:pt x="f66" y="f41"/>
                  </a:lnTo>
                  <a:lnTo>
                    <a:pt x="f65" y="f41"/>
                  </a:lnTo>
                  <a:lnTo>
                    <a:pt x="f63" y="f41"/>
                  </a:lnTo>
                  <a:lnTo>
                    <a:pt x="f63" y="f14"/>
                  </a:lnTo>
                  <a:lnTo>
                    <a:pt x="f65" y="f14"/>
                  </a:lnTo>
                  <a:lnTo>
                    <a:pt x="f66" y="f14"/>
                  </a:lnTo>
                  <a:lnTo>
                    <a:pt x="f67" y="f14"/>
                  </a:lnTo>
                  <a:lnTo>
                    <a:pt x="f67" y="f30"/>
                  </a:lnTo>
                  <a:lnTo>
                    <a:pt x="f70" y="f30"/>
                  </a:lnTo>
                  <a:lnTo>
                    <a:pt x="f70" y="f31"/>
                  </a:lnTo>
                  <a:lnTo>
                    <a:pt x="f61" y="f31"/>
                  </a:lnTo>
                  <a:lnTo>
                    <a:pt x="f61" y="f41"/>
                  </a:lnTo>
                  <a:lnTo>
                    <a:pt x="f71" y="f41"/>
                  </a:lnTo>
                  <a:lnTo>
                    <a:pt x="f71" y="f33"/>
                  </a:lnTo>
                  <a:lnTo>
                    <a:pt x="f59" y="f33"/>
                  </a:lnTo>
                  <a:lnTo>
                    <a:pt x="f59" y="f26"/>
                  </a:lnTo>
                  <a:close/>
                </a:path>
                <a:path w="954404" h="953770">
                  <a:moveTo>
                    <a:pt x="f72" y="f9"/>
                  </a:moveTo>
                  <a:lnTo>
                    <a:pt x="f73" y="f9"/>
                  </a:lnTo>
                  <a:lnTo>
                    <a:pt x="f73" y="f10"/>
                  </a:lnTo>
                  <a:lnTo>
                    <a:pt x="f72" y="f10"/>
                  </a:lnTo>
                  <a:lnTo>
                    <a:pt x="f72" y="f9"/>
                  </a:lnTo>
                  <a:close/>
                </a:path>
                <a:path w="954404" h="953770">
                  <a:moveTo>
                    <a:pt x="f74" y="f2"/>
                  </a:moveTo>
                  <a:lnTo>
                    <a:pt x="f75" y="f2"/>
                  </a:lnTo>
                  <a:lnTo>
                    <a:pt x="f75" y="f20"/>
                  </a:lnTo>
                  <a:lnTo>
                    <a:pt x="f75" y="f21"/>
                  </a:lnTo>
                  <a:lnTo>
                    <a:pt x="f76" y="f21"/>
                  </a:lnTo>
                  <a:lnTo>
                    <a:pt x="f76" y="f20"/>
                  </a:lnTo>
                  <a:lnTo>
                    <a:pt x="f75" y="f20"/>
                  </a:lnTo>
                  <a:lnTo>
                    <a:pt x="f75" y="f2"/>
                  </a:lnTo>
                  <a:lnTo>
                    <a:pt x="f60" y="f2"/>
                  </a:lnTo>
                  <a:lnTo>
                    <a:pt x="f60" y="f20"/>
                  </a:lnTo>
                  <a:lnTo>
                    <a:pt x="f60" y="f21"/>
                  </a:lnTo>
                  <a:lnTo>
                    <a:pt x="f60" y="f22"/>
                  </a:lnTo>
                  <a:lnTo>
                    <a:pt x="f74" y="f22"/>
                  </a:lnTo>
                  <a:lnTo>
                    <a:pt x="f74" y="f23"/>
                  </a:lnTo>
                  <a:lnTo>
                    <a:pt x="f74" y="f21"/>
                  </a:lnTo>
                  <a:lnTo>
                    <a:pt x="f74" y="f20"/>
                  </a:lnTo>
                  <a:lnTo>
                    <a:pt x="f74" y="f24"/>
                  </a:lnTo>
                  <a:lnTo>
                    <a:pt x="f74" y="f2"/>
                  </a:lnTo>
                  <a:close/>
                </a:path>
                <a:path w="954404" h="953770">
                  <a:moveTo>
                    <a:pt x="f77" y="f28"/>
                  </a:moveTo>
                  <a:lnTo>
                    <a:pt x="f78" y="f28"/>
                  </a:lnTo>
                  <a:lnTo>
                    <a:pt x="f78" y="f26"/>
                  </a:lnTo>
                  <a:lnTo>
                    <a:pt x="f75" y="f26"/>
                  </a:lnTo>
                  <a:lnTo>
                    <a:pt x="f75" y="f33"/>
                  </a:lnTo>
                  <a:lnTo>
                    <a:pt x="f75" y="f8"/>
                  </a:lnTo>
                  <a:lnTo>
                    <a:pt x="f75" y="f30"/>
                  </a:lnTo>
                  <a:lnTo>
                    <a:pt x="f75" y="f14"/>
                  </a:lnTo>
                  <a:lnTo>
                    <a:pt x="f79" y="f14"/>
                  </a:lnTo>
                  <a:lnTo>
                    <a:pt x="f72" y="f14"/>
                  </a:lnTo>
                  <a:lnTo>
                    <a:pt x="f80" y="f14"/>
                  </a:lnTo>
                  <a:lnTo>
                    <a:pt x="f81" y="f14"/>
                  </a:lnTo>
                  <a:lnTo>
                    <a:pt x="f82" y="f14"/>
                  </a:lnTo>
                  <a:lnTo>
                    <a:pt x="f82" y="f30"/>
                  </a:lnTo>
                  <a:lnTo>
                    <a:pt x="f81" y="f30"/>
                  </a:lnTo>
                  <a:lnTo>
                    <a:pt x="f80" y="f30"/>
                  </a:lnTo>
                  <a:lnTo>
                    <a:pt x="f79" y="f30"/>
                  </a:lnTo>
                  <a:lnTo>
                    <a:pt x="f79" y="f33"/>
                  </a:lnTo>
                  <a:lnTo>
                    <a:pt x="f75" y="f33"/>
                  </a:lnTo>
                  <a:lnTo>
                    <a:pt x="f75" y="f26"/>
                  </a:lnTo>
                  <a:lnTo>
                    <a:pt x="f79" y="f26"/>
                  </a:lnTo>
                  <a:lnTo>
                    <a:pt x="f72" y="f26"/>
                  </a:lnTo>
                  <a:lnTo>
                    <a:pt x="f81" y="f26"/>
                  </a:lnTo>
                  <a:lnTo>
                    <a:pt x="f81" y="f28"/>
                  </a:lnTo>
                  <a:lnTo>
                    <a:pt x="f82" y="f28"/>
                  </a:lnTo>
                  <a:lnTo>
                    <a:pt x="f82" y="f26"/>
                  </a:lnTo>
                  <a:lnTo>
                    <a:pt x="f73" y="f26"/>
                  </a:lnTo>
                  <a:lnTo>
                    <a:pt x="f73" y="f33"/>
                  </a:lnTo>
                  <a:lnTo>
                    <a:pt x="f83" y="f33"/>
                  </a:lnTo>
                  <a:lnTo>
                    <a:pt x="f83" y="f8"/>
                  </a:lnTo>
                  <a:lnTo>
                    <a:pt x="f84" y="f8"/>
                  </a:lnTo>
                  <a:lnTo>
                    <a:pt x="f73" y="f8"/>
                  </a:lnTo>
                  <a:lnTo>
                    <a:pt x="f76" y="f8"/>
                  </a:lnTo>
                  <a:lnTo>
                    <a:pt x="f76" y="f31"/>
                  </a:lnTo>
                  <a:lnTo>
                    <a:pt x="f73" y="f31"/>
                  </a:lnTo>
                  <a:lnTo>
                    <a:pt x="f84" y="f31"/>
                  </a:lnTo>
                  <a:lnTo>
                    <a:pt x="f83" y="f31"/>
                  </a:lnTo>
                  <a:lnTo>
                    <a:pt x="f83" y="f41"/>
                  </a:lnTo>
                  <a:lnTo>
                    <a:pt x="f77" y="f41"/>
                  </a:lnTo>
                  <a:lnTo>
                    <a:pt x="f77" y="f31"/>
                  </a:lnTo>
                  <a:lnTo>
                    <a:pt x="f77" y="f14"/>
                  </a:lnTo>
                  <a:lnTo>
                    <a:pt x="f77" y="f30"/>
                  </a:lnTo>
                  <a:lnTo>
                    <a:pt x="f77" y="f8"/>
                  </a:lnTo>
                  <a:lnTo>
                    <a:pt x="f77" y="f2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799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5" name="ZoneTexte 15">
            <a:extLst>
              <a:ext uri="{FF2B5EF4-FFF2-40B4-BE49-F238E27FC236}">
                <a16:creationId xmlns:a16="http://schemas.microsoft.com/office/drawing/2014/main" id="{D87845E8-56F4-8BFE-38C2-5F66072E6CEE}"/>
              </a:ext>
            </a:extLst>
          </p:cNvPr>
          <p:cNvSpPr txBox="1"/>
          <p:nvPr/>
        </p:nvSpPr>
        <p:spPr>
          <a:xfrm>
            <a:off x="5899178" y="5608984"/>
            <a:ext cx="4053050" cy="58454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99" b="1" i="0" u="sng" strike="noStrike" kern="1200" cap="none" spc="-20" baseline="0">
                <a:solidFill>
                  <a:srgbClr val="548235"/>
                </a:solidFill>
                <a:uFill>
                  <a:solidFill>
                    <a:srgbClr val="007CC3"/>
                  </a:solidFill>
                </a:uFill>
                <a:latin typeface="Microsoft Sans Serif"/>
                <a:cs typeface="Microsoft Sans Serif"/>
                <a:hlinkClick r:id="rId4"/>
              </a:rPr>
              <a:t>Handbook link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99" b="0" i="0" u="sng" strike="noStrike" kern="1200" cap="none" spc="-20" baseline="0">
                <a:solidFill>
                  <a:srgbClr val="F58220"/>
                </a:solidFill>
                <a:uFill>
                  <a:solidFill>
                    <a:srgbClr val="007CC3"/>
                  </a:solidFill>
                </a:uFill>
                <a:latin typeface="Microsoft Sans Serif"/>
                <a:cs typeface="Microsoft Sans Serif"/>
                <a:hlinkClick r:id="rId4"/>
              </a:rPr>
              <a:t>https://en.arcep.fr/publications/task-force-ipv6.html</a:t>
            </a:r>
            <a:endParaRPr lang="en-US" sz="1399" b="0" i="0" u="sng" strike="noStrike" kern="1200" cap="none" spc="-20" baseline="0">
              <a:solidFill>
                <a:srgbClr val="007CC3"/>
              </a:solidFill>
              <a:uFill>
                <a:solidFill>
                  <a:srgbClr val="007CC3"/>
                </a:solidFill>
              </a:uFill>
              <a:latin typeface="Microsoft Sans Serif"/>
              <a:cs typeface="Microsoft Sans Serif"/>
            </a:endParaRP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68DAEDA3-526F-270B-62F0-423BDD4E51F4}"/>
              </a:ext>
            </a:extLst>
          </p:cNvPr>
          <p:cNvSpPr txBox="1"/>
          <p:nvPr/>
        </p:nvSpPr>
        <p:spPr>
          <a:xfrm>
            <a:off x="558798" y="85020"/>
            <a:ext cx="9679006" cy="5747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9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799" b="1" i="0" u="none" strike="noStrike" kern="1200" cap="none" spc="-20" baseline="0">
                <a:solidFill>
                  <a:srgbClr val="000000"/>
                </a:solidFill>
                <a:uFillTx/>
                <a:latin typeface="Helvetica 75 Bold" pitchFamily="34"/>
              </a:rPr>
              <a:t>French Regulation Authority (ARECP) IPv6 Barometer </a:t>
            </a:r>
          </a:p>
        </p:txBody>
      </p:sp>
      <p:pic>
        <p:nvPicPr>
          <p:cNvPr id="17" name="Picture 2" descr="Image result for france">
            <a:extLst>
              <a:ext uri="{FF2B5EF4-FFF2-40B4-BE49-F238E27FC236}">
                <a16:creationId xmlns:a16="http://schemas.microsoft.com/office/drawing/2014/main" id="{5D4BCEF2-6805-C3CC-5C96-647F57821D7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033177" y="114583"/>
            <a:ext cx="811621" cy="71002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DB872C-5A9A-21C1-CB50-C81FF20CE5E6}"/>
              </a:ext>
            </a:extLst>
          </p:cNvPr>
          <p:cNvSpPr txBox="1"/>
          <p:nvPr/>
        </p:nvSpPr>
        <p:spPr>
          <a:xfrm>
            <a:off x="429100" y="55888"/>
            <a:ext cx="10573417" cy="41147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03" tIns="45701" rIns="91403" bIns="45701" anchor="t" anchorCtr="0" compatLnSpc="1">
            <a:noAutofit/>
          </a:bodyPr>
          <a:lstStyle/>
          <a:p>
            <a:pPr marL="0" marR="0" lvl="0" indent="0" algn="l" defTabSz="91412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B30000"/>
                </a:solidFill>
                <a:uFillTx/>
                <a:latin typeface="Arial"/>
                <a:ea typeface="黑体"/>
                <a:cs typeface="Arial"/>
              </a:rPr>
              <a:t>Speaker Introduction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8FF32F98-D941-CE20-93A7-7D2CE756584C}"/>
              </a:ext>
            </a:extLst>
          </p:cNvPr>
          <p:cNvSpPr txBox="1"/>
          <p:nvPr/>
        </p:nvSpPr>
        <p:spPr>
          <a:xfrm>
            <a:off x="1847581" y="595594"/>
            <a:ext cx="10442960" cy="58631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1" i="0" u="sng" strike="noStrike" kern="1200" cap="none" spc="0" baseline="0" dirty="0">
                <a:solidFill>
                  <a:srgbClr val="FF0000"/>
                </a:solidFill>
                <a:uFillTx/>
                <a:latin typeface="Calibri"/>
                <a:ea typeface="等线" pitchFamily="2"/>
              </a:rPr>
              <a:t>Name</a:t>
            </a:r>
            <a:r>
              <a:rPr lang="en-US" sz="1500" b="1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  <a:ea typeface="等线" pitchFamily="2"/>
              </a:rPr>
              <a:t>:  		</a:t>
            </a:r>
            <a:r>
              <a:rPr lang="en-US" sz="15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等线" pitchFamily="2"/>
              </a:rPr>
              <a:t>Tayeb BEN MERIEM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等线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等线" pitchFamily="2"/>
              </a:rPr>
              <a:t>		* IPv6 Industry Advisor (Consultant, Huawei)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1" i="0" u="sng" strike="noStrike" kern="1200" cap="none" spc="0" baseline="0" dirty="0">
                <a:solidFill>
                  <a:srgbClr val="FF0000"/>
                </a:solidFill>
                <a:uFillTx/>
                <a:latin typeface="Calibri"/>
                <a:ea typeface="等线" pitchFamily="2"/>
              </a:rPr>
              <a:t>Position</a:t>
            </a:r>
            <a:r>
              <a:rPr lang="en-US" sz="1500" b="1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  <a:ea typeface="等线" pitchFamily="2"/>
              </a:rPr>
              <a:t>:</a:t>
            </a:r>
            <a:r>
              <a:rPr lang="en-US" sz="15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等线" pitchFamily="2"/>
              </a:rPr>
              <a:t> 		* IPv6 Evangelist (IPv6 Forum)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等线" pitchFamily="2"/>
              </a:rPr>
              <a:t>		* ITU-T / SG11 Vice Chair of the Focus Group FG-FTB  (Federated Testbeds) for 5G</a:t>
            </a:r>
            <a:r>
              <a:rPr lang="en-US" sz="150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等线" pitchFamily="2"/>
              </a:rPr>
              <a:t>  &amp; Beyond</a:t>
            </a:r>
            <a:endParaRPr lang="en-US" sz="15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等线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等线" pitchFamily="2"/>
              </a:rPr>
              <a:t>		* ITU-T / Focus Group on Metaverse (FG-MV) member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等线" pitchFamily="2"/>
              </a:rPr>
              <a:t>		</a:t>
            </a:r>
            <a:r>
              <a:rPr lang="en-US" sz="150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等线" pitchFamily="2"/>
              </a:rPr>
              <a:t>* Member of the France’s IPv6 Task Force under the governance of the French Regulation Authority 			 ( ARCEP)</a:t>
            </a:r>
            <a:endParaRPr lang="en-US" sz="15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等线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等线" pitchFamily="2"/>
              </a:rPr>
              <a:t>		</a:t>
            </a:r>
            <a:endParaRPr lang="en-US" sz="1500" b="1" i="0" u="none" strike="noStrike" kern="1200" cap="none" spc="0" baseline="0" dirty="0">
              <a:solidFill>
                <a:srgbClr val="FF0000"/>
              </a:solidFill>
              <a:uFillTx/>
              <a:latin typeface="Calibri"/>
              <a:ea typeface="等线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1" i="0" u="sng" strike="noStrike" kern="1200" cap="none" spc="0" baseline="0" dirty="0">
                <a:solidFill>
                  <a:srgbClr val="FF0000"/>
                </a:solidFill>
                <a:uFillTx/>
                <a:latin typeface="Calibri"/>
                <a:ea typeface="等线" pitchFamily="2"/>
              </a:rPr>
              <a:t>Experience: </a:t>
            </a:r>
            <a:r>
              <a:rPr lang="en-US" sz="15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等线" pitchFamily="2"/>
              </a:rPr>
              <a:t>	* 32 years in Orange including 7 years as  Director of the IPv6 Skills Centre and many other positions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等线" pitchFamily="2"/>
              </a:rPr>
              <a:t>		* Leader and Co-leader of numerous projects in NGMN Alliance, ETSI, TM Forum, ITU-T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等线" pitchFamily="2"/>
              </a:rPr>
              <a:t>		* Co-founder and Vice President of the French IPv6 Task Force (founded in 2002)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等线" pitchFamily="2"/>
              </a:rPr>
              <a:t>		* Member of the EU IPv6 Task Force Steering Committee  (founded in 2001)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等线" pitchFamily="2"/>
              </a:rPr>
              <a:t>		* Member of the ETSI Operational Co-ordination Group (OCG) on AI (2019-2022)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等线" pitchFamily="2"/>
              </a:rPr>
              <a:t>		* Co-Leader of various European Commission s funded projects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等线" pitchFamily="2"/>
              </a:rPr>
              <a:t>		* Professor at the University of Paris (France) and Researcher at the National Scientific Research 			  Center (CNRS) of Paris France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等线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1" i="0" u="sng" strike="noStrike" kern="1200" cap="none" spc="0" baseline="0" dirty="0">
                <a:solidFill>
                  <a:srgbClr val="FF0000"/>
                </a:solidFill>
                <a:uFillTx/>
                <a:latin typeface="Calibri"/>
                <a:ea typeface="等线" pitchFamily="2"/>
              </a:rPr>
              <a:t>Publications</a:t>
            </a:r>
            <a:r>
              <a:rPr lang="en-US" sz="1500" b="1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  <a:ea typeface="等线" pitchFamily="2"/>
              </a:rPr>
              <a:t>:</a:t>
            </a:r>
            <a:r>
              <a:rPr lang="en-US" sz="15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等线" pitchFamily="2"/>
              </a:rPr>
              <a:t> 	* Editor of ETSI TC INT’s specifications (TSs / TRs) on Autonomic Networks and NGMN Alliance 			   White papers and TM Forum Guidebooks and Reports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等线" pitchFamily="2"/>
              </a:rPr>
              <a:t>		* Co-authors of numerous IEEE papers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等线" pitchFamily="2"/>
              </a:rPr>
              <a:t>		* Author of a book on SDH, Networks &amp; Services (Springer) 2000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等线" pitchFamily="2"/>
              </a:rPr>
              <a:t>	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1" i="0" u="sng" strike="noStrike" kern="1200" cap="none" spc="0" baseline="0" dirty="0">
                <a:solidFill>
                  <a:srgbClr val="FF0000"/>
                </a:solidFill>
                <a:uFillTx/>
                <a:latin typeface="Calibri"/>
                <a:ea typeface="等线" pitchFamily="2"/>
              </a:rPr>
              <a:t>Education</a:t>
            </a:r>
            <a:r>
              <a:rPr lang="en-US" sz="1500" b="1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  <a:ea typeface="等线" pitchFamily="2"/>
              </a:rPr>
              <a:t>:</a:t>
            </a:r>
            <a:r>
              <a:rPr lang="en-US" sz="15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等线" pitchFamily="2"/>
              </a:rPr>
              <a:t> 		* Engineer in Telecommunication from “</a:t>
            </a:r>
            <a:r>
              <a:rPr lang="en-US" sz="1500" b="1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  <a:ea typeface="等线" pitchFamily="2"/>
              </a:rPr>
              <a:t>Institut</a:t>
            </a:r>
            <a:r>
              <a:rPr lang="en-US" sz="15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等线" pitchFamily="2"/>
              </a:rPr>
              <a:t> des Mines Telecom” (IMT) of Paris (France)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等线" pitchFamily="2"/>
              </a:rPr>
              <a:t>		* MS in Quantum Optic and PhD on Optical Networks, University</a:t>
            </a:r>
            <a:r>
              <a:rPr lang="en-US" sz="150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等线" pitchFamily="2"/>
              </a:rPr>
              <a:t> </a:t>
            </a:r>
            <a:r>
              <a:rPr lang="en-US" sz="15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等线" pitchFamily="2"/>
              </a:rPr>
              <a:t>of Paris </a:t>
            </a:r>
            <a:r>
              <a:rPr lang="en-US" sz="150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等线" pitchFamily="2"/>
              </a:rPr>
              <a:t>(</a:t>
            </a:r>
            <a:r>
              <a:rPr lang="en-US" sz="15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等线" pitchFamily="2"/>
              </a:rPr>
              <a:t>France)</a:t>
            </a:r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id="{46A0154B-5EA4-402B-8D9A-E8DD4382BD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4151" y="1019665"/>
            <a:ext cx="1663430" cy="174125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5744373-8E8C-4AC5-A55C-850688EECF0C}"/>
              </a:ext>
            </a:extLst>
          </p:cNvPr>
          <p:cNvSpPr txBox="1"/>
          <p:nvPr/>
        </p:nvSpPr>
        <p:spPr>
          <a:xfrm>
            <a:off x="3753854" y="3136612"/>
            <a:ext cx="4158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/>
              <a:t>Thank</a:t>
            </a:r>
            <a:r>
              <a:rPr lang="zh-CN" altLang="en-US" sz="3200" b="1" dirty="0"/>
              <a:t> </a:t>
            </a:r>
            <a:r>
              <a:rPr lang="en-US" altLang="zh-CN" sz="3200" b="1" dirty="0"/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981622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iṧļíḑê">
            <a:extLst>
              <a:ext uri="{FF2B5EF4-FFF2-40B4-BE49-F238E27FC236}">
                <a16:creationId xmlns:a16="http://schemas.microsoft.com/office/drawing/2014/main" id="{229CA463-216B-4762-9681-3CBB3D27A38E}"/>
              </a:ext>
            </a:extLst>
          </p:cNvPr>
          <p:cNvSpPr/>
          <p:nvPr/>
        </p:nvSpPr>
        <p:spPr>
          <a:xfrm>
            <a:off x="367677" y="558645"/>
            <a:ext cx="3211332" cy="932660"/>
          </a:xfrm>
          <a:prstGeom prst="rect">
            <a:avLst/>
          </a:prstGeom>
          <a:noFill/>
        </p:spPr>
        <p:txBody>
          <a:bodyPr wrap="square" lIns="91368" tIns="45684" rIns="91368" bIns="45684" anchor="ctr" anchorCtr="0">
            <a:normAutofit/>
          </a:bodyPr>
          <a:lstStyle/>
          <a:p>
            <a:pPr defTabSz="914012">
              <a:defRPr/>
            </a:pPr>
            <a:r>
              <a:rPr lang="en-US" altLang="zh-CN" sz="3599" kern="0" dirty="0">
                <a:ea typeface="Segoe UI Black" panose="020B0A02040204020203" pitchFamily="34" charset="0"/>
                <a:cs typeface="Arial" panose="020B0604020202020204" pitchFamily="34" charset="0"/>
              </a:rPr>
              <a:t>Contents</a:t>
            </a:r>
            <a:endParaRPr lang="zh-CN" altLang="en-US" sz="3599" kern="0" dirty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iśḻiḑé">
            <a:extLst>
              <a:ext uri="{FF2B5EF4-FFF2-40B4-BE49-F238E27FC236}">
                <a16:creationId xmlns:a16="http://schemas.microsoft.com/office/drawing/2014/main" id="{8A2B6F2A-47BA-462D-B9F2-B79A0E393141}"/>
              </a:ext>
            </a:extLst>
          </p:cNvPr>
          <p:cNvSpPr/>
          <p:nvPr/>
        </p:nvSpPr>
        <p:spPr bwMode="auto">
          <a:xfrm>
            <a:off x="2735627" y="2585320"/>
            <a:ext cx="8256917" cy="46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8" tIns="45684" rIns="91368" bIns="45684" anchor="ctr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lvl="1" defTabSz="914089">
              <a:defRPr/>
            </a:pPr>
            <a:r>
              <a:rPr lang="en-US" altLang="zh-CN" sz="2399" dirty="0">
                <a:solidFill>
                  <a:srgbClr val="C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IPv6/IPv6 Enhanced Key Value for Digital Transformation</a:t>
            </a:r>
          </a:p>
        </p:txBody>
      </p:sp>
      <p:sp>
        <p:nvSpPr>
          <p:cNvPr id="18" name="iśḻiḑé">
            <a:extLst>
              <a:ext uri="{FF2B5EF4-FFF2-40B4-BE49-F238E27FC236}">
                <a16:creationId xmlns:a16="http://schemas.microsoft.com/office/drawing/2014/main" id="{EAA36ED4-AD24-44BE-BF30-95CE0ED5809F}"/>
              </a:ext>
            </a:extLst>
          </p:cNvPr>
          <p:cNvSpPr/>
          <p:nvPr/>
        </p:nvSpPr>
        <p:spPr bwMode="auto">
          <a:xfrm>
            <a:off x="2735628" y="3505116"/>
            <a:ext cx="7470377" cy="46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8" tIns="45684" rIns="91368" bIns="45684" anchor="ctr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lvl="1" defTabSz="914089">
              <a:defRPr/>
            </a:pPr>
            <a:r>
              <a:rPr lang="en-US" altLang="zh-CN" sz="2399" dirty="0">
                <a:solidFill>
                  <a:srgbClr val="DDDDDD">
                    <a:lumMod val="50000"/>
                  </a:srgbClr>
                </a:solidFill>
                <a:ea typeface="宋体" panose="02010600030101010101" pitchFamily="2" charset="-122"/>
                <a:cs typeface="Arial" panose="020B0604020202020204" pitchFamily="34" charset="0"/>
              </a:rPr>
              <a:t>IPv6 Enhanced Council Introduction </a:t>
            </a:r>
          </a:p>
        </p:txBody>
      </p:sp>
      <p:sp>
        <p:nvSpPr>
          <p:cNvPr id="20" name="椭圆 7">
            <a:extLst>
              <a:ext uri="{FF2B5EF4-FFF2-40B4-BE49-F238E27FC236}">
                <a16:creationId xmlns:a16="http://schemas.microsoft.com/office/drawing/2014/main" id="{38D13F08-03D2-4336-9096-9B1320803C77}"/>
              </a:ext>
            </a:extLst>
          </p:cNvPr>
          <p:cNvSpPr/>
          <p:nvPr/>
        </p:nvSpPr>
        <p:spPr>
          <a:xfrm>
            <a:off x="1825767" y="2503300"/>
            <a:ext cx="668285" cy="66745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012">
              <a:defRPr/>
            </a:pPr>
            <a:endParaRPr lang="zh-CN" altLang="en-US" sz="1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1" name="i$ľíḑé">
            <a:extLst>
              <a:ext uri="{FF2B5EF4-FFF2-40B4-BE49-F238E27FC236}">
                <a16:creationId xmlns:a16="http://schemas.microsoft.com/office/drawing/2014/main" id="{7987C283-4C3F-4564-BB2E-76AB582A6651}"/>
              </a:ext>
            </a:extLst>
          </p:cNvPr>
          <p:cNvSpPr/>
          <p:nvPr/>
        </p:nvSpPr>
        <p:spPr>
          <a:xfrm>
            <a:off x="1889866" y="2620684"/>
            <a:ext cx="540087" cy="462149"/>
          </a:xfrm>
          <a:prstGeom prst="rect">
            <a:avLst/>
          </a:prstGeom>
          <a:noFill/>
          <a:ln w="38100" cap="rnd" cmpd="sng" algn="ctr">
            <a:noFill/>
            <a:prstDash val="solid"/>
            <a:round/>
          </a:ln>
          <a:effectLst/>
        </p:spPr>
        <p:txBody>
          <a:bodyPr rot="0" spcFirstLastPara="0" vert="horz" wrap="square" lIns="91368" tIns="45684" rIns="91368" bIns="456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3600">
              <a:defRPr/>
            </a:pPr>
            <a:r>
              <a:rPr lang="en-US" altLang="zh-CN" sz="1999" kern="0" dirty="0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01</a:t>
            </a:r>
            <a:endParaRPr lang="zh-CN" altLang="en-US" sz="1999" kern="0" dirty="0">
              <a:solidFill>
                <a:srgbClr val="FFFFFF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3" name="椭圆 7">
            <a:extLst>
              <a:ext uri="{FF2B5EF4-FFF2-40B4-BE49-F238E27FC236}">
                <a16:creationId xmlns:a16="http://schemas.microsoft.com/office/drawing/2014/main" id="{ABD3B6C5-4F83-410D-8009-06803AF48AEF}"/>
              </a:ext>
            </a:extLst>
          </p:cNvPr>
          <p:cNvSpPr/>
          <p:nvPr/>
        </p:nvSpPr>
        <p:spPr>
          <a:xfrm>
            <a:off x="1825767" y="3416504"/>
            <a:ext cx="668285" cy="66745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012">
              <a:defRPr/>
            </a:pPr>
            <a:endParaRPr lang="zh-CN" altLang="en-US" sz="1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4" name="i$ľíḑé">
            <a:extLst>
              <a:ext uri="{FF2B5EF4-FFF2-40B4-BE49-F238E27FC236}">
                <a16:creationId xmlns:a16="http://schemas.microsoft.com/office/drawing/2014/main" id="{5F0D0931-C2DD-439D-A880-C2FBE9E9E65F}"/>
              </a:ext>
            </a:extLst>
          </p:cNvPr>
          <p:cNvSpPr/>
          <p:nvPr/>
        </p:nvSpPr>
        <p:spPr>
          <a:xfrm>
            <a:off x="1889866" y="3533888"/>
            <a:ext cx="540087" cy="462149"/>
          </a:xfrm>
          <a:prstGeom prst="rect">
            <a:avLst/>
          </a:prstGeom>
          <a:noFill/>
          <a:ln w="38100" cap="rnd" cmpd="sng" algn="ctr">
            <a:noFill/>
            <a:prstDash val="solid"/>
            <a:round/>
          </a:ln>
          <a:effectLst/>
        </p:spPr>
        <p:txBody>
          <a:bodyPr rot="0" spcFirstLastPara="0" vert="horz" wrap="square" lIns="91368" tIns="45684" rIns="91368" bIns="456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3600">
              <a:defRPr/>
            </a:pPr>
            <a:r>
              <a:rPr lang="en-US" altLang="zh-CN" sz="1999" kern="0" dirty="0">
                <a:solidFill>
                  <a:srgbClr val="1D1D1A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02</a:t>
            </a:r>
            <a:endParaRPr lang="zh-CN" altLang="en-US" sz="1999" kern="0" dirty="0">
              <a:solidFill>
                <a:srgbClr val="1D1D1A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iśḻiḑé">
            <a:extLst>
              <a:ext uri="{FF2B5EF4-FFF2-40B4-BE49-F238E27FC236}">
                <a16:creationId xmlns:a16="http://schemas.microsoft.com/office/drawing/2014/main" id="{2CE273DE-58CC-4841-855B-4F3862F0B317}"/>
              </a:ext>
            </a:extLst>
          </p:cNvPr>
          <p:cNvSpPr/>
          <p:nvPr/>
        </p:nvSpPr>
        <p:spPr bwMode="auto">
          <a:xfrm>
            <a:off x="2735628" y="4382477"/>
            <a:ext cx="7470377" cy="46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8" tIns="45684" rIns="91368" bIns="45684" anchor="ctr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lvl="1" defTabSz="914089">
              <a:defRPr/>
            </a:pPr>
            <a:r>
              <a:rPr lang="en-US" altLang="zh-CN" sz="2399" dirty="0">
                <a:solidFill>
                  <a:srgbClr val="DDDDDD">
                    <a:lumMod val="50000"/>
                  </a:srgbClr>
                </a:solidFill>
                <a:ea typeface="宋体" panose="02010600030101010101" pitchFamily="2" charset="-122"/>
                <a:cs typeface="Arial" panose="020B0604020202020204" pitchFamily="34" charset="0"/>
              </a:rPr>
              <a:t>IPv6 Policy and Experience in Europe and France</a:t>
            </a: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AFFBBBEB-F367-4838-AFD7-AA46621B3F49}"/>
              </a:ext>
            </a:extLst>
          </p:cNvPr>
          <p:cNvSpPr/>
          <p:nvPr/>
        </p:nvSpPr>
        <p:spPr>
          <a:xfrm>
            <a:off x="1825767" y="4293865"/>
            <a:ext cx="668285" cy="66745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012">
              <a:defRPr/>
            </a:pPr>
            <a:endParaRPr lang="zh-CN" altLang="en-US" sz="1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i$ľíḑé">
            <a:extLst>
              <a:ext uri="{FF2B5EF4-FFF2-40B4-BE49-F238E27FC236}">
                <a16:creationId xmlns:a16="http://schemas.microsoft.com/office/drawing/2014/main" id="{358DC656-24C8-4F98-B52B-45F8992D1643}"/>
              </a:ext>
            </a:extLst>
          </p:cNvPr>
          <p:cNvSpPr/>
          <p:nvPr/>
        </p:nvSpPr>
        <p:spPr>
          <a:xfrm>
            <a:off x="1889866" y="4411249"/>
            <a:ext cx="540087" cy="462149"/>
          </a:xfrm>
          <a:prstGeom prst="rect">
            <a:avLst/>
          </a:prstGeom>
          <a:noFill/>
          <a:ln w="38100" cap="rnd" cmpd="sng" algn="ctr">
            <a:noFill/>
            <a:prstDash val="solid"/>
            <a:round/>
          </a:ln>
          <a:effectLst/>
        </p:spPr>
        <p:txBody>
          <a:bodyPr rot="0" spcFirstLastPara="0" vert="horz" wrap="square" lIns="91368" tIns="45684" rIns="91368" bIns="456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3600">
              <a:defRPr/>
            </a:pPr>
            <a:r>
              <a:rPr lang="en-US" altLang="zh-CN" sz="1999" kern="0" dirty="0">
                <a:solidFill>
                  <a:srgbClr val="1D1D1A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03</a:t>
            </a:r>
            <a:endParaRPr lang="zh-CN" altLang="en-US" sz="1999" kern="0" dirty="0">
              <a:solidFill>
                <a:srgbClr val="1D1D1A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514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7">
            <a:extLst>
              <a:ext uri="{FF2B5EF4-FFF2-40B4-BE49-F238E27FC236}">
                <a16:creationId xmlns:a16="http://schemas.microsoft.com/office/drawing/2014/main" id="{47176853-9F7D-AB05-EE63-802B04AC8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804" y="967333"/>
            <a:ext cx="4101470" cy="3746274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9" name="Groupe 83">
            <a:extLst>
              <a:ext uri="{FF2B5EF4-FFF2-40B4-BE49-F238E27FC236}">
                <a16:creationId xmlns:a16="http://schemas.microsoft.com/office/drawing/2014/main" id="{CD0A5758-73B4-4AAB-10EB-006EDD7A3B5B}"/>
              </a:ext>
            </a:extLst>
          </p:cNvPr>
          <p:cNvGrpSpPr/>
          <p:nvPr/>
        </p:nvGrpSpPr>
        <p:grpSpPr>
          <a:xfrm>
            <a:off x="508130" y="3191666"/>
            <a:ext cx="552799" cy="1286668"/>
            <a:chOff x="357981" y="3120140"/>
            <a:chExt cx="606411" cy="1551558"/>
          </a:xfrm>
        </p:grpSpPr>
        <p:sp>
          <p:nvSpPr>
            <p:cNvPr id="40" name="Légende : flèche vers le haut 81">
              <a:extLst>
                <a:ext uri="{FF2B5EF4-FFF2-40B4-BE49-F238E27FC236}">
                  <a16:creationId xmlns:a16="http://schemas.microsoft.com/office/drawing/2014/main" id="{8C766EDD-DAF3-1CE4-5822-36CF996960E6}"/>
                </a:ext>
              </a:extLst>
            </p:cNvPr>
            <p:cNvSpPr/>
            <p:nvPr/>
          </p:nvSpPr>
          <p:spPr>
            <a:xfrm>
              <a:off x="357981" y="3120140"/>
              <a:ext cx="606411" cy="15515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5000"/>
                <a:gd name="f8" fmla="val 64977"/>
                <a:gd name="f9" fmla="+- 0 0 -270"/>
                <a:gd name="f10" fmla="+- 0 0 -90"/>
                <a:gd name="f11" fmla="abs f3"/>
                <a:gd name="f12" fmla="abs f4"/>
                <a:gd name="f13" fmla="abs f5"/>
                <a:gd name="f14" fmla="*/ f9 f0 1"/>
                <a:gd name="f15" fmla="*/ f10 f0 1"/>
                <a:gd name="f16" fmla="?: f11 f3 1"/>
                <a:gd name="f17" fmla="?: f12 f4 1"/>
                <a:gd name="f18" fmla="?: f13 f5 1"/>
                <a:gd name="f19" fmla="*/ f14 1 f2"/>
                <a:gd name="f20" fmla="*/ f15 1 f2"/>
                <a:gd name="f21" fmla="*/ f16 1 21600"/>
                <a:gd name="f22" fmla="*/ f17 1 21600"/>
                <a:gd name="f23" fmla="*/ 21600 f16 1"/>
                <a:gd name="f24" fmla="*/ 21600 f17 1"/>
                <a:gd name="f25" fmla="+- f19 0 f1"/>
                <a:gd name="f26" fmla="+- f20 0 f1"/>
                <a:gd name="f27" fmla="min f22 f21"/>
                <a:gd name="f28" fmla="*/ f23 1 f18"/>
                <a:gd name="f29" fmla="*/ f24 1 f18"/>
                <a:gd name="f30" fmla="val f28"/>
                <a:gd name="f31" fmla="val f29"/>
                <a:gd name="f32" fmla="*/ f6 f27 1"/>
                <a:gd name="f33" fmla="+- f31 0 f6"/>
                <a:gd name="f34" fmla="+- f30 0 f6"/>
                <a:gd name="f35" fmla="*/ f30 f27 1"/>
                <a:gd name="f36" fmla="*/ f31 f27 1"/>
                <a:gd name="f37" fmla="*/ f34 1 2"/>
                <a:gd name="f38" fmla="min f34 f33"/>
                <a:gd name="f39" fmla="*/ f33 f8 1"/>
                <a:gd name="f40" fmla="+- f6 f37 0"/>
                <a:gd name="f41" fmla="*/ f38 f7 1"/>
                <a:gd name="f42" fmla="*/ f39 1 100000"/>
                <a:gd name="f43" fmla="*/ f41 1 100000"/>
                <a:gd name="f44" fmla="*/ f41 1 200000"/>
                <a:gd name="f45" fmla="+- f31 0 f42"/>
                <a:gd name="f46" fmla="*/ f40 f27 1"/>
                <a:gd name="f47" fmla="+- f40 0 f43"/>
                <a:gd name="f48" fmla="+- f40 0 f44"/>
                <a:gd name="f49" fmla="+- f40 f44 0"/>
                <a:gd name="f50" fmla="+- f40 f43 0"/>
                <a:gd name="f51" fmla="*/ f45 f27 1"/>
                <a:gd name="f52" fmla="*/ f43 f27 1"/>
                <a:gd name="f53" fmla="*/ f48 f27 1"/>
                <a:gd name="f54" fmla="*/ f47 f27 1"/>
                <a:gd name="f55" fmla="*/ f50 f27 1"/>
                <a:gd name="f56" fmla="*/ f49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2" y="f51"/>
                </a:cxn>
                <a:cxn ang="f26">
                  <a:pos x="f35" y="f51"/>
                </a:cxn>
              </a:cxnLst>
              <a:rect l="f32" t="f51" r="f35" b="f36"/>
              <a:pathLst>
                <a:path>
                  <a:moveTo>
                    <a:pt x="f32" y="f51"/>
                  </a:moveTo>
                  <a:lnTo>
                    <a:pt x="f53" y="f51"/>
                  </a:lnTo>
                  <a:lnTo>
                    <a:pt x="f53" y="f52"/>
                  </a:lnTo>
                  <a:lnTo>
                    <a:pt x="f54" y="f52"/>
                  </a:lnTo>
                  <a:lnTo>
                    <a:pt x="f46" y="f32"/>
                  </a:lnTo>
                  <a:lnTo>
                    <a:pt x="f55" y="f52"/>
                  </a:lnTo>
                  <a:lnTo>
                    <a:pt x="f56" y="f52"/>
                  </a:lnTo>
                  <a:lnTo>
                    <a:pt x="f56" y="f51"/>
                  </a:lnTo>
                  <a:lnTo>
                    <a:pt x="f35" y="f51"/>
                  </a:lnTo>
                  <a:lnTo>
                    <a:pt x="f35" y="f36"/>
                  </a:lnTo>
                  <a:lnTo>
                    <a:pt x="f32" y="f36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600" b="1" strike="noStrike" kern="120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ZoneTexte 82">
              <a:extLst>
                <a:ext uri="{FF2B5EF4-FFF2-40B4-BE49-F238E27FC236}">
                  <a16:creationId xmlns:a16="http://schemas.microsoft.com/office/drawing/2014/main" id="{9EC4ADBE-9002-6D40-BC23-11C5EDF7978C}"/>
                </a:ext>
              </a:extLst>
            </p:cNvPr>
            <p:cNvSpPr txBox="1"/>
            <p:nvPr/>
          </p:nvSpPr>
          <p:spPr>
            <a:xfrm rot="16200004">
              <a:off x="165449" y="3916481"/>
              <a:ext cx="1041897" cy="40515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200" b="1" strike="noStrike" kern="1200" cap="none" spc="0" baseline="0" dirty="0">
                  <a:solidFill>
                    <a:srgbClr val="E7E6E6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Leadership 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200" b="1" strike="noStrike" kern="1200" cap="none" spc="0" baseline="0" dirty="0">
                  <a:solidFill>
                    <a:srgbClr val="E7E6E6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&amp; Control</a:t>
              </a:r>
            </a:p>
          </p:txBody>
        </p:sp>
      </p:grpSp>
      <p:grpSp>
        <p:nvGrpSpPr>
          <p:cNvPr id="42" name="Groupe 84">
            <a:extLst>
              <a:ext uri="{FF2B5EF4-FFF2-40B4-BE49-F238E27FC236}">
                <a16:creationId xmlns:a16="http://schemas.microsoft.com/office/drawing/2014/main" id="{4CBFAB40-F58B-A1F2-F51D-2E3214C9518A}"/>
              </a:ext>
            </a:extLst>
          </p:cNvPr>
          <p:cNvGrpSpPr/>
          <p:nvPr/>
        </p:nvGrpSpPr>
        <p:grpSpPr>
          <a:xfrm>
            <a:off x="10899639" y="3143357"/>
            <a:ext cx="552807" cy="1359863"/>
            <a:chOff x="10754130" y="3396847"/>
            <a:chExt cx="606420" cy="1639822"/>
          </a:xfrm>
        </p:grpSpPr>
        <p:sp>
          <p:nvSpPr>
            <p:cNvPr id="43" name="Légende : flèche vers le haut 85">
              <a:extLst>
                <a:ext uri="{FF2B5EF4-FFF2-40B4-BE49-F238E27FC236}">
                  <a16:creationId xmlns:a16="http://schemas.microsoft.com/office/drawing/2014/main" id="{0349004F-4100-A3C8-B903-79F85C4F49D6}"/>
                </a:ext>
              </a:extLst>
            </p:cNvPr>
            <p:cNvSpPr/>
            <p:nvPr/>
          </p:nvSpPr>
          <p:spPr>
            <a:xfrm>
              <a:off x="10754130" y="3396847"/>
              <a:ext cx="606420" cy="16398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5000"/>
                <a:gd name="f8" fmla="val 64977"/>
                <a:gd name="f9" fmla="+- 0 0 -270"/>
                <a:gd name="f10" fmla="+- 0 0 -90"/>
                <a:gd name="f11" fmla="abs f3"/>
                <a:gd name="f12" fmla="abs f4"/>
                <a:gd name="f13" fmla="abs f5"/>
                <a:gd name="f14" fmla="*/ f9 f0 1"/>
                <a:gd name="f15" fmla="*/ f10 f0 1"/>
                <a:gd name="f16" fmla="?: f11 f3 1"/>
                <a:gd name="f17" fmla="?: f12 f4 1"/>
                <a:gd name="f18" fmla="?: f13 f5 1"/>
                <a:gd name="f19" fmla="*/ f14 1 f2"/>
                <a:gd name="f20" fmla="*/ f15 1 f2"/>
                <a:gd name="f21" fmla="*/ f16 1 21600"/>
                <a:gd name="f22" fmla="*/ f17 1 21600"/>
                <a:gd name="f23" fmla="*/ 21600 f16 1"/>
                <a:gd name="f24" fmla="*/ 21600 f17 1"/>
                <a:gd name="f25" fmla="+- f19 0 f1"/>
                <a:gd name="f26" fmla="+- f20 0 f1"/>
                <a:gd name="f27" fmla="min f22 f21"/>
                <a:gd name="f28" fmla="*/ f23 1 f18"/>
                <a:gd name="f29" fmla="*/ f24 1 f18"/>
                <a:gd name="f30" fmla="val f28"/>
                <a:gd name="f31" fmla="val f29"/>
                <a:gd name="f32" fmla="*/ f6 f27 1"/>
                <a:gd name="f33" fmla="+- f31 0 f6"/>
                <a:gd name="f34" fmla="+- f30 0 f6"/>
                <a:gd name="f35" fmla="*/ f30 f27 1"/>
                <a:gd name="f36" fmla="*/ f31 f27 1"/>
                <a:gd name="f37" fmla="*/ f34 1 2"/>
                <a:gd name="f38" fmla="min f34 f33"/>
                <a:gd name="f39" fmla="*/ f33 f8 1"/>
                <a:gd name="f40" fmla="+- f6 f37 0"/>
                <a:gd name="f41" fmla="*/ f38 f7 1"/>
                <a:gd name="f42" fmla="*/ f39 1 100000"/>
                <a:gd name="f43" fmla="*/ f41 1 100000"/>
                <a:gd name="f44" fmla="*/ f41 1 200000"/>
                <a:gd name="f45" fmla="+- f31 0 f42"/>
                <a:gd name="f46" fmla="*/ f40 f27 1"/>
                <a:gd name="f47" fmla="+- f40 0 f43"/>
                <a:gd name="f48" fmla="+- f40 0 f44"/>
                <a:gd name="f49" fmla="+- f40 f44 0"/>
                <a:gd name="f50" fmla="+- f40 f43 0"/>
                <a:gd name="f51" fmla="*/ f45 f27 1"/>
                <a:gd name="f52" fmla="*/ f43 f27 1"/>
                <a:gd name="f53" fmla="*/ f48 f27 1"/>
                <a:gd name="f54" fmla="*/ f47 f27 1"/>
                <a:gd name="f55" fmla="*/ f50 f27 1"/>
                <a:gd name="f56" fmla="*/ f49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2" y="f51"/>
                </a:cxn>
                <a:cxn ang="f26">
                  <a:pos x="f35" y="f51"/>
                </a:cxn>
              </a:cxnLst>
              <a:rect l="f32" t="f51" r="f35" b="f36"/>
              <a:pathLst>
                <a:path>
                  <a:moveTo>
                    <a:pt x="f32" y="f51"/>
                  </a:moveTo>
                  <a:lnTo>
                    <a:pt x="f53" y="f51"/>
                  </a:lnTo>
                  <a:lnTo>
                    <a:pt x="f53" y="f52"/>
                  </a:lnTo>
                  <a:lnTo>
                    <a:pt x="f54" y="f52"/>
                  </a:lnTo>
                  <a:lnTo>
                    <a:pt x="f46" y="f32"/>
                  </a:lnTo>
                  <a:lnTo>
                    <a:pt x="f55" y="f52"/>
                  </a:lnTo>
                  <a:lnTo>
                    <a:pt x="f56" y="f52"/>
                  </a:lnTo>
                  <a:lnTo>
                    <a:pt x="f56" y="f51"/>
                  </a:lnTo>
                  <a:lnTo>
                    <a:pt x="f35" y="f51"/>
                  </a:lnTo>
                  <a:lnTo>
                    <a:pt x="f35" y="f36"/>
                  </a:lnTo>
                  <a:lnTo>
                    <a:pt x="f32" y="f36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600" b="1" strike="noStrike" kern="120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ZoneTexte 86">
              <a:extLst>
                <a:ext uri="{FF2B5EF4-FFF2-40B4-BE49-F238E27FC236}">
                  <a16:creationId xmlns:a16="http://schemas.microsoft.com/office/drawing/2014/main" id="{32F84D65-4300-0B97-E0D6-CDC9F26AEBC4}"/>
                </a:ext>
              </a:extLst>
            </p:cNvPr>
            <p:cNvSpPr txBox="1"/>
            <p:nvPr/>
          </p:nvSpPr>
          <p:spPr>
            <a:xfrm rot="16200004">
              <a:off x="10549646" y="4224230"/>
              <a:ext cx="1041897" cy="40515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200" b="1" strike="noStrike" kern="1200" cap="none" spc="0" baseline="0">
                  <a:solidFill>
                    <a:srgbClr val="E7E6E6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Leadership 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200" b="1" strike="noStrike" kern="1200" cap="none" spc="0" baseline="0">
                  <a:solidFill>
                    <a:srgbClr val="E7E6E6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&amp; Control</a:t>
              </a:r>
            </a:p>
          </p:txBody>
        </p:sp>
      </p:grp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2DC8A65F-0ECB-E541-6D75-8535C73D5455}"/>
              </a:ext>
            </a:extLst>
          </p:cNvPr>
          <p:cNvGrpSpPr/>
          <p:nvPr/>
        </p:nvGrpSpPr>
        <p:grpSpPr>
          <a:xfrm>
            <a:off x="1810036" y="5596876"/>
            <a:ext cx="8296183" cy="639525"/>
            <a:chOff x="1810036" y="5596876"/>
            <a:chExt cx="8296183" cy="639525"/>
          </a:xfrm>
        </p:grpSpPr>
        <p:cxnSp>
          <p:nvCxnSpPr>
            <p:cNvPr id="51" name="Connecteur droit 118">
              <a:extLst>
                <a:ext uri="{FF2B5EF4-FFF2-40B4-BE49-F238E27FC236}">
                  <a16:creationId xmlns:a16="http://schemas.microsoft.com/office/drawing/2014/main" id="{919E7676-7AEB-CD57-1F5D-2CB4E5485DA9}"/>
                </a:ext>
              </a:extLst>
            </p:cNvPr>
            <p:cNvCxnSpPr/>
            <p:nvPr/>
          </p:nvCxnSpPr>
          <p:spPr>
            <a:xfrm>
              <a:off x="1888049" y="5649661"/>
              <a:ext cx="0" cy="431436"/>
            </a:xfrm>
            <a:prstGeom prst="straightConnector1">
              <a:avLst/>
            </a:prstGeom>
            <a:noFill/>
            <a:ln w="127001" cap="flat">
              <a:solidFill>
                <a:srgbClr val="44546A"/>
              </a:solidFill>
              <a:prstDash val="solid"/>
              <a:miter/>
            </a:ln>
          </p:spPr>
        </p:cxnSp>
        <p:cxnSp>
          <p:nvCxnSpPr>
            <p:cNvPr id="52" name="Connecteur droit 121">
              <a:extLst>
                <a:ext uri="{FF2B5EF4-FFF2-40B4-BE49-F238E27FC236}">
                  <a16:creationId xmlns:a16="http://schemas.microsoft.com/office/drawing/2014/main" id="{DA67FA3C-E8DF-E75D-2312-04D5552A9844}"/>
                </a:ext>
              </a:extLst>
            </p:cNvPr>
            <p:cNvCxnSpPr/>
            <p:nvPr/>
          </p:nvCxnSpPr>
          <p:spPr>
            <a:xfrm>
              <a:off x="1810036" y="6097878"/>
              <a:ext cx="8296183" cy="31264"/>
            </a:xfrm>
            <a:prstGeom prst="straightConnector1">
              <a:avLst/>
            </a:prstGeom>
            <a:noFill/>
            <a:ln w="127001" cap="flat">
              <a:solidFill>
                <a:srgbClr val="44546A"/>
              </a:solidFill>
              <a:prstDash val="solid"/>
              <a:miter/>
            </a:ln>
          </p:spPr>
        </p:cxnSp>
        <p:cxnSp>
          <p:nvCxnSpPr>
            <p:cNvPr id="53" name="Connecteur droit 122">
              <a:extLst>
                <a:ext uri="{FF2B5EF4-FFF2-40B4-BE49-F238E27FC236}">
                  <a16:creationId xmlns:a16="http://schemas.microsoft.com/office/drawing/2014/main" id="{69D18E76-6CC4-CDCC-C0D3-3F2504F11E6F}"/>
                </a:ext>
              </a:extLst>
            </p:cNvPr>
            <p:cNvCxnSpPr/>
            <p:nvPr/>
          </p:nvCxnSpPr>
          <p:spPr>
            <a:xfrm flipV="1">
              <a:off x="10029314" y="5596876"/>
              <a:ext cx="0" cy="509230"/>
            </a:xfrm>
            <a:prstGeom prst="straightConnector1">
              <a:avLst/>
            </a:prstGeom>
            <a:noFill/>
            <a:ln w="127001" cap="flat">
              <a:solidFill>
                <a:srgbClr val="44546A"/>
              </a:solidFill>
              <a:prstDash val="solid"/>
              <a:miter/>
              <a:tailEnd type="arrow"/>
            </a:ln>
          </p:spPr>
        </p:cxnSp>
        <p:sp>
          <p:nvSpPr>
            <p:cNvPr id="54" name="ZoneTexte 111">
              <a:extLst>
                <a:ext uri="{FF2B5EF4-FFF2-40B4-BE49-F238E27FC236}">
                  <a16:creationId xmlns:a16="http://schemas.microsoft.com/office/drawing/2014/main" id="{AB436861-0690-2BC7-C592-C13D0D8A84FF}"/>
                </a:ext>
              </a:extLst>
            </p:cNvPr>
            <p:cNvSpPr txBox="1"/>
            <p:nvPr/>
          </p:nvSpPr>
          <p:spPr>
            <a:xfrm>
              <a:off x="4010375" y="6020957"/>
              <a:ext cx="4415645" cy="215444"/>
            </a:xfrm>
            <a:prstGeom prst="rect">
              <a:avLst/>
            </a:prstGeom>
            <a:solidFill>
              <a:srgbClr val="E7E6E6"/>
            </a:solidFill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400" b="1" strike="noStrike" kern="1200" cap="none" spc="0" baseline="0" dirty="0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Influence and </a:t>
              </a:r>
              <a:r>
                <a:rPr lang="fr-FR" sz="1400" b="1" strike="noStrike" kern="1200" cap="none" spc="0" baseline="0" dirty="0" err="1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catalyze</a:t>
              </a:r>
              <a:r>
                <a:rPr lang="fr-FR" sz="1400" b="1" strike="noStrike" kern="1200" cap="none" spc="0" baseline="0" dirty="0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efforts (</a:t>
              </a:r>
              <a:r>
                <a:rPr lang="fr-FR" sz="1400" b="1" strike="noStrike" kern="1200" cap="none" spc="0" baseline="0" dirty="0" err="1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including</a:t>
              </a:r>
              <a:r>
                <a:rPr lang="fr-FR" sz="1400" b="1" strike="noStrike" kern="1200" cap="none" spc="0" baseline="0" dirty="0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400" b="1" strike="noStrike" kern="1200" cap="none" spc="0" baseline="0" dirty="0" err="1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incentives</a:t>
              </a:r>
              <a:r>
                <a:rPr lang="fr-FR" sz="1400" b="1" strike="noStrike" kern="1200" cap="none" spc="0" baseline="0" dirty="0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74" name="Groupe 73">
            <a:extLst>
              <a:ext uri="{FF2B5EF4-FFF2-40B4-BE49-F238E27FC236}">
                <a16:creationId xmlns:a16="http://schemas.microsoft.com/office/drawing/2014/main" id="{2D980A8A-A49C-6BC4-DB9B-9F0BF811A16C}"/>
              </a:ext>
            </a:extLst>
          </p:cNvPr>
          <p:cNvGrpSpPr/>
          <p:nvPr/>
        </p:nvGrpSpPr>
        <p:grpSpPr>
          <a:xfrm>
            <a:off x="7711986" y="2162517"/>
            <a:ext cx="680767" cy="1279408"/>
            <a:chOff x="7711986" y="2162517"/>
            <a:chExt cx="680767" cy="1279408"/>
          </a:xfrm>
        </p:grpSpPr>
        <p:grpSp>
          <p:nvGrpSpPr>
            <p:cNvPr id="45" name="Groupe 90">
              <a:extLst>
                <a:ext uri="{FF2B5EF4-FFF2-40B4-BE49-F238E27FC236}">
                  <a16:creationId xmlns:a16="http://schemas.microsoft.com/office/drawing/2014/main" id="{FE0F7EDE-3819-DEAF-AD0E-4EF4DA95CE38}"/>
                </a:ext>
              </a:extLst>
            </p:cNvPr>
            <p:cNvGrpSpPr/>
            <p:nvPr/>
          </p:nvGrpSpPr>
          <p:grpSpPr>
            <a:xfrm>
              <a:off x="7711986" y="2162517"/>
              <a:ext cx="552799" cy="1279408"/>
              <a:chOff x="7872727" y="1836480"/>
              <a:chExt cx="606411" cy="1542803"/>
            </a:xfrm>
          </p:grpSpPr>
          <p:sp>
            <p:nvSpPr>
              <p:cNvPr id="46" name="Ellipse 91">
                <a:extLst>
                  <a:ext uri="{FF2B5EF4-FFF2-40B4-BE49-F238E27FC236}">
                    <a16:creationId xmlns:a16="http://schemas.microsoft.com/office/drawing/2014/main" id="{668FA23A-82A2-9A75-2854-E95AAE5C04C1}"/>
                  </a:ext>
                </a:extLst>
              </p:cNvPr>
              <p:cNvSpPr/>
              <p:nvPr/>
            </p:nvSpPr>
            <p:spPr>
              <a:xfrm>
                <a:off x="7872727" y="1883956"/>
                <a:ext cx="606411" cy="149532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BDD7EE"/>
              </a:solidFill>
              <a:ln cap="flat">
                <a:noFill/>
                <a:prstDash val="solid"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600" b="1" strike="noStrike" kern="1200" cap="none" spc="0" baseline="0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ZoneTexte 92">
                <a:extLst>
                  <a:ext uri="{FF2B5EF4-FFF2-40B4-BE49-F238E27FC236}">
                    <a16:creationId xmlns:a16="http://schemas.microsoft.com/office/drawing/2014/main" id="{D3230357-DB02-1EE3-590C-F21D344B5D3E}"/>
                  </a:ext>
                </a:extLst>
              </p:cNvPr>
              <p:cNvSpPr txBox="1"/>
              <p:nvPr/>
            </p:nvSpPr>
            <p:spPr>
              <a:xfrm rot="16200004">
                <a:off x="7497303" y="2415447"/>
                <a:ext cx="1343628" cy="185694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0" tIns="0" rIns="0" bIns="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r-FR" sz="1100" b="1" strike="noStrike" kern="1200" cap="none" spc="0" baseline="0" dirty="0">
                    <a:solidFill>
                      <a:srgbClr val="000000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Business </a:t>
                </a:r>
                <a:r>
                  <a:rPr lang="fr-FR" sz="1100" b="1" strike="noStrike" kern="1200" cap="none" spc="0" baseline="0" dirty="0" err="1">
                    <a:solidFill>
                      <a:srgbClr val="000000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View</a:t>
                </a:r>
                <a:endParaRPr lang="fr-FR" sz="1100" b="1" strike="noStrike" kern="1200" cap="none" spc="0" baseline="0" dirty="0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5" name="Organigramme : Délai 12">
              <a:extLst>
                <a:ext uri="{FF2B5EF4-FFF2-40B4-BE49-F238E27FC236}">
                  <a16:creationId xmlns:a16="http://schemas.microsoft.com/office/drawing/2014/main" id="{3388950B-6FD3-DB69-518D-6B19C351BF11}"/>
                </a:ext>
              </a:extLst>
            </p:cNvPr>
            <p:cNvSpPr/>
            <p:nvPr/>
          </p:nvSpPr>
          <p:spPr>
            <a:xfrm>
              <a:off x="8217781" y="2548153"/>
              <a:ext cx="174972" cy="2751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6 f21 1"/>
                <a:gd name="f33" fmla="*/ f29 1 2"/>
                <a:gd name="f34" fmla="*/ f30 1 2"/>
                <a:gd name="f35" fmla="+- 0 0 f31"/>
                <a:gd name="f36" fmla="+- f6 f33 0"/>
                <a:gd name="f37" fmla="+- f6 f34 0"/>
                <a:gd name="f38" fmla="*/ f35 f0 1"/>
                <a:gd name="f39" fmla="*/ f34 f21 1"/>
                <a:gd name="f40" fmla="*/ f33 f21 1"/>
                <a:gd name="f41" fmla="*/ f38 1 f7"/>
                <a:gd name="f42" fmla="*/ f37 f21 1"/>
                <a:gd name="f43" fmla="+- f41 0 f1"/>
                <a:gd name="f44" fmla="cos 1 f43"/>
                <a:gd name="f45" fmla="sin 1 f43"/>
                <a:gd name="f46" fmla="+- 0 0 f44"/>
                <a:gd name="f47" fmla="+- 0 0 f45"/>
                <a:gd name="f48" fmla="+- 0 0 f46"/>
                <a:gd name="f49" fmla="+- 0 0 f47"/>
                <a:gd name="f50" fmla="val f48"/>
                <a:gd name="f51" fmla="val f49"/>
                <a:gd name="f52" fmla="*/ f50 f34 1"/>
                <a:gd name="f53" fmla="*/ f51 f33 1"/>
                <a:gd name="f54" fmla="+- f37 f52 0"/>
                <a:gd name="f55" fmla="+- f36 0 f53"/>
                <a:gd name="f56" fmla="+- f36 f53 0"/>
                <a:gd name="f57" fmla="*/ f55 f21 1"/>
                <a:gd name="f58" fmla="*/ f54 f21 1"/>
                <a:gd name="f59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57" r="f58" b="f59"/>
              <a:pathLst>
                <a:path>
                  <a:moveTo>
                    <a:pt x="f28" y="f28"/>
                  </a:moveTo>
                  <a:lnTo>
                    <a:pt x="f42" y="f28"/>
                  </a:lnTo>
                  <a:arcTo wR="f39" hR="f40" stAng="f2" swAng="f0"/>
                  <a:lnTo>
                    <a:pt x="f28" y="f32"/>
                  </a:lnTo>
                  <a:close/>
                </a:path>
              </a:pathLst>
            </a:custGeom>
            <a:solidFill>
              <a:srgbClr val="BDD7E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600" b="1" strike="noStrike" kern="120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Groupe 3">
            <a:extLst>
              <a:ext uri="{FF2B5EF4-FFF2-40B4-BE49-F238E27FC236}">
                <a16:creationId xmlns:a16="http://schemas.microsoft.com/office/drawing/2014/main" id="{D4A67EB5-7787-F609-98BD-9379B2C884A8}"/>
              </a:ext>
            </a:extLst>
          </p:cNvPr>
          <p:cNvGrpSpPr/>
          <p:nvPr/>
        </p:nvGrpSpPr>
        <p:grpSpPr>
          <a:xfrm>
            <a:off x="3458217" y="2193584"/>
            <a:ext cx="757137" cy="1240037"/>
            <a:chOff x="3206417" y="1873943"/>
            <a:chExt cx="830566" cy="1495327"/>
          </a:xfrm>
        </p:grpSpPr>
        <p:grpSp>
          <p:nvGrpSpPr>
            <p:cNvPr id="57" name="Groupe 89">
              <a:extLst>
                <a:ext uri="{FF2B5EF4-FFF2-40B4-BE49-F238E27FC236}">
                  <a16:creationId xmlns:a16="http://schemas.microsoft.com/office/drawing/2014/main" id="{305DBC80-16CE-B59C-93A8-7BD6209E275B}"/>
                </a:ext>
              </a:extLst>
            </p:cNvPr>
            <p:cNvGrpSpPr/>
            <p:nvPr/>
          </p:nvGrpSpPr>
          <p:grpSpPr>
            <a:xfrm>
              <a:off x="3387897" y="1873943"/>
              <a:ext cx="649086" cy="1495327"/>
              <a:chOff x="3387897" y="1873943"/>
              <a:chExt cx="649086" cy="1495327"/>
            </a:xfrm>
          </p:grpSpPr>
          <p:sp>
            <p:nvSpPr>
              <p:cNvPr id="58" name="Ellipse 87">
                <a:extLst>
                  <a:ext uri="{FF2B5EF4-FFF2-40B4-BE49-F238E27FC236}">
                    <a16:creationId xmlns:a16="http://schemas.microsoft.com/office/drawing/2014/main" id="{789A6E26-AA64-9730-C45B-272C582E02FF}"/>
                  </a:ext>
                </a:extLst>
              </p:cNvPr>
              <p:cNvSpPr/>
              <p:nvPr/>
            </p:nvSpPr>
            <p:spPr>
              <a:xfrm>
                <a:off x="3387897" y="1873943"/>
                <a:ext cx="649086" cy="149532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BDD7EE"/>
              </a:solidFill>
              <a:ln cap="flat">
                <a:noFill/>
                <a:prstDash val="solid"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600" b="1" strike="noStrike" kern="1200" cap="none" spc="0" baseline="0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ZoneTexte 88">
                <a:extLst>
                  <a:ext uri="{FF2B5EF4-FFF2-40B4-BE49-F238E27FC236}">
                    <a16:creationId xmlns:a16="http://schemas.microsoft.com/office/drawing/2014/main" id="{901EB5BA-AE5F-35DE-52FC-4CD299338D55}"/>
                  </a:ext>
                </a:extLst>
              </p:cNvPr>
              <p:cNvSpPr txBox="1"/>
              <p:nvPr/>
            </p:nvSpPr>
            <p:spPr>
              <a:xfrm rot="16200004">
                <a:off x="2982741" y="2461632"/>
                <a:ext cx="1343628" cy="185694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0" tIns="0" rIns="0" bIns="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r-FR" sz="1100" b="1" strike="noStrike" kern="1200" cap="none" spc="0" baseline="0" dirty="0">
                    <a:solidFill>
                      <a:srgbClr val="000000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Society </a:t>
                </a:r>
                <a:r>
                  <a:rPr lang="fr-FR" sz="1100" b="1" strike="noStrike" kern="1200" cap="none" spc="0" baseline="0" dirty="0" err="1">
                    <a:solidFill>
                      <a:srgbClr val="000000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View</a:t>
                </a:r>
                <a:endParaRPr lang="fr-FR" sz="1100" b="1" strike="noStrike" kern="1200" cap="none" spc="0" baseline="0" dirty="0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0" name="Organigramme : Délai 13">
              <a:extLst>
                <a:ext uri="{FF2B5EF4-FFF2-40B4-BE49-F238E27FC236}">
                  <a16:creationId xmlns:a16="http://schemas.microsoft.com/office/drawing/2014/main" id="{53C2684C-4FD6-8859-6FEC-D9C8D55D6FE4}"/>
                </a:ext>
              </a:extLst>
            </p:cNvPr>
            <p:cNvSpPr/>
            <p:nvPr/>
          </p:nvSpPr>
          <p:spPr>
            <a:xfrm rot="10799991">
              <a:off x="3206417" y="2227012"/>
              <a:ext cx="205456" cy="331780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6 f21 1"/>
                <a:gd name="f33" fmla="*/ f29 1 2"/>
                <a:gd name="f34" fmla="*/ f30 1 2"/>
                <a:gd name="f35" fmla="+- 0 0 f31"/>
                <a:gd name="f36" fmla="+- f6 f33 0"/>
                <a:gd name="f37" fmla="+- f6 f34 0"/>
                <a:gd name="f38" fmla="*/ f35 f0 1"/>
                <a:gd name="f39" fmla="*/ f34 f21 1"/>
                <a:gd name="f40" fmla="*/ f33 f21 1"/>
                <a:gd name="f41" fmla="*/ f38 1 f7"/>
                <a:gd name="f42" fmla="*/ f37 f21 1"/>
                <a:gd name="f43" fmla="+- f41 0 f1"/>
                <a:gd name="f44" fmla="cos 1 f43"/>
                <a:gd name="f45" fmla="sin 1 f43"/>
                <a:gd name="f46" fmla="+- 0 0 f44"/>
                <a:gd name="f47" fmla="+- 0 0 f45"/>
                <a:gd name="f48" fmla="+- 0 0 f46"/>
                <a:gd name="f49" fmla="+- 0 0 f47"/>
                <a:gd name="f50" fmla="val f48"/>
                <a:gd name="f51" fmla="val f49"/>
                <a:gd name="f52" fmla="*/ f50 f34 1"/>
                <a:gd name="f53" fmla="*/ f51 f33 1"/>
                <a:gd name="f54" fmla="+- f37 f52 0"/>
                <a:gd name="f55" fmla="+- f36 0 f53"/>
                <a:gd name="f56" fmla="+- f36 f53 0"/>
                <a:gd name="f57" fmla="*/ f55 f21 1"/>
                <a:gd name="f58" fmla="*/ f54 f21 1"/>
                <a:gd name="f59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57" r="f58" b="f59"/>
              <a:pathLst>
                <a:path>
                  <a:moveTo>
                    <a:pt x="f28" y="f28"/>
                  </a:moveTo>
                  <a:lnTo>
                    <a:pt x="f42" y="f28"/>
                  </a:lnTo>
                  <a:arcTo wR="f39" hR="f40" stAng="f2" swAng="f0"/>
                  <a:lnTo>
                    <a:pt x="f28" y="f32"/>
                  </a:lnTo>
                  <a:close/>
                </a:path>
              </a:pathLst>
            </a:custGeom>
            <a:solidFill>
              <a:srgbClr val="BDD7E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600" b="1" strike="noStrike" kern="120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500ADC0A-E941-A614-CD97-E9A45E413375}"/>
              </a:ext>
            </a:extLst>
          </p:cNvPr>
          <p:cNvGrpSpPr/>
          <p:nvPr/>
        </p:nvGrpSpPr>
        <p:grpSpPr>
          <a:xfrm>
            <a:off x="692425" y="3714720"/>
            <a:ext cx="3547795" cy="1985928"/>
            <a:chOff x="692425" y="3714720"/>
            <a:chExt cx="3547795" cy="1985928"/>
          </a:xfrm>
        </p:grpSpPr>
        <p:sp>
          <p:nvSpPr>
            <p:cNvPr id="3" name="Flèche : angle droit à deux pointes 18">
              <a:extLst>
                <a:ext uri="{FF2B5EF4-FFF2-40B4-BE49-F238E27FC236}">
                  <a16:creationId xmlns:a16="http://schemas.microsoft.com/office/drawing/2014/main" id="{C91D7B0E-A20B-4615-7F21-96E76164144F}"/>
                </a:ext>
              </a:extLst>
            </p:cNvPr>
            <p:cNvSpPr/>
            <p:nvPr/>
          </p:nvSpPr>
          <p:spPr>
            <a:xfrm rot="10799991">
              <a:off x="1805019" y="3714720"/>
              <a:ext cx="2435201" cy="5313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5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7 f34 1"/>
                <a:gd name="f43" fmla="*/ f38 f34 1"/>
                <a:gd name="f44" fmla="min f41 f40"/>
                <a:gd name="f45" fmla="*/ f44 f7 1"/>
                <a:gd name="f46" fmla="*/ f45 1 100000"/>
                <a:gd name="f47" fmla="*/ f45 1 50000"/>
                <a:gd name="f48" fmla="*/ f45 1 200000"/>
                <a:gd name="f49" fmla="+- f37 0 f47"/>
                <a:gd name="f50" fmla="+- f38 0 f47"/>
                <a:gd name="f51" fmla="+- f37 0 f46"/>
                <a:gd name="f52" fmla="+- f38 0 f46"/>
                <a:gd name="f53" fmla="*/ f48 f34 1"/>
                <a:gd name="f54" fmla="*/ f46 f34 1"/>
                <a:gd name="f55" fmla="+- f51 0 f48"/>
                <a:gd name="f56" fmla="+- f51 f48 0"/>
                <a:gd name="f57" fmla="+- f52 0 f48"/>
                <a:gd name="f58" fmla="+- f52 f48 0"/>
                <a:gd name="f59" fmla="*/ f51 f34 1"/>
                <a:gd name="f60" fmla="*/ f52 f34 1"/>
                <a:gd name="f61" fmla="*/ f50 f34 1"/>
                <a:gd name="f62" fmla="*/ f49 f34 1"/>
                <a:gd name="f63" fmla="+- f46 f56 0"/>
                <a:gd name="f64" fmla="+- f46 f58 0"/>
                <a:gd name="f65" fmla="*/ f57 f34 1"/>
                <a:gd name="f66" fmla="*/ f58 f34 1"/>
                <a:gd name="f67" fmla="*/ f55 f34 1"/>
                <a:gd name="f68" fmla="*/ f56 f34 1"/>
                <a:gd name="f69" fmla="*/ f63 1 2"/>
                <a:gd name="f70" fmla="*/ f64 1 2"/>
                <a:gd name="f71" fmla="*/ f69 f34 1"/>
                <a:gd name="f72" fmla="*/ f7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9" y="f39"/>
                </a:cxn>
                <a:cxn ang="f31">
                  <a:pos x="f62" y="f54"/>
                </a:cxn>
                <a:cxn ang="f30">
                  <a:pos x="f54" y="f61"/>
                </a:cxn>
                <a:cxn ang="f31">
                  <a:pos x="f39" y="f60"/>
                </a:cxn>
                <a:cxn ang="f32">
                  <a:pos x="f54" y="f43"/>
                </a:cxn>
                <a:cxn ang="f32">
                  <a:pos x="f71" y="f66"/>
                </a:cxn>
                <a:cxn ang="f33">
                  <a:pos x="f68" y="f72"/>
                </a:cxn>
                <a:cxn ang="f33">
                  <a:pos x="f42" y="f54"/>
                </a:cxn>
              </a:cxnLst>
              <a:rect l="f53" t="f65" r="f59" b="f66"/>
              <a:pathLst>
                <a:path>
                  <a:moveTo>
                    <a:pt x="f39" y="f60"/>
                  </a:moveTo>
                  <a:lnTo>
                    <a:pt x="f54" y="f61"/>
                  </a:lnTo>
                  <a:lnTo>
                    <a:pt x="f54" y="f65"/>
                  </a:lnTo>
                  <a:lnTo>
                    <a:pt x="f67" y="f65"/>
                  </a:lnTo>
                  <a:lnTo>
                    <a:pt x="f67" y="f54"/>
                  </a:lnTo>
                  <a:lnTo>
                    <a:pt x="f62" y="f54"/>
                  </a:lnTo>
                  <a:lnTo>
                    <a:pt x="f59" y="f39"/>
                  </a:lnTo>
                  <a:lnTo>
                    <a:pt x="f42" y="f54"/>
                  </a:lnTo>
                  <a:lnTo>
                    <a:pt x="f68" y="f54"/>
                  </a:lnTo>
                  <a:lnTo>
                    <a:pt x="f68" y="f66"/>
                  </a:lnTo>
                  <a:lnTo>
                    <a:pt x="f54" y="f66"/>
                  </a:lnTo>
                  <a:lnTo>
                    <a:pt x="f54" y="f43"/>
                  </a:ln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600" b="1" strike="noStrike" kern="120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8" name="Groupe 64">
              <a:extLst>
                <a:ext uri="{FF2B5EF4-FFF2-40B4-BE49-F238E27FC236}">
                  <a16:creationId xmlns:a16="http://schemas.microsoft.com/office/drawing/2014/main" id="{32075341-5812-EDEB-35B9-E9F3DE5F61DD}"/>
                </a:ext>
              </a:extLst>
            </p:cNvPr>
            <p:cNvGrpSpPr/>
            <p:nvPr/>
          </p:nvGrpSpPr>
          <p:grpSpPr>
            <a:xfrm>
              <a:off x="692425" y="4218330"/>
              <a:ext cx="3110701" cy="1482318"/>
              <a:chOff x="172391" y="4315529"/>
              <a:chExt cx="3412385" cy="1787487"/>
            </a:xfrm>
          </p:grpSpPr>
          <p:sp>
            <p:nvSpPr>
              <p:cNvPr id="29" name="Cube 65">
                <a:extLst>
                  <a:ext uri="{FF2B5EF4-FFF2-40B4-BE49-F238E27FC236}">
                    <a16:creationId xmlns:a16="http://schemas.microsoft.com/office/drawing/2014/main" id="{1C425FA6-258C-FDF9-947A-561AFA2849F1}"/>
                  </a:ext>
                </a:extLst>
              </p:cNvPr>
              <p:cNvSpPr/>
              <p:nvPr/>
            </p:nvSpPr>
            <p:spPr>
              <a:xfrm>
                <a:off x="172391" y="4427168"/>
                <a:ext cx="3412385" cy="167584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val 25000"/>
                  <a:gd name="f8" fmla="+- 0 0 -360"/>
                  <a:gd name="f9" fmla="+- 0 0 -270"/>
                  <a:gd name="f10" fmla="+- 0 0 -180"/>
                  <a:gd name="f11" fmla="+- 0 0 -90"/>
                  <a:gd name="f12" fmla="abs f3"/>
                  <a:gd name="f13" fmla="abs f4"/>
                  <a:gd name="f14" fmla="abs f5"/>
                  <a:gd name="f15" fmla="*/ f8 f0 1"/>
                  <a:gd name="f16" fmla="*/ f9 f0 1"/>
                  <a:gd name="f17" fmla="*/ f10 f0 1"/>
                  <a:gd name="f18" fmla="*/ f11 f0 1"/>
                  <a:gd name="f19" fmla="?: f12 f3 1"/>
                  <a:gd name="f20" fmla="?: f13 f4 1"/>
                  <a:gd name="f21" fmla="?: f14 f5 1"/>
                  <a:gd name="f22" fmla="*/ f15 1 f2"/>
                  <a:gd name="f23" fmla="*/ f16 1 f2"/>
                  <a:gd name="f24" fmla="*/ f17 1 f2"/>
                  <a:gd name="f25" fmla="*/ f18 1 f2"/>
                  <a:gd name="f26" fmla="*/ f19 1 21600"/>
                  <a:gd name="f27" fmla="*/ f20 1 21600"/>
                  <a:gd name="f28" fmla="*/ 21600 f19 1"/>
                  <a:gd name="f29" fmla="*/ 21600 f20 1"/>
                  <a:gd name="f30" fmla="+- f22 0 f1"/>
                  <a:gd name="f31" fmla="+- f23 0 f1"/>
                  <a:gd name="f32" fmla="+- f24 0 f1"/>
                  <a:gd name="f33" fmla="+- f25 0 f1"/>
                  <a:gd name="f34" fmla="min f27 f26"/>
                  <a:gd name="f35" fmla="*/ f28 1 f21"/>
                  <a:gd name="f36" fmla="*/ f29 1 f21"/>
                  <a:gd name="f37" fmla="val f35"/>
                  <a:gd name="f38" fmla="val f36"/>
                  <a:gd name="f39" fmla="*/ f6 f34 1"/>
                  <a:gd name="f40" fmla="+- f38 0 f6"/>
                  <a:gd name="f41" fmla="+- f37 0 f6"/>
                  <a:gd name="f42" fmla="*/ f38 f34 1"/>
                  <a:gd name="f43" fmla="*/ f37 f34 1"/>
                  <a:gd name="f44" fmla="min f41 f40"/>
                  <a:gd name="f45" fmla="*/ f44 f7 1"/>
                  <a:gd name="f46" fmla="*/ f45 1 100000"/>
                  <a:gd name="f47" fmla="+- f38 0 f46"/>
                  <a:gd name="f48" fmla="+- f46 f38 0"/>
                  <a:gd name="f49" fmla="+- f37 0 f46"/>
                  <a:gd name="f50" fmla="+- f46 f37 0"/>
                  <a:gd name="f51" fmla="*/ f46 f34 1"/>
                  <a:gd name="f52" fmla="*/ f47 1 2"/>
                  <a:gd name="f53" fmla="*/ f48 1 2"/>
                  <a:gd name="f54" fmla="*/ f49 1 2"/>
                  <a:gd name="f55" fmla="*/ f50 1 2"/>
                  <a:gd name="f56" fmla="*/ f49 f34 1"/>
                  <a:gd name="f57" fmla="*/ f47 f34 1"/>
                  <a:gd name="f58" fmla="*/ f55 f34 1"/>
                  <a:gd name="f59" fmla="*/ f54 f34 1"/>
                  <a:gd name="f60" fmla="*/ f53 f34 1"/>
                  <a:gd name="f61" fmla="*/ f52 f3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58" y="f39"/>
                  </a:cxn>
                  <a:cxn ang="f30">
                    <a:pos x="f59" y="f51"/>
                  </a:cxn>
                  <a:cxn ang="f31">
                    <a:pos x="f39" y="f60"/>
                  </a:cxn>
                  <a:cxn ang="f32">
                    <a:pos x="f59" y="f42"/>
                  </a:cxn>
                  <a:cxn ang="f33">
                    <a:pos x="f56" y="f60"/>
                  </a:cxn>
                  <a:cxn ang="f33">
                    <a:pos x="f43" y="f61"/>
                  </a:cxn>
                </a:cxnLst>
                <a:rect l="f39" t="f51" r="f56" b="f42"/>
                <a:pathLst>
                  <a:path stroke="0">
                    <a:moveTo>
                      <a:pt x="f39" y="f51"/>
                    </a:moveTo>
                    <a:lnTo>
                      <a:pt x="f56" y="f51"/>
                    </a:lnTo>
                    <a:lnTo>
                      <a:pt x="f56" y="f42"/>
                    </a:lnTo>
                    <a:lnTo>
                      <a:pt x="f39" y="f42"/>
                    </a:lnTo>
                    <a:close/>
                  </a:path>
                  <a:path stroke="0">
                    <a:moveTo>
                      <a:pt x="f56" y="f51"/>
                    </a:moveTo>
                    <a:lnTo>
                      <a:pt x="f43" y="f39"/>
                    </a:lnTo>
                    <a:lnTo>
                      <a:pt x="f43" y="f57"/>
                    </a:lnTo>
                    <a:lnTo>
                      <a:pt x="f56" y="f42"/>
                    </a:lnTo>
                    <a:close/>
                  </a:path>
                  <a:path stroke="0">
                    <a:moveTo>
                      <a:pt x="f39" y="f51"/>
                    </a:moveTo>
                    <a:lnTo>
                      <a:pt x="f51" y="f39"/>
                    </a:lnTo>
                    <a:lnTo>
                      <a:pt x="f43" y="f39"/>
                    </a:lnTo>
                    <a:lnTo>
                      <a:pt x="f56" y="f51"/>
                    </a:lnTo>
                    <a:close/>
                  </a:path>
                  <a:path fill="none">
                    <a:moveTo>
                      <a:pt x="f39" y="f51"/>
                    </a:moveTo>
                    <a:lnTo>
                      <a:pt x="f51" y="f39"/>
                    </a:lnTo>
                    <a:lnTo>
                      <a:pt x="f43" y="f39"/>
                    </a:lnTo>
                    <a:lnTo>
                      <a:pt x="f43" y="f57"/>
                    </a:lnTo>
                    <a:lnTo>
                      <a:pt x="f56" y="f42"/>
                    </a:lnTo>
                    <a:lnTo>
                      <a:pt x="f39" y="f42"/>
                    </a:lnTo>
                    <a:close/>
                    <a:moveTo>
                      <a:pt x="f39" y="f51"/>
                    </a:moveTo>
                    <a:lnTo>
                      <a:pt x="f56" y="f51"/>
                    </a:lnTo>
                    <a:lnTo>
                      <a:pt x="f43" y="f39"/>
                    </a:lnTo>
                    <a:moveTo>
                      <a:pt x="f56" y="f51"/>
                    </a:moveTo>
                    <a:lnTo>
                      <a:pt x="f56" y="f42"/>
                    </a:lnTo>
                  </a:path>
                </a:pathLst>
              </a:custGeom>
              <a:solidFill>
                <a:srgbClr val="0070C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600" b="1" strike="noStrike" kern="1200" cap="none" spc="0" baseline="0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0" name="Groupe 66">
                <a:extLst>
                  <a:ext uri="{FF2B5EF4-FFF2-40B4-BE49-F238E27FC236}">
                    <a16:creationId xmlns:a16="http://schemas.microsoft.com/office/drawing/2014/main" id="{577EF79C-52B8-A00E-5A11-0B6FFEA9F5B3}"/>
                  </a:ext>
                </a:extLst>
              </p:cNvPr>
              <p:cNvGrpSpPr/>
              <p:nvPr/>
            </p:nvGrpSpPr>
            <p:grpSpPr>
              <a:xfrm>
                <a:off x="1323502" y="4315529"/>
                <a:ext cx="1701286" cy="416116"/>
                <a:chOff x="1323502" y="4315529"/>
                <a:chExt cx="1701286" cy="416116"/>
              </a:xfrm>
            </p:grpSpPr>
            <p:sp>
              <p:nvSpPr>
                <p:cNvPr id="31" name="Rectangle 70">
                  <a:extLst>
                    <a:ext uri="{FF2B5EF4-FFF2-40B4-BE49-F238E27FC236}">
                      <a16:creationId xmlns:a16="http://schemas.microsoft.com/office/drawing/2014/main" id="{0FE1094B-006A-3905-4F91-65F297816757}"/>
                    </a:ext>
                  </a:extLst>
                </p:cNvPr>
                <p:cNvSpPr/>
                <p:nvPr/>
              </p:nvSpPr>
              <p:spPr>
                <a:xfrm>
                  <a:off x="1323502" y="4315529"/>
                  <a:ext cx="1701286" cy="416116"/>
                </a:xfrm>
                <a:prstGeom prst="rect">
                  <a:avLst/>
                </a:prstGeom>
                <a:solidFill>
                  <a:srgbClr val="E7E6E6"/>
                </a:solidFill>
                <a:ln w="12701" cap="flat">
                  <a:solidFill>
                    <a:srgbClr val="000000"/>
                  </a:solidFill>
                  <a:prstDash val="solid"/>
                  <a:miter/>
                </a:ln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600" b="1" strike="noStrike" kern="1200" cap="none" spc="0" baseline="0">
                    <a:solidFill>
                      <a:srgbClr val="000000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ZoneTexte 71">
                  <a:extLst>
                    <a:ext uri="{FF2B5EF4-FFF2-40B4-BE49-F238E27FC236}">
                      <a16:creationId xmlns:a16="http://schemas.microsoft.com/office/drawing/2014/main" id="{BDB3F399-28BF-385B-0765-E3D3155C5E6F}"/>
                    </a:ext>
                  </a:extLst>
                </p:cNvPr>
                <p:cNvSpPr txBox="1"/>
                <p:nvPr/>
              </p:nvSpPr>
              <p:spPr>
                <a:xfrm>
                  <a:off x="1412940" y="4374654"/>
                  <a:ext cx="1483806" cy="259798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0" tIns="0" rIns="0" bIns="0" anchor="t" anchorCtr="1" compatLnSpc="1">
                  <a:sp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fr-FR" sz="1400" b="1" strike="noStrike" kern="1200" cap="none" spc="0" baseline="0">
                      <a:solidFill>
                        <a:srgbClr val="000000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Public Sector</a:t>
                  </a:r>
                </a:p>
              </p:txBody>
            </p:sp>
          </p:grpSp>
          <p:grpSp>
            <p:nvGrpSpPr>
              <p:cNvPr id="33" name="Groupe 67">
                <a:extLst>
                  <a:ext uri="{FF2B5EF4-FFF2-40B4-BE49-F238E27FC236}">
                    <a16:creationId xmlns:a16="http://schemas.microsoft.com/office/drawing/2014/main" id="{A8B51333-09DA-6420-D0B0-CEA525AA540C}"/>
                  </a:ext>
                </a:extLst>
              </p:cNvPr>
              <p:cNvGrpSpPr/>
              <p:nvPr/>
            </p:nvGrpSpPr>
            <p:grpSpPr>
              <a:xfrm>
                <a:off x="338273" y="5023046"/>
                <a:ext cx="2666243" cy="1021019"/>
                <a:chOff x="338273" y="5023046"/>
                <a:chExt cx="2666243" cy="1021019"/>
              </a:xfrm>
            </p:grpSpPr>
            <p:sp>
              <p:nvSpPr>
                <p:cNvPr id="34" name="Rectangle : coins arrondis 68">
                  <a:extLst>
                    <a:ext uri="{FF2B5EF4-FFF2-40B4-BE49-F238E27FC236}">
                      <a16:creationId xmlns:a16="http://schemas.microsoft.com/office/drawing/2014/main" id="{378A29ED-C1D4-0997-7340-F0793848D947}"/>
                    </a:ext>
                  </a:extLst>
                </p:cNvPr>
                <p:cNvSpPr/>
                <p:nvPr/>
              </p:nvSpPr>
              <p:spPr>
                <a:xfrm>
                  <a:off x="338273" y="5023046"/>
                  <a:ext cx="2655627" cy="9588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6200000"/>
                    <a:gd name="f3" fmla="val w"/>
                    <a:gd name="f4" fmla="val h"/>
                    <a:gd name="f5" fmla="val ss"/>
                    <a:gd name="f6" fmla="val 0"/>
                    <a:gd name="f7" fmla="*/ 5419351 1 1725033"/>
                    <a:gd name="f8" fmla="val 45"/>
                    <a:gd name="f9" fmla="val 3600"/>
                    <a:gd name="f10" fmla="abs f3"/>
                    <a:gd name="f11" fmla="abs f4"/>
                    <a:gd name="f12" fmla="abs f5"/>
                    <a:gd name="f13" fmla="*/ f7 1 180"/>
                    <a:gd name="f14" fmla="+- 0 0 f1"/>
                    <a:gd name="f15" fmla="+- f6 f9 0"/>
                    <a:gd name="f16" fmla="?: f10 f3 1"/>
                    <a:gd name="f17" fmla="?: f11 f4 1"/>
                    <a:gd name="f18" fmla="?: f12 f5 1"/>
                    <a:gd name="f19" fmla="*/ f8 f13 1"/>
                    <a:gd name="f20" fmla="+- f6 0 f15"/>
                    <a:gd name="f21" fmla="+- f15 0 f6"/>
                    <a:gd name="f22" fmla="*/ f16 1 21600"/>
                    <a:gd name="f23" fmla="*/ f17 1 21600"/>
                    <a:gd name="f24" fmla="*/ 21600 f16 1"/>
                    <a:gd name="f25" fmla="*/ 21600 f17 1"/>
                    <a:gd name="f26" fmla="+- 0 0 f19"/>
                    <a:gd name="f27" fmla="abs f20"/>
                    <a:gd name="f28" fmla="abs f21"/>
                    <a:gd name="f29" fmla="?: f20 f14 f1"/>
                    <a:gd name="f30" fmla="?: f20 f1 f14"/>
                    <a:gd name="f31" fmla="?: f20 f2 f1"/>
                    <a:gd name="f32" fmla="?: f20 f1 f2"/>
                    <a:gd name="f33" fmla="?: f21 f14 f1"/>
                    <a:gd name="f34" fmla="?: f21 f1 f14"/>
                    <a:gd name="f35" fmla="?: f20 0 f0"/>
                    <a:gd name="f36" fmla="?: f20 f0 0"/>
                    <a:gd name="f37" fmla="min f23 f22"/>
                    <a:gd name="f38" fmla="*/ f24 1 f18"/>
                    <a:gd name="f39" fmla="*/ f25 1 f18"/>
                    <a:gd name="f40" fmla="*/ f26 f0 1"/>
                    <a:gd name="f41" fmla="?: f20 f32 f31"/>
                    <a:gd name="f42" fmla="?: f20 f31 f32"/>
                    <a:gd name="f43" fmla="?: f21 f30 f29"/>
                    <a:gd name="f44" fmla="val f38"/>
                    <a:gd name="f45" fmla="val f39"/>
                    <a:gd name="f46" fmla="*/ f40 1 f7"/>
                    <a:gd name="f47" fmla="?: f21 f42 f41"/>
                    <a:gd name="f48" fmla="*/ f15 f37 1"/>
                    <a:gd name="f49" fmla="*/ f6 f37 1"/>
                    <a:gd name="f50" fmla="*/ f27 f37 1"/>
                    <a:gd name="f51" fmla="*/ f28 f37 1"/>
                    <a:gd name="f52" fmla="+- f45 0 f9"/>
                    <a:gd name="f53" fmla="+- f44 0 f9"/>
                    <a:gd name="f54" fmla="+- f46 0 f1"/>
                    <a:gd name="f55" fmla="*/ f45 f37 1"/>
                    <a:gd name="f56" fmla="*/ f44 f37 1"/>
                    <a:gd name="f57" fmla="+- f45 0 f52"/>
                    <a:gd name="f58" fmla="+- f44 0 f53"/>
                    <a:gd name="f59" fmla="+- f52 0 f45"/>
                    <a:gd name="f60" fmla="+- f53 0 f44"/>
                    <a:gd name="f61" fmla="+- f54 f1 0"/>
                    <a:gd name="f62" fmla="*/ f52 f37 1"/>
                    <a:gd name="f63" fmla="*/ f53 f37 1"/>
                    <a:gd name="f64" fmla="abs f57"/>
                    <a:gd name="f65" fmla="?: f57 0 f0"/>
                    <a:gd name="f66" fmla="?: f57 f0 0"/>
                    <a:gd name="f67" fmla="?: f57 f33 f34"/>
                    <a:gd name="f68" fmla="abs f58"/>
                    <a:gd name="f69" fmla="abs f59"/>
                    <a:gd name="f70" fmla="?: f58 f14 f1"/>
                    <a:gd name="f71" fmla="?: f58 f1 f14"/>
                    <a:gd name="f72" fmla="?: f58 f2 f1"/>
                    <a:gd name="f73" fmla="?: f58 f1 f2"/>
                    <a:gd name="f74" fmla="abs f60"/>
                    <a:gd name="f75" fmla="?: f60 f14 f1"/>
                    <a:gd name="f76" fmla="?: f60 f1 f14"/>
                    <a:gd name="f77" fmla="?: f60 f36 f35"/>
                    <a:gd name="f78" fmla="?: f60 f35 f36"/>
                    <a:gd name="f79" fmla="*/ f61 f7 1"/>
                    <a:gd name="f80" fmla="?: f21 f66 f65"/>
                    <a:gd name="f81" fmla="?: f21 f65 f66"/>
                    <a:gd name="f82" fmla="?: f58 f73 f72"/>
                    <a:gd name="f83" fmla="?: f58 f72 f73"/>
                    <a:gd name="f84" fmla="?: f59 f71 f70"/>
                    <a:gd name="f85" fmla="?: f20 f77 f78"/>
                    <a:gd name="f86" fmla="?: f20 f75 f76"/>
                    <a:gd name="f87" fmla="*/ f79 1 f0"/>
                    <a:gd name="f88" fmla="*/ f64 f37 1"/>
                    <a:gd name="f89" fmla="*/ f68 f37 1"/>
                    <a:gd name="f90" fmla="*/ f69 f37 1"/>
                    <a:gd name="f91" fmla="*/ f74 f37 1"/>
                    <a:gd name="f92" fmla="?: f57 f80 f81"/>
                    <a:gd name="f93" fmla="?: f59 f83 f82"/>
                    <a:gd name="f94" fmla="+- 0 0 f87"/>
                    <a:gd name="f95" fmla="+- 0 0 f94"/>
                    <a:gd name="f96" fmla="*/ f95 f0 1"/>
                    <a:gd name="f97" fmla="*/ f96 1 f7"/>
                    <a:gd name="f98" fmla="+- f97 0 f1"/>
                    <a:gd name="f99" fmla="cos 1 f98"/>
                    <a:gd name="f100" fmla="+- 0 0 f99"/>
                    <a:gd name="f101" fmla="+- 0 0 f100"/>
                    <a:gd name="f102" fmla="val f101"/>
                    <a:gd name="f103" fmla="+- 0 0 f102"/>
                    <a:gd name="f104" fmla="*/ f9 f103 1"/>
                    <a:gd name="f105" fmla="*/ f104 3163 1"/>
                    <a:gd name="f106" fmla="*/ f105 1 7636"/>
                    <a:gd name="f107" fmla="+- f6 f106 0"/>
                    <a:gd name="f108" fmla="+- f44 0 f106"/>
                    <a:gd name="f109" fmla="+- f45 0 f106"/>
                    <a:gd name="f110" fmla="*/ f107 f37 1"/>
                    <a:gd name="f111" fmla="*/ f108 f37 1"/>
                    <a:gd name="f112" fmla="*/ f109 f3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10" t="f110" r="f111" b="f112"/>
                  <a:pathLst>
                    <a:path>
                      <a:moveTo>
                        <a:pt x="f48" y="f49"/>
                      </a:moveTo>
                      <a:arcTo wR="f50" hR="f51" stAng="f47" swAng="f43"/>
                      <a:lnTo>
                        <a:pt x="f49" y="f62"/>
                      </a:lnTo>
                      <a:arcTo wR="f51" hR="f88" stAng="f92" swAng="f67"/>
                      <a:lnTo>
                        <a:pt x="f63" y="f55"/>
                      </a:lnTo>
                      <a:arcTo wR="f89" hR="f90" stAng="f93" swAng="f84"/>
                      <a:lnTo>
                        <a:pt x="f56" y="f48"/>
                      </a:lnTo>
                      <a:arcTo wR="f91" hR="f50" stAng="f85" swAng="f86"/>
                      <a:close/>
                    </a:path>
                  </a:pathLst>
                </a:custGeom>
                <a:solidFill>
                  <a:srgbClr val="E7E6E6"/>
                </a:solidFill>
                <a:ln cap="flat">
                  <a:noFill/>
                  <a:prstDash val="solid"/>
                </a:ln>
                <a:effectLst>
                  <a:outerShdw dist="27944" dir="5400000" algn="tl">
                    <a:srgbClr val="000000">
                      <a:alpha val="32000"/>
                    </a:srgbClr>
                  </a:outerShdw>
                </a:effectLst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600" b="1" strike="noStrike" kern="1200" cap="none" spc="0" baseline="0">
                    <a:solidFill>
                      <a:srgbClr val="000000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ZoneTexte 69">
                  <a:extLst>
                    <a:ext uri="{FF2B5EF4-FFF2-40B4-BE49-F238E27FC236}">
                      <a16:creationId xmlns:a16="http://schemas.microsoft.com/office/drawing/2014/main" id="{E91873C8-2813-1F88-DF27-57137E4CCB5A}"/>
                    </a:ext>
                  </a:extLst>
                </p:cNvPr>
                <p:cNvSpPr txBox="1"/>
                <p:nvPr/>
              </p:nvSpPr>
              <p:spPr>
                <a:xfrm>
                  <a:off x="500222" y="5069825"/>
                  <a:ext cx="2504294" cy="974240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0" tIns="0" rIns="0" bIns="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fr-FR" sz="1050" b="1" strike="noStrike" kern="1200" cap="none" spc="0" baseline="0" dirty="0">
                      <a:solidFill>
                        <a:srgbClr val="000000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Policy </a:t>
                  </a:r>
                  <a:r>
                    <a:rPr lang="fr-FR" sz="1050" b="1" strike="noStrike" kern="1200" cap="none" spc="0" baseline="0" dirty="0" err="1">
                      <a:solidFill>
                        <a:srgbClr val="000000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Makers</a:t>
                  </a:r>
                  <a:r>
                    <a:rPr lang="fr-FR" sz="1050" b="1" strike="noStrike" kern="1200" cap="none" spc="0" baseline="0" dirty="0">
                      <a:solidFill>
                        <a:srgbClr val="000000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:r>
                    <a:rPr lang="fr-FR" sz="1050" b="1" strike="noStrike" kern="1200" cap="none" spc="0" baseline="0" dirty="0" err="1">
                      <a:solidFill>
                        <a:srgbClr val="000000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Regulators</a:t>
                  </a:r>
                  <a:endParaRPr lang="fr-FR" sz="1050" b="1" strike="noStrike" kern="1200" cap="none" spc="0" baseline="0" dirty="0">
                    <a:solidFill>
                      <a:srgbClr val="000000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fr-FR" sz="1050" b="1" strike="noStrike" kern="1200" cap="none" spc="0" baseline="0" dirty="0" err="1">
                      <a:solidFill>
                        <a:srgbClr val="000000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Auditors</a:t>
                  </a:r>
                  <a:r>
                    <a:rPr lang="fr-FR" sz="1050" b="1" strike="noStrike" kern="1200" cap="none" spc="0" baseline="0" dirty="0">
                      <a:solidFill>
                        <a:srgbClr val="000000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, Institutions, Academia, </a:t>
                  </a:r>
                </a:p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fr-FR" sz="1050" b="1" strike="noStrike" kern="1200" cap="none" spc="0" baseline="0" dirty="0" err="1">
                      <a:solidFill>
                        <a:srgbClr val="000000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Citizens</a:t>
                  </a:r>
                  <a:r>
                    <a:rPr lang="fr-FR" sz="1050" b="1" strike="noStrike" kern="1200" cap="none" spc="0" baseline="0" dirty="0">
                      <a:solidFill>
                        <a:srgbClr val="000000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, Civil Society Groups</a:t>
                  </a:r>
                </a:p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fr-FR" sz="1050" b="1" strike="noStrike" kern="1200" cap="none" spc="0" baseline="0" dirty="0">
                      <a:solidFill>
                        <a:srgbClr val="000000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Local / </a:t>
                  </a:r>
                  <a:r>
                    <a:rPr lang="fr-FR" sz="1050" b="1" strike="noStrike" kern="1200" cap="none" spc="0" baseline="0" dirty="0" err="1">
                      <a:solidFill>
                        <a:srgbClr val="000000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Regional</a:t>
                  </a:r>
                  <a:r>
                    <a:rPr lang="fr-FR" sz="1050" b="1" strike="noStrike" kern="1200" cap="none" spc="0" baseline="0" dirty="0">
                      <a:solidFill>
                        <a:srgbClr val="000000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/ </a:t>
                  </a:r>
                  <a:r>
                    <a:rPr lang="fr-FR" sz="1050" b="1" strike="noStrike" kern="1200" cap="none" spc="0" baseline="0" dirty="0" err="1">
                      <a:solidFill>
                        <a:srgbClr val="000000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Federal</a:t>
                  </a:r>
                  <a:r>
                    <a:rPr lang="fr-FR" sz="1050" b="1" strike="noStrike" kern="1200" cap="none" spc="0" baseline="0" dirty="0">
                      <a:solidFill>
                        <a:srgbClr val="000000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fr-FR" sz="1050" b="1" strike="noStrike" kern="1200" cap="none" spc="0" baseline="0" dirty="0" err="1">
                      <a:solidFill>
                        <a:srgbClr val="000000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Govt</a:t>
                  </a:r>
                  <a:endParaRPr lang="fr-FR" sz="1050" b="1" strike="noStrike" kern="1200" cap="none" spc="0" baseline="0" dirty="0">
                    <a:solidFill>
                      <a:srgbClr val="000000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050" b="1" strike="noStrike" kern="1200" cap="none" spc="0" baseline="0" dirty="0">
                    <a:solidFill>
                      <a:srgbClr val="000000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61" name="ZoneTexte 17">
              <a:extLst>
                <a:ext uri="{FF2B5EF4-FFF2-40B4-BE49-F238E27FC236}">
                  <a16:creationId xmlns:a16="http://schemas.microsoft.com/office/drawing/2014/main" id="{3AE06403-95AE-DABA-AE7B-FD94504A500D}"/>
                </a:ext>
              </a:extLst>
            </p:cNvPr>
            <p:cNvSpPr txBox="1"/>
            <p:nvPr/>
          </p:nvSpPr>
          <p:spPr>
            <a:xfrm>
              <a:off x="2361711" y="3730956"/>
              <a:ext cx="1181961" cy="184666"/>
            </a:xfrm>
            <a:prstGeom prst="rect">
              <a:avLst/>
            </a:prstGeom>
            <a:solidFill>
              <a:srgbClr val="E7E6E6"/>
            </a:solidFill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100" b="1" strike="noStrike" kern="1200" cap="none" spc="0" baseline="0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200" b="1" strike="noStrike" kern="1200" cap="none" spc="0" baseline="0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Stakeholders </a:t>
              </a:r>
              <a:endParaRPr lang="fr-FR" sz="1100" b="1" strike="noStrike" kern="120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17C23389-4E24-3ED7-FE63-EE25B3372F8D}"/>
              </a:ext>
            </a:extLst>
          </p:cNvPr>
          <p:cNvGrpSpPr/>
          <p:nvPr/>
        </p:nvGrpSpPr>
        <p:grpSpPr>
          <a:xfrm>
            <a:off x="7709998" y="3730956"/>
            <a:ext cx="3391718" cy="2073700"/>
            <a:chOff x="7687447" y="3741752"/>
            <a:chExt cx="3391718" cy="2073700"/>
          </a:xfrm>
        </p:grpSpPr>
        <p:sp>
          <p:nvSpPr>
            <p:cNvPr id="4" name="Flèche : angle droit à deux pointes 19">
              <a:extLst>
                <a:ext uri="{FF2B5EF4-FFF2-40B4-BE49-F238E27FC236}">
                  <a16:creationId xmlns:a16="http://schemas.microsoft.com/office/drawing/2014/main" id="{BFF3213A-AF38-E2F4-B3DD-147F4E62E6D6}"/>
                </a:ext>
              </a:extLst>
            </p:cNvPr>
            <p:cNvSpPr/>
            <p:nvPr/>
          </p:nvSpPr>
          <p:spPr>
            <a:xfrm rot="16200004">
              <a:off x="8655074" y="2774125"/>
              <a:ext cx="564031" cy="24992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5000"/>
                <a:gd name="f8" fmla="val 23729"/>
                <a:gd name="f9" fmla="+- 0 0 -360"/>
                <a:gd name="f10" fmla="+- 0 0 -270"/>
                <a:gd name="f11" fmla="+- 0 0 -180"/>
                <a:gd name="f12" fmla="+- 0 0 -90"/>
                <a:gd name="f13" fmla="abs f3"/>
                <a:gd name="f14" fmla="abs f4"/>
                <a:gd name="f15" fmla="abs f5"/>
                <a:gd name="f16" fmla="*/ f9 f0 1"/>
                <a:gd name="f17" fmla="*/ f10 f0 1"/>
                <a:gd name="f18" fmla="*/ f11 f0 1"/>
                <a:gd name="f19" fmla="*/ f12 f0 1"/>
                <a:gd name="f20" fmla="?: f13 f3 1"/>
                <a:gd name="f21" fmla="?: f14 f4 1"/>
                <a:gd name="f22" fmla="?: f15 f5 1"/>
                <a:gd name="f23" fmla="*/ f16 1 f2"/>
                <a:gd name="f24" fmla="*/ f17 1 f2"/>
                <a:gd name="f25" fmla="*/ f18 1 f2"/>
                <a:gd name="f26" fmla="*/ f19 1 f2"/>
                <a:gd name="f27" fmla="*/ f20 1 21600"/>
                <a:gd name="f28" fmla="*/ f21 1 21600"/>
                <a:gd name="f29" fmla="*/ 21600 f20 1"/>
                <a:gd name="f30" fmla="*/ 21600 f21 1"/>
                <a:gd name="f31" fmla="+- f23 0 f1"/>
                <a:gd name="f32" fmla="+- f24 0 f1"/>
                <a:gd name="f33" fmla="+- f25 0 f1"/>
                <a:gd name="f34" fmla="+- f26 0 f1"/>
                <a:gd name="f35" fmla="min f28 f27"/>
                <a:gd name="f36" fmla="*/ f29 1 f22"/>
                <a:gd name="f37" fmla="*/ f30 1 f22"/>
                <a:gd name="f38" fmla="val f36"/>
                <a:gd name="f39" fmla="val f37"/>
                <a:gd name="f40" fmla="*/ f6 f35 1"/>
                <a:gd name="f41" fmla="+- f39 0 f6"/>
                <a:gd name="f42" fmla="+- f38 0 f6"/>
                <a:gd name="f43" fmla="*/ f38 f35 1"/>
                <a:gd name="f44" fmla="*/ f39 f35 1"/>
                <a:gd name="f45" fmla="min f42 f41"/>
                <a:gd name="f46" fmla="*/ f45 f7 1"/>
                <a:gd name="f47" fmla="*/ f45 f8 1"/>
                <a:gd name="f48" fmla="*/ f46 1 100000"/>
                <a:gd name="f49" fmla="*/ f47 1 50000"/>
                <a:gd name="f50" fmla="*/ f47 1 100000"/>
                <a:gd name="f51" fmla="*/ f46 1 200000"/>
                <a:gd name="f52" fmla="+- f38 0 f49"/>
                <a:gd name="f53" fmla="+- f39 0 f49"/>
                <a:gd name="f54" fmla="+- f38 0 f50"/>
                <a:gd name="f55" fmla="+- f39 0 f50"/>
                <a:gd name="f56" fmla="*/ f51 f48 1"/>
                <a:gd name="f57" fmla="*/ f48 f35 1"/>
                <a:gd name="f58" fmla="+- f54 0 f51"/>
                <a:gd name="f59" fmla="+- f54 f51 0"/>
                <a:gd name="f60" fmla="+- f55 0 f51"/>
                <a:gd name="f61" fmla="+- f55 f51 0"/>
                <a:gd name="f62" fmla="*/ f56 1 f50"/>
                <a:gd name="f63" fmla="*/ f54 f35 1"/>
                <a:gd name="f64" fmla="*/ f55 f35 1"/>
                <a:gd name="f65" fmla="*/ f53 f35 1"/>
                <a:gd name="f66" fmla="*/ f52 f35 1"/>
                <a:gd name="f67" fmla="+- f48 f59 0"/>
                <a:gd name="f68" fmla="+- f48 f61 0"/>
                <a:gd name="f69" fmla="*/ f62 f35 1"/>
                <a:gd name="f70" fmla="*/ f60 f35 1"/>
                <a:gd name="f71" fmla="*/ f61 f35 1"/>
                <a:gd name="f72" fmla="*/ f58 f35 1"/>
                <a:gd name="f73" fmla="*/ f59 f35 1"/>
                <a:gd name="f74" fmla="*/ f67 1 2"/>
                <a:gd name="f75" fmla="*/ f68 1 2"/>
                <a:gd name="f76" fmla="*/ f74 f35 1"/>
                <a:gd name="f77" fmla="*/ f7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63" y="f40"/>
                </a:cxn>
                <a:cxn ang="f32">
                  <a:pos x="f66" y="f57"/>
                </a:cxn>
                <a:cxn ang="f31">
                  <a:pos x="f57" y="f65"/>
                </a:cxn>
                <a:cxn ang="f32">
                  <a:pos x="f40" y="f64"/>
                </a:cxn>
                <a:cxn ang="f33">
                  <a:pos x="f57" y="f44"/>
                </a:cxn>
                <a:cxn ang="f33">
                  <a:pos x="f76" y="f71"/>
                </a:cxn>
                <a:cxn ang="f34">
                  <a:pos x="f73" y="f77"/>
                </a:cxn>
                <a:cxn ang="f34">
                  <a:pos x="f43" y="f57"/>
                </a:cxn>
              </a:cxnLst>
              <a:rect l="f69" t="f70" r="f63" b="f71"/>
              <a:pathLst>
                <a:path>
                  <a:moveTo>
                    <a:pt x="f40" y="f64"/>
                  </a:moveTo>
                  <a:lnTo>
                    <a:pt x="f57" y="f65"/>
                  </a:lnTo>
                  <a:lnTo>
                    <a:pt x="f57" y="f70"/>
                  </a:lnTo>
                  <a:lnTo>
                    <a:pt x="f72" y="f70"/>
                  </a:lnTo>
                  <a:lnTo>
                    <a:pt x="f72" y="f57"/>
                  </a:lnTo>
                  <a:lnTo>
                    <a:pt x="f66" y="f57"/>
                  </a:lnTo>
                  <a:lnTo>
                    <a:pt x="f63" y="f40"/>
                  </a:lnTo>
                  <a:lnTo>
                    <a:pt x="f43" y="f57"/>
                  </a:lnTo>
                  <a:lnTo>
                    <a:pt x="f73" y="f57"/>
                  </a:lnTo>
                  <a:lnTo>
                    <a:pt x="f73" y="f71"/>
                  </a:lnTo>
                  <a:lnTo>
                    <a:pt x="f57" y="f71"/>
                  </a:lnTo>
                  <a:lnTo>
                    <a:pt x="f57" y="f44"/>
                  </a:ln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600" b="1" strike="noStrike" kern="120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Groupe 41">
              <a:extLst>
                <a:ext uri="{FF2B5EF4-FFF2-40B4-BE49-F238E27FC236}">
                  <a16:creationId xmlns:a16="http://schemas.microsoft.com/office/drawing/2014/main" id="{1EF5018A-5398-F4D9-2F07-257E9834AAD0}"/>
                </a:ext>
              </a:extLst>
            </p:cNvPr>
            <p:cNvGrpSpPr/>
            <p:nvPr/>
          </p:nvGrpSpPr>
          <p:grpSpPr>
            <a:xfrm>
              <a:off x="7805570" y="4305783"/>
              <a:ext cx="3273595" cy="1509669"/>
              <a:chOff x="7975387" y="4420986"/>
              <a:chExt cx="3591077" cy="1820469"/>
            </a:xfrm>
          </p:grpSpPr>
          <p:sp>
            <p:nvSpPr>
              <p:cNvPr id="6" name="Cube 42">
                <a:extLst>
                  <a:ext uri="{FF2B5EF4-FFF2-40B4-BE49-F238E27FC236}">
                    <a16:creationId xmlns:a16="http://schemas.microsoft.com/office/drawing/2014/main" id="{DF80B201-E4C5-84D8-CDAC-8E3B0B6487D5}"/>
                  </a:ext>
                </a:extLst>
              </p:cNvPr>
              <p:cNvSpPr/>
              <p:nvPr/>
            </p:nvSpPr>
            <p:spPr>
              <a:xfrm>
                <a:off x="7975387" y="4604113"/>
                <a:ext cx="3591077" cy="163734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val 25000"/>
                  <a:gd name="f8" fmla="+- 0 0 -360"/>
                  <a:gd name="f9" fmla="+- 0 0 -270"/>
                  <a:gd name="f10" fmla="+- 0 0 -180"/>
                  <a:gd name="f11" fmla="+- 0 0 -90"/>
                  <a:gd name="f12" fmla="abs f3"/>
                  <a:gd name="f13" fmla="abs f4"/>
                  <a:gd name="f14" fmla="abs f5"/>
                  <a:gd name="f15" fmla="*/ f8 f0 1"/>
                  <a:gd name="f16" fmla="*/ f9 f0 1"/>
                  <a:gd name="f17" fmla="*/ f10 f0 1"/>
                  <a:gd name="f18" fmla="*/ f11 f0 1"/>
                  <a:gd name="f19" fmla="?: f12 f3 1"/>
                  <a:gd name="f20" fmla="?: f13 f4 1"/>
                  <a:gd name="f21" fmla="?: f14 f5 1"/>
                  <a:gd name="f22" fmla="*/ f15 1 f2"/>
                  <a:gd name="f23" fmla="*/ f16 1 f2"/>
                  <a:gd name="f24" fmla="*/ f17 1 f2"/>
                  <a:gd name="f25" fmla="*/ f18 1 f2"/>
                  <a:gd name="f26" fmla="*/ f19 1 21600"/>
                  <a:gd name="f27" fmla="*/ f20 1 21600"/>
                  <a:gd name="f28" fmla="*/ 21600 f19 1"/>
                  <a:gd name="f29" fmla="*/ 21600 f20 1"/>
                  <a:gd name="f30" fmla="+- f22 0 f1"/>
                  <a:gd name="f31" fmla="+- f23 0 f1"/>
                  <a:gd name="f32" fmla="+- f24 0 f1"/>
                  <a:gd name="f33" fmla="+- f25 0 f1"/>
                  <a:gd name="f34" fmla="min f27 f26"/>
                  <a:gd name="f35" fmla="*/ f28 1 f21"/>
                  <a:gd name="f36" fmla="*/ f29 1 f21"/>
                  <a:gd name="f37" fmla="val f35"/>
                  <a:gd name="f38" fmla="val f36"/>
                  <a:gd name="f39" fmla="*/ f6 f34 1"/>
                  <a:gd name="f40" fmla="+- f38 0 f6"/>
                  <a:gd name="f41" fmla="+- f37 0 f6"/>
                  <a:gd name="f42" fmla="*/ f38 f34 1"/>
                  <a:gd name="f43" fmla="*/ f37 f34 1"/>
                  <a:gd name="f44" fmla="min f41 f40"/>
                  <a:gd name="f45" fmla="*/ f44 f7 1"/>
                  <a:gd name="f46" fmla="*/ f45 1 100000"/>
                  <a:gd name="f47" fmla="+- f38 0 f46"/>
                  <a:gd name="f48" fmla="+- f46 f38 0"/>
                  <a:gd name="f49" fmla="+- f37 0 f46"/>
                  <a:gd name="f50" fmla="+- f46 f37 0"/>
                  <a:gd name="f51" fmla="*/ f46 f34 1"/>
                  <a:gd name="f52" fmla="*/ f47 1 2"/>
                  <a:gd name="f53" fmla="*/ f48 1 2"/>
                  <a:gd name="f54" fmla="*/ f49 1 2"/>
                  <a:gd name="f55" fmla="*/ f50 1 2"/>
                  <a:gd name="f56" fmla="*/ f49 f34 1"/>
                  <a:gd name="f57" fmla="*/ f47 f34 1"/>
                  <a:gd name="f58" fmla="*/ f55 f34 1"/>
                  <a:gd name="f59" fmla="*/ f54 f34 1"/>
                  <a:gd name="f60" fmla="*/ f53 f34 1"/>
                  <a:gd name="f61" fmla="*/ f52 f3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58" y="f39"/>
                  </a:cxn>
                  <a:cxn ang="f30">
                    <a:pos x="f59" y="f51"/>
                  </a:cxn>
                  <a:cxn ang="f31">
                    <a:pos x="f39" y="f60"/>
                  </a:cxn>
                  <a:cxn ang="f32">
                    <a:pos x="f59" y="f42"/>
                  </a:cxn>
                  <a:cxn ang="f33">
                    <a:pos x="f56" y="f60"/>
                  </a:cxn>
                  <a:cxn ang="f33">
                    <a:pos x="f43" y="f61"/>
                  </a:cxn>
                </a:cxnLst>
                <a:rect l="f39" t="f51" r="f56" b="f42"/>
                <a:pathLst>
                  <a:path stroke="0">
                    <a:moveTo>
                      <a:pt x="f39" y="f51"/>
                    </a:moveTo>
                    <a:lnTo>
                      <a:pt x="f56" y="f51"/>
                    </a:lnTo>
                    <a:lnTo>
                      <a:pt x="f56" y="f42"/>
                    </a:lnTo>
                    <a:lnTo>
                      <a:pt x="f39" y="f42"/>
                    </a:lnTo>
                    <a:close/>
                  </a:path>
                  <a:path stroke="0">
                    <a:moveTo>
                      <a:pt x="f56" y="f51"/>
                    </a:moveTo>
                    <a:lnTo>
                      <a:pt x="f43" y="f39"/>
                    </a:lnTo>
                    <a:lnTo>
                      <a:pt x="f43" y="f57"/>
                    </a:lnTo>
                    <a:lnTo>
                      <a:pt x="f56" y="f42"/>
                    </a:lnTo>
                    <a:close/>
                  </a:path>
                  <a:path stroke="0">
                    <a:moveTo>
                      <a:pt x="f39" y="f51"/>
                    </a:moveTo>
                    <a:lnTo>
                      <a:pt x="f51" y="f39"/>
                    </a:lnTo>
                    <a:lnTo>
                      <a:pt x="f43" y="f39"/>
                    </a:lnTo>
                    <a:lnTo>
                      <a:pt x="f56" y="f51"/>
                    </a:lnTo>
                    <a:close/>
                  </a:path>
                  <a:path fill="none">
                    <a:moveTo>
                      <a:pt x="f39" y="f51"/>
                    </a:moveTo>
                    <a:lnTo>
                      <a:pt x="f51" y="f39"/>
                    </a:lnTo>
                    <a:lnTo>
                      <a:pt x="f43" y="f39"/>
                    </a:lnTo>
                    <a:lnTo>
                      <a:pt x="f43" y="f57"/>
                    </a:lnTo>
                    <a:lnTo>
                      <a:pt x="f56" y="f42"/>
                    </a:lnTo>
                    <a:lnTo>
                      <a:pt x="f39" y="f42"/>
                    </a:lnTo>
                    <a:close/>
                    <a:moveTo>
                      <a:pt x="f39" y="f51"/>
                    </a:moveTo>
                    <a:lnTo>
                      <a:pt x="f56" y="f51"/>
                    </a:lnTo>
                    <a:lnTo>
                      <a:pt x="f43" y="f39"/>
                    </a:lnTo>
                    <a:moveTo>
                      <a:pt x="f56" y="f51"/>
                    </a:moveTo>
                    <a:lnTo>
                      <a:pt x="f56" y="f42"/>
                    </a:lnTo>
                  </a:path>
                </a:pathLst>
              </a:custGeom>
              <a:solidFill>
                <a:srgbClr val="0070C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600" b="1" strike="noStrike" kern="1200" cap="none" spc="0" baseline="0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" name="Groupe 44">
                <a:extLst>
                  <a:ext uri="{FF2B5EF4-FFF2-40B4-BE49-F238E27FC236}">
                    <a16:creationId xmlns:a16="http://schemas.microsoft.com/office/drawing/2014/main" id="{CD57121C-3F43-6293-7492-5C3054F580DE}"/>
                  </a:ext>
                </a:extLst>
              </p:cNvPr>
              <p:cNvGrpSpPr/>
              <p:nvPr/>
            </p:nvGrpSpPr>
            <p:grpSpPr>
              <a:xfrm>
                <a:off x="8989996" y="4420986"/>
                <a:ext cx="1619384" cy="440868"/>
                <a:chOff x="8989996" y="4420986"/>
                <a:chExt cx="1619384" cy="440868"/>
              </a:xfrm>
            </p:grpSpPr>
            <p:sp>
              <p:nvSpPr>
                <p:cNvPr id="8" name="Rectangle 50">
                  <a:extLst>
                    <a:ext uri="{FF2B5EF4-FFF2-40B4-BE49-F238E27FC236}">
                      <a16:creationId xmlns:a16="http://schemas.microsoft.com/office/drawing/2014/main" id="{C064DCE8-9943-9FD0-4D10-A459C75B50DC}"/>
                    </a:ext>
                  </a:extLst>
                </p:cNvPr>
                <p:cNvSpPr/>
                <p:nvPr/>
              </p:nvSpPr>
              <p:spPr>
                <a:xfrm>
                  <a:off x="8989996" y="4420986"/>
                  <a:ext cx="1619384" cy="440868"/>
                </a:xfrm>
                <a:prstGeom prst="rect">
                  <a:avLst/>
                </a:prstGeom>
                <a:solidFill>
                  <a:srgbClr val="E7E6E6"/>
                </a:solidFill>
                <a:ln w="12701" cap="flat">
                  <a:solidFill>
                    <a:srgbClr val="000000"/>
                  </a:solidFill>
                  <a:prstDash val="solid"/>
                  <a:miter/>
                </a:ln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600" b="1" strike="noStrike" kern="1200" cap="none" spc="0" baseline="0">
                    <a:solidFill>
                      <a:srgbClr val="000000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" name="ZoneTexte 51">
                  <a:extLst>
                    <a:ext uri="{FF2B5EF4-FFF2-40B4-BE49-F238E27FC236}">
                      <a16:creationId xmlns:a16="http://schemas.microsoft.com/office/drawing/2014/main" id="{95027BA7-8AAE-C8D6-8607-3E51B532D900}"/>
                    </a:ext>
                  </a:extLst>
                </p:cNvPr>
                <p:cNvSpPr txBox="1"/>
                <p:nvPr/>
              </p:nvSpPr>
              <p:spPr>
                <a:xfrm>
                  <a:off x="9034619" y="4479682"/>
                  <a:ext cx="1380177" cy="259798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0" tIns="0" rIns="0" bIns="0" anchor="t" anchorCtr="1" compatLnSpc="1">
                  <a:sp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fr-FR" sz="1400" b="1" strike="noStrike" kern="1200" cap="none" spc="0" baseline="0">
                      <a:solidFill>
                        <a:srgbClr val="000000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Private Sector</a:t>
                  </a:r>
                </a:p>
              </p:txBody>
            </p:sp>
          </p:grpSp>
        </p:grpSp>
        <p:grpSp>
          <p:nvGrpSpPr>
            <p:cNvPr id="36" name="Groupe 75">
              <a:extLst>
                <a:ext uri="{FF2B5EF4-FFF2-40B4-BE49-F238E27FC236}">
                  <a16:creationId xmlns:a16="http://schemas.microsoft.com/office/drawing/2014/main" id="{F92EFA49-B755-8797-40F2-9024A207A4CA}"/>
                </a:ext>
              </a:extLst>
            </p:cNvPr>
            <p:cNvGrpSpPr/>
            <p:nvPr/>
          </p:nvGrpSpPr>
          <p:grpSpPr>
            <a:xfrm>
              <a:off x="8000381" y="4876891"/>
              <a:ext cx="2546338" cy="800488"/>
              <a:chOff x="8189092" y="5109667"/>
              <a:chExt cx="2793289" cy="965286"/>
            </a:xfrm>
          </p:grpSpPr>
          <p:sp>
            <p:nvSpPr>
              <p:cNvPr id="37" name="Rectangle : coins arrondis 76">
                <a:extLst>
                  <a:ext uri="{FF2B5EF4-FFF2-40B4-BE49-F238E27FC236}">
                    <a16:creationId xmlns:a16="http://schemas.microsoft.com/office/drawing/2014/main" id="{41142F7B-4457-DEC0-BF70-E206F83219B1}"/>
                  </a:ext>
                </a:extLst>
              </p:cNvPr>
              <p:cNvSpPr/>
              <p:nvPr/>
            </p:nvSpPr>
            <p:spPr>
              <a:xfrm>
                <a:off x="8189092" y="5109667"/>
                <a:ext cx="2660757" cy="965286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*/ 5419351 1 1725033"/>
                  <a:gd name="f8" fmla="val 45"/>
                  <a:gd name="f9" fmla="val 3600"/>
                  <a:gd name="f10" fmla="abs f3"/>
                  <a:gd name="f11" fmla="abs f4"/>
                  <a:gd name="f12" fmla="abs f5"/>
                  <a:gd name="f13" fmla="*/ f7 1 180"/>
                  <a:gd name="f14" fmla="+- 0 0 f1"/>
                  <a:gd name="f15" fmla="+- f6 f9 0"/>
                  <a:gd name="f16" fmla="?: f10 f3 1"/>
                  <a:gd name="f17" fmla="?: f11 f4 1"/>
                  <a:gd name="f18" fmla="?: f12 f5 1"/>
                  <a:gd name="f19" fmla="*/ f8 f13 1"/>
                  <a:gd name="f20" fmla="+- f6 0 f15"/>
                  <a:gd name="f21" fmla="+- f15 0 f6"/>
                  <a:gd name="f22" fmla="*/ f16 1 21600"/>
                  <a:gd name="f23" fmla="*/ f17 1 21600"/>
                  <a:gd name="f24" fmla="*/ 21600 f16 1"/>
                  <a:gd name="f25" fmla="*/ 21600 f17 1"/>
                  <a:gd name="f26" fmla="+- 0 0 f19"/>
                  <a:gd name="f27" fmla="abs f20"/>
                  <a:gd name="f28" fmla="abs f21"/>
                  <a:gd name="f29" fmla="?: f20 f14 f1"/>
                  <a:gd name="f30" fmla="?: f20 f1 f14"/>
                  <a:gd name="f31" fmla="?: f20 f2 f1"/>
                  <a:gd name="f32" fmla="?: f20 f1 f2"/>
                  <a:gd name="f33" fmla="?: f21 f14 f1"/>
                  <a:gd name="f34" fmla="?: f21 f1 f14"/>
                  <a:gd name="f35" fmla="?: f20 0 f0"/>
                  <a:gd name="f36" fmla="?: f20 f0 0"/>
                  <a:gd name="f37" fmla="min f23 f22"/>
                  <a:gd name="f38" fmla="*/ f24 1 f18"/>
                  <a:gd name="f39" fmla="*/ f25 1 f18"/>
                  <a:gd name="f40" fmla="*/ f26 f0 1"/>
                  <a:gd name="f41" fmla="?: f20 f32 f31"/>
                  <a:gd name="f42" fmla="?: f20 f31 f32"/>
                  <a:gd name="f43" fmla="?: f21 f30 f29"/>
                  <a:gd name="f44" fmla="val f38"/>
                  <a:gd name="f45" fmla="val f39"/>
                  <a:gd name="f46" fmla="*/ f40 1 f7"/>
                  <a:gd name="f47" fmla="?: f21 f42 f41"/>
                  <a:gd name="f48" fmla="*/ f15 f37 1"/>
                  <a:gd name="f49" fmla="*/ f6 f37 1"/>
                  <a:gd name="f50" fmla="*/ f27 f37 1"/>
                  <a:gd name="f51" fmla="*/ f28 f37 1"/>
                  <a:gd name="f52" fmla="+- f45 0 f9"/>
                  <a:gd name="f53" fmla="+- f44 0 f9"/>
                  <a:gd name="f54" fmla="+- f46 0 f1"/>
                  <a:gd name="f55" fmla="*/ f45 f37 1"/>
                  <a:gd name="f56" fmla="*/ f44 f37 1"/>
                  <a:gd name="f57" fmla="+- f45 0 f52"/>
                  <a:gd name="f58" fmla="+- f44 0 f53"/>
                  <a:gd name="f59" fmla="+- f52 0 f45"/>
                  <a:gd name="f60" fmla="+- f53 0 f44"/>
                  <a:gd name="f61" fmla="+- f54 f1 0"/>
                  <a:gd name="f62" fmla="*/ f52 f37 1"/>
                  <a:gd name="f63" fmla="*/ f53 f37 1"/>
                  <a:gd name="f64" fmla="abs f57"/>
                  <a:gd name="f65" fmla="?: f57 0 f0"/>
                  <a:gd name="f66" fmla="?: f57 f0 0"/>
                  <a:gd name="f67" fmla="?: f57 f33 f34"/>
                  <a:gd name="f68" fmla="abs f58"/>
                  <a:gd name="f69" fmla="abs f59"/>
                  <a:gd name="f70" fmla="?: f58 f14 f1"/>
                  <a:gd name="f71" fmla="?: f58 f1 f14"/>
                  <a:gd name="f72" fmla="?: f58 f2 f1"/>
                  <a:gd name="f73" fmla="?: f58 f1 f2"/>
                  <a:gd name="f74" fmla="abs f60"/>
                  <a:gd name="f75" fmla="?: f60 f14 f1"/>
                  <a:gd name="f76" fmla="?: f60 f1 f14"/>
                  <a:gd name="f77" fmla="?: f60 f36 f35"/>
                  <a:gd name="f78" fmla="?: f60 f35 f36"/>
                  <a:gd name="f79" fmla="*/ f61 f7 1"/>
                  <a:gd name="f80" fmla="?: f21 f66 f65"/>
                  <a:gd name="f81" fmla="?: f21 f65 f66"/>
                  <a:gd name="f82" fmla="?: f58 f73 f72"/>
                  <a:gd name="f83" fmla="?: f58 f72 f73"/>
                  <a:gd name="f84" fmla="?: f59 f71 f70"/>
                  <a:gd name="f85" fmla="?: f20 f77 f78"/>
                  <a:gd name="f86" fmla="?: f20 f75 f76"/>
                  <a:gd name="f87" fmla="*/ f79 1 f0"/>
                  <a:gd name="f88" fmla="*/ f64 f37 1"/>
                  <a:gd name="f89" fmla="*/ f68 f37 1"/>
                  <a:gd name="f90" fmla="*/ f69 f37 1"/>
                  <a:gd name="f91" fmla="*/ f74 f37 1"/>
                  <a:gd name="f92" fmla="?: f57 f80 f81"/>
                  <a:gd name="f93" fmla="?: f59 f83 f82"/>
                  <a:gd name="f94" fmla="+- 0 0 f87"/>
                  <a:gd name="f95" fmla="+- 0 0 f94"/>
                  <a:gd name="f96" fmla="*/ f95 f0 1"/>
                  <a:gd name="f97" fmla="*/ f96 1 f7"/>
                  <a:gd name="f98" fmla="+- f97 0 f1"/>
                  <a:gd name="f99" fmla="cos 1 f98"/>
                  <a:gd name="f100" fmla="+- 0 0 f99"/>
                  <a:gd name="f101" fmla="+- 0 0 f100"/>
                  <a:gd name="f102" fmla="val f101"/>
                  <a:gd name="f103" fmla="+- 0 0 f102"/>
                  <a:gd name="f104" fmla="*/ f9 f103 1"/>
                  <a:gd name="f105" fmla="*/ f104 3163 1"/>
                  <a:gd name="f106" fmla="*/ f105 1 7636"/>
                  <a:gd name="f107" fmla="+- f6 f106 0"/>
                  <a:gd name="f108" fmla="+- f44 0 f106"/>
                  <a:gd name="f109" fmla="+- f45 0 f106"/>
                  <a:gd name="f110" fmla="*/ f107 f37 1"/>
                  <a:gd name="f111" fmla="*/ f108 f37 1"/>
                  <a:gd name="f112" fmla="*/ f109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0" t="f110" r="f111" b="f112"/>
                <a:pathLst>
                  <a:path>
                    <a:moveTo>
                      <a:pt x="f48" y="f49"/>
                    </a:moveTo>
                    <a:arcTo wR="f50" hR="f51" stAng="f47" swAng="f43"/>
                    <a:lnTo>
                      <a:pt x="f49" y="f62"/>
                    </a:lnTo>
                    <a:arcTo wR="f51" hR="f88" stAng="f92" swAng="f67"/>
                    <a:lnTo>
                      <a:pt x="f63" y="f55"/>
                    </a:lnTo>
                    <a:arcTo wR="f89" hR="f90" stAng="f93" swAng="f84"/>
                    <a:lnTo>
                      <a:pt x="f56" y="f48"/>
                    </a:lnTo>
                    <a:arcTo wR="f91" hR="f50" stAng="f85" swAng="f86"/>
                    <a:close/>
                  </a:path>
                </a:pathLst>
              </a:custGeom>
              <a:solidFill>
                <a:srgbClr val="E7E6E6"/>
              </a:solidFill>
              <a:ln cap="flat">
                <a:noFill/>
                <a:prstDash val="solid"/>
              </a:ln>
              <a:effectLst>
                <a:outerShdw dist="27944" dir="5400000" algn="tl">
                  <a:srgbClr val="000000">
                    <a:alpha val="32000"/>
                  </a:srgbClr>
                </a:outerShdw>
              </a:effectLst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600" b="1" strike="noStrike" kern="1200" cap="none" spc="0" baseline="0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ZoneTexte 77">
                <a:extLst>
                  <a:ext uri="{FF2B5EF4-FFF2-40B4-BE49-F238E27FC236}">
                    <a16:creationId xmlns:a16="http://schemas.microsoft.com/office/drawing/2014/main" id="{7EF1B50B-2441-3DEE-7393-65876B31D129}"/>
                  </a:ext>
                </a:extLst>
              </p:cNvPr>
              <p:cNvSpPr txBox="1"/>
              <p:nvPr/>
            </p:nvSpPr>
            <p:spPr>
              <a:xfrm>
                <a:off x="8321624" y="5157462"/>
                <a:ext cx="2660757" cy="779393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0" tIns="0" rIns="0" bIns="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r-FR" sz="1050" b="1" strike="noStrike" kern="1200" cap="none" spc="0" baseline="0" dirty="0" err="1">
                    <a:solidFill>
                      <a:srgbClr val="000000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CSPs</a:t>
                </a:r>
                <a:r>
                  <a:rPr lang="fr-FR" sz="1050" b="1" strike="noStrike" kern="1200" cap="none" spc="0" baseline="0" dirty="0">
                    <a:solidFill>
                      <a:srgbClr val="000000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/ </a:t>
                </a:r>
                <a:r>
                  <a:rPr lang="fr-FR" sz="1050" b="1" strike="noStrike" kern="1200" cap="none" spc="0" baseline="0" dirty="0" err="1">
                    <a:solidFill>
                      <a:srgbClr val="000000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MNOs</a:t>
                </a:r>
                <a:r>
                  <a:rPr lang="fr-FR" sz="1050" b="1" strike="noStrike" kern="1200" cap="none" spc="0" baseline="0" dirty="0">
                    <a:solidFill>
                      <a:srgbClr val="000000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1050" b="1" strike="noStrike" kern="1200" cap="none" spc="0" baseline="0" dirty="0" err="1">
                    <a:solidFill>
                      <a:srgbClr val="000000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Operators</a:t>
                </a:r>
                <a:r>
                  <a:rPr lang="fr-FR" sz="1050" b="1" strike="noStrike" kern="1200" cap="none" spc="0" baseline="0" dirty="0">
                    <a:solidFill>
                      <a:srgbClr val="000000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1050" b="1" strike="noStrike" kern="1200" cap="none" spc="0" baseline="0" dirty="0" err="1">
                    <a:solidFill>
                      <a:srgbClr val="000000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ISPs</a:t>
                </a:r>
                <a:r>
                  <a:rPr lang="fr-FR" sz="1050" b="1" strike="noStrike" kern="1200" cap="none" spc="0" baseline="0" dirty="0">
                    <a:solidFill>
                      <a:srgbClr val="000000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1050" b="1" strike="noStrike" kern="1200" cap="none" spc="0" baseline="0" dirty="0" err="1">
                    <a:solidFill>
                      <a:srgbClr val="000000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Enterprises</a:t>
                </a:r>
                <a:r>
                  <a:rPr lang="fr-FR" sz="1050" b="1" strike="noStrike" kern="1200" cap="none" spc="0" baseline="0" dirty="0">
                    <a:solidFill>
                      <a:srgbClr val="000000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1050" b="1" strike="noStrike" kern="1200" cap="none" spc="0" baseline="0" dirty="0" err="1">
                    <a:solidFill>
                      <a:srgbClr val="000000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Verticals</a:t>
                </a:r>
                <a:r>
                  <a:rPr lang="fr-FR" sz="1050" b="1" strike="noStrike" kern="1200" cap="none" spc="0" baseline="0" dirty="0">
                    <a:solidFill>
                      <a:srgbClr val="000000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050" b="1" strike="noStrike" kern="1200" cap="none" spc="0" baseline="0" dirty="0" err="1">
                    <a:solidFill>
                      <a:srgbClr val="000000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Players</a:t>
                </a:r>
                <a:r>
                  <a:rPr lang="fr-FR" sz="1050" b="1" strike="noStrike" kern="1200" cap="none" spc="0" baseline="0" dirty="0">
                    <a:solidFill>
                      <a:srgbClr val="000000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1050" b="1" strike="noStrike" kern="1200" cap="none" spc="0" baseline="0" dirty="0" err="1">
                    <a:solidFill>
                      <a:srgbClr val="000000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SMEs</a:t>
                </a:r>
                <a:endParaRPr lang="fr-FR" sz="1050" b="1" strike="noStrike" kern="1200" cap="none" spc="0" baseline="0" dirty="0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r-FR" sz="1050" b="1" strike="noStrike" kern="1200" cap="none" spc="0" baseline="0" dirty="0">
                    <a:solidFill>
                      <a:srgbClr val="000000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Start </a:t>
                </a:r>
                <a:r>
                  <a:rPr lang="fr-FR" sz="1050" b="1" strike="noStrike" kern="1200" cap="none" spc="0" baseline="0" dirty="0" err="1">
                    <a:solidFill>
                      <a:srgbClr val="000000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ups</a:t>
                </a:r>
                <a:r>
                  <a:rPr lang="fr-FR" sz="1050" b="1" strike="noStrike" kern="1200" cap="none" spc="0" baseline="0" dirty="0">
                    <a:solidFill>
                      <a:srgbClr val="000000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:r>
                  <a:rPr lang="fr-FR" sz="1050" b="1" strike="noStrike" kern="1200" cap="none" spc="0" baseline="0" dirty="0" err="1">
                    <a:solidFill>
                      <a:srgbClr val="000000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Innovators</a:t>
                </a:r>
                <a:r>
                  <a:rPr lang="fr-FR" sz="1050" b="1" strike="noStrike" kern="1200" cap="none" spc="0" baseline="0" dirty="0">
                    <a:solidFill>
                      <a:srgbClr val="000000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1050" b="1" strike="noStrike" kern="1200" cap="none" spc="0" baseline="0" dirty="0" err="1">
                    <a:solidFill>
                      <a:srgbClr val="000000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Think</a:t>
                </a:r>
                <a:r>
                  <a:rPr lang="fr-FR" sz="1050" b="1" strike="noStrike" kern="1200" cap="none" spc="0" baseline="0" dirty="0">
                    <a:solidFill>
                      <a:srgbClr val="000000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Tanks, </a:t>
                </a:r>
                <a:r>
                  <a:rPr lang="fr-FR" sz="1050" b="1" strike="noStrike" kern="1200" cap="none" spc="0" baseline="0" dirty="0" err="1">
                    <a:solidFill>
                      <a:srgbClr val="000000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NGOs</a:t>
                </a:r>
                <a:r>
                  <a:rPr lang="fr-FR" sz="1050" b="1" strike="noStrike" kern="1200" cap="none" spc="0" baseline="0" dirty="0">
                    <a:solidFill>
                      <a:srgbClr val="000000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, Trade Associations</a:t>
                </a:r>
              </a:p>
            </p:txBody>
          </p:sp>
        </p:grpSp>
        <p:sp>
          <p:nvSpPr>
            <p:cNvPr id="62" name="ZoneTexte 20">
              <a:extLst>
                <a:ext uri="{FF2B5EF4-FFF2-40B4-BE49-F238E27FC236}">
                  <a16:creationId xmlns:a16="http://schemas.microsoft.com/office/drawing/2014/main" id="{28A56D04-B747-3A64-FF2C-8630115E7BE2}"/>
                </a:ext>
              </a:extLst>
            </p:cNvPr>
            <p:cNvSpPr txBox="1"/>
            <p:nvPr/>
          </p:nvSpPr>
          <p:spPr>
            <a:xfrm>
              <a:off x="8208446" y="3741754"/>
              <a:ext cx="1194823" cy="184666"/>
            </a:xfrm>
            <a:prstGeom prst="rect">
              <a:avLst/>
            </a:prstGeom>
            <a:solidFill>
              <a:srgbClr val="E7E6E6"/>
            </a:solidFill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200" b="1" strike="noStrike" kern="1200" cap="none" spc="0" baseline="0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Stakeholders </a:t>
              </a:r>
            </a:p>
          </p:txBody>
        </p:sp>
      </p:grpSp>
      <p:grpSp>
        <p:nvGrpSpPr>
          <p:cNvPr id="70" name="Groupe 69">
            <a:extLst>
              <a:ext uri="{FF2B5EF4-FFF2-40B4-BE49-F238E27FC236}">
                <a16:creationId xmlns:a16="http://schemas.microsoft.com/office/drawing/2014/main" id="{EE0D53A1-24E4-7784-A313-C87F94310C3C}"/>
              </a:ext>
            </a:extLst>
          </p:cNvPr>
          <p:cNvGrpSpPr/>
          <p:nvPr/>
        </p:nvGrpSpPr>
        <p:grpSpPr>
          <a:xfrm>
            <a:off x="660400" y="1130881"/>
            <a:ext cx="4203263" cy="2110682"/>
            <a:chOff x="660400" y="1130881"/>
            <a:chExt cx="4203263" cy="2110682"/>
          </a:xfrm>
        </p:grpSpPr>
        <p:grpSp>
          <p:nvGrpSpPr>
            <p:cNvPr id="10" name="Groupe 14">
              <a:extLst>
                <a:ext uri="{FF2B5EF4-FFF2-40B4-BE49-F238E27FC236}">
                  <a16:creationId xmlns:a16="http://schemas.microsoft.com/office/drawing/2014/main" id="{2A4AFE41-EDA2-358F-E634-0410F69DFF45}"/>
                </a:ext>
              </a:extLst>
            </p:cNvPr>
            <p:cNvGrpSpPr/>
            <p:nvPr/>
          </p:nvGrpSpPr>
          <p:grpSpPr>
            <a:xfrm>
              <a:off x="660400" y="1584694"/>
              <a:ext cx="2754113" cy="1656869"/>
              <a:chOff x="137260" y="1139699"/>
              <a:chExt cx="3021214" cy="1997973"/>
            </a:xfrm>
          </p:grpSpPr>
          <p:sp>
            <p:nvSpPr>
              <p:cNvPr id="11" name="Cube 15">
                <a:extLst>
                  <a:ext uri="{FF2B5EF4-FFF2-40B4-BE49-F238E27FC236}">
                    <a16:creationId xmlns:a16="http://schemas.microsoft.com/office/drawing/2014/main" id="{B7310456-64AC-10A7-43C2-4D8134D6B8A5}"/>
                  </a:ext>
                </a:extLst>
              </p:cNvPr>
              <p:cNvSpPr/>
              <p:nvPr/>
            </p:nvSpPr>
            <p:spPr>
              <a:xfrm>
                <a:off x="137260" y="1630046"/>
                <a:ext cx="3021214" cy="150762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val 25000"/>
                  <a:gd name="f8" fmla="+- 0 0 -360"/>
                  <a:gd name="f9" fmla="+- 0 0 -270"/>
                  <a:gd name="f10" fmla="+- 0 0 -180"/>
                  <a:gd name="f11" fmla="+- 0 0 -90"/>
                  <a:gd name="f12" fmla="abs f3"/>
                  <a:gd name="f13" fmla="abs f4"/>
                  <a:gd name="f14" fmla="abs f5"/>
                  <a:gd name="f15" fmla="*/ f8 f0 1"/>
                  <a:gd name="f16" fmla="*/ f9 f0 1"/>
                  <a:gd name="f17" fmla="*/ f10 f0 1"/>
                  <a:gd name="f18" fmla="*/ f11 f0 1"/>
                  <a:gd name="f19" fmla="?: f12 f3 1"/>
                  <a:gd name="f20" fmla="?: f13 f4 1"/>
                  <a:gd name="f21" fmla="?: f14 f5 1"/>
                  <a:gd name="f22" fmla="*/ f15 1 f2"/>
                  <a:gd name="f23" fmla="*/ f16 1 f2"/>
                  <a:gd name="f24" fmla="*/ f17 1 f2"/>
                  <a:gd name="f25" fmla="*/ f18 1 f2"/>
                  <a:gd name="f26" fmla="*/ f19 1 21600"/>
                  <a:gd name="f27" fmla="*/ f20 1 21600"/>
                  <a:gd name="f28" fmla="*/ 21600 f19 1"/>
                  <a:gd name="f29" fmla="*/ 21600 f20 1"/>
                  <a:gd name="f30" fmla="+- f22 0 f1"/>
                  <a:gd name="f31" fmla="+- f23 0 f1"/>
                  <a:gd name="f32" fmla="+- f24 0 f1"/>
                  <a:gd name="f33" fmla="+- f25 0 f1"/>
                  <a:gd name="f34" fmla="min f27 f26"/>
                  <a:gd name="f35" fmla="*/ f28 1 f21"/>
                  <a:gd name="f36" fmla="*/ f29 1 f21"/>
                  <a:gd name="f37" fmla="val f35"/>
                  <a:gd name="f38" fmla="val f36"/>
                  <a:gd name="f39" fmla="*/ f6 f34 1"/>
                  <a:gd name="f40" fmla="+- f38 0 f6"/>
                  <a:gd name="f41" fmla="+- f37 0 f6"/>
                  <a:gd name="f42" fmla="*/ f38 f34 1"/>
                  <a:gd name="f43" fmla="*/ f37 f34 1"/>
                  <a:gd name="f44" fmla="min f41 f40"/>
                  <a:gd name="f45" fmla="*/ f44 f7 1"/>
                  <a:gd name="f46" fmla="*/ f45 1 100000"/>
                  <a:gd name="f47" fmla="+- f38 0 f46"/>
                  <a:gd name="f48" fmla="+- f46 f38 0"/>
                  <a:gd name="f49" fmla="+- f37 0 f46"/>
                  <a:gd name="f50" fmla="+- f46 f37 0"/>
                  <a:gd name="f51" fmla="*/ f46 f34 1"/>
                  <a:gd name="f52" fmla="*/ f47 1 2"/>
                  <a:gd name="f53" fmla="*/ f48 1 2"/>
                  <a:gd name="f54" fmla="*/ f49 1 2"/>
                  <a:gd name="f55" fmla="*/ f50 1 2"/>
                  <a:gd name="f56" fmla="*/ f49 f34 1"/>
                  <a:gd name="f57" fmla="*/ f47 f34 1"/>
                  <a:gd name="f58" fmla="*/ f55 f34 1"/>
                  <a:gd name="f59" fmla="*/ f54 f34 1"/>
                  <a:gd name="f60" fmla="*/ f53 f34 1"/>
                  <a:gd name="f61" fmla="*/ f52 f3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58" y="f39"/>
                  </a:cxn>
                  <a:cxn ang="f30">
                    <a:pos x="f59" y="f51"/>
                  </a:cxn>
                  <a:cxn ang="f31">
                    <a:pos x="f39" y="f60"/>
                  </a:cxn>
                  <a:cxn ang="f32">
                    <a:pos x="f59" y="f42"/>
                  </a:cxn>
                  <a:cxn ang="f33">
                    <a:pos x="f56" y="f60"/>
                  </a:cxn>
                  <a:cxn ang="f33">
                    <a:pos x="f43" y="f61"/>
                  </a:cxn>
                </a:cxnLst>
                <a:rect l="f39" t="f51" r="f56" b="f42"/>
                <a:pathLst>
                  <a:path stroke="0">
                    <a:moveTo>
                      <a:pt x="f39" y="f51"/>
                    </a:moveTo>
                    <a:lnTo>
                      <a:pt x="f56" y="f51"/>
                    </a:lnTo>
                    <a:lnTo>
                      <a:pt x="f56" y="f42"/>
                    </a:lnTo>
                    <a:lnTo>
                      <a:pt x="f39" y="f42"/>
                    </a:lnTo>
                    <a:close/>
                  </a:path>
                  <a:path stroke="0">
                    <a:moveTo>
                      <a:pt x="f56" y="f51"/>
                    </a:moveTo>
                    <a:lnTo>
                      <a:pt x="f43" y="f39"/>
                    </a:lnTo>
                    <a:lnTo>
                      <a:pt x="f43" y="f57"/>
                    </a:lnTo>
                    <a:lnTo>
                      <a:pt x="f56" y="f42"/>
                    </a:lnTo>
                    <a:close/>
                  </a:path>
                  <a:path stroke="0">
                    <a:moveTo>
                      <a:pt x="f39" y="f51"/>
                    </a:moveTo>
                    <a:lnTo>
                      <a:pt x="f51" y="f39"/>
                    </a:lnTo>
                    <a:lnTo>
                      <a:pt x="f43" y="f39"/>
                    </a:lnTo>
                    <a:lnTo>
                      <a:pt x="f56" y="f51"/>
                    </a:lnTo>
                    <a:close/>
                  </a:path>
                  <a:path fill="none">
                    <a:moveTo>
                      <a:pt x="f39" y="f51"/>
                    </a:moveTo>
                    <a:lnTo>
                      <a:pt x="f51" y="f39"/>
                    </a:lnTo>
                    <a:lnTo>
                      <a:pt x="f43" y="f39"/>
                    </a:lnTo>
                    <a:lnTo>
                      <a:pt x="f43" y="f57"/>
                    </a:lnTo>
                    <a:lnTo>
                      <a:pt x="f56" y="f42"/>
                    </a:lnTo>
                    <a:lnTo>
                      <a:pt x="f39" y="f42"/>
                    </a:lnTo>
                    <a:close/>
                    <a:moveTo>
                      <a:pt x="f39" y="f51"/>
                    </a:moveTo>
                    <a:lnTo>
                      <a:pt x="f56" y="f51"/>
                    </a:lnTo>
                    <a:lnTo>
                      <a:pt x="f43" y="f39"/>
                    </a:lnTo>
                    <a:moveTo>
                      <a:pt x="f56" y="f51"/>
                    </a:moveTo>
                    <a:lnTo>
                      <a:pt x="f56" y="f42"/>
                    </a:lnTo>
                  </a:path>
                </a:pathLst>
              </a:custGeom>
              <a:solidFill>
                <a:srgbClr val="BDD7EE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600" b="1" strike="noStrike" kern="1200" cap="none" spc="0" baseline="0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2" name="Groupe 16">
                <a:extLst>
                  <a:ext uri="{FF2B5EF4-FFF2-40B4-BE49-F238E27FC236}">
                    <a16:creationId xmlns:a16="http://schemas.microsoft.com/office/drawing/2014/main" id="{13BE0788-C56B-F134-B740-96A6008D0375}"/>
                  </a:ext>
                </a:extLst>
              </p:cNvPr>
              <p:cNvGrpSpPr/>
              <p:nvPr/>
            </p:nvGrpSpPr>
            <p:grpSpPr>
              <a:xfrm>
                <a:off x="867024" y="1139699"/>
                <a:ext cx="1835758" cy="983520"/>
                <a:chOff x="867024" y="1139699"/>
                <a:chExt cx="1835758" cy="983520"/>
              </a:xfrm>
            </p:grpSpPr>
            <p:sp>
              <p:nvSpPr>
                <p:cNvPr id="13" name="Rectangle 27">
                  <a:extLst>
                    <a:ext uri="{FF2B5EF4-FFF2-40B4-BE49-F238E27FC236}">
                      <a16:creationId xmlns:a16="http://schemas.microsoft.com/office/drawing/2014/main" id="{48284806-7A66-CA1F-9262-3336A9B0CF59}"/>
                    </a:ext>
                  </a:extLst>
                </p:cNvPr>
                <p:cNvSpPr/>
                <p:nvPr/>
              </p:nvSpPr>
              <p:spPr>
                <a:xfrm>
                  <a:off x="867024" y="1163025"/>
                  <a:ext cx="1835758" cy="799642"/>
                </a:xfrm>
                <a:prstGeom prst="rect">
                  <a:avLst/>
                </a:prstGeom>
                <a:solidFill>
                  <a:srgbClr val="E7E6E6"/>
                </a:solidFill>
                <a:ln w="12701" cap="flat">
                  <a:solidFill>
                    <a:srgbClr val="000000"/>
                  </a:solidFill>
                  <a:prstDash val="solid"/>
                  <a:miter/>
                </a:ln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600" b="1" strike="noStrike" kern="1200" cap="none" spc="0" baseline="0" dirty="0">
                    <a:solidFill>
                      <a:srgbClr val="000000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" name="ZoneTexte 30">
                  <a:extLst>
                    <a:ext uri="{FF2B5EF4-FFF2-40B4-BE49-F238E27FC236}">
                      <a16:creationId xmlns:a16="http://schemas.microsoft.com/office/drawing/2014/main" id="{003403BB-614C-00C5-C55E-9B8C87B818F9}"/>
                    </a:ext>
                  </a:extLst>
                </p:cNvPr>
                <p:cNvSpPr txBox="1"/>
                <p:nvPr/>
              </p:nvSpPr>
              <p:spPr>
                <a:xfrm>
                  <a:off x="942600" y="1139699"/>
                  <a:ext cx="1649449" cy="983520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0" tIns="0" rIns="0" bIns="0" anchor="t" anchorCtr="1" compatLnSpc="1">
                  <a:sp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fr-FR" sz="1400" b="1" strike="noStrike" kern="1200" cap="none" spc="0" baseline="0" dirty="0">
                      <a:solidFill>
                        <a:srgbClr val="000000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Society-oriented</a:t>
                  </a:r>
                </a:p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fr-FR" sz="1400" b="1" strike="noStrike" kern="1200" cap="none" spc="0" baseline="0" dirty="0">
                      <a:solidFill>
                        <a:srgbClr val="000000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IPv6 Policies</a:t>
                  </a:r>
                </a:p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fr-FR" sz="1100" b="1" strike="noStrike" kern="1200" cap="none" spc="0" baseline="0" dirty="0">
                      <a:solidFill>
                        <a:srgbClr val="000000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(Social KPIs/Index)</a:t>
                  </a:r>
                </a:p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400" b="1" strike="noStrike" kern="1200" cap="none" spc="0" baseline="0" dirty="0">
                    <a:solidFill>
                      <a:srgbClr val="000000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5" name="Groupe 21">
                <a:extLst>
                  <a:ext uri="{FF2B5EF4-FFF2-40B4-BE49-F238E27FC236}">
                    <a16:creationId xmlns:a16="http://schemas.microsoft.com/office/drawing/2014/main" id="{26E12D4D-C0FE-9F81-2A09-4930A183D5A3}"/>
                  </a:ext>
                </a:extLst>
              </p:cNvPr>
              <p:cNvGrpSpPr/>
              <p:nvPr/>
            </p:nvGrpSpPr>
            <p:grpSpPr>
              <a:xfrm>
                <a:off x="211372" y="2028239"/>
                <a:ext cx="2564965" cy="1049264"/>
                <a:chOff x="211372" y="2028239"/>
                <a:chExt cx="2564965" cy="1049264"/>
              </a:xfrm>
            </p:grpSpPr>
            <p:sp>
              <p:nvSpPr>
                <p:cNvPr id="16" name="Rectangle : coins arrondis 25">
                  <a:extLst>
                    <a:ext uri="{FF2B5EF4-FFF2-40B4-BE49-F238E27FC236}">
                      <a16:creationId xmlns:a16="http://schemas.microsoft.com/office/drawing/2014/main" id="{015F7820-24A3-67BB-3EC2-1026FAF01D6E}"/>
                    </a:ext>
                  </a:extLst>
                </p:cNvPr>
                <p:cNvSpPr/>
                <p:nvPr/>
              </p:nvSpPr>
              <p:spPr>
                <a:xfrm>
                  <a:off x="211372" y="2028239"/>
                  <a:ext cx="2528224" cy="1049264"/>
                </a:xfrm>
                <a:custGeom>
                  <a:avLst/>
                  <a:gdLst>
                    <a:gd name="f0" fmla="val 10800000"/>
                    <a:gd name="f1" fmla="val 5400000"/>
                    <a:gd name="f2" fmla="val 16200000"/>
                    <a:gd name="f3" fmla="val w"/>
                    <a:gd name="f4" fmla="val h"/>
                    <a:gd name="f5" fmla="val ss"/>
                    <a:gd name="f6" fmla="val 0"/>
                    <a:gd name="f7" fmla="*/ 5419351 1 1725033"/>
                    <a:gd name="f8" fmla="val 45"/>
                    <a:gd name="f9" fmla="val 3600"/>
                    <a:gd name="f10" fmla="abs f3"/>
                    <a:gd name="f11" fmla="abs f4"/>
                    <a:gd name="f12" fmla="abs f5"/>
                    <a:gd name="f13" fmla="*/ f7 1 180"/>
                    <a:gd name="f14" fmla="+- 0 0 f1"/>
                    <a:gd name="f15" fmla="+- f6 f9 0"/>
                    <a:gd name="f16" fmla="?: f10 f3 1"/>
                    <a:gd name="f17" fmla="?: f11 f4 1"/>
                    <a:gd name="f18" fmla="?: f12 f5 1"/>
                    <a:gd name="f19" fmla="*/ f8 f13 1"/>
                    <a:gd name="f20" fmla="+- f6 0 f15"/>
                    <a:gd name="f21" fmla="+- f15 0 f6"/>
                    <a:gd name="f22" fmla="*/ f16 1 21600"/>
                    <a:gd name="f23" fmla="*/ f17 1 21600"/>
                    <a:gd name="f24" fmla="*/ 21600 f16 1"/>
                    <a:gd name="f25" fmla="*/ 21600 f17 1"/>
                    <a:gd name="f26" fmla="+- 0 0 f19"/>
                    <a:gd name="f27" fmla="abs f20"/>
                    <a:gd name="f28" fmla="abs f21"/>
                    <a:gd name="f29" fmla="?: f20 f14 f1"/>
                    <a:gd name="f30" fmla="?: f20 f1 f14"/>
                    <a:gd name="f31" fmla="?: f20 f2 f1"/>
                    <a:gd name="f32" fmla="?: f20 f1 f2"/>
                    <a:gd name="f33" fmla="?: f21 f14 f1"/>
                    <a:gd name="f34" fmla="?: f21 f1 f14"/>
                    <a:gd name="f35" fmla="?: f20 0 f0"/>
                    <a:gd name="f36" fmla="?: f20 f0 0"/>
                    <a:gd name="f37" fmla="min f23 f22"/>
                    <a:gd name="f38" fmla="*/ f24 1 f18"/>
                    <a:gd name="f39" fmla="*/ f25 1 f18"/>
                    <a:gd name="f40" fmla="*/ f26 f0 1"/>
                    <a:gd name="f41" fmla="?: f20 f32 f31"/>
                    <a:gd name="f42" fmla="?: f20 f31 f32"/>
                    <a:gd name="f43" fmla="?: f21 f30 f29"/>
                    <a:gd name="f44" fmla="val f38"/>
                    <a:gd name="f45" fmla="val f39"/>
                    <a:gd name="f46" fmla="*/ f40 1 f7"/>
                    <a:gd name="f47" fmla="?: f21 f42 f41"/>
                    <a:gd name="f48" fmla="*/ f15 f37 1"/>
                    <a:gd name="f49" fmla="*/ f6 f37 1"/>
                    <a:gd name="f50" fmla="*/ f27 f37 1"/>
                    <a:gd name="f51" fmla="*/ f28 f37 1"/>
                    <a:gd name="f52" fmla="+- f45 0 f9"/>
                    <a:gd name="f53" fmla="+- f44 0 f9"/>
                    <a:gd name="f54" fmla="+- f46 0 f1"/>
                    <a:gd name="f55" fmla="*/ f45 f37 1"/>
                    <a:gd name="f56" fmla="*/ f44 f37 1"/>
                    <a:gd name="f57" fmla="+- f45 0 f52"/>
                    <a:gd name="f58" fmla="+- f44 0 f53"/>
                    <a:gd name="f59" fmla="+- f52 0 f45"/>
                    <a:gd name="f60" fmla="+- f53 0 f44"/>
                    <a:gd name="f61" fmla="+- f54 f1 0"/>
                    <a:gd name="f62" fmla="*/ f52 f37 1"/>
                    <a:gd name="f63" fmla="*/ f53 f37 1"/>
                    <a:gd name="f64" fmla="abs f57"/>
                    <a:gd name="f65" fmla="?: f57 0 f0"/>
                    <a:gd name="f66" fmla="?: f57 f0 0"/>
                    <a:gd name="f67" fmla="?: f57 f33 f34"/>
                    <a:gd name="f68" fmla="abs f58"/>
                    <a:gd name="f69" fmla="abs f59"/>
                    <a:gd name="f70" fmla="?: f58 f14 f1"/>
                    <a:gd name="f71" fmla="?: f58 f1 f14"/>
                    <a:gd name="f72" fmla="?: f58 f2 f1"/>
                    <a:gd name="f73" fmla="?: f58 f1 f2"/>
                    <a:gd name="f74" fmla="abs f60"/>
                    <a:gd name="f75" fmla="?: f60 f14 f1"/>
                    <a:gd name="f76" fmla="?: f60 f1 f14"/>
                    <a:gd name="f77" fmla="?: f60 f36 f35"/>
                    <a:gd name="f78" fmla="?: f60 f35 f36"/>
                    <a:gd name="f79" fmla="*/ f61 f7 1"/>
                    <a:gd name="f80" fmla="?: f21 f66 f65"/>
                    <a:gd name="f81" fmla="?: f21 f65 f66"/>
                    <a:gd name="f82" fmla="?: f58 f73 f72"/>
                    <a:gd name="f83" fmla="?: f58 f72 f73"/>
                    <a:gd name="f84" fmla="?: f59 f71 f70"/>
                    <a:gd name="f85" fmla="?: f20 f77 f78"/>
                    <a:gd name="f86" fmla="?: f20 f75 f76"/>
                    <a:gd name="f87" fmla="*/ f79 1 f0"/>
                    <a:gd name="f88" fmla="*/ f64 f37 1"/>
                    <a:gd name="f89" fmla="*/ f68 f37 1"/>
                    <a:gd name="f90" fmla="*/ f69 f37 1"/>
                    <a:gd name="f91" fmla="*/ f74 f37 1"/>
                    <a:gd name="f92" fmla="?: f57 f80 f81"/>
                    <a:gd name="f93" fmla="?: f59 f83 f82"/>
                    <a:gd name="f94" fmla="+- 0 0 f87"/>
                    <a:gd name="f95" fmla="+- 0 0 f94"/>
                    <a:gd name="f96" fmla="*/ f95 f0 1"/>
                    <a:gd name="f97" fmla="*/ f96 1 f7"/>
                    <a:gd name="f98" fmla="+- f97 0 f1"/>
                    <a:gd name="f99" fmla="cos 1 f98"/>
                    <a:gd name="f100" fmla="+- 0 0 f99"/>
                    <a:gd name="f101" fmla="+- 0 0 f100"/>
                    <a:gd name="f102" fmla="val f101"/>
                    <a:gd name="f103" fmla="+- 0 0 f102"/>
                    <a:gd name="f104" fmla="*/ f9 f103 1"/>
                    <a:gd name="f105" fmla="*/ f104 3163 1"/>
                    <a:gd name="f106" fmla="*/ f105 1 7636"/>
                    <a:gd name="f107" fmla="+- f6 f106 0"/>
                    <a:gd name="f108" fmla="+- f44 0 f106"/>
                    <a:gd name="f109" fmla="+- f45 0 f106"/>
                    <a:gd name="f110" fmla="*/ f107 f37 1"/>
                    <a:gd name="f111" fmla="*/ f108 f37 1"/>
                    <a:gd name="f112" fmla="*/ f109 f3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10" t="f110" r="f111" b="f112"/>
                  <a:pathLst>
                    <a:path>
                      <a:moveTo>
                        <a:pt x="f48" y="f49"/>
                      </a:moveTo>
                      <a:arcTo wR="f50" hR="f51" stAng="f47" swAng="f43"/>
                      <a:lnTo>
                        <a:pt x="f49" y="f62"/>
                      </a:lnTo>
                      <a:arcTo wR="f51" hR="f88" stAng="f92" swAng="f67"/>
                      <a:lnTo>
                        <a:pt x="f63" y="f55"/>
                      </a:lnTo>
                      <a:arcTo wR="f89" hR="f90" stAng="f93" swAng="f84"/>
                      <a:lnTo>
                        <a:pt x="f56" y="f48"/>
                      </a:lnTo>
                      <a:arcTo wR="f91" hR="f50" stAng="f85" swAng="f86"/>
                      <a:close/>
                    </a:path>
                  </a:pathLst>
                </a:custGeom>
                <a:solidFill>
                  <a:srgbClr val="FFFFFF"/>
                </a:solidFill>
                <a:ln cap="flat">
                  <a:noFill/>
                  <a:prstDash val="solid"/>
                </a:ln>
                <a:effectLst>
                  <a:outerShdw dist="27944" dir="5400000" algn="tl">
                    <a:srgbClr val="000000">
                      <a:alpha val="32000"/>
                    </a:srgbClr>
                  </a:outerShdw>
                </a:effectLst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600" b="1" strike="noStrike" kern="1200" cap="none" spc="0" baseline="0">
                    <a:solidFill>
                      <a:srgbClr val="000000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" name="ZoneTexte 26">
                  <a:extLst>
                    <a:ext uri="{FF2B5EF4-FFF2-40B4-BE49-F238E27FC236}">
                      <a16:creationId xmlns:a16="http://schemas.microsoft.com/office/drawing/2014/main" id="{2769DF80-CC55-02F9-0CF3-D5D835C33094}"/>
                    </a:ext>
                  </a:extLst>
                </p:cNvPr>
                <p:cNvSpPr txBox="1"/>
                <p:nvPr/>
              </p:nvSpPr>
              <p:spPr>
                <a:xfrm>
                  <a:off x="289499" y="2036121"/>
                  <a:ext cx="2486838" cy="974241"/>
                </a:xfrm>
                <a:prstGeom prst="rect">
                  <a:avLst/>
                </a:prstGeom>
                <a:solidFill>
                  <a:srgbClr val="E7E6E6"/>
                </a:solidFill>
                <a:ln cap="flat">
                  <a:noFill/>
                </a:ln>
              </p:spPr>
              <p:txBody>
                <a:bodyPr vert="horz" wrap="square" lIns="0" tIns="0" rIns="0" bIns="0" anchor="t" anchorCtr="0" compatLnSpc="1">
                  <a:spAutoFit/>
                </a:bodyPr>
                <a:lstStyle/>
                <a:p>
                  <a:pPr marL="228499" marR="0" lvl="0" indent="-228499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SzPct val="100000"/>
                    <a:buFont typeface="Arial" pitchFamily="34"/>
                    <a:buChar char="•"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en-GB" sz="1050" b="1" strike="noStrike" kern="1200" cap="none" spc="0" baseline="0" dirty="0">
                      <a:solidFill>
                        <a:srgbClr val="000000"/>
                      </a:solidFill>
                      <a:uFillTx/>
                      <a:latin typeface="Arial" panose="020B0604020202020204" pitchFamily="34" charset="0"/>
                      <a:ea typeface="Calibri" pitchFamily="34"/>
                      <a:cs typeface="Arial" panose="020B0604020202020204" pitchFamily="34" charset="0"/>
                    </a:rPr>
                    <a:t>Inclusive Digital Society</a:t>
                  </a:r>
                </a:p>
                <a:p>
                  <a:pPr marL="228499" marR="0" lvl="0" indent="-228499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SzPct val="100000"/>
                    <a:buFont typeface="Arial" pitchFamily="34"/>
                    <a:buChar char="•"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en-GB" sz="1050" b="1" strike="noStrike" kern="1200" cap="none" spc="0" baseline="0" dirty="0">
                      <a:solidFill>
                        <a:srgbClr val="000000"/>
                      </a:solidFill>
                      <a:uFillTx/>
                      <a:latin typeface="Arial" panose="020B0604020202020204" pitchFamily="34" charset="0"/>
                      <a:ea typeface="Calibri" pitchFamily="34"/>
                      <a:cs typeface="Arial" panose="020B0604020202020204" pitchFamily="34" charset="0"/>
                    </a:rPr>
                    <a:t>Empower Citizens and Society for sustainable development</a:t>
                  </a:r>
                </a:p>
                <a:p>
                  <a:pPr marL="228499" marR="0" lvl="0" indent="-228499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SzPct val="100000"/>
                    <a:buFont typeface="Arial" pitchFamily="34"/>
                    <a:buChar char="•"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en-GB" sz="1050" b="1" strike="noStrike" kern="1200" cap="none" spc="0" baseline="0" dirty="0">
                      <a:solidFill>
                        <a:srgbClr val="000000"/>
                      </a:solidFill>
                      <a:uFillTx/>
                      <a:latin typeface="Arial" panose="020B0604020202020204" pitchFamily="34" charset="0"/>
                      <a:ea typeface="Calibri" pitchFamily="34"/>
                      <a:cs typeface="Arial" panose="020B0604020202020204" pitchFamily="34" charset="0"/>
                    </a:rPr>
                    <a:t>More Secure &amp; Safe Society</a:t>
                  </a:r>
                </a:p>
                <a:p>
                  <a:pPr marL="228499" marR="0" lvl="0" indent="-228499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SzPct val="100000"/>
                    <a:buFont typeface="Arial" pitchFamily="34"/>
                    <a:buChar char="•"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en-GB" sz="1050" b="1" strike="noStrike" kern="1200" cap="none" spc="0" baseline="0" dirty="0">
                      <a:solidFill>
                        <a:srgbClr val="000000"/>
                      </a:solidFill>
                      <a:uFillTx/>
                      <a:latin typeface="Arial" panose="020B0604020202020204" pitchFamily="34" charset="0"/>
                      <a:ea typeface="Calibri" pitchFamily="34"/>
                      <a:cs typeface="Arial" panose="020B0604020202020204" pitchFamily="34" charset="0"/>
                    </a:rPr>
                    <a:t>Internet / connectivity for all</a:t>
                  </a:r>
                </a:p>
              </p:txBody>
            </p:sp>
          </p:grpSp>
        </p:grpSp>
        <p:sp>
          <p:nvSpPr>
            <p:cNvPr id="27" name="Flèche : angle droit à deux pointes 63">
              <a:extLst>
                <a:ext uri="{FF2B5EF4-FFF2-40B4-BE49-F238E27FC236}">
                  <a16:creationId xmlns:a16="http://schemas.microsoft.com/office/drawing/2014/main" id="{C5312541-E4DB-B2A1-A773-3B1AB3BFDC98}"/>
                </a:ext>
              </a:extLst>
            </p:cNvPr>
            <p:cNvSpPr/>
            <p:nvPr/>
          </p:nvSpPr>
          <p:spPr>
            <a:xfrm rot="10799991">
              <a:off x="2101482" y="1139533"/>
              <a:ext cx="2762181" cy="5313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5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7 f34 1"/>
                <a:gd name="f43" fmla="*/ f38 f34 1"/>
                <a:gd name="f44" fmla="min f41 f40"/>
                <a:gd name="f45" fmla="*/ f44 f7 1"/>
                <a:gd name="f46" fmla="*/ f45 1 100000"/>
                <a:gd name="f47" fmla="*/ f45 1 50000"/>
                <a:gd name="f48" fmla="*/ f45 1 200000"/>
                <a:gd name="f49" fmla="+- f37 0 f47"/>
                <a:gd name="f50" fmla="+- f38 0 f47"/>
                <a:gd name="f51" fmla="+- f37 0 f46"/>
                <a:gd name="f52" fmla="+- f38 0 f46"/>
                <a:gd name="f53" fmla="*/ f48 f34 1"/>
                <a:gd name="f54" fmla="*/ f46 f34 1"/>
                <a:gd name="f55" fmla="+- f51 0 f48"/>
                <a:gd name="f56" fmla="+- f51 f48 0"/>
                <a:gd name="f57" fmla="+- f52 0 f48"/>
                <a:gd name="f58" fmla="+- f52 f48 0"/>
                <a:gd name="f59" fmla="*/ f51 f34 1"/>
                <a:gd name="f60" fmla="*/ f52 f34 1"/>
                <a:gd name="f61" fmla="*/ f50 f34 1"/>
                <a:gd name="f62" fmla="*/ f49 f34 1"/>
                <a:gd name="f63" fmla="+- f46 f56 0"/>
                <a:gd name="f64" fmla="+- f46 f58 0"/>
                <a:gd name="f65" fmla="*/ f57 f34 1"/>
                <a:gd name="f66" fmla="*/ f58 f34 1"/>
                <a:gd name="f67" fmla="*/ f55 f34 1"/>
                <a:gd name="f68" fmla="*/ f56 f34 1"/>
                <a:gd name="f69" fmla="*/ f63 1 2"/>
                <a:gd name="f70" fmla="*/ f64 1 2"/>
                <a:gd name="f71" fmla="*/ f69 f34 1"/>
                <a:gd name="f72" fmla="*/ f7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9" y="f39"/>
                </a:cxn>
                <a:cxn ang="f31">
                  <a:pos x="f62" y="f54"/>
                </a:cxn>
                <a:cxn ang="f30">
                  <a:pos x="f54" y="f61"/>
                </a:cxn>
                <a:cxn ang="f31">
                  <a:pos x="f39" y="f60"/>
                </a:cxn>
                <a:cxn ang="f32">
                  <a:pos x="f54" y="f43"/>
                </a:cxn>
                <a:cxn ang="f32">
                  <a:pos x="f71" y="f66"/>
                </a:cxn>
                <a:cxn ang="f33">
                  <a:pos x="f68" y="f72"/>
                </a:cxn>
                <a:cxn ang="f33">
                  <a:pos x="f42" y="f54"/>
                </a:cxn>
              </a:cxnLst>
              <a:rect l="f53" t="f65" r="f59" b="f66"/>
              <a:pathLst>
                <a:path>
                  <a:moveTo>
                    <a:pt x="f39" y="f60"/>
                  </a:moveTo>
                  <a:lnTo>
                    <a:pt x="f54" y="f61"/>
                  </a:lnTo>
                  <a:lnTo>
                    <a:pt x="f54" y="f65"/>
                  </a:lnTo>
                  <a:lnTo>
                    <a:pt x="f67" y="f65"/>
                  </a:lnTo>
                  <a:lnTo>
                    <a:pt x="f67" y="f54"/>
                  </a:lnTo>
                  <a:lnTo>
                    <a:pt x="f62" y="f54"/>
                  </a:lnTo>
                  <a:lnTo>
                    <a:pt x="f59" y="f39"/>
                  </a:lnTo>
                  <a:lnTo>
                    <a:pt x="f42" y="f54"/>
                  </a:lnTo>
                  <a:lnTo>
                    <a:pt x="f68" y="f54"/>
                  </a:lnTo>
                  <a:lnTo>
                    <a:pt x="f68" y="f66"/>
                  </a:lnTo>
                  <a:lnTo>
                    <a:pt x="f54" y="f66"/>
                  </a:lnTo>
                  <a:lnTo>
                    <a:pt x="f54" y="f43"/>
                  </a:ln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600" b="1" strike="noStrike" kern="120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ZoneTexte 1">
              <a:extLst>
                <a:ext uri="{FF2B5EF4-FFF2-40B4-BE49-F238E27FC236}">
                  <a16:creationId xmlns:a16="http://schemas.microsoft.com/office/drawing/2014/main" id="{A744A56E-3BF4-373F-A91E-D25C1FF923A4}"/>
                </a:ext>
              </a:extLst>
            </p:cNvPr>
            <p:cNvSpPr txBox="1"/>
            <p:nvPr/>
          </p:nvSpPr>
          <p:spPr>
            <a:xfrm>
              <a:off x="2797188" y="1130881"/>
              <a:ext cx="1160456" cy="184666"/>
            </a:xfrm>
            <a:prstGeom prst="rect">
              <a:avLst/>
            </a:prstGeom>
            <a:solidFill>
              <a:srgbClr val="E7E6E6"/>
            </a:solidFill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100" b="1" strike="noStrike" kern="1200" cap="none" spc="0" baseline="0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200" b="1" strike="noStrike" kern="1200" cap="none" spc="0" baseline="0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IPv6 Policies </a:t>
              </a:r>
              <a:endParaRPr lang="fr-FR" sz="1100" b="1" strike="noStrike" kern="120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13C6BA02-026B-01D9-92FA-194DD25EA119}"/>
              </a:ext>
            </a:extLst>
          </p:cNvPr>
          <p:cNvGrpSpPr/>
          <p:nvPr/>
        </p:nvGrpSpPr>
        <p:grpSpPr>
          <a:xfrm>
            <a:off x="7017281" y="1160363"/>
            <a:ext cx="4275334" cy="2151341"/>
            <a:chOff x="7017281" y="1160363"/>
            <a:chExt cx="4275334" cy="2151341"/>
          </a:xfrm>
        </p:grpSpPr>
        <p:grpSp>
          <p:nvGrpSpPr>
            <p:cNvPr id="18" name="Groupe 54">
              <a:extLst>
                <a:ext uri="{FF2B5EF4-FFF2-40B4-BE49-F238E27FC236}">
                  <a16:creationId xmlns:a16="http://schemas.microsoft.com/office/drawing/2014/main" id="{2D658E4D-4464-E117-07C4-AD883577EB06}"/>
                </a:ext>
              </a:extLst>
            </p:cNvPr>
            <p:cNvGrpSpPr/>
            <p:nvPr/>
          </p:nvGrpSpPr>
          <p:grpSpPr>
            <a:xfrm>
              <a:off x="8538502" y="1645440"/>
              <a:ext cx="2754113" cy="1666264"/>
              <a:chOff x="8779401" y="1212951"/>
              <a:chExt cx="3021214" cy="2009302"/>
            </a:xfrm>
          </p:grpSpPr>
          <p:sp>
            <p:nvSpPr>
              <p:cNvPr id="19" name="Cube 55">
                <a:extLst>
                  <a:ext uri="{FF2B5EF4-FFF2-40B4-BE49-F238E27FC236}">
                    <a16:creationId xmlns:a16="http://schemas.microsoft.com/office/drawing/2014/main" id="{08BBDF3D-886F-DEFA-1A17-1D8FE91A9F78}"/>
                  </a:ext>
                </a:extLst>
              </p:cNvPr>
              <p:cNvSpPr/>
              <p:nvPr/>
            </p:nvSpPr>
            <p:spPr>
              <a:xfrm>
                <a:off x="8779401" y="1707495"/>
                <a:ext cx="3021214" cy="151475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val 25000"/>
                  <a:gd name="f8" fmla="+- 0 0 -360"/>
                  <a:gd name="f9" fmla="+- 0 0 -270"/>
                  <a:gd name="f10" fmla="+- 0 0 -180"/>
                  <a:gd name="f11" fmla="+- 0 0 -90"/>
                  <a:gd name="f12" fmla="abs f3"/>
                  <a:gd name="f13" fmla="abs f4"/>
                  <a:gd name="f14" fmla="abs f5"/>
                  <a:gd name="f15" fmla="*/ f8 f0 1"/>
                  <a:gd name="f16" fmla="*/ f9 f0 1"/>
                  <a:gd name="f17" fmla="*/ f10 f0 1"/>
                  <a:gd name="f18" fmla="*/ f11 f0 1"/>
                  <a:gd name="f19" fmla="?: f12 f3 1"/>
                  <a:gd name="f20" fmla="?: f13 f4 1"/>
                  <a:gd name="f21" fmla="?: f14 f5 1"/>
                  <a:gd name="f22" fmla="*/ f15 1 f2"/>
                  <a:gd name="f23" fmla="*/ f16 1 f2"/>
                  <a:gd name="f24" fmla="*/ f17 1 f2"/>
                  <a:gd name="f25" fmla="*/ f18 1 f2"/>
                  <a:gd name="f26" fmla="*/ f19 1 21600"/>
                  <a:gd name="f27" fmla="*/ f20 1 21600"/>
                  <a:gd name="f28" fmla="*/ 21600 f19 1"/>
                  <a:gd name="f29" fmla="*/ 21600 f20 1"/>
                  <a:gd name="f30" fmla="+- f22 0 f1"/>
                  <a:gd name="f31" fmla="+- f23 0 f1"/>
                  <a:gd name="f32" fmla="+- f24 0 f1"/>
                  <a:gd name="f33" fmla="+- f25 0 f1"/>
                  <a:gd name="f34" fmla="min f27 f26"/>
                  <a:gd name="f35" fmla="*/ f28 1 f21"/>
                  <a:gd name="f36" fmla="*/ f29 1 f21"/>
                  <a:gd name="f37" fmla="val f35"/>
                  <a:gd name="f38" fmla="val f36"/>
                  <a:gd name="f39" fmla="*/ f6 f34 1"/>
                  <a:gd name="f40" fmla="+- f38 0 f6"/>
                  <a:gd name="f41" fmla="+- f37 0 f6"/>
                  <a:gd name="f42" fmla="*/ f38 f34 1"/>
                  <a:gd name="f43" fmla="*/ f37 f34 1"/>
                  <a:gd name="f44" fmla="min f41 f40"/>
                  <a:gd name="f45" fmla="*/ f44 f7 1"/>
                  <a:gd name="f46" fmla="*/ f45 1 100000"/>
                  <a:gd name="f47" fmla="+- f38 0 f46"/>
                  <a:gd name="f48" fmla="+- f46 f38 0"/>
                  <a:gd name="f49" fmla="+- f37 0 f46"/>
                  <a:gd name="f50" fmla="+- f46 f37 0"/>
                  <a:gd name="f51" fmla="*/ f46 f34 1"/>
                  <a:gd name="f52" fmla="*/ f47 1 2"/>
                  <a:gd name="f53" fmla="*/ f48 1 2"/>
                  <a:gd name="f54" fmla="*/ f49 1 2"/>
                  <a:gd name="f55" fmla="*/ f50 1 2"/>
                  <a:gd name="f56" fmla="*/ f49 f34 1"/>
                  <a:gd name="f57" fmla="*/ f47 f34 1"/>
                  <a:gd name="f58" fmla="*/ f55 f34 1"/>
                  <a:gd name="f59" fmla="*/ f54 f34 1"/>
                  <a:gd name="f60" fmla="*/ f53 f34 1"/>
                  <a:gd name="f61" fmla="*/ f52 f3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58" y="f39"/>
                  </a:cxn>
                  <a:cxn ang="f30">
                    <a:pos x="f59" y="f51"/>
                  </a:cxn>
                  <a:cxn ang="f31">
                    <a:pos x="f39" y="f60"/>
                  </a:cxn>
                  <a:cxn ang="f32">
                    <a:pos x="f59" y="f42"/>
                  </a:cxn>
                  <a:cxn ang="f33">
                    <a:pos x="f56" y="f60"/>
                  </a:cxn>
                  <a:cxn ang="f33">
                    <a:pos x="f43" y="f61"/>
                  </a:cxn>
                </a:cxnLst>
                <a:rect l="f39" t="f51" r="f56" b="f42"/>
                <a:pathLst>
                  <a:path stroke="0">
                    <a:moveTo>
                      <a:pt x="f39" y="f51"/>
                    </a:moveTo>
                    <a:lnTo>
                      <a:pt x="f56" y="f51"/>
                    </a:lnTo>
                    <a:lnTo>
                      <a:pt x="f56" y="f42"/>
                    </a:lnTo>
                    <a:lnTo>
                      <a:pt x="f39" y="f42"/>
                    </a:lnTo>
                    <a:close/>
                  </a:path>
                  <a:path stroke="0">
                    <a:moveTo>
                      <a:pt x="f56" y="f51"/>
                    </a:moveTo>
                    <a:lnTo>
                      <a:pt x="f43" y="f39"/>
                    </a:lnTo>
                    <a:lnTo>
                      <a:pt x="f43" y="f57"/>
                    </a:lnTo>
                    <a:lnTo>
                      <a:pt x="f56" y="f42"/>
                    </a:lnTo>
                    <a:close/>
                  </a:path>
                  <a:path stroke="0">
                    <a:moveTo>
                      <a:pt x="f39" y="f51"/>
                    </a:moveTo>
                    <a:lnTo>
                      <a:pt x="f51" y="f39"/>
                    </a:lnTo>
                    <a:lnTo>
                      <a:pt x="f43" y="f39"/>
                    </a:lnTo>
                    <a:lnTo>
                      <a:pt x="f56" y="f51"/>
                    </a:lnTo>
                    <a:close/>
                  </a:path>
                  <a:path fill="none">
                    <a:moveTo>
                      <a:pt x="f39" y="f51"/>
                    </a:moveTo>
                    <a:lnTo>
                      <a:pt x="f51" y="f39"/>
                    </a:lnTo>
                    <a:lnTo>
                      <a:pt x="f43" y="f39"/>
                    </a:lnTo>
                    <a:lnTo>
                      <a:pt x="f43" y="f57"/>
                    </a:lnTo>
                    <a:lnTo>
                      <a:pt x="f56" y="f42"/>
                    </a:lnTo>
                    <a:lnTo>
                      <a:pt x="f39" y="f42"/>
                    </a:lnTo>
                    <a:close/>
                    <a:moveTo>
                      <a:pt x="f39" y="f51"/>
                    </a:moveTo>
                    <a:lnTo>
                      <a:pt x="f56" y="f51"/>
                    </a:lnTo>
                    <a:lnTo>
                      <a:pt x="f43" y="f39"/>
                    </a:lnTo>
                    <a:moveTo>
                      <a:pt x="f56" y="f51"/>
                    </a:moveTo>
                    <a:lnTo>
                      <a:pt x="f56" y="f42"/>
                    </a:lnTo>
                  </a:path>
                </a:pathLst>
              </a:custGeom>
              <a:solidFill>
                <a:srgbClr val="BDD7EE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600" b="1" strike="noStrike" kern="1200" cap="none" spc="0" baseline="0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0" name="Groupe 56">
                <a:extLst>
                  <a:ext uri="{FF2B5EF4-FFF2-40B4-BE49-F238E27FC236}">
                    <a16:creationId xmlns:a16="http://schemas.microsoft.com/office/drawing/2014/main" id="{F5A00CC0-A15F-C4DF-E9B7-7C4854557566}"/>
                  </a:ext>
                </a:extLst>
              </p:cNvPr>
              <p:cNvGrpSpPr/>
              <p:nvPr/>
            </p:nvGrpSpPr>
            <p:grpSpPr>
              <a:xfrm>
                <a:off x="9266666" y="1212951"/>
                <a:ext cx="1835758" cy="828446"/>
                <a:chOff x="9266666" y="1212951"/>
                <a:chExt cx="1835758" cy="828446"/>
              </a:xfrm>
            </p:grpSpPr>
            <p:sp>
              <p:nvSpPr>
                <p:cNvPr id="21" name="Rectangle 60">
                  <a:extLst>
                    <a:ext uri="{FF2B5EF4-FFF2-40B4-BE49-F238E27FC236}">
                      <a16:creationId xmlns:a16="http://schemas.microsoft.com/office/drawing/2014/main" id="{3FAF14F0-B019-2DCA-5870-495543838582}"/>
                    </a:ext>
                  </a:extLst>
                </p:cNvPr>
                <p:cNvSpPr/>
                <p:nvPr/>
              </p:nvSpPr>
              <p:spPr>
                <a:xfrm>
                  <a:off x="9266666" y="1212951"/>
                  <a:ext cx="1835758" cy="828446"/>
                </a:xfrm>
                <a:prstGeom prst="rect">
                  <a:avLst/>
                </a:prstGeom>
                <a:solidFill>
                  <a:srgbClr val="FFFFFF"/>
                </a:solidFill>
                <a:ln w="1270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600" b="1" strike="noStrike" kern="1200" cap="none" spc="0" baseline="0">
                    <a:solidFill>
                      <a:srgbClr val="000000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ZoneTexte 61">
                  <a:extLst>
                    <a:ext uri="{FF2B5EF4-FFF2-40B4-BE49-F238E27FC236}">
                      <a16:creationId xmlns:a16="http://schemas.microsoft.com/office/drawing/2014/main" id="{A6105C23-3C3E-5E1F-B492-5DF5CC6F0ED5}"/>
                    </a:ext>
                  </a:extLst>
                </p:cNvPr>
                <p:cNvSpPr txBox="1"/>
                <p:nvPr/>
              </p:nvSpPr>
              <p:spPr>
                <a:xfrm>
                  <a:off x="9281598" y="1212951"/>
                  <a:ext cx="1820826" cy="742278"/>
                </a:xfrm>
                <a:prstGeom prst="rect">
                  <a:avLst/>
                </a:prstGeom>
                <a:solidFill>
                  <a:srgbClr val="E7E6E6"/>
                </a:solidFill>
                <a:ln cap="flat">
                  <a:noFill/>
                </a:ln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txBody>
                <a:bodyPr vert="horz" wrap="square" lIns="0" tIns="0" rIns="0" bIns="0" anchor="t" anchorCtr="1" compatLnSpc="1">
                  <a:sp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fr-FR" sz="1400" b="1" strike="noStrike" kern="1200" cap="none" spc="0" baseline="0" dirty="0">
                      <a:solidFill>
                        <a:srgbClr val="000000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Business-</a:t>
                  </a:r>
                  <a:r>
                    <a:rPr lang="fr-FR" sz="1400" b="1" strike="noStrike" kern="1200" cap="none" spc="0" baseline="0" dirty="0" err="1">
                      <a:solidFill>
                        <a:srgbClr val="000000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oriented</a:t>
                  </a:r>
                  <a:endParaRPr lang="fr-FR" sz="1400" b="1" strike="noStrike" kern="1200" cap="none" spc="0" baseline="0" dirty="0">
                    <a:solidFill>
                      <a:srgbClr val="000000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fr-FR" sz="1400" b="1" strike="noStrike" kern="1200" cap="none" spc="0" baseline="0" dirty="0">
                      <a:solidFill>
                        <a:srgbClr val="000000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IPv6 </a:t>
                  </a:r>
                  <a:r>
                    <a:rPr lang="fr-FR" sz="1400" b="1" strike="noStrike" kern="1200" cap="none" spc="0" baseline="0" dirty="0" err="1">
                      <a:solidFill>
                        <a:srgbClr val="000000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Policies</a:t>
                  </a:r>
                  <a:endParaRPr lang="fr-FR" sz="1400" b="1" strike="noStrike" kern="1200" cap="none" spc="0" baseline="0" dirty="0">
                    <a:solidFill>
                      <a:srgbClr val="000000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fr-FR" sz="1100" b="1" strike="noStrike" kern="1200" cap="none" spc="0" baseline="0" dirty="0">
                      <a:solidFill>
                        <a:srgbClr val="000000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(Business KPIs)</a:t>
                  </a:r>
                </a:p>
              </p:txBody>
            </p:sp>
          </p:grpSp>
          <p:grpSp>
            <p:nvGrpSpPr>
              <p:cNvPr id="23" name="Groupe 57">
                <a:extLst>
                  <a:ext uri="{FF2B5EF4-FFF2-40B4-BE49-F238E27FC236}">
                    <a16:creationId xmlns:a16="http://schemas.microsoft.com/office/drawing/2014/main" id="{54EF1D0B-9436-E607-34D7-486AE67D3994}"/>
                  </a:ext>
                </a:extLst>
              </p:cNvPr>
              <p:cNvGrpSpPr/>
              <p:nvPr/>
            </p:nvGrpSpPr>
            <p:grpSpPr>
              <a:xfrm>
                <a:off x="8839056" y="2102882"/>
                <a:ext cx="2562733" cy="1025353"/>
                <a:chOff x="8839056" y="2102882"/>
                <a:chExt cx="2562733" cy="1025353"/>
              </a:xfrm>
            </p:grpSpPr>
            <p:sp>
              <p:nvSpPr>
                <p:cNvPr id="24" name="Rectangle : coins arrondis 58">
                  <a:extLst>
                    <a:ext uri="{FF2B5EF4-FFF2-40B4-BE49-F238E27FC236}">
                      <a16:creationId xmlns:a16="http://schemas.microsoft.com/office/drawing/2014/main" id="{C354CF9A-6250-9867-1863-C2C83FEEA26E}"/>
                    </a:ext>
                  </a:extLst>
                </p:cNvPr>
                <p:cNvSpPr/>
                <p:nvPr/>
              </p:nvSpPr>
              <p:spPr>
                <a:xfrm>
                  <a:off x="8839056" y="2102882"/>
                  <a:ext cx="2528224" cy="1025353"/>
                </a:xfrm>
                <a:custGeom>
                  <a:avLst/>
                  <a:gdLst>
                    <a:gd name="f0" fmla="val 10800000"/>
                    <a:gd name="f1" fmla="val 5400000"/>
                    <a:gd name="f2" fmla="val 16200000"/>
                    <a:gd name="f3" fmla="val w"/>
                    <a:gd name="f4" fmla="val h"/>
                    <a:gd name="f5" fmla="val ss"/>
                    <a:gd name="f6" fmla="val 0"/>
                    <a:gd name="f7" fmla="*/ 5419351 1 1725033"/>
                    <a:gd name="f8" fmla="val 45"/>
                    <a:gd name="f9" fmla="val 3600"/>
                    <a:gd name="f10" fmla="abs f3"/>
                    <a:gd name="f11" fmla="abs f4"/>
                    <a:gd name="f12" fmla="abs f5"/>
                    <a:gd name="f13" fmla="*/ f7 1 180"/>
                    <a:gd name="f14" fmla="+- 0 0 f1"/>
                    <a:gd name="f15" fmla="+- f6 f9 0"/>
                    <a:gd name="f16" fmla="?: f10 f3 1"/>
                    <a:gd name="f17" fmla="?: f11 f4 1"/>
                    <a:gd name="f18" fmla="?: f12 f5 1"/>
                    <a:gd name="f19" fmla="*/ f8 f13 1"/>
                    <a:gd name="f20" fmla="+- f6 0 f15"/>
                    <a:gd name="f21" fmla="+- f15 0 f6"/>
                    <a:gd name="f22" fmla="*/ f16 1 21600"/>
                    <a:gd name="f23" fmla="*/ f17 1 21600"/>
                    <a:gd name="f24" fmla="*/ 21600 f16 1"/>
                    <a:gd name="f25" fmla="*/ 21600 f17 1"/>
                    <a:gd name="f26" fmla="+- 0 0 f19"/>
                    <a:gd name="f27" fmla="abs f20"/>
                    <a:gd name="f28" fmla="abs f21"/>
                    <a:gd name="f29" fmla="?: f20 f14 f1"/>
                    <a:gd name="f30" fmla="?: f20 f1 f14"/>
                    <a:gd name="f31" fmla="?: f20 f2 f1"/>
                    <a:gd name="f32" fmla="?: f20 f1 f2"/>
                    <a:gd name="f33" fmla="?: f21 f14 f1"/>
                    <a:gd name="f34" fmla="?: f21 f1 f14"/>
                    <a:gd name="f35" fmla="?: f20 0 f0"/>
                    <a:gd name="f36" fmla="?: f20 f0 0"/>
                    <a:gd name="f37" fmla="min f23 f22"/>
                    <a:gd name="f38" fmla="*/ f24 1 f18"/>
                    <a:gd name="f39" fmla="*/ f25 1 f18"/>
                    <a:gd name="f40" fmla="*/ f26 f0 1"/>
                    <a:gd name="f41" fmla="?: f20 f32 f31"/>
                    <a:gd name="f42" fmla="?: f20 f31 f32"/>
                    <a:gd name="f43" fmla="?: f21 f30 f29"/>
                    <a:gd name="f44" fmla="val f38"/>
                    <a:gd name="f45" fmla="val f39"/>
                    <a:gd name="f46" fmla="*/ f40 1 f7"/>
                    <a:gd name="f47" fmla="?: f21 f42 f41"/>
                    <a:gd name="f48" fmla="*/ f15 f37 1"/>
                    <a:gd name="f49" fmla="*/ f6 f37 1"/>
                    <a:gd name="f50" fmla="*/ f27 f37 1"/>
                    <a:gd name="f51" fmla="*/ f28 f37 1"/>
                    <a:gd name="f52" fmla="+- f45 0 f9"/>
                    <a:gd name="f53" fmla="+- f44 0 f9"/>
                    <a:gd name="f54" fmla="+- f46 0 f1"/>
                    <a:gd name="f55" fmla="*/ f45 f37 1"/>
                    <a:gd name="f56" fmla="*/ f44 f37 1"/>
                    <a:gd name="f57" fmla="+- f45 0 f52"/>
                    <a:gd name="f58" fmla="+- f44 0 f53"/>
                    <a:gd name="f59" fmla="+- f52 0 f45"/>
                    <a:gd name="f60" fmla="+- f53 0 f44"/>
                    <a:gd name="f61" fmla="+- f54 f1 0"/>
                    <a:gd name="f62" fmla="*/ f52 f37 1"/>
                    <a:gd name="f63" fmla="*/ f53 f37 1"/>
                    <a:gd name="f64" fmla="abs f57"/>
                    <a:gd name="f65" fmla="?: f57 0 f0"/>
                    <a:gd name="f66" fmla="?: f57 f0 0"/>
                    <a:gd name="f67" fmla="?: f57 f33 f34"/>
                    <a:gd name="f68" fmla="abs f58"/>
                    <a:gd name="f69" fmla="abs f59"/>
                    <a:gd name="f70" fmla="?: f58 f14 f1"/>
                    <a:gd name="f71" fmla="?: f58 f1 f14"/>
                    <a:gd name="f72" fmla="?: f58 f2 f1"/>
                    <a:gd name="f73" fmla="?: f58 f1 f2"/>
                    <a:gd name="f74" fmla="abs f60"/>
                    <a:gd name="f75" fmla="?: f60 f14 f1"/>
                    <a:gd name="f76" fmla="?: f60 f1 f14"/>
                    <a:gd name="f77" fmla="?: f60 f36 f35"/>
                    <a:gd name="f78" fmla="?: f60 f35 f36"/>
                    <a:gd name="f79" fmla="*/ f61 f7 1"/>
                    <a:gd name="f80" fmla="?: f21 f66 f65"/>
                    <a:gd name="f81" fmla="?: f21 f65 f66"/>
                    <a:gd name="f82" fmla="?: f58 f73 f72"/>
                    <a:gd name="f83" fmla="?: f58 f72 f73"/>
                    <a:gd name="f84" fmla="?: f59 f71 f70"/>
                    <a:gd name="f85" fmla="?: f20 f77 f78"/>
                    <a:gd name="f86" fmla="?: f20 f75 f76"/>
                    <a:gd name="f87" fmla="*/ f79 1 f0"/>
                    <a:gd name="f88" fmla="*/ f64 f37 1"/>
                    <a:gd name="f89" fmla="*/ f68 f37 1"/>
                    <a:gd name="f90" fmla="*/ f69 f37 1"/>
                    <a:gd name="f91" fmla="*/ f74 f37 1"/>
                    <a:gd name="f92" fmla="?: f57 f80 f81"/>
                    <a:gd name="f93" fmla="?: f59 f83 f82"/>
                    <a:gd name="f94" fmla="+- 0 0 f87"/>
                    <a:gd name="f95" fmla="+- 0 0 f94"/>
                    <a:gd name="f96" fmla="*/ f95 f0 1"/>
                    <a:gd name="f97" fmla="*/ f96 1 f7"/>
                    <a:gd name="f98" fmla="+- f97 0 f1"/>
                    <a:gd name="f99" fmla="cos 1 f98"/>
                    <a:gd name="f100" fmla="+- 0 0 f99"/>
                    <a:gd name="f101" fmla="+- 0 0 f100"/>
                    <a:gd name="f102" fmla="val f101"/>
                    <a:gd name="f103" fmla="+- 0 0 f102"/>
                    <a:gd name="f104" fmla="*/ f9 f103 1"/>
                    <a:gd name="f105" fmla="*/ f104 3163 1"/>
                    <a:gd name="f106" fmla="*/ f105 1 7636"/>
                    <a:gd name="f107" fmla="+- f6 f106 0"/>
                    <a:gd name="f108" fmla="+- f44 0 f106"/>
                    <a:gd name="f109" fmla="+- f45 0 f106"/>
                    <a:gd name="f110" fmla="*/ f107 f37 1"/>
                    <a:gd name="f111" fmla="*/ f108 f37 1"/>
                    <a:gd name="f112" fmla="*/ f109 f3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10" t="f110" r="f111" b="f112"/>
                  <a:pathLst>
                    <a:path>
                      <a:moveTo>
                        <a:pt x="f48" y="f49"/>
                      </a:moveTo>
                      <a:arcTo wR="f50" hR="f51" stAng="f47" swAng="f43"/>
                      <a:lnTo>
                        <a:pt x="f49" y="f62"/>
                      </a:lnTo>
                      <a:arcTo wR="f51" hR="f88" stAng="f92" swAng="f67"/>
                      <a:lnTo>
                        <a:pt x="f63" y="f55"/>
                      </a:lnTo>
                      <a:arcTo wR="f89" hR="f90" stAng="f93" swAng="f84"/>
                      <a:lnTo>
                        <a:pt x="f56" y="f48"/>
                      </a:lnTo>
                      <a:arcTo wR="f91" hR="f50" stAng="f85" swAng="f86"/>
                      <a:close/>
                    </a:path>
                  </a:pathLst>
                </a:custGeom>
                <a:solidFill>
                  <a:srgbClr val="FFFFFF"/>
                </a:solidFill>
                <a:ln cap="flat">
                  <a:noFill/>
                  <a:prstDash val="solid"/>
                </a:ln>
                <a:effectLst>
                  <a:outerShdw dist="27944" dir="5400000" algn="tl">
                    <a:srgbClr val="000000">
                      <a:alpha val="32000"/>
                    </a:srgbClr>
                  </a:outerShdw>
                </a:effectLst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600" b="1" strike="noStrike" kern="1200" cap="none" spc="0" baseline="0">
                    <a:solidFill>
                      <a:srgbClr val="000000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" name="ZoneTexte 59">
                  <a:extLst>
                    <a:ext uri="{FF2B5EF4-FFF2-40B4-BE49-F238E27FC236}">
                      <a16:creationId xmlns:a16="http://schemas.microsoft.com/office/drawing/2014/main" id="{F2138B0E-4289-05BC-5B31-A8C0A0A7E207}"/>
                    </a:ext>
                  </a:extLst>
                </p:cNvPr>
                <p:cNvSpPr txBox="1"/>
                <p:nvPr/>
              </p:nvSpPr>
              <p:spPr>
                <a:xfrm>
                  <a:off x="8914951" y="2119506"/>
                  <a:ext cx="2486838" cy="974240"/>
                </a:xfrm>
                <a:prstGeom prst="rect">
                  <a:avLst/>
                </a:prstGeom>
                <a:solidFill>
                  <a:srgbClr val="E7E6E6"/>
                </a:solidFill>
                <a:ln cap="flat">
                  <a:noFill/>
                </a:ln>
              </p:spPr>
              <p:txBody>
                <a:bodyPr vert="horz" wrap="square" lIns="0" tIns="0" rIns="0" bIns="0" anchor="t" anchorCtr="0" compatLnSpc="1">
                  <a:spAutoFit/>
                </a:bodyPr>
                <a:lstStyle/>
                <a:p>
                  <a:pPr marL="228499" marR="0" lvl="0" indent="-228499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SzPct val="100000"/>
                    <a:buFont typeface="Arial" pitchFamily="34"/>
                    <a:buChar char="•"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fr-FR" sz="1050" b="1" strike="noStrike" kern="1200" cap="none" spc="0" baseline="0" dirty="0">
                      <a:solidFill>
                        <a:srgbClr val="000000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Cost saving &amp; Risk mitigation</a:t>
                  </a:r>
                </a:p>
                <a:p>
                  <a:pPr marL="228499" marR="0" lvl="0" indent="-228499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SzPct val="100000"/>
                    <a:buFont typeface="Arial" pitchFamily="34"/>
                    <a:buChar char="•"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fr-FR" sz="1050" b="1" strike="noStrike" kern="1200" cap="none" spc="0" baseline="0" dirty="0">
                      <a:solidFill>
                        <a:srgbClr val="000000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Value creation</a:t>
                  </a:r>
                </a:p>
                <a:p>
                  <a:pPr marL="228499" marR="0" lvl="0" indent="-228499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SzPct val="100000"/>
                    <a:buFont typeface="Arial" pitchFamily="34"/>
                    <a:buChar char="•"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fr-FR" sz="1050" b="1" strike="noStrike" kern="1200" cap="none" spc="0" baseline="0" dirty="0">
                      <a:solidFill>
                        <a:srgbClr val="000000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Short-term ROI</a:t>
                  </a:r>
                </a:p>
                <a:p>
                  <a:pPr marL="228499" marR="0" lvl="0" indent="-228499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SzPct val="100000"/>
                    <a:buFont typeface="Arial" pitchFamily="34"/>
                    <a:buChar char="•"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fr-FR" sz="1050" b="1" strike="noStrike" kern="1200" cap="none" spc="0" baseline="0" dirty="0">
                      <a:solidFill>
                        <a:srgbClr val="000000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Business Assurance</a:t>
                  </a:r>
                </a:p>
                <a:p>
                  <a:pPr marL="228499" marR="0" lvl="0" indent="-228499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SzPct val="100000"/>
                    <a:buFont typeface="Arial" pitchFamily="34"/>
                    <a:buChar char="•"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fr-FR" sz="1050" b="1" strike="noStrike" kern="1200" cap="none" spc="0" baseline="0" dirty="0">
                      <a:solidFill>
                        <a:srgbClr val="000000"/>
                      </a:solidFill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New Market Opportunity (size)</a:t>
                  </a:r>
                </a:p>
              </p:txBody>
            </p:sp>
          </p:grpSp>
        </p:grpSp>
        <p:sp>
          <p:nvSpPr>
            <p:cNvPr id="26" name="Flèche : angle droit à deux pointes 62">
              <a:extLst>
                <a:ext uri="{FF2B5EF4-FFF2-40B4-BE49-F238E27FC236}">
                  <a16:creationId xmlns:a16="http://schemas.microsoft.com/office/drawing/2014/main" id="{F77F5BE2-355D-0621-01CB-D8590381DFCF}"/>
                </a:ext>
              </a:extLst>
            </p:cNvPr>
            <p:cNvSpPr/>
            <p:nvPr/>
          </p:nvSpPr>
          <p:spPr>
            <a:xfrm rot="16200004">
              <a:off x="8176517" y="1127"/>
              <a:ext cx="532660" cy="28511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5000"/>
                <a:gd name="f8" fmla="val 23729"/>
                <a:gd name="f9" fmla="+- 0 0 -360"/>
                <a:gd name="f10" fmla="+- 0 0 -270"/>
                <a:gd name="f11" fmla="+- 0 0 -180"/>
                <a:gd name="f12" fmla="+- 0 0 -90"/>
                <a:gd name="f13" fmla="abs f3"/>
                <a:gd name="f14" fmla="abs f4"/>
                <a:gd name="f15" fmla="abs f5"/>
                <a:gd name="f16" fmla="*/ f9 f0 1"/>
                <a:gd name="f17" fmla="*/ f10 f0 1"/>
                <a:gd name="f18" fmla="*/ f11 f0 1"/>
                <a:gd name="f19" fmla="*/ f12 f0 1"/>
                <a:gd name="f20" fmla="?: f13 f3 1"/>
                <a:gd name="f21" fmla="?: f14 f4 1"/>
                <a:gd name="f22" fmla="?: f15 f5 1"/>
                <a:gd name="f23" fmla="*/ f16 1 f2"/>
                <a:gd name="f24" fmla="*/ f17 1 f2"/>
                <a:gd name="f25" fmla="*/ f18 1 f2"/>
                <a:gd name="f26" fmla="*/ f19 1 f2"/>
                <a:gd name="f27" fmla="*/ f20 1 21600"/>
                <a:gd name="f28" fmla="*/ f21 1 21600"/>
                <a:gd name="f29" fmla="*/ 21600 f20 1"/>
                <a:gd name="f30" fmla="*/ 21600 f21 1"/>
                <a:gd name="f31" fmla="+- f23 0 f1"/>
                <a:gd name="f32" fmla="+- f24 0 f1"/>
                <a:gd name="f33" fmla="+- f25 0 f1"/>
                <a:gd name="f34" fmla="+- f26 0 f1"/>
                <a:gd name="f35" fmla="min f28 f27"/>
                <a:gd name="f36" fmla="*/ f29 1 f22"/>
                <a:gd name="f37" fmla="*/ f30 1 f22"/>
                <a:gd name="f38" fmla="val f36"/>
                <a:gd name="f39" fmla="val f37"/>
                <a:gd name="f40" fmla="*/ f6 f35 1"/>
                <a:gd name="f41" fmla="+- f39 0 f6"/>
                <a:gd name="f42" fmla="+- f38 0 f6"/>
                <a:gd name="f43" fmla="*/ f38 f35 1"/>
                <a:gd name="f44" fmla="*/ f39 f35 1"/>
                <a:gd name="f45" fmla="min f42 f41"/>
                <a:gd name="f46" fmla="*/ f45 f7 1"/>
                <a:gd name="f47" fmla="*/ f45 f8 1"/>
                <a:gd name="f48" fmla="*/ f46 1 100000"/>
                <a:gd name="f49" fmla="*/ f47 1 50000"/>
                <a:gd name="f50" fmla="*/ f47 1 100000"/>
                <a:gd name="f51" fmla="*/ f46 1 200000"/>
                <a:gd name="f52" fmla="+- f38 0 f49"/>
                <a:gd name="f53" fmla="+- f39 0 f49"/>
                <a:gd name="f54" fmla="+- f38 0 f50"/>
                <a:gd name="f55" fmla="+- f39 0 f50"/>
                <a:gd name="f56" fmla="*/ f51 f48 1"/>
                <a:gd name="f57" fmla="*/ f48 f35 1"/>
                <a:gd name="f58" fmla="+- f54 0 f51"/>
                <a:gd name="f59" fmla="+- f54 f51 0"/>
                <a:gd name="f60" fmla="+- f55 0 f51"/>
                <a:gd name="f61" fmla="+- f55 f51 0"/>
                <a:gd name="f62" fmla="*/ f56 1 f50"/>
                <a:gd name="f63" fmla="*/ f54 f35 1"/>
                <a:gd name="f64" fmla="*/ f55 f35 1"/>
                <a:gd name="f65" fmla="*/ f53 f35 1"/>
                <a:gd name="f66" fmla="*/ f52 f35 1"/>
                <a:gd name="f67" fmla="+- f48 f59 0"/>
                <a:gd name="f68" fmla="+- f48 f61 0"/>
                <a:gd name="f69" fmla="*/ f62 f35 1"/>
                <a:gd name="f70" fmla="*/ f60 f35 1"/>
                <a:gd name="f71" fmla="*/ f61 f35 1"/>
                <a:gd name="f72" fmla="*/ f58 f35 1"/>
                <a:gd name="f73" fmla="*/ f59 f35 1"/>
                <a:gd name="f74" fmla="*/ f67 1 2"/>
                <a:gd name="f75" fmla="*/ f68 1 2"/>
                <a:gd name="f76" fmla="*/ f74 f35 1"/>
                <a:gd name="f77" fmla="*/ f7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63" y="f40"/>
                </a:cxn>
                <a:cxn ang="f32">
                  <a:pos x="f66" y="f57"/>
                </a:cxn>
                <a:cxn ang="f31">
                  <a:pos x="f57" y="f65"/>
                </a:cxn>
                <a:cxn ang="f32">
                  <a:pos x="f40" y="f64"/>
                </a:cxn>
                <a:cxn ang="f33">
                  <a:pos x="f57" y="f44"/>
                </a:cxn>
                <a:cxn ang="f33">
                  <a:pos x="f76" y="f71"/>
                </a:cxn>
                <a:cxn ang="f34">
                  <a:pos x="f73" y="f77"/>
                </a:cxn>
                <a:cxn ang="f34">
                  <a:pos x="f43" y="f57"/>
                </a:cxn>
              </a:cxnLst>
              <a:rect l="f69" t="f70" r="f63" b="f71"/>
              <a:pathLst>
                <a:path>
                  <a:moveTo>
                    <a:pt x="f40" y="f64"/>
                  </a:moveTo>
                  <a:lnTo>
                    <a:pt x="f57" y="f65"/>
                  </a:lnTo>
                  <a:lnTo>
                    <a:pt x="f57" y="f70"/>
                  </a:lnTo>
                  <a:lnTo>
                    <a:pt x="f72" y="f70"/>
                  </a:lnTo>
                  <a:lnTo>
                    <a:pt x="f72" y="f57"/>
                  </a:lnTo>
                  <a:lnTo>
                    <a:pt x="f66" y="f57"/>
                  </a:lnTo>
                  <a:lnTo>
                    <a:pt x="f63" y="f40"/>
                  </a:lnTo>
                  <a:lnTo>
                    <a:pt x="f43" y="f57"/>
                  </a:lnTo>
                  <a:lnTo>
                    <a:pt x="f73" y="f57"/>
                  </a:lnTo>
                  <a:lnTo>
                    <a:pt x="f73" y="f71"/>
                  </a:lnTo>
                  <a:lnTo>
                    <a:pt x="f57" y="f71"/>
                  </a:lnTo>
                  <a:lnTo>
                    <a:pt x="f57" y="f44"/>
                  </a:ln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600" b="1" strike="noStrike" kern="120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ZoneTexte 4">
              <a:extLst>
                <a:ext uri="{FF2B5EF4-FFF2-40B4-BE49-F238E27FC236}">
                  <a16:creationId xmlns:a16="http://schemas.microsoft.com/office/drawing/2014/main" id="{CF8878F5-6B97-5866-D713-84989D605938}"/>
                </a:ext>
              </a:extLst>
            </p:cNvPr>
            <p:cNvSpPr txBox="1"/>
            <p:nvPr/>
          </p:nvSpPr>
          <p:spPr>
            <a:xfrm>
              <a:off x="7861493" y="1198512"/>
              <a:ext cx="1160039" cy="184666"/>
            </a:xfrm>
            <a:prstGeom prst="rect">
              <a:avLst/>
            </a:prstGeom>
            <a:solidFill>
              <a:srgbClr val="E7E6E6"/>
            </a:solidFill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200" b="1" strike="noStrike" kern="1200" cap="none" spc="0" baseline="0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IPv6 Policies </a:t>
              </a: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99AEB4B1-3F89-2064-C917-8974BC8AF473}"/>
              </a:ext>
            </a:extLst>
          </p:cNvPr>
          <p:cNvGrpSpPr/>
          <p:nvPr/>
        </p:nvGrpSpPr>
        <p:grpSpPr>
          <a:xfrm>
            <a:off x="1728356" y="643983"/>
            <a:ext cx="8401428" cy="1049396"/>
            <a:chOff x="1728356" y="643983"/>
            <a:chExt cx="8401428" cy="1049396"/>
          </a:xfrm>
        </p:grpSpPr>
        <p:cxnSp>
          <p:nvCxnSpPr>
            <p:cNvPr id="48" name="Connecteur droit 97">
              <a:extLst>
                <a:ext uri="{FF2B5EF4-FFF2-40B4-BE49-F238E27FC236}">
                  <a16:creationId xmlns:a16="http://schemas.microsoft.com/office/drawing/2014/main" id="{191868E5-A143-1B1D-91AE-5084763695A7}"/>
                </a:ext>
              </a:extLst>
            </p:cNvPr>
            <p:cNvCxnSpPr/>
            <p:nvPr/>
          </p:nvCxnSpPr>
          <p:spPr>
            <a:xfrm>
              <a:off x="10066890" y="728882"/>
              <a:ext cx="0" cy="964497"/>
            </a:xfrm>
            <a:prstGeom prst="straightConnector1">
              <a:avLst/>
            </a:prstGeom>
            <a:noFill/>
            <a:ln w="127001" cap="flat">
              <a:solidFill>
                <a:srgbClr val="44546A"/>
              </a:solidFill>
              <a:prstDash val="solid"/>
              <a:miter/>
            </a:ln>
          </p:spPr>
        </p:cxnSp>
        <p:cxnSp>
          <p:nvCxnSpPr>
            <p:cNvPr id="49" name="Connecteur droit 101">
              <a:extLst>
                <a:ext uri="{FF2B5EF4-FFF2-40B4-BE49-F238E27FC236}">
                  <a16:creationId xmlns:a16="http://schemas.microsoft.com/office/drawing/2014/main" id="{F50F591D-7EA7-9C35-D663-8869E5192753}"/>
                </a:ext>
              </a:extLst>
            </p:cNvPr>
            <p:cNvCxnSpPr/>
            <p:nvPr/>
          </p:nvCxnSpPr>
          <p:spPr>
            <a:xfrm flipV="1">
              <a:off x="1728356" y="757696"/>
              <a:ext cx="8401428" cy="13285"/>
            </a:xfrm>
            <a:prstGeom prst="straightConnector1">
              <a:avLst/>
            </a:prstGeom>
            <a:noFill/>
            <a:ln w="127001" cap="flat">
              <a:solidFill>
                <a:srgbClr val="44546A"/>
              </a:solidFill>
              <a:prstDash val="solid"/>
              <a:miter/>
            </a:ln>
          </p:spPr>
        </p:cxnSp>
        <p:cxnSp>
          <p:nvCxnSpPr>
            <p:cNvPr id="50" name="Connecteur droit 104">
              <a:extLst>
                <a:ext uri="{FF2B5EF4-FFF2-40B4-BE49-F238E27FC236}">
                  <a16:creationId xmlns:a16="http://schemas.microsoft.com/office/drawing/2014/main" id="{F14EFADE-2BD2-C433-9735-B5575C6A3A28}"/>
                </a:ext>
              </a:extLst>
            </p:cNvPr>
            <p:cNvCxnSpPr/>
            <p:nvPr/>
          </p:nvCxnSpPr>
          <p:spPr>
            <a:xfrm>
              <a:off x="1770691" y="728882"/>
              <a:ext cx="17905" cy="928813"/>
            </a:xfrm>
            <a:prstGeom prst="straightConnector1">
              <a:avLst/>
            </a:prstGeom>
            <a:noFill/>
            <a:ln w="127001" cap="flat">
              <a:solidFill>
                <a:srgbClr val="44546A"/>
              </a:solidFill>
              <a:prstDash val="solid"/>
              <a:miter/>
              <a:tailEnd type="arrow"/>
            </a:ln>
          </p:spPr>
        </p:cxnSp>
        <p:sp>
          <p:nvSpPr>
            <p:cNvPr id="65" name="ZoneTexte 128">
              <a:extLst>
                <a:ext uri="{FF2B5EF4-FFF2-40B4-BE49-F238E27FC236}">
                  <a16:creationId xmlns:a16="http://schemas.microsoft.com/office/drawing/2014/main" id="{A4FF14B4-F4CC-2668-A325-4329172BABA0}"/>
                </a:ext>
              </a:extLst>
            </p:cNvPr>
            <p:cNvSpPr txBox="1"/>
            <p:nvPr/>
          </p:nvSpPr>
          <p:spPr>
            <a:xfrm>
              <a:off x="3334884" y="643983"/>
              <a:ext cx="5091137" cy="215444"/>
            </a:xfrm>
            <a:prstGeom prst="rect">
              <a:avLst/>
            </a:prstGeom>
            <a:solidFill>
              <a:srgbClr val="FFFFFF"/>
            </a:solidFill>
            <a:ln cap="flat">
              <a:noFill/>
            </a:ln>
          </p:spPr>
          <p:txBody>
            <a:bodyPr vert="horz" wrap="none" lIns="0" tIns="0" rIns="0" bIns="0" anchor="t" anchorCtr="0" compatLnSpc="1">
              <a:spAutoFit/>
            </a:bodyPr>
            <a:lstStyle/>
            <a:p>
              <a:pPr marL="0" marR="0" lvl="0" indent="0" algn="l" defTabSz="91403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400" b="1" strike="noStrike" kern="0" cap="none" spc="0" baseline="0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Public Market / B2G to capture (e.g. Digital Public Services)</a:t>
              </a:r>
            </a:p>
          </p:txBody>
        </p:sp>
      </p:grpSp>
      <p:sp>
        <p:nvSpPr>
          <p:cNvPr id="66" name="ZoneTexte 1">
            <a:extLst>
              <a:ext uri="{FF2B5EF4-FFF2-40B4-BE49-F238E27FC236}">
                <a16:creationId xmlns:a16="http://schemas.microsoft.com/office/drawing/2014/main" id="{ADFB1F78-1AC7-B553-346F-27AA05C8E109}"/>
              </a:ext>
            </a:extLst>
          </p:cNvPr>
          <p:cNvSpPr txBox="1"/>
          <p:nvPr/>
        </p:nvSpPr>
        <p:spPr>
          <a:xfrm>
            <a:off x="4762169" y="4816355"/>
            <a:ext cx="2191306" cy="73866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1" compatLnSpc="1">
            <a:spAutoFit/>
          </a:bodyPr>
          <a:lstStyle/>
          <a:p>
            <a:pPr marL="0" marR="0" lvl="0" indent="0" algn="ctr" defTabSz="91403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1" strike="noStrike" kern="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IPv6 Policy-Driven </a:t>
            </a:r>
          </a:p>
          <a:p>
            <a:pPr marL="0" marR="0" lvl="0" indent="0" algn="ctr" defTabSz="91403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1" strike="noStrike" kern="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Digital Transformation</a:t>
            </a:r>
          </a:p>
          <a:p>
            <a:pPr marL="0" marR="0" lvl="0" indent="0" algn="ctr" defTabSz="91403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1" strike="noStrike" kern="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 Ecosystem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矩形 112">
            <a:extLst>
              <a:ext uri="{FF2B5EF4-FFF2-40B4-BE49-F238E27FC236}">
                <a16:creationId xmlns:a16="http://schemas.microsoft.com/office/drawing/2014/main" id="{659841ED-3C19-4E8B-9564-1FC6C2860A09}"/>
              </a:ext>
            </a:extLst>
          </p:cNvPr>
          <p:cNvSpPr/>
          <p:nvPr/>
        </p:nvSpPr>
        <p:spPr>
          <a:xfrm>
            <a:off x="726945" y="225822"/>
            <a:ext cx="8776091" cy="5230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99" dirty="0">
                <a:latin typeface="Arial" panose="020B0604020202020204" pitchFamily="34" charset="0"/>
                <a:cs typeface="Arial" panose="020B0604020202020204" pitchFamily="34" charset="0"/>
              </a:rPr>
              <a:t>IPv6 Value Extends to Society, Business, and Industry</a:t>
            </a:r>
            <a:endParaRPr lang="zh-CN" altLang="en-US" sz="27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05535703-5DF4-8B35-C845-FEE8DEA8E822}"/>
              </a:ext>
            </a:extLst>
          </p:cNvPr>
          <p:cNvGrpSpPr/>
          <p:nvPr/>
        </p:nvGrpSpPr>
        <p:grpSpPr>
          <a:xfrm>
            <a:off x="760012" y="1091506"/>
            <a:ext cx="4788905" cy="4764312"/>
            <a:chOff x="760012" y="1091506"/>
            <a:chExt cx="4788905" cy="4764312"/>
          </a:xfrm>
        </p:grpSpPr>
        <p:sp>
          <p:nvSpPr>
            <p:cNvPr id="115" name="圆角矩形 22">
              <a:extLst>
                <a:ext uri="{FF2B5EF4-FFF2-40B4-BE49-F238E27FC236}">
                  <a16:creationId xmlns:a16="http://schemas.microsoft.com/office/drawing/2014/main" id="{626A69E7-3C52-4B13-A6BD-52E7115D432E}"/>
                </a:ext>
              </a:extLst>
            </p:cNvPr>
            <p:cNvSpPr/>
            <p:nvPr/>
          </p:nvSpPr>
          <p:spPr>
            <a:xfrm>
              <a:off x="760012" y="1113871"/>
              <a:ext cx="4646885" cy="4741947"/>
            </a:xfrm>
            <a:prstGeom prst="roundRect">
              <a:avLst>
                <a:gd name="adj" fmla="val 3090"/>
              </a:avLst>
            </a:prstGeom>
            <a:solidFill>
              <a:srgbClr val="F2F2F2">
                <a:alpha val="40000"/>
              </a:srgbClr>
            </a:solidFill>
            <a:ln w="57150" cap="flat" cmpd="sng" algn="ctr">
              <a:solidFill>
                <a:srgbClr val="D9D9D9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368" tIns="45684" rIns="91368" bIns="4568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668">
                <a:defRPr/>
              </a:pPr>
              <a:endParaRPr lang="en-US" sz="1799" kern="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endParaRPr>
            </a:p>
          </p:txBody>
        </p: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E5B780A-FD1B-4BDE-843D-111045367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8727" y="3555578"/>
              <a:ext cx="4240306" cy="1883280"/>
            </a:xfrm>
            <a:prstGeom prst="rect">
              <a:avLst/>
            </a:prstGeom>
          </p:spPr>
        </p:pic>
        <p:grpSp>
          <p:nvGrpSpPr>
            <p:cNvPr id="116" name="组合 115">
              <a:extLst>
                <a:ext uri="{FF2B5EF4-FFF2-40B4-BE49-F238E27FC236}">
                  <a16:creationId xmlns:a16="http://schemas.microsoft.com/office/drawing/2014/main" id="{C260E1AA-F2B7-41C4-862E-9A580B901A6D}"/>
                </a:ext>
              </a:extLst>
            </p:cNvPr>
            <p:cNvGrpSpPr/>
            <p:nvPr/>
          </p:nvGrpSpPr>
          <p:grpSpPr>
            <a:xfrm>
              <a:off x="1476701" y="1585484"/>
              <a:ext cx="3742214" cy="341614"/>
              <a:chOff x="1857729" y="1856816"/>
              <a:chExt cx="3167808" cy="352486"/>
            </a:xfrm>
          </p:grpSpPr>
          <p:grpSp>
            <p:nvGrpSpPr>
              <p:cNvPr id="4" name="组合 3">
                <a:extLst>
                  <a:ext uri="{FF2B5EF4-FFF2-40B4-BE49-F238E27FC236}">
                    <a16:creationId xmlns:a16="http://schemas.microsoft.com/office/drawing/2014/main" id="{845D8140-1004-42E4-A6A1-2EF547D55435}"/>
                  </a:ext>
                </a:extLst>
              </p:cNvPr>
              <p:cNvGrpSpPr/>
              <p:nvPr/>
            </p:nvGrpSpPr>
            <p:grpSpPr>
              <a:xfrm>
                <a:off x="1857729" y="1856816"/>
                <a:ext cx="922796" cy="335128"/>
                <a:chOff x="797305" y="2946766"/>
                <a:chExt cx="1268169" cy="460555"/>
              </a:xfrm>
            </p:grpSpPr>
            <p:pic>
              <p:nvPicPr>
                <p:cNvPr id="5" name="图片 4">
                  <a:extLst>
                    <a:ext uri="{FF2B5EF4-FFF2-40B4-BE49-F238E27FC236}">
                      <a16:creationId xmlns:a16="http://schemas.microsoft.com/office/drawing/2014/main" id="{2DEB6A1E-B11E-4C44-A52B-0E745CD1A1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V="1">
                  <a:off x="1115875" y="2970774"/>
                  <a:ext cx="949599" cy="436547"/>
                </a:xfrm>
                <a:prstGeom prst="rect">
                  <a:avLst/>
                </a:prstGeom>
              </p:spPr>
            </p:pic>
            <p:grpSp>
              <p:nvGrpSpPr>
                <p:cNvPr id="6" name="组合 5">
                  <a:extLst>
                    <a:ext uri="{FF2B5EF4-FFF2-40B4-BE49-F238E27FC236}">
                      <a16:creationId xmlns:a16="http://schemas.microsoft.com/office/drawing/2014/main" id="{089A2F65-DA0F-4478-9A8E-3C78B14216C4}"/>
                    </a:ext>
                  </a:extLst>
                </p:cNvPr>
                <p:cNvGrpSpPr/>
                <p:nvPr/>
              </p:nvGrpSpPr>
              <p:grpSpPr>
                <a:xfrm>
                  <a:off x="797305" y="2946766"/>
                  <a:ext cx="450084" cy="451663"/>
                  <a:chOff x="797305" y="2946766"/>
                  <a:chExt cx="450084" cy="451663"/>
                </a:xfrm>
              </p:grpSpPr>
              <p:sp>
                <p:nvSpPr>
                  <p:cNvPr id="7" name="椭圆 143">
                    <a:extLst>
                      <a:ext uri="{FF2B5EF4-FFF2-40B4-BE49-F238E27FC236}">
                        <a16:creationId xmlns:a16="http://schemas.microsoft.com/office/drawing/2014/main" id="{28458682-73F0-4DB9-871C-40C8CD1773D7}"/>
                      </a:ext>
                    </a:extLst>
                  </p:cNvPr>
                  <p:cNvSpPr/>
                  <p:nvPr/>
                </p:nvSpPr>
                <p:spPr>
                  <a:xfrm>
                    <a:off x="797305" y="2946766"/>
                    <a:ext cx="450084" cy="451663"/>
                  </a:xfrm>
                  <a:prstGeom prst="ellipse">
                    <a:avLst/>
                  </a:prstGeom>
                  <a:solidFill>
                    <a:srgbClr val="060726">
                      <a:alpha val="90000"/>
                    </a:srgbClr>
                  </a:solidFill>
                  <a:ln w="3175" cap="flat">
                    <a:noFill/>
                    <a:prstDash val="solid"/>
                    <a:round/>
                  </a:ln>
                  <a:effectLst/>
                </p:spPr>
                <p:txBody>
                  <a:bodyPr wrap="square" lIns="36513" tIns="36513" rIns="36513" bIns="36513" numCol="1" anchor="ctr">
                    <a:noAutofit/>
                  </a:bodyPr>
                  <a:lstStyle/>
                  <a:p>
                    <a:pPr algn="ctr" defTabSz="921470">
                      <a:defRPr sz="2800">
                        <a:solidFill>
                          <a:srgbClr val="FFFFFF"/>
                        </a:solidFill>
                        <a:latin typeface="Huawei Sans"/>
                        <a:ea typeface="Huawei Sans"/>
                        <a:cs typeface="Huawei Sans"/>
                        <a:sym typeface="Huawei Sans"/>
                      </a:defRPr>
                    </a:pPr>
                    <a:endParaRPr sz="3194" dirty="0">
                      <a:latin typeface="Huawei Sans"/>
                      <a:ea typeface="Huawei Sans"/>
                      <a:cs typeface="Huawei Sans"/>
                      <a:sym typeface="Huawei Sans"/>
                    </a:endParaRPr>
                  </a:p>
                </p:txBody>
              </p:sp>
              <p:sp>
                <p:nvSpPr>
                  <p:cNvPr id="8" name="椭圆 142">
                    <a:extLst>
                      <a:ext uri="{FF2B5EF4-FFF2-40B4-BE49-F238E27FC236}">
                        <a16:creationId xmlns:a16="http://schemas.microsoft.com/office/drawing/2014/main" id="{310F4E7F-6AA4-469F-83FE-BE3AF0DA6877}"/>
                      </a:ext>
                    </a:extLst>
                  </p:cNvPr>
                  <p:cNvSpPr/>
                  <p:nvPr/>
                </p:nvSpPr>
                <p:spPr>
                  <a:xfrm>
                    <a:off x="814552" y="2964075"/>
                    <a:ext cx="415589" cy="41704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49BF0"/>
                      </a:gs>
                      <a:gs pos="99000">
                        <a:srgbClr val="156C9C">
                          <a:alpha val="0"/>
                        </a:srgbClr>
                      </a:gs>
                    </a:gsLst>
                    <a:lin ang="16200000" scaled="0"/>
                  </a:gradFill>
                  <a:ln w="3175" cap="flat">
                    <a:solidFill>
                      <a:srgbClr val="FFFFFF">
                        <a:alpha val="30000"/>
                      </a:srgbClr>
                    </a:solidFill>
                    <a:prstDash val="solid"/>
                    <a:round/>
                  </a:ln>
                  <a:effectLst/>
                </p:spPr>
                <p:txBody>
                  <a:bodyPr wrap="square" lIns="36513" tIns="36513" rIns="36513" bIns="36513" numCol="1" anchor="ctr">
                    <a:noAutofit/>
                  </a:bodyPr>
                  <a:lstStyle/>
                  <a:p>
                    <a:pPr algn="ctr" defTabSz="921470">
                      <a:defRPr sz="2800">
                        <a:solidFill>
                          <a:srgbClr val="FFFFFF"/>
                        </a:solidFill>
                        <a:latin typeface="Huawei Sans"/>
                        <a:ea typeface="Huawei Sans"/>
                        <a:cs typeface="Huawei Sans"/>
                        <a:sym typeface="Huawei Sans"/>
                      </a:defRPr>
                    </a:pPr>
                    <a:endParaRPr sz="3194" dirty="0">
                      <a:latin typeface="Huawei Sans"/>
                      <a:ea typeface="Huawei Sans"/>
                      <a:cs typeface="Huawei Sans"/>
                      <a:sym typeface="Huawei Sans"/>
                    </a:endParaRPr>
                  </a:p>
                </p:txBody>
              </p:sp>
              <p:sp>
                <p:nvSpPr>
                  <p:cNvPr id="9" name="椭圆 143">
                    <a:extLst>
                      <a:ext uri="{FF2B5EF4-FFF2-40B4-BE49-F238E27FC236}">
                        <a16:creationId xmlns:a16="http://schemas.microsoft.com/office/drawing/2014/main" id="{0D990BAA-4217-425C-A552-AF0909256B51}"/>
                      </a:ext>
                    </a:extLst>
                  </p:cNvPr>
                  <p:cNvSpPr/>
                  <p:nvPr/>
                </p:nvSpPr>
                <p:spPr>
                  <a:xfrm>
                    <a:off x="797305" y="2946766"/>
                    <a:ext cx="450084" cy="451663"/>
                  </a:xfrm>
                  <a:prstGeom prst="ellipse">
                    <a:avLst/>
                  </a:prstGeom>
                  <a:noFill/>
                  <a:ln w="3175" cap="flat">
                    <a:solidFill>
                      <a:srgbClr val="FFFFFF">
                        <a:alpha val="50000"/>
                      </a:srgbClr>
                    </a:solidFill>
                    <a:prstDash val="solid"/>
                    <a:round/>
                  </a:ln>
                  <a:effectLst/>
                </p:spPr>
                <p:txBody>
                  <a:bodyPr wrap="square" lIns="36513" tIns="36513" rIns="36513" bIns="36513" numCol="1" anchor="ctr">
                    <a:noAutofit/>
                  </a:bodyPr>
                  <a:lstStyle/>
                  <a:p>
                    <a:pPr algn="ctr" defTabSz="921470">
                      <a:defRPr sz="2800">
                        <a:solidFill>
                          <a:srgbClr val="FFFFFF"/>
                        </a:solidFill>
                        <a:latin typeface="Huawei Sans"/>
                        <a:ea typeface="Huawei Sans"/>
                        <a:cs typeface="Huawei Sans"/>
                        <a:sym typeface="Huawei Sans"/>
                      </a:defRPr>
                    </a:pPr>
                    <a:endParaRPr sz="3194" dirty="0">
                      <a:latin typeface="Huawei Sans"/>
                      <a:ea typeface="Huawei Sans"/>
                      <a:cs typeface="Huawei Sans"/>
                      <a:sym typeface="Huawei Sans"/>
                    </a:endParaRPr>
                  </a:p>
                </p:txBody>
              </p:sp>
            </p:grpSp>
          </p:grpSp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059025D2-F0DA-4C5F-9885-366EF660BF98}"/>
                  </a:ext>
                </a:extLst>
              </p:cNvPr>
              <p:cNvGrpSpPr/>
              <p:nvPr/>
            </p:nvGrpSpPr>
            <p:grpSpPr>
              <a:xfrm>
                <a:off x="3039103" y="1856816"/>
                <a:ext cx="922796" cy="335128"/>
                <a:chOff x="797305" y="2946766"/>
                <a:chExt cx="1268169" cy="460555"/>
              </a:xfrm>
            </p:grpSpPr>
            <p:pic>
              <p:nvPicPr>
                <p:cNvPr id="11" name="图片 10">
                  <a:extLst>
                    <a:ext uri="{FF2B5EF4-FFF2-40B4-BE49-F238E27FC236}">
                      <a16:creationId xmlns:a16="http://schemas.microsoft.com/office/drawing/2014/main" id="{70230AC9-5794-4C4A-BACA-BFDE9D8906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V="1">
                  <a:off x="1115875" y="2970774"/>
                  <a:ext cx="949599" cy="436547"/>
                </a:xfrm>
                <a:prstGeom prst="rect">
                  <a:avLst/>
                </a:prstGeom>
              </p:spPr>
            </p:pic>
            <p:grpSp>
              <p:nvGrpSpPr>
                <p:cNvPr id="12" name="组合 11">
                  <a:extLst>
                    <a:ext uri="{FF2B5EF4-FFF2-40B4-BE49-F238E27FC236}">
                      <a16:creationId xmlns:a16="http://schemas.microsoft.com/office/drawing/2014/main" id="{E283C561-5628-4534-BB3D-0A66076A2B93}"/>
                    </a:ext>
                  </a:extLst>
                </p:cNvPr>
                <p:cNvGrpSpPr/>
                <p:nvPr/>
              </p:nvGrpSpPr>
              <p:grpSpPr>
                <a:xfrm>
                  <a:off x="797305" y="2946766"/>
                  <a:ext cx="450084" cy="451663"/>
                  <a:chOff x="797305" y="2946766"/>
                  <a:chExt cx="450084" cy="451663"/>
                </a:xfrm>
              </p:grpSpPr>
              <p:sp>
                <p:nvSpPr>
                  <p:cNvPr id="13" name="椭圆 143">
                    <a:extLst>
                      <a:ext uri="{FF2B5EF4-FFF2-40B4-BE49-F238E27FC236}">
                        <a16:creationId xmlns:a16="http://schemas.microsoft.com/office/drawing/2014/main" id="{15ECB934-3471-433F-90D4-D9F1B69D9B9E}"/>
                      </a:ext>
                    </a:extLst>
                  </p:cNvPr>
                  <p:cNvSpPr/>
                  <p:nvPr/>
                </p:nvSpPr>
                <p:spPr>
                  <a:xfrm>
                    <a:off x="797305" y="2946766"/>
                    <a:ext cx="450084" cy="451663"/>
                  </a:xfrm>
                  <a:prstGeom prst="ellipse">
                    <a:avLst/>
                  </a:prstGeom>
                  <a:solidFill>
                    <a:srgbClr val="060726">
                      <a:alpha val="90000"/>
                    </a:srgbClr>
                  </a:solidFill>
                  <a:ln w="3175" cap="flat">
                    <a:noFill/>
                    <a:prstDash val="solid"/>
                    <a:round/>
                  </a:ln>
                  <a:effectLst/>
                </p:spPr>
                <p:txBody>
                  <a:bodyPr wrap="square" lIns="36513" tIns="36513" rIns="36513" bIns="36513" numCol="1" anchor="ctr">
                    <a:noAutofit/>
                  </a:bodyPr>
                  <a:lstStyle/>
                  <a:p>
                    <a:pPr algn="ctr" defTabSz="921470">
                      <a:defRPr sz="2800">
                        <a:solidFill>
                          <a:srgbClr val="FFFFFF"/>
                        </a:solidFill>
                        <a:latin typeface="Huawei Sans"/>
                        <a:ea typeface="Huawei Sans"/>
                        <a:cs typeface="Huawei Sans"/>
                        <a:sym typeface="Huawei Sans"/>
                      </a:defRPr>
                    </a:pPr>
                    <a:endParaRPr sz="3194" dirty="0">
                      <a:latin typeface="Huawei Sans"/>
                      <a:ea typeface="Huawei Sans"/>
                      <a:cs typeface="Huawei Sans"/>
                      <a:sym typeface="Huawei Sans"/>
                    </a:endParaRPr>
                  </a:p>
                </p:txBody>
              </p:sp>
              <p:sp>
                <p:nvSpPr>
                  <p:cNvPr id="14" name="椭圆 142">
                    <a:extLst>
                      <a:ext uri="{FF2B5EF4-FFF2-40B4-BE49-F238E27FC236}">
                        <a16:creationId xmlns:a16="http://schemas.microsoft.com/office/drawing/2014/main" id="{CE4996D0-ADEE-46BB-9E41-345CB1555B03}"/>
                      </a:ext>
                    </a:extLst>
                  </p:cNvPr>
                  <p:cNvSpPr/>
                  <p:nvPr/>
                </p:nvSpPr>
                <p:spPr>
                  <a:xfrm>
                    <a:off x="814552" y="2964075"/>
                    <a:ext cx="415589" cy="41704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00AAC9"/>
                      </a:gs>
                      <a:gs pos="100000">
                        <a:srgbClr val="00AAC9">
                          <a:alpha val="0"/>
                        </a:srgbClr>
                      </a:gs>
                    </a:gsLst>
                    <a:lin ang="16200000" scaled="0"/>
                  </a:gradFill>
                  <a:ln w="3175" cap="flat">
                    <a:solidFill>
                      <a:srgbClr val="FFFFFF">
                        <a:alpha val="30000"/>
                      </a:srgbClr>
                    </a:solidFill>
                    <a:prstDash val="solid"/>
                    <a:round/>
                  </a:ln>
                  <a:effectLst/>
                </p:spPr>
                <p:txBody>
                  <a:bodyPr wrap="square" lIns="36513" tIns="36513" rIns="36513" bIns="36513" numCol="1" anchor="ctr">
                    <a:noAutofit/>
                  </a:bodyPr>
                  <a:lstStyle/>
                  <a:p>
                    <a:pPr algn="ctr" defTabSz="921470">
                      <a:defRPr sz="2800">
                        <a:solidFill>
                          <a:srgbClr val="FFFFFF"/>
                        </a:solidFill>
                        <a:latin typeface="Huawei Sans"/>
                        <a:ea typeface="Huawei Sans"/>
                        <a:cs typeface="Huawei Sans"/>
                        <a:sym typeface="Huawei Sans"/>
                      </a:defRPr>
                    </a:pPr>
                    <a:endParaRPr sz="3194" dirty="0">
                      <a:latin typeface="Huawei Sans"/>
                      <a:ea typeface="Huawei Sans"/>
                      <a:cs typeface="Huawei Sans"/>
                      <a:sym typeface="Huawei Sans"/>
                    </a:endParaRPr>
                  </a:p>
                </p:txBody>
              </p:sp>
              <p:sp>
                <p:nvSpPr>
                  <p:cNvPr id="15" name="椭圆 143">
                    <a:extLst>
                      <a:ext uri="{FF2B5EF4-FFF2-40B4-BE49-F238E27FC236}">
                        <a16:creationId xmlns:a16="http://schemas.microsoft.com/office/drawing/2014/main" id="{6C3F5F82-8D0B-45CC-A188-6DE32D61696A}"/>
                      </a:ext>
                    </a:extLst>
                  </p:cNvPr>
                  <p:cNvSpPr/>
                  <p:nvPr/>
                </p:nvSpPr>
                <p:spPr>
                  <a:xfrm>
                    <a:off x="797305" y="2946766"/>
                    <a:ext cx="450084" cy="451663"/>
                  </a:xfrm>
                  <a:prstGeom prst="ellipse">
                    <a:avLst/>
                  </a:prstGeom>
                  <a:noFill/>
                  <a:ln w="3175" cap="flat">
                    <a:solidFill>
                      <a:srgbClr val="FFFFFF">
                        <a:alpha val="50000"/>
                      </a:srgbClr>
                    </a:solidFill>
                    <a:prstDash val="solid"/>
                    <a:round/>
                  </a:ln>
                  <a:effectLst/>
                </p:spPr>
                <p:txBody>
                  <a:bodyPr wrap="square" lIns="36513" tIns="36513" rIns="36513" bIns="36513" numCol="1" anchor="ctr">
                    <a:noAutofit/>
                  </a:bodyPr>
                  <a:lstStyle/>
                  <a:p>
                    <a:pPr algn="ctr" defTabSz="921470">
                      <a:defRPr sz="2800">
                        <a:solidFill>
                          <a:srgbClr val="FFFFFF"/>
                        </a:solidFill>
                        <a:latin typeface="Huawei Sans"/>
                        <a:ea typeface="Huawei Sans"/>
                        <a:cs typeface="Huawei Sans"/>
                        <a:sym typeface="Huawei Sans"/>
                      </a:defRPr>
                    </a:pPr>
                    <a:endParaRPr sz="3194" dirty="0">
                      <a:latin typeface="Huawei Sans"/>
                      <a:ea typeface="Huawei Sans"/>
                      <a:cs typeface="Huawei Sans"/>
                      <a:sym typeface="Huawei Sans"/>
                    </a:endParaRPr>
                  </a:p>
                </p:txBody>
              </p:sp>
            </p:grpSp>
          </p:grpSp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7702D228-C358-4A7A-9B04-34FC5378C7DD}"/>
                  </a:ext>
                </a:extLst>
              </p:cNvPr>
              <p:cNvGrpSpPr/>
              <p:nvPr/>
            </p:nvGrpSpPr>
            <p:grpSpPr>
              <a:xfrm>
                <a:off x="4035653" y="1856816"/>
                <a:ext cx="922796" cy="335128"/>
                <a:chOff x="797305" y="2946766"/>
                <a:chExt cx="1268169" cy="460555"/>
              </a:xfrm>
            </p:grpSpPr>
            <p:pic>
              <p:nvPicPr>
                <p:cNvPr id="17" name="图片 16">
                  <a:extLst>
                    <a:ext uri="{FF2B5EF4-FFF2-40B4-BE49-F238E27FC236}">
                      <a16:creationId xmlns:a16="http://schemas.microsoft.com/office/drawing/2014/main" id="{17DA5164-224F-4A75-87BD-605CE7256E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V="1">
                  <a:off x="1115875" y="2970774"/>
                  <a:ext cx="949599" cy="436547"/>
                </a:xfrm>
                <a:prstGeom prst="rect">
                  <a:avLst/>
                </a:prstGeom>
              </p:spPr>
            </p:pic>
            <p:grpSp>
              <p:nvGrpSpPr>
                <p:cNvPr id="18" name="组合 17">
                  <a:extLst>
                    <a:ext uri="{FF2B5EF4-FFF2-40B4-BE49-F238E27FC236}">
                      <a16:creationId xmlns:a16="http://schemas.microsoft.com/office/drawing/2014/main" id="{FF313473-64FD-495F-A3A5-7D178AB6B8FF}"/>
                    </a:ext>
                  </a:extLst>
                </p:cNvPr>
                <p:cNvGrpSpPr/>
                <p:nvPr/>
              </p:nvGrpSpPr>
              <p:grpSpPr>
                <a:xfrm>
                  <a:off x="797305" y="2946766"/>
                  <a:ext cx="450084" cy="451663"/>
                  <a:chOff x="797305" y="2946766"/>
                  <a:chExt cx="450084" cy="451663"/>
                </a:xfrm>
              </p:grpSpPr>
              <p:sp>
                <p:nvSpPr>
                  <p:cNvPr id="19" name="椭圆 143">
                    <a:extLst>
                      <a:ext uri="{FF2B5EF4-FFF2-40B4-BE49-F238E27FC236}">
                        <a16:creationId xmlns:a16="http://schemas.microsoft.com/office/drawing/2014/main" id="{6EB66AF7-CBED-44B8-840B-151593628E37}"/>
                      </a:ext>
                    </a:extLst>
                  </p:cNvPr>
                  <p:cNvSpPr/>
                  <p:nvPr/>
                </p:nvSpPr>
                <p:spPr>
                  <a:xfrm>
                    <a:off x="797305" y="2946766"/>
                    <a:ext cx="450084" cy="451663"/>
                  </a:xfrm>
                  <a:prstGeom prst="ellipse">
                    <a:avLst/>
                  </a:prstGeom>
                  <a:solidFill>
                    <a:srgbClr val="060726">
                      <a:alpha val="90000"/>
                    </a:srgbClr>
                  </a:solidFill>
                  <a:ln w="3175" cap="flat">
                    <a:noFill/>
                    <a:prstDash val="solid"/>
                    <a:round/>
                  </a:ln>
                  <a:effectLst/>
                </p:spPr>
                <p:txBody>
                  <a:bodyPr wrap="square" lIns="36513" tIns="36513" rIns="36513" bIns="36513" numCol="1" anchor="ctr">
                    <a:noAutofit/>
                  </a:bodyPr>
                  <a:lstStyle/>
                  <a:p>
                    <a:pPr algn="ctr" defTabSz="921470">
                      <a:defRPr sz="2800">
                        <a:solidFill>
                          <a:srgbClr val="FFFFFF"/>
                        </a:solidFill>
                        <a:latin typeface="Huawei Sans"/>
                        <a:ea typeface="Huawei Sans"/>
                        <a:cs typeface="Huawei Sans"/>
                        <a:sym typeface="Huawei Sans"/>
                      </a:defRPr>
                    </a:pPr>
                    <a:endParaRPr sz="3194" dirty="0">
                      <a:latin typeface="Huawei Sans"/>
                      <a:ea typeface="Huawei Sans"/>
                      <a:cs typeface="Huawei Sans"/>
                      <a:sym typeface="Huawei Sans"/>
                    </a:endParaRPr>
                  </a:p>
                </p:txBody>
              </p:sp>
              <p:sp>
                <p:nvSpPr>
                  <p:cNvPr id="20" name="椭圆 142">
                    <a:extLst>
                      <a:ext uri="{FF2B5EF4-FFF2-40B4-BE49-F238E27FC236}">
                        <a16:creationId xmlns:a16="http://schemas.microsoft.com/office/drawing/2014/main" id="{130F6237-DED7-4939-A18A-73997A18F38E}"/>
                      </a:ext>
                    </a:extLst>
                  </p:cNvPr>
                  <p:cNvSpPr/>
                  <p:nvPr/>
                </p:nvSpPr>
                <p:spPr>
                  <a:xfrm>
                    <a:off x="814552" y="2964075"/>
                    <a:ext cx="415589" cy="41704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85CEDF"/>
                      </a:gs>
                      <a:gs pos="100000">
                        <a:srgbClr val="85CEDF">
                          <a:alpha val="3000"/>
                        </a:srgbClr>
                      </a:gs>
                    </a:gsLst>
                    <a:lin ang="16200000" scaled="0"/>
                  </a:gradFill>
                  <a:ln w="3175" cap="flat">
                    <a:solidFill>
                      <a:srgbClr val="FFFFFF">
                        <a:alpha val="30000"/>
                      </a:srgbClr>
                    </a:solidFill>
                    <a:prstDash val="solid"/>
                    <a:round/>
                  </a:ln>
                  <a:effectLst/>
                </p:spPr>
                <p:txBody>
                  <a:bodyPr wrap="square" lIns="36513" tIns="36513" rIns="36513" bIns="36513" numCol="1" anchor="ctr">
                    <a:noAutofit/>
                  </a:bodyPr>
                  <a:lstStyle/>
                  <a:p>
                    <a:pPr algn="ctr" defTabSz="921470">
                      <a:defRPr sz="2800">
                        <a:solidFill>
                          <a:srgbClr val="FFFFFF"/>
                        </a:solidFill>
                        <a:latin typeface="Huawei Sans"/>
                        <a:ea typeface="Huawei Sans"/>
                        <a:cs typeface="Huawei Sans"/>
                        <a:sym typeface="Huawei Sans"/>
                      </a:defRPr>
                    </a:pPr>
                    <a:endParaRPr sz="3194" dirty="0">
                      <a:latin typeface="Huawei Sans"/>
                      <a:ea typeface="Huawei Sans"/>
                      <a:cs typeface="Huawei Sans"/>
                      <a:sym typeface="Huawei Sans"/>
                    </a:endParaRPr>
                  </a:p>
                </p:txBody>
              </p:sp>
              <p:sp>
                <p:nvSpPr>
                  <p:cNvPr id="21" name="椭圆 143">
                    <a:extLst>
                      <a:ext uri="{FF2B5EF4-FFF2-40B4-BE49-F238E27FC236}">
                        <a16:creationId xmlns:a16="http://schemas.microsoft.com/office/drawing/2014/main" id="{997681E2-45C5-4E6D-80C1-1379592E30DA}"/>
                      </a:ext>
                    </a:extLst>
                  </p:cNvPr>
                  <p:cNvSpPr/>
                  <p:nvPr/>
                </p:nvSpPr>
                <p:spPr>
                  <a:xfrm>
                    <a:off x="797305" y="2946766"/>
                    <a:ext cx="450084" cy="451663"/>
                  </a:xfrm>
                  <a:prstGeom prst="ellipse">
                    <a:avLst/>
                  </a:prstGeom>
                  <a:noFill/>
                  <a:ln w="3175" cap="flat">
                    <a:solidFill>
                      <a:srgbClr val="FFFFFF">
                        <a:alpha val="50000"/>
                      </a:srgbClr>
                    </a:solidFill>
                    <a:prstDash val="solid"/>
                    <a:round/>
                  </a:ln>
                  <a:effectLst/>
                </p:spPr>
                <p:txBody>
                  <a:bodyPr wrap="square" lIns="36513" tIns="36513" rIns="36513" bIns="36513" numCol="1" anchor="ctr">
                    <a:noAutofit/>
                  </a:bodyPr>
                  <a:lstStyle/>
                  <a:p>
                    <a:pPr algn="ctr" defTabSz="921470">
                      <a:defRPr sz="2800">
                        <a:solidFill>
                          <a:srgbClr val="FFFFFF"/>
                        </a:solidFill>
                        <a:latin typeface="Huawei Sans"/>
                        <a:ea typeface="Huawei Sans"/>
                        <a:cs typeface="Huawei Sans"/>
                        <a:sym typeface="Huawei Sans"/>
                      </a:defRPr>
                    </a:pPr>
                    <a:endParaRPr sz="3194" dirty="0">
                      <a:latin typeface="Huawei Sans"/>
                      <a:ea typeface="Huawei Sans"/>
                      <a:cs typeface="Huawei Sans"/>
                      <a:sym typeface="Huawei Sans"/>
                    </a:endParaRPr>
                  </a:p>
                </p:txBody>
              </p:sp>
            </p:grpSp>
          </p:grp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00FA8BB9-F079-48A6-815E-30EB3E4E2B25}"/>
                  </a:ext>
                </a:extLst>
              </p:cNvPr>
              <p:cNvSpPr/>
              <p:nvPr/>
            </p:nvSpPr>
            <p:spPr>
              <a:xfrm>
                <a:off x="2094491" y="1891608"/>
                <a:ext cx="1025727" cy="2857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3746"/>
                <a:r>
                  <a:rPr lang="en-US" altLang="zh-CN" sz="1200" b="1" dirty="0">
                    <a:latin typeface="Huawei Sans" panose="020C0503030203020204" pitchFamily="34" charset="0"/>
                    <a:cs typeface="Huawei Sans" panose="020C0503030203020204" pitchFamily="34" charset="0"/>
                  </a:rPr>
                  <a:t>Front-runners</a:t>
                </a:r>
                <a:endParaRPr lang="zh-CN" altLang="en-US" sz="1200" b="1" dirty="0">
                  <a:latin typeface="Huawei Sans" panose="020C0503030203020204" pitchFamily="34" charset="0"/>
                  <a:cs typeface="Huawei Sans" panose="020C0503030203020204" pitchFamily="34" charset="0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4B981D9C-6458-4373-8BF1-1C76708F7987}"/>
                  </a:ext>
                </a:extLst>
              </p:cNvPr>
              <p:cNvSpPr/>
              <p:nvPr/>
            </p:nvSpPr>
            <p:spPr>
              <a:xfrm>
                <a:off x="3313850" y="1891608"/>
                <a:ext cx="719176" cy="2857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3746"/>
                <a:r>
                  <a:rPr lang="en-US" altLang="zh-CN" sz="1200" b="1" dirty="0">
                    <a:latin typeface="Huawei Sans" panose="020C0503030203020204" pitchFamily="34" charset="0"/>
                    <a:cs typeface="Huawei Sans" panose="020C0503030203020204" pitchFamily="34" charset="0"/>
                  </a:rPr>
                  <a:t>Adopters</a:t>
                </a:r>
                <a:endParaRPr lang="zh-CN" altLang="en-US" sz="1200" b="1" dirty="0">
                  <a:latin typeface="Huawei Sans" panose="020C0503030203020204" pitchFamily="34" charset="0"/>
                  <a:cs typeface="Huawei Sans" panose="020C0503030203020204" pitchFamily="34" charset="0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41F6DC69-F043-46F1-8EE3-DA6FF4B05306}"/>
                  </a:ext>
                </a:extLst>
              </p:cNvPr>
              <p:cNvSpPr/>
              <p:nvPr/>
            </p:nvSpPr>
            <p:spPr>
              <a:xfrm>
                <a:off x="4375539" y="1923599"/>
                <a:ext cx="649998" cy="2857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3746"/>
                <a:r>
                  <a:rPr lang="en-US" altLang="zh-CN" sz="1200" b="1" dirty="0">
                    <a:latin typeface="Huawei Sans" panose="020C0503030203020204" pitchFamily="34" charset="0"/>
                    <a:cs typeface="Huawei Sans" panose="020C0503030203020204" pitchFamily="34" charset="0"/>
                  </a:rPr>
                  <a:t>Starters</a:t>
                </a:r>
                <a:endParaRPr lang="zh-CN" altLang="en-US" sz="1200" b="1" dirty="0">
                  <a:latin typeface="Huawei Sans" panose="020C0503030203020204" pitchFamily="34" charset="0"/>
                  <a:cs typeface="Huawei Sans" panose="020C0503030203020204" pitchFamily="34" charset="0"/>
                </a:endParaRPr>
              </a:p>
            </p:txBody>
          </p:sp>
          <p:pic>
            <p:nvPicPr>
              <p:cNvPr id="25" name="图片 24">
                <a:extLst>
                  <a:ext uri="{FF2B5EF4-FFF2-40B4-BE49-F238E27FC236}">
                    <a16:creationId xmlns:a16="http://schemas.microsoft.com/office/drawing/2014/main" id="{9ABC8061-E303-4D47-A210-9EC415D1CE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72228" y="1923599"/>
                <a:ext cx="118987" cy="183057"/>
              </a:xfrm>
              <a:prstGeom prst="rect">
                <a:avLst/>
              </a:prstGeom>
            </p:spPr>
          </p:pic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id="{28483F20-084F-46EF-8788-4E11B25F2F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1009" y="1923102"/>
                <a:ext cx="153087" cy="171457"/>
              </a:xfrm>
              <a:prstGeom prst="rect">
                <a:avLst/>
              </a:prstGeom>
            </p:spPr>
          </p:pic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E8299036-1FD5-4248-984F-40FB21795E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56658" y="1914481"/>
                <a:ext cx="129616" cy="213326"/>
              </a:xfrm>
              <a:prstGeom prst="rect">
                <a:avLst/>
              </a:prstGeom>
            </p:spPr>
          </p:pic>
        </p:grp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09D01E3A-C4AF-4BA7-A95C-A5FCB6D7229D}"/>
                </a:ext>
              </a:extLst>
            </p:cNvPr>
            <p:cNvSpPr/>
            <p:nvPr/>
          </p:nvSpPr>
          <p:spPr>
            <a:xfrm>
              <a:off x="969309" y="1949678"/>
              <a:ext cx="80758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746"/>
              <a:r>
                <a:rPr lang="en-US" altLang="zh-CN" sz="1400" b="1" dirty="0">
                  <a:solidFill>
                    <a:srgbClr val="FF0000"/>
                  </a:solidFill>
                </a:rPr>
                <a:t>GDP p.c.</a:t>
              </a:r>
            </a:p>
            <a:p>
              <a:pPr defTabSz="913746"/>
              <a:r>
                <a:rPr lang="en-US" altLang="zh-CN" sz="14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2020</a:t>
              </a:r>
            </a:p>
            <a:p>
              <a:pPr defTabSz="913746"/>
              <a:r>
                <a:rPr lang="en-US" altLang="zh-CN" sz="1400" b="1" dirty="0">
                  <a:solidFill>
                    <a:srgbClr val="FF0000"/>
                  </a:solidFill>
                </a:rPr>
                <a:t>(USD)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C2154A99-49FE-4294-B91D-22B733AA0F20}"/>
                </a:ext>
              </a:extLst>
            </p:cNvPr>
            <p:cNvSpPr/>
            <p:nvPr/>
          </p:nvSpPr>
          <p:spPr>
            <a:xfrm>
              <a:off x="938667" y="2767566"/>
              <a:ext cx="847659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746"/>
              <a:r>
                <a:rPr lang="en-US" altLang="zh-CN" sz="1400" b="1" dirty="0">
                  <a:solidFill>
                    <a:srgbClr val="FF0000"/>
                  </a:solidFill>
                </a:rPr>
                <a:t>GDP p.c.</a:t>
              </a:r>
            </a:p>
            <a:p>
              <a:pPr defTabSz="913746"/>
              <a:r>
                <a:rPr lang="en-US" altLang="zh-CN" sz="14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2015</a:t>
              </a:r>
            </a:p>
            <a:p>
              <a:pPr defTabSz="913746"/>
              <a:r>
                <a:rPr lang="en-US" altLang="zh-CN" sz="1400" b="1" dirty="0">
                  <a:solidFill>
                    <a:srgbClr val="FF0000"/>
                  </a:solidFill>
                </a:rPr>
                <a:t>(USD)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CF08059D-7AD3-48DE-A969-3C6343C842C4}"/>
                </a:ext>
              </a:extLst>
            </p:cNvPr>
            <p:cNvCxnSpPr/>
            <p:nvPr/>
          </p:nvCxnSpPr>
          <p:spPr>
            <a:xfrm>
              <a:off x="1798131" y="2290583"/>
              <a:ext cx="2659033" cy="0"/>
            </a:xfrm>
            <a:prstGeom prst="line">
              <a:avLst/>
            </a:prstGeom>
            <a:ln w="22225">
              <a:solidFill>
                <a:srgbClr val="349BF0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椭圆 142">
              <a:extLst>
                <a:ext uri="{FF2B5EF4-FFF2-40B4-BE49-F238E27FC236}">
                  <a16:creationId xmlns:a16="http://schemas.microsoft.com/office/drawing/2014/main" id="{F6658CD6-3751-4868-B1EA-3D3288C4374A}"/>
                </a:ext>
              </a:extLst>
            </p:cNvPr>
            <p:cNvSpPr/>
            <p:nvPr/>
          </p:nvSpPr>
          <p:spPr>
            <a:xfrm>
              <a:off x="1956209" y="2080032"/>
              <a:ext cx="448110" cy="447341"/>
            </a:xfrm>
            <a:prstGeom prst="ellipse">
              <a:avLst/>
            </a:prstGeom>
            <a:gradFill flip="none" rotWithShape="1">
              <a:gsLst>
                <a:gs pos="0">
                  <a:srgbClr val="349BF0">
                    <a:alpha val="47000"/>
                  </a:srgbClr>
                </a:gs>
                <a:gs pos="99000">
                  <a:srgbClr val="156C9C">
                    <a:alpha val="18000"/>
                  </a:srgbClr>
                </a:gs>
              </a:gsLst>
              <a:lin ang="16200000" scaled="0"/>
            </a:gradFill>
            <a:ln w="3175" cap="flat">
              <a:noFill/>
              <a:prstDash val="solid"/>
              <a:round/>
            </a:ln>
            <a:effectLst/>
          </p:spPr>
          <p:txBody>
            <a:bodyPr wrap="square" lIns="36513" tIns="36513" rIns="36513" bIns="36513" numCol="1" anchor="ctr">
              <a:noAutofit/>
            </a:bodyPr>
            <a:lstStyle/>
            <a:p>
              <a:pPr algn="ctr" defTabSz="921470">
                <a:defRPr sz="2800">
                  <a:solidFill>
                    <a:srgbClr val="FFFFFF"/>
                  </a:solidFill>
                  <a:latin typeface="Huawei Sans"/>
                  <a:ea typeface="Huawei Sans"/>
                  <a:cs typeface="Huawei Sans"/>
                  <a:sym typeface="Huawei Sans"/>
                </a:defRPr>
              </a:pPr>
              <a:endParaRPr sz="3194" dirty="0">
                <a:latin typeface="Huawei Sans"/>
                <a:ea typeface="Huawei Sans"/>
                <a:cs typeface="Huawei Sans"/>
                <a:sym typeface="Huawei Sans"/>
              </a:endParaRPr>
            </a:p>
          </p:txBody>
        </p:sp>
        <p:sp>
          <p:nvSpPr>
            <p:cNvPr id="34" name="椭圆 143">
              <a:extLst>
                <a:ext uri="{FF2B5EF4-FFF2-40B4-BE49-F238E27FC236}">
                  <a16:creationId xmlns:a16="http://schemas.microsoft.com/office/drawing/2014/main" id="{AF7A4347-88DF-45A0-8464-7C25F1F1A307}"/>
                </a:ext>
              </a:extLst>
            </p:cNvPr>
            <p:cNvSpPr/>
            <p:nvPr/>
          </p:nvSpPr>
          <p:spPr>
            <a:xfrm>
              <a:off x="1913732" y="2039036"/>
              <a:ext cx="527484" cy="529333"/>
            </a:xfrm>
            <a:prstGeom prst="ellipse">
              <a:avLst/>
            </a:prstGeom>
            <a:noFill/>
            <a:ln w="9525" cap="flat">
              <a:solidFill>
                <a:srgbClr val="349BF0">
                  <a:alpha val="84000"/>
                </a:srgbClr>
              </a:solidFill>
              <a:prstDash val="solid"/>
              <a:round/>
            </a:ln>
            <a:effectLst/>
          </p:spPr>
          <p:txBody>
            <a:bodyPr wrap="square" lIns="36513" tIns="36513" rIns="36513" bIns="36513" numCol="1" anchor="ctr">
              <a:noAutofit/>
            </a:bodyPr>
            <a:lstStyle/>
            <a:p>
              <a:pPr algn="ctr" defTabSz="921470">
                <a:defRPr sz="2800">
                  <a:solidFill>
                    <a:srgbClr val="FFFFFF"/>
                  </a:solidFill>
                  <a:latin typeface="Huawei Sans"/>
                  <a:ea typeface="Huawei Sans"/>
                  <a:cs typeface="Huawei Sans"/>
                  <a:sym typeface="Huawei Sans"/>
                </a:defRPr>
              </a:pPr>
              <a:endParaRPr sz="3194" dirty="0">
                <a:latin typeface="Huawei Sans"/>
                <a:ea typeface="Huawei Sans"/>
                <a:cs typeface="Huawei Sans"/>
                <a:sym typeface="Huawei Sans"/>
              </a:endParaRPr>
            </a:p>
          </p:txBody>
        </p:sp>
        <p:sp>
          <p:nvSpPr>
            <p:cNvPr id="37" name="椭圆 142">
              <a:extLst>
                <a:ext uri="{FF2B5EF4-FFF2-40B4-BE49-F238E27FC236}">
                  <a16:creationId xmlns:a16="http://schemas.microsoft.com/office/drawing/2014/main" id="{25FFFCC0-19FD-429A-BA9A-F33CD4F8B490}"/>
                </a:ext>
              </a:extLst>
            </p:cNvPr>
            <p:cNvSpPr/>
            <p:nvPr/>
          </p:nvSpPr>
          <p:spPr>
            <a:xfrm>
              <a:off x="3013933" y="2111342"/>
              <a:ext cx="385394" cy="384735"/>
            </a:xfrm>
            <a:prstGeom prst="ellipse">
              <a:avLst/>
            </a:prstGeom>
            <a:gradFill flip="none" rotWithShape="1">
              <a:gsLst>
                <a:gs pos="0">
                  <a:srgbClr val="00AAC9">
                    <a:alpha val="37000"/>
                  </a:srgbClr>
                </a:gs>
                <a:gs pos="99000">
                  <a:srgbClr val="00AAC9">
                    <a:alpha val="28000"/>
                  </a:srgbClr>
                </a:gs>
              </a:gsLst>
              <a:lin ang="16200000" scaled="0"/>
            </a:gradFill>
            <a:ln w="3175" cap="flat">
              <a:noFill/>
              <a:prstDash val="solid"/>
              <a:round/>
            </a:ln>
            <a:effectLst/>
          </p:spPr>
          <p:txBody>
            <a:bodyPr wrap="square" lIns="36513" tIns="36513" rIns="36513" bIns="36513" numCol="1" anchor="ctr">
              <a:noAutofit/>
            </a:bodyPr>
            <a:lstStyle/>
            <a:p>
              <a:pPr algn="ctr" defTabSz="921470">
                <a:defRPr sz="2800">
                  <a:solidFill>
                    <a:srgbClr val="FFFFFF"/>
                  </a:solidFill>
                  <a:latin typeface="Huawei Sans"/>
                  <a:ea typeface="Huawei Sans"/>
                  <a:cs typeface="Huawei Sans"/>
                  <a:sym typeface="Huawei Sans"/>
                </a:defRPr>
              </a:pPr>
              <a:endParaRPr sz="3194" dirty="0">
                <a:latin typeface="Huawei Sans"/>
                <a:ea typeface="Huawei Sans"/>
                <a:cs typeface="Huawei Sans"/>
                <a:sym typeface="Huawei Sans"/>
              </a:endParaRPr>
            </a:p>
          </p:txBody>
        </p:sp>
        <p:sp>
          <p:nvSpPr>
            <p:cNvPr id="38" name="椭圆 143">
              <a:extLst>
                <a:ext uri="{FF2B5EF4-FFF2-40B4-BE49-F238E27FC236}">
                  <a16:creationId xmlns:a16="http://schemas.microsoft.com/office/drawing/2014/main" id="{7102DE77-F77E-44AB-83FB-ACFADD8761B7}"/>
                </a:ext>
              </a:extLst>
            </p:cNvPr>
            <p:cNvSpPr/>
            <p:nvPr/>
          </p:nvSpPr>
          <p:spPr>
            <a:xfrm>
              <a:off x="2977401" y="2076082"/>
              <a:ext cx="453660" cy="455251"/>
            </a:xfrm>
            <a:prstGeom prst="ellipse">
              <a:avLst/>
            </a:prstGeom>
            <a:noFill/>
            <a:ln w="9525" cap="flat">
              <a:solidFill>
                <a:srgbClr val="00AAC9">
                  <a:alpha val="84000"/>
                </a:srgbClr>
              </a:solidFill>
              <a:prstDash val="solid"/>
              <a:round/>
            </a:ln>
            <a:effectLst/>
          </p:spPr>
          <p:txBody>
            <a:bodyPr wrap="square" lIns="36513" tIns="36513" rIns="36513" bIns="36513" numCol="1" anchor="ctr">
              <a:noAutofit/>
            </a:bodyPr>
            <a:lstStyle/>
            <a:p>
              <a:pPr algn="ctr" defTabSz="921470">
                <a:defRPr sz="2800">
                  <a:solidFill>
                    <a:srgbClr val="FFFFFF"/>
                  </a:solidFill>
                  <a:latin typeface="Huawei Sans"/>
                  <a:ea typeface="Huawei Sans"/>
                  <a:cs typeface="Huawei Sans"/>
                  <a:sym typeface="Huawei Sans"/>
                </a:defRPr>
              </a:pPr>
              <a:endParaRPr sz="3194" dirty="0">
                <a:latin typeface="Huawei Sans"/>
                <a:ea typeface="Huawei Sans"/>
                <a:cs typeface="Huawei Sans"/>
                <a:sym typeface="Huawei Sans"/>
              </a:endParaRPr>
            </a:p>
          </p:txBody>
        </p:sp>
        <p:sp>
          <p:nvSpPr>
            <p:cNvPr id="41" name="椭圆 142">
              <a:extLst>
                <a:ext uri="{FF2B5EF4-FFF2-40B4-BE49-F238E27FC236}">
                  <a16:creationId xmlns:a16="http://schemas.microsoft.com/office/drawing/2014/main" id="{5F257E6E-9D35-4962-B479-B5232C09C456}"/>
                </a:ext>
              </a:extLst>
            </p:cNvPr>
            <p:cNvSpPr/>
            <p:nvPr/>
          </p:nvSpPr>
          <p:spPr>
            <a:xfrm>
              <a:off x="3932018" y="2152816"/>
              <a:ext cx="321641" cy="321092"/>
            </a:xfrm>
            <a:prstGeom prst="ellipse">
              <a:avLst/>
            </a:prstGeom>
            <a:gradFill flip="none" rotWithShape="1">
              <a:gsLst>
                <a:gs pos="0">
                  <a:srgbClr val="85CEDF">
                    <a:alpha val="58000"/>
                  </a:srgbClr>
                </a:gs>
                <a:gs pos="99000">
                  <a:srgbClr val="85CEDF">
                    <a:alpha val="22000"/>
                  </a:srgbClr>
                </a:gs>
              </a:gsLst>
              <a:lin ang="16200000" scaled="0"/>
            </a:gradFill>
            <a:ln w="3175" cap="flat">
              <a:noFill/>
              <a:prstDash val="solid"/>
              <a:round/>
            </a:ln>
            <a:effectLst/>
          </p:spPr>
          <p:txBody>
            <a:bodyPr wrap="square" lIns="36513" tIns="36513" rIns="36513" bIns="36513" numCol="1" anchor="ctr">
              <a:noAutofit/>
            </a:bodyPr>
            <a:lstStyle/>
            <a:p>
              <a:pPr algn="ctr" defTabSz="921470">
                <a:defRPr sz="2800">
                  <a:solidFill>
                    <a:srgbClr val="FFFFFF"/>
                  </a:solidFill>
                  <a:latin typeface="Huawei Sans"/>
                  <a:ea typeface="Huawei Sans"/>
                  <a:cs typeface="Huawei Sans"/>
                  <a:sym typeface="Huawei Sans"/>
                </a:defRPr>
              </a:pPr>
              <a:endParaRPr sz="3194" b="1" dirty="0">
                <a:latin typeface="Huawei Sans"/>
                <a:ea typeface="Huawei Sans"/>
                <a:cs typeface="Huawei Sans"/>
                <a:sym typeface="Huawei Sans"/>
              </a:endParaRPr>
            </a:p>
          </p:txBody>
        </p:sp>
        <p:sp>
          <p:nvSpPr>
            <p:cNvPr id="42" name="椭圆 143">
              <a:extLst>
                <a:ext uri="{FF2B5EF4-FFF2-40B4-BE49-F238E27FC236}">
                  <a16:creationId xmlns:a16="http://schemas.microsoft.com/office/drawing/2014/main" id="{BC9884F2-7AE9-4811-9EF8-4B1F5EB106B3}"/>
                </a:ext>
              </a:extLst>
            </p:cNvPr>
            <p:cNvSpPr/>
            <p:nvPr/>
          </p:nvSpPr>
          <p:spPr>
            <a:xfrm>
              <a:off x="3903533" y="2113738"/>
              <a:ext cx="378613" cy="379944"/>
            </a:xfrm>
            <a:prstGeom prst="ellipse">
              <a:avLst/>
            </a:prstGeom>
            <a:noFill/>
            <a:ln w="9525" cap="flat">
              <a:solidFill>
                <a:srgbClr val="85CEDF">
                  <a:alpha val="84000"/>
                </a:srgbClr>
              </a:solidFill>
              <a:prstDash val="solid"/>
              <a:round/>
            </a:ln>
            <a:effectLst/>
          </p:spPr>
          <p:txBody>
            <a:bodyPr wrap="square" lIns="36513" tIns="36513" rIns="36513" bIns="36513" numCol="1" anchor="ctr">
              <a:noAutofit/>
            </a:bodyPr>
            <a:lstStyle/>
            <a:p>
              <a:pPr algn="ctr" defTabSz="921470">
                <a:defRPr sz="2800">
                  <a:solidFill>
                    <a:srgbClr val="FFFFFF"/>
                  </a:solidFill>
                  <a:latin typeface="Huawei Sans"/>
                  <a:ea typeface="Huawei Sans"/>
                  <a:cs typeface="Huawei Sans"/>
                  <a:sym typeface="Huawei Sans"/>
                </a:defRPr>
              </a:pPr>
              <a:endParaRPr sz="3194" dirty="0">
                <a:latin typeface="Huawei Sans"/>
                <a:ea typeface="Huawei Sans"/>
                <a:cs typeface="Huawei Sans"/>
                <a:sym typeface="Huawei Sans"/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7DE539D2-00C7-44AA-9EA9-3454207AB8CD}"/>
                </a:ext>
              </a:extLst>
            </p:cNvPr>
            <p:cNvSpPr/>
            <p:nvPr/>
          </p:nvSpPr>
          <p:spPr>
            <a:xfrm>
              <a:off x="1856330" y="2185810"/>
              <a:ext cx="686138" cy="3073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3746"/>
              <a:r>
                <a:rPr lang="en-US" altLang="zh-CN" sz="1398" b="1" dirty="0"/>
                <a:t>17,774</a:t>
              </a:r>
              <a:endParaRPr lang="zh-CN" altLang="en-US" sz="1398" b="1" dirty="0"/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28622BAE-3835-40E1-AB04-6AFA11BA7A7F}"/>
                </a:ext>
              </a:extLst>
            </p:cNvPr>
            <p:cNvSpPr/>
            <p:nvPr/>
          </p:nvSpPr>
          <p:spPr>
            <a:xfrm>
              <a:off x="2899779" y="2172734"/>
              <a:ext cx="68800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3746"/>
              <a:r>
                <a:rPr lang="en-US" altLang="zh-CN" sz="1400" b="1" dirty="0"/>
                <a:t>10,475</a:t>
              </a:r>
              <a:endParaRPr lang="zh-CN" altLang="en-US" sz="1400" b="1" dirty="0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36FAFC7E-5A9D-47DB-9EEA-14A823E04F43}"/>
                </a:ext>
              </a:extLst>
            </p:cNvPr>
            <p:cNvSpPr/>
            <p:nvPr/>
          </p:nvSpPr>
          <p:spPr>
            <a:xfrm>
              <a:off x="3880988" y="2165709"/>
              <a:ext cx="55015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3746"/>
              <a:r>
                <a:rPr lang="en-US" altLang="zh-CN" sz="1400" b="1" dirty="0"/>
                <a:t>7708</a:t>
              </a:r>
              <a:endParaRPr lang="zh-CN" altLang="en-US" sz="1400" b="1" dirty="0"/>
            </a:p>
          </p:txBody>
        </p: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ECD681B0-C698-4B40-8792-90F0EDAE14CA}"/>
                </a:ext>
              </a:extLst>
            </p:cNvPr>
            <p:cNvGrpSpPr/>
            <p:nvPr/>
          </p:nvGrpSpPr>
          <p:grpSpPr>
            <a:xfrm>
              <a:off x="1819585" y="2750723"/>
              <a:ext cx="2637579" cy="466764"/>
              <a:chOff x="1407377" y="3843090"/>
              <a:chExt cx="3230991" cy="571778"/>
            </a:xfrm>
          </p:grpSpPr>
          <p:cxnSp>
            <p:nvCxnSpPr>
              <p:cNvPr id="47" name="直接连接符 46">
                <a:extLst>
                  <a:ext uri="{FF2B5EF4-FFF2-40B4-BE49-F238E27FC236}">
                    <a16:creationId xmlns:a16="http://schemas.microsoft.com/office/drawing/2014/main" id="{D9EA2A6D-0F6A-48D1-BAE3-D35C6756543F}"/>
                  </a:ext>
                </a:extLst>
              </p:cNvPr>
              <p:cNvCxnSpPr/>
              <p:nvPr/>
            </p:nvCxnSpPr>
            <p:spPr>
              <a:xfrm>
                <a:off x="1407377" y="4114799"/>
                <a:ext cx="3230991" cy="0"/>
              </a:xfrm>
              <a:prstGeom prst="line">
                <a:avLst/>
              </a:prstGeom>
              <a:ln w="22225">
                <a:solidFill>
                  <a:srgbClr val="349BF0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组合 47">
                <a:extLst>
                  <a:ext uri="{FF2B5EF4-FFF2-40B4-BE49-F238E27FC236}">
                    <a16:creationId xmlns:a16="http://schemas.microsoft.com/office/drawing/2014/main" id="{C78774D9-6BB5-424D-82FA-F6F56AEC6771}"/>
                  </a:ext>
                </a:extLst>
              </p:cNvPr>
              <p:cNvGrpSpPr/>
              <p:nvPr/>
            </p:nvGrpSpPr>
            <p:grpSpPr>
              <a:xfrm>
                <a:off x="1561220" y="3843090"/>
                <a:ext cx="569780" cy="571778"/>
                <a:chOff x="1760153" y="3963203"/>
                <a:chExt cx="450084" cy="451663"/>
              </a:xfrm>
            </p:grpSpPr>
            <p:sp>
              <p:nvSpPr>
                <p:cNvPr id="61" name="椭圆 142">
                  <a:extLst>
                    <a:ext uri="{FF2B5EF4-FFF2-40B4-BE49-F238E27FC236}">
                      <a16:creationId xmlns:a16="http://schemas.microsoft.com/office/drawing/2014/main" id="{711DB5E2-227F-4A7A-B5BE-1212CC1BCCAF}"/>
                    </a:ext>
                  </a:extLst>
                </p:cNvPr>
                <p:cNvSpPr/>
                <p:nvPr/>
              </p:nvSpPr>
              <p:spPr>
                <a:xfrm>
                  <a:off x="1796396" y="3998182"/>
                  <a:ext cx="382357" cy="3817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49BF0">
                        <a:alpha val="47000"/>
                      </a:srgbClr>
                    </a:gs>
                    <a:gs pos="99000">
                      <a:srgbClr val="156C9C">
                        <a:alpha val="18000"/>
                      </a:srgbClr>
                    </a:gs>
                  </a:gsLst>
                  <a:lin ang="16200000" scaled="0"/>
                </a:gradFill>
                <a:ln w="3175" cap="flat">
                  <a:noFill/>
                  <a:prstDash val="solid"/>
                  <a:round/>
                </a:ln>
                <a:effectLst/>
              </p:spPr>
              <p:txBody>
                <a:bodyPr wrap="square" lIns="36513" tIns="36513" rIns="36513" bIns="36513" numCol="1" anchor="ctr">
                  <a:noAutofit/>
                </a:bodyPr>
                <a:lstStyle/>
                <a:p>
                  <a:pPr algn="ctr" defTabSz="921470">
                    <a:defRPr sz="2800">
                      <a:solidFill>
                        <a:srgbClr val="FFFFFF"/>
                      </a:solidFill>
                      <a:latin typeface="Huawei Sans"/>
                      <a:ea typeface="Huawei Sans"/>
                      <a:cs typeface="Huawei Sans"/>
                      <a:sym typeface="Huawei Sans"/>
                    </a:defRPr>
                  </a:pPr>
                  <a:endParaRPr sz="3194" dirty="0">
                    <a:latin typeface="Huawei Sans"/>
                    <a:ea typeface="Huawei Sans"/>
                    <a:cs typeface="Huawei Sans"/>
                    <a:sym typeface="Huawei Sans"/>
                  </a:endParaRPr>
                </a:p>
              </p:txBody>
            </p:sp>
            <p:sp>
              <p:nvSpPr>
                <p:cNvPr id="62" name="椭圆 143">
                  <a:extLst>
                    <a:ext uri="{FF2B5EF4-FFF2-40B4-BE49-F238E27FC236}">
                      <a16:creationId xmlns:a16="http://schemas.microsoft.com/office/drawing/2014/main" id="{2D33857E-B239-4DE1-A267-2D89755A971D}"/>
                    </a:ext>
                  </a:extLst>
                </p:cNvPr>
                <p:cNvSpPr/>
                <p:nvPr/>
              </p:nvSpPr>
              <p:spPr>
                <a:xfrm>
                  <a:off x="1760153" y="3963203"/>
                  <a:ext cx="450084" cy="451663"/>
                </a:xfrm>
                <a:prstGeom prst="ellipse">
                  <a:avLst/>
                </a:prstGeom>
                <a:noFill/>
                <a:ln w="9525" cap="flat">
                  <a:solidFill>
                    <a:srgbClr val="349BF0">
                      <a:alpha val="84000"/>
                    </a:srgbClr>
                  </a:solidFill>
                  <a:prstDash val="solid"/>
                  <a:round/>
                </a:ln>
                <a:effectLst/>
              </p:spPr>
              <p:txBody>
                <a:bodyPr wrap="square" lIns="36513" tIns="36513" rIns="36513" bIns="36513" numCol="1" anchor="ctr">
                  <a:noAutofit/>
                </a:bodyPr>
                <a:lstStyle/>
                <a:p>
                  <a:pPr algn="ctr" defTabSz="921470">
                    <a:defRPr sz="2800">
                      <a:solidFill>
                        <a:srgbClr val="FFFFFF"/>
                      </a:solidFill>
                      <a:latin typeface="Huawei Sans"/>
                      <a:ea typeface="Huawei Sans"/>
                      <a:cs typeface="Huawei Sans"/>
                      <a:sym typeface="Huawei Sans"/>
                    </a:defRPr>
                  </a:pPr>
                  <a:endParaRPr sz="3194" dirty="0">
                    <a:latin typeface="Huawei Sans"/>
                    <a:ea typeface="Huawei Sans"/>
                    <a:cs typeface="Huawei Sans"/>
                    <a:sym typeface="Huawei Sans"/>
                  </a:endParaRPr>
                </a:p>
              </p:txBody>
            </p:sp>
          </p:grpSp>
          <p:grpSp>
            <p:nvGrpSpPr>
              <p:cNvPr id="49" name="组合 48">
                <a:extLst>
                  <a:ext uri="{FF2B5EF4-FFF2-40B4-BE49-F238E27FC236}">
                    <a16:creationId xmlns:a16="http://schemas.microsoft.com/office/drawing/2014/main" id="{E66C3CF0-395D-47E2-9864-ECB32AA8EC8B}"/>
                  </a:ext>
                </a:extLst>
              </p:cNvPr>
              <p:cNvGrpSpPr/>
              <p:nvPr/>
            </p:nvGrpSpPr>
            <p:grpSpPr>
              <a:xfrm>
                <a:off x="2866612" y="3883094"/>
                <a:ext cx="490036" cy="491754"/>
                <a:chOff x="1760153" y="3963200"/>
                <a:chExt cx="450084" cy="451662"/>
              </a:xfrm>
            </p:grpSpPr>
            <p:sp>
              <p:nvSpPr>
                <p:cNvPr id="58" name="椭圆 142">
                  <a:extLst>
                    <a:ext uri="{FF2B5EF4-FFF2-40B4-BE49-F238E27FC236}">
                      <a16:creationId xmlns:a16="http://schemas.microsoft.com/office/drawing/2014/main" id="{609537FB-497F-497C-A9AB-79AD455E9B04}"/>
                    </a:ext>
                  </a:extLst>
                </p:cNvPr>
                <p:cNvSpPr/>
                <p:nvPr/>
              </p:nvSpPr>
              <p:spPr>
                <a:xfrm>
                  <a:off x="1796396" y="3998182"/>
                  <a:ext cx="382357" cy="3817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AAC9">
                        <a:alpha val="37000"/>
                      </a:srgbClr>
                    </a:gs>
                    <a:gs pos="99000">
                      <a:srgbClr val="00AAC9">
                        <a:alpha val="28000"/>
                      </a:srgbClr>
                    </a:gs>
                  </a:gsLst>
                  <a:lin ang="16200000" scaled="0"/>
                </a:gradFill>
                <a:ln w="3175" cap="flat">
                  <a:noFill/>
                  <a:prstDash val="solid"/>
                  <a:round/>
                </a:ln>
                <a:effectLst/>
              </p:spPr>
              <p:txBody>
                <a:bodyPr wrap="square" lIns="36513" tIns="36513" rIns="36513" bIns="36513" numCol="1" anchor="ctr">
                  <a:noAutofit/>
                </a:bodyPr>
                <a:lstStyle/>
                <a:p>
                  <a:pPr algn="ctr" defTabSz="921470">
                    <a:defRPr sz="2800">
                      <a:solidFill>
                        <a:srgbClr val="FFFFFF"/>
                      </a:solidFill>
                      <a:latin typeface="Huawei Sans"/>
                      <a:ea typeface="Huawei Sans"/>
                      <a:cs typeface="Huawei Sans"/>
                      <a:sym typeface="Huawei Sans"/>
                    </a:defRPr>
                  </a:pPr>
                  <a:endParaRPr sz="3194" dirty="0">
                    <a:latin typeface="Huawei Sans"/>
                    <a:ea typeface="Huawei Sans"/>
                    <a:cs typeface="Huawei Sans"/>
                    <a:sym typeface="Huawei Sans"/>
                  </a:endParaRPr>
                </a:p>
              </p:txBody>
            </p:sp>
            <p:sp>
              <p:nvSpPr>
                <p:cNvPr id="59" name="椭圆 143">
                  <a:extLst>
                    <a:ext uri="{FF2B5EF4-FFF2-40B4-BE49-F238E27FC236}">
                      <a16:creationId xmlns:a16="http://schemas.microsoft.com/office/drawing/2014/main" id="{821A6B93-D3EC-4687-A258-32D8AA56E6F8}"/>
                    </a:ext>
                  </a:extLst>
                </p:cNvPr>
                <p:cNvSpPr/>
                <p:nvPr/>
              </p:nvSpPr>
              <p:spPr>
                <a:xfrm>
                  <a:off x="1760153" y="3963200"/>
                  <a:ext cx="450084" cy="451662"/>
                </a:xfrm>
                <a:prstGeom prst="ellipse">
                  <a:avLst/>
                </a:prstGeom>
                <a:noFill/>
                <a:ln w="9525" cap="flat">
                  <a:solidFill>
                    <a:srgbClr val="00AAC9">
                      <a:alpha val="84000"/>
                    </a:srgbClr>
                  </a:solidFill>
                  <a:prstDash val="solid"/>
                  <a:round/>
                </a:ln>
                <a:effectLst/>
              </p:spPr>
              <p:txBody>
                <a:bodyPr wrap="square" lIns="36513" tIns="36513" rIns="36513" bIns="36513" numCol="1" anchor="ctr">
                  <a:noAutofit/>
                </a:bodyPr>
                <a:lstStyle/>
                <a:p>
                  <a:pPr algn="ctr" defTabSz="921470">
                    <a:defRPr sz="2800">
                      <a:solidFill>
                        <a:srgbClr val="FFFFFF"/>
                      </a:solidFill>
                      <a:latin typeface="Huawei Sans"/>
                      <a:ea typeface="Huawei Sans"/>
                      <a:cs typeface="Huawei Sans"/>
                      <a:sym typeface="Huawei Sans"/>
                    </a:defRPr>
                  </a:pPr>
                  <a:endParaRPr sz="3194" dirty="0">
                    <a:latin typeface="Huawei Sans"/>
                    <a:ea typeface="Huawei Sans"/>
                    <a:cs typeface="Huawei Sans"/>
                    <a:sym typeface="Huawei Sans"/>
                  </a:endParaRPr>
                </a:p>
              </p:txBody>
            </p:sp>
          </p:grpSp>
          <p:grpSp>
            <p:nvGrpSpPr>
              <p:cNvPr id="50" name="组合 49">
                <a:extLst>
                  <a:ext uri="{FF2B5EF4-FFF2-40B4-BE49-F238E27FC236}">
                    <a16:creationId xmlns:a16="http://schemas.microsoft.com/office/drawing/2014/main" id="{14736270-F867-4307-A4D3-222457CDD5A5}"/>
                  </a:ext>
                </a:extLst>
              </p:cNvPr>
              <p:cNvGrpSpPr/>
              <p:nvPr/>
            </p:nvGrpSpPr>
            <p:grpSpPr>
              <a:xfrm>
                <a:off x="3982881" y="3923776"/>
                <a:ext cx="408972" cy="410408"/>
                <a:chOff x="1760153" y="3963208"/>
                <a:chExt cx="450083" cy="451663"/>
              </a:xfrm>
            </p:grpSpPr>
            <p:sp>
              <p:nvSpPr>
                <p:cNvPr id="55" name="椭圆 142">
                  <a:extLst>
                    <a:ext uri="{FF2B5EF4-FFF2-40B4-BE49-F238E27FC236}">
                      <a16:creationId xmlns:a16="http://schemas.microsoft.com/office/drawing/2014/main" id="{EB1C2F43-82A0-4557-A251-107AFA8DBDBF}"/>
                    </a:ext>
                  </a:extLst>
                </p:cNvPr>
                <p:cNvSpPr/>
                <p:nvPr/>
              </p:nvSpPr>
              <p:spPr>
                <a:xfrm>
                  <a:off x="1796396" y="3998182"/>
                  <a:ext cx="382357" cy="3817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85CEDF">
                        <a:alpha val="58000"/>
                      </a:srgbClr>
                    </a:gs>
                    <a:gs pos="99000">
                      <a:srgbClr val="85CEDF">
                        <a:alpha val="22000"/>
                      </a:srgbClr>
                    </a:gs>
                  </a:gsLst>
                  <a:lin ang="16200000" scaled="0"/>
                </a:gradFill>
                <a:ln w="3175" cap="flat">
                  <a:noFill/>
                  <a:prstDash val="solid"/>
                  <a:round/>
                </a:ln>
                <a:effectLst/>
              </p:spPr>
              <p:txBody>
                <a:bodyPr wrap="square" lIns="36513" tIns="36513" rIns="36513" bIns="36513" numCol="1" anchor="ctr">
                  <a:noAutofit/>
                </a:bodyPr>
                <a:lstStyle/>
                <a:p>
                  <a:pPr algn="ctr" defTabSz="921470">
                    <a:defRPr sz="2800">
                      <a:solidFill>
                        <a:srgbClr val="FFFFFF"/>
                      </a:solidFill>
                      <a:latin typeface="Huawei Sans"/>
                      <a:ea typeface="Huawei Sans"/>
                      <a:cs typeface="Huawei Sans"/>
                      <a:sym typeface="Huawei Sans"/>
                    </a:defRPr>
                  </a:pPr>
                  <a:endParaRPr sz="3194" dirty="0">
                    <a:latin typeface="Huawei Sans"/>
                    <a:ea typeface="Huawei Sans"/>
                    <a:cs typeface="Huawei Sans"/>
                    <a:sym typeface="Huawei Sans"/>
                  </a:endParaRPr>
                </a:p>
              </p:txBody>
            </p:sp>
            <p:sp>
              <p:nvSpPr>
                <p:cNvPr id="56" name="椭圆 143">
                  <a:extLst>
                    <a:ext uri="{FF2B5EF4-FFF2-40B4-BE49-F238E27FC236}">
                      <a16:creationId xmlns:a16="http://schemas.microsoft.com/office/drawing/2014/main" id="{72C4C2B4-B27C-4A48-A8C0-3AA5DCAF637B}"/>
                    </a:ext>
                  </a:extLst>
                </p:cNvPr>
                <p:cNvSpPr/>
                <p:nvPr/>
              </p:nvSpPr>
              <p:spPr>
                <a:xfrm>
                  <a:off x="1760153" y="3963208"/>
                  <a:ext cx="450083" cy="451663"/>
                </a:xfrm>
                <a:prstGeom prst="ellipse">
                  <a:avLst/>
                </a:prstGeom>
                <a:noFill/>
                <a:ln w="9525" cap="flat">
                  <a:solidFill>
                    <a:srgbClr val="85CEDF">
                      <a:alpha val="84000"/>
                    </a:srgbClr>
                  </a:solidFill>
                  <a:prstDash val="solid"/>
                  <a:round/>
                </a:ln>
                <a:effectLst/>
              </p:spPr>
              <p:txBody>
                <a:bodyPr wrap="square" lIns="36513" tIns="36513" rIns="36513" bIns="36513" numCol="1" anchor="ctr">
                  <a:noAutofit/>
                </a:bodyPr>
                <a:lstStyle/>
                <a:p>
                  <a:pPr algn="ctr" defTabSz="921470">
                    <a:defRPr sz="2800">
                      <a:solidFill>
                        <a:srgbClr val="FFFFFF"/>
                      </a:solidFill>
                      <a:latin typeface="Huawei Sans"/>
                      <a:ea typeface="Huawei Sans"/>
                      <a:cs typeface="Huawei Sans"/>
                      <a:sym typeface="Huawei Sans"/>
                    </a:defRPr>
                  </a:pPr>
                  <a:endParaRPr sz="3194" dirty="0">
                    <a:latin typeface="Huawei Sans"/>
                    <a:ea typeface="Huawei Sans"/>
                    <a:cs typeface="Huawei Sans"/>
                    <a:sym typeface="Huawei Sans"/>
                  </a:endParaRPr>
                </a:p>
              </p:txBody>
            </p:sp>
          </p:grpSp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1E37CC08-59C4-4419-AFA5-C0968A6946E0}"/>
                  </a:ext>
                </a:extLst>
              </p:cNvPr>
              <p:cNvSpPr/>
              <p:nvPr/>
            </p:nvSpPr>
            <p:spPr>
              <a:xfrm>
                <a:off x="1499600" y="3955401"/>
                <a:ext cx="840508" cy="3764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3746"/>
                <a:r>
                  <a:rPr lang="en-US" altLang="zh-CN" sz="1400" b="1" dirty="0"/>
                  <a:t>15,903</a:t>
                </a:r>
                <a:endParaRPr lang="zh-CN" altLang="en-US" sz="1400" b="1" dirty="0"/>
              </a:p>
            </p:txBody>
          </p:sp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D73FC7B4-4E8C-4CF9-A639-79421281507D}"/>
                  </a:ext>
                </a:extLst>
              </p:cNvPr>
              <p:cNvSpPr/>
              <p:nvPr/>
            </p:nvSpPr>
            <p:spPr>
              <a:xfrm>
                <a:off x="2839306" y="3968869"/>
                <a:ext cx="673926" cy="3770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3746"/>
                <a:r>
                  <a:rPr lang="en-US" altLang="zh-CN" sz="1400" b="1" dirty="0"/>
                  <a:t>9023</a:t>
                </a:r>
                <a:endParaRPr lang="zh-CN" altLang="en-US" sz="1400" b="1" dirty="0"/>
              </a:p>
            </p:txBody>
          </p:sp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1DEB8A0A-F200-4CA9-943C-4A11C9DCD292}"/>
                  </a:ext>
                </a:extLst>
              </p:cNvPr>
              <p:cNvSpPr/>
              <p:nvPr/>
            </p:nvSpPr>
            <p:spPr>
              <a:xfrm>
                <a:off x="3939811" y="3982511"/>
                <a:ext cx="673926" cy="3770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3746"/>
                <a:r>
                  <a:rPr lang="en-US" altLang="zh-CN" sz="1400" b="1" dirty="0"/>
                  <a:t>7381</a:t>
                </a:r>
                <a:endParaRPr lang="zh-CN" altLang="en-US" sz="1400" b="1" dirty="0"/>
              </a:p>
            </p:txBody>
          </p:sp>
        </p:grpSp>
        <p:sp>
          <p:nvSpPr>
            <p:cNvPr id="112" name="矩形 111">
              <a:extLst>
                <a:ext uri="{FF2B5EF4-FFF2-40B4-BE49-F238E27FC236}">
                  <a16:creationId xmlns:a16="http://schemas.microsoft.com/office/drawing/2014/main" id="{633AEB27-96ED-4E5B-A552-707064836860}"/>
                </a:ext>
              </a:extLst>
            </p:cNvPr>
            <p:cNvSpPr/>
            <p:nvPr/>
          </p:nvSpPr>
          <p:spPr>
            <a:xfrm>
              <a:off x="1066055" y="1091506"/>
              <a:ext cx="4160155" cy="3382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3746"/>
              <a:r>
                <a:rPr lang="en-US" altLang="zh-CN" sz="1598" b="1" dirty="0"/>
                <a:t>IPv6 index growth is correlated to GDP growth </a:t>
              </a:r>
              <a:endParaRPr lang="zh-CN" altLang="en-US" sz="1598" b="1" dirty="0"/>
            </a:p>
          </p:txBody>
        </p:sp>
        <p:sp>
          <p:nvSpPr>
            <p:cNvPr id="117" name="矩形 116">
              <a:extLst>
                <a:ext uri="{FF2B5EF4-FFF2-40B4-BE49-F238E27FC236}">
                  <a16:creationId xmlns:a16="http://schemas.microsoft.com/office/drawing/2014/main" id="{D42A8413-E97B-4342-AADB-F34889F99BB5}"/>
                </a:ext>
              </a:extLst>
            </p:cNvPr>
            <p:cNvSpPr/>
            <p:nvPr/>
          </p:nvSpPr>
          <p:spPr>
            <a:xfrm>
              <a:off x="2169094" y="5480245"/>
              <a:ext cx="3379823" cy="3075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3746"/>
              <a:r>
                <a:rPr lang="zh-CN" altLang="en-US" sz="1398" i="1" dirty="0"/>
                <a:t>Source: World </a:t>
              </a:r>
              <a:r>
                <a:rPr lang="en-US" altLang="zh-CN" sz="1398" i="1" dirty="0"/>
                <a:t>B</a:t>
              </a:r>
              <a:r>
                <a:rPr lang="zh-CN" altLang="en-US" sz="1398" i="1" dirty="0"/>
                <a:t>ank; Roland Berger analysis </a:t>
              </a: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18ECCDFE-6933-39EF-A1F2-CA82BCBDFA2D}"/>
              </a:ext>
            </a:extLst>
          </p:cNvPr>
          <p:cNvGrpSpPr/>
          <p:nvPr/>
        </p:nvGrpSpPr>
        <p:grpSpPr>
          <a:xfrm>
            <a:off x="5898297" y="1102694"/>
            <a:ext cx="5772583" cy="2299478"/>
            <a:chOff x="5950549" y="1311699"/>
            <a:chExt cx="5772583" cy="2299478"/>
          </a:xfrm>
        </p:grpSpPr>
        <p:sp>
          <p:nvSpPr>
            <p:cNvPr id="108" name="圆角矩形 22">
              <a:extLst>
                <a:ext uri="{FF2B5EF4-FFF2-40B4-BE49-F238E27FC236}">
                  <a16:creationId xmlns:a16="http://schemas.microsoft.com/office/drawing/2014/main" id="{BCED4A5C-9890-4F66-A954-79A955D0052C}"/>
                </a:ext>
              </a:extLst>
            </p:cNvPr>
            <p:cNvSpPr/>
            <p:nvPr/>
          </p:nvSpPr>
          <p:spPr>
            <a:xfrm>
              <a:off x="5975137" y="1311699"/>
              <a:ext cx="5747995" cy="2299478"/>
            </a:xfrm>
            <a:prstGeom prst="roundRect">
              <a:avLst>
                <a:gd name="adj" fmla="val 3090"/>
              </a:avLst>
            </a:prstGeom>
            <a:solidFill>
              <a:srgbClr val="F2F2F2">
                <a:alpha val="40000"/>
              </a:srgbClr>
            </a:solidFill>
            <a:ln w="57150" cap="flat" cmpd="sng" algn="ctr">
              <a:solidFill>
                <a:srgbClr val="D9D9D9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368" tIns="45684" rIns="91368" bIns="4568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668">
                <a:defRPr/>
              </a:pPr>
              <a:endParaRPr lang="en-US" sz="1799" kern="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10" name="矩形 109">
              <a:extLst>
                <a:ext uri="{FF2B5EF4-FFF2-40B4-BE49-F238E27FC236}">
                  <a16:creationId xmlns:a16="http://schemas.microsoft.com/office/drawing/2014/main" id="{51C6E190-BBDE-43BE-9531-401DEBE1F772}"/>
                </a:ext>
              </a:extLst>
            </p:cNvPr>
            <p:cNvSpPr/>
            <p:nvPr/>
          </p:nvSpPr>
          <p:spPr>
            <a:xfrm>
              <a:off x="7693065" y="1333327"/>
              <a:ext cx="2009589" cy="3384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599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Benefit to Society</a:t>
              </a:r>
              <a:endParaRPr lang="en-US" altLang="zh-CN" sz="1599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矩形 117">
              <a:extLst>
                <a:ext uri="{FF2B5EF4-FFF2-40B4-BE49-F238E27FC236}">
                  <a16:creationId xmlns:a16="http://schemas.microsoft.com/office/drawing/2014/main" id="{8387A10C-5C94-421D-87EF-FCE1817A721C}"/>
                </a:ext>
              </a:extLst>
            </p:cNvPr>
            <p:cNvSpPr/>
            <p:nvPr/>
          </p:nvSpPr>
          <p:spPr>
            <a:xfrm>
              <a:off x="5950549" y="1733876"/>
              <a:ext cx="5577941" cy="18151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03" indent="-180903" defTabSz="1218816">
                <a:buFont typeface="Arial" panose="020B0604020202020204" pitchFamily="34" charset="0"/>
                <a:buChar char="•"/>
                <a:defRPr/>
              </a:pPr>
              <a:r>
                <a:rPr lang="en-US" altLang="zh-CN" sz="1399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Build</a:t>
              </a:r>
              <a:r>
                <a:rPr lang="zh-CN" altLang="zh-CN" sz="1399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digital economy infrastructure</a:t>
              </a:r>
              <a:r>
                <a:rPr lang="en-US" altLang="zh-CN" sz="1399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:</a:t>
              </a:r>
              <a:r>
                <a:rPr lang="zh-CN" altLang="en-US" sz="1399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zh-CN" altLang="zh-CN" sz="1399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5G, IoT, and cloud computing</a:t>
              </a:r>
              <a:endParaRPr lang="en-US" altLang="zh-CN" sz="1399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180903" indent="-180903" defTabSz="1218816">
                <a:buFont typeface="Arial" panose="020B0604020202020204" pitchFamily="34" charset="0"/>
                <a:buChar char="•"/>
                <a:defRPr/>
              </a:pPr>
              <a:r>
                <a:rPr lang="zh-CN" altLang="zh-CN" sz="1399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Improve social governance</a:t>
              </a:r>
              <a:r>
                <a:rPr lang="en-US" altLang="zh-CN" sz="1399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:</a:t>
              </a:r>
              <a:r>
                <a:rPr lang="zh-CN" altLang="en-US" sz="1399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zh-CN" altLang="zh-CN" sz="1399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reduce the probability of information leakage and online fraud</a:t>
              </a:r>
              <a:endParaRPr lang="en-US" altLang="zh-CN" sz="1399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180903" indent="-180903" defTabSz="1218816">
                <a:buFont typeface="Arial" panose="020B0604020202020204" pitchFamily="34" charset="0"/>
                <a:buChar char="•"/>
                <a:defRPr/>
              </a:pPr>
              <a:r>
                <a:rPr lang="zh-CN" altLang="en-US" sz="1399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Enable digital equality</a:t>
              </a:r>
              <a:r>
                <a:rPr lang="en-US" altLang="zh-CN" sz="1399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: </a:t>
              </a:r>
              <a:r>
                <a:rPr lang="zh-CN" altLang="en-US" sz="1399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sufficient address</a:t>
              </a:r>
              <a:r>
                <a:rPr lang="en-US" altLang="zh-CN" sz="1399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, </a:t>
              </a:r>
              <a:r>
                <a:rPr lang="zh-CN" altLang="en-US" sz="1399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innovation level of national and individual knowledge</a:t>
              </a:r>
              <a:endParaRPr lang="en-US" altLang="zh-CN" sz="1399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180903" indent="-180903" defTabSz="1218816">
                <a:buFont typeface="Arial" panose="020B0604020202020204" pitchFamily="34" charset="0"/>
                <a:buChar char="•"/>
                <a:defRPr/>
              </a:pPr>
              <a:r>
                <a:rPr lang="zh-CN" altLang="zh-CN" sz="1399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Promote innovation and entrepreneurship</a:t>
              </a:r>
              <a:r>
                <a:rPr lang="en-US" altLang="zh-CN" sz="1399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:</a:t>
              </a:r>
              <a:r>
                <a:rPr lang="zh-CN" altLang="en-US" sz="1399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zh-CN" altLang="zh-CN" sz="1399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enrich the supply of resources, and maintain an open and innovative system</a:t>
              </a:r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75F1C80B-C598-F015-78F2-83AB32A2A431}"/>
              </a:ext>
            </a:extLst>
          </p:cNvPr>
          <p:cNvGrpSpPr/>
          <p:nvPr/>
        </p:nvGrpSpPr>
        <p:grpSpPr>
          <a:xfrm>
            <a:off x="5842009" y="3574045"/>
            <a:ext cx="5801063" cy="2059968"/>
            <a:chOff x="5904052" y="3971226"/>
            <a:chExt cx="5801063" cy="2059968"/>
          </a:xfrm>
        </p:grpSpPr>
        <p:sp>
          <p:nvSpPr>
            <p:cNvPr id="109" name="圆角矩形 22">
              <a:extLst>
                <a:ext uri="{FF2B5EF4-FFF2-40B4-BE49-F238E27FC236}">
                  <a16:creationId xmlns:a16="http://schemas.microsoft.com/office/drawing/2014/main" id="{863238C2-D2F5-4C50-8B5A-F0130270FF6F}"/>
                </a:ext>
              </a:extLst>
            </p:cNvPr>
            <p:cNvSpPr/>
            <p:nvPr/>
          </p:nvSpPr>
          <p:spPr>
            <a:xfrm>
              <a:off x="5975138" y="3971226"/>
              <a:ext cx="5729977" cy="2059968"/>
            </a:xfrm>
            <a:prstGeom prst="roundRect">
              <a:avLst>
                <a:gd name="adj" fmla="val 3090"/>
              </a:avLst>
            </a:prstGeom>
            <a:solidFill>
              <a:srgbClr val="F2F2F2">
                <a:alpha val="40000"/>
              </a:srgbClr>
            </a:solidFill>
            <a:ln w="57150" cap="flat" cmpd="sng" algn="ctr">
              <a:solidFill>
                <a:srgbClr val="D9D9D9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368" tIns="45684" rIns="91368" bIns="4568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668">
                <a:defRPr/>
              </a:pPr>
              <a:endParaRPr lang="en-US" sz="1799" kern="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11" name="矩形 110">
              <a:extLst>
                <a:ext uri="{FF2B5EF4-FFF2-40B4-BE49-F238E27FC236}">
                  <a16:creationId xmlns:a16="http://schemas.microsoft.com/office/drawing/2014/main" id="{E5032CF2-E708-473A-8B30-320925F44254}"/>
                </a:ext>
              </a:extLst>
            </p:cNvPr>
            <p:cNvSpPr/>
            <p:nvPr/>
          </p:nvSpPr>
          <p:spPr>
            <a:xfrm>
              <a:off x="7270235" y="4051552"/>
              <a:ext cx="2855247" cy="3384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599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Benefit to Business</a:t>
              </a:r>
              <a:endParaRPr lang="zh-CN" altLang="zh-CN" sz="1599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矩形 118">
              <a:extLst>
                <a:ext uri="{FF2B5EF4-FFF2-40B4-BE49-F238E27FC236}">
                  <a16:creationId xmlns:a16="http://schemas.microsoft.com/office/drawing/2014/main" id="{2FC70E0C-9B0E-42D8-B84A-CE9E66E5AC8B}"/>
                </a:ext>
              </a:extLst>
            </p:cNvPr>
            <p:cNvSpPr/>
            <p:nvPr/>
          </p:nvSpPr>
          <p:spPr>
            <a:xfrm>
              <a:off x="5904052" y="4458563"/>
              <a:ext cx="5747994" cy="1384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03" indent="-180903" defTabSz="1218816">
                <a:buFont typeface="Arial" panose="020B0604020202020204" pitchFamily="34" charset="0"/>
                <a:buChar char="•"/>
                <a:defRPr/>
              </a:pPr>
              <a:r>
                <a:rPr lang="en-US" altLang="zh-CN" sz="1399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Differentiated services: </a:t>
              </a:r>
              <a:r>
                <a:rPr lang="en-US" altLang="zh-CN" sz="1399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digital transformation of industries, government/finance/agriculture/manufacturing/energy/city/education</a:t>
              </a:r>
            </a:p>
            <a:p>
              <a:pPr marL="180903" indent="-180903" defTabSz="1218816">
                <a:buFont typeface="Arial" panose="020B0604020202020204" pitchFamily="34" charset="0"/>
                <a:buChar char="•"/>
                <a:defRPr/>
              </a:pPr>
              <a:r>
                <a:rPr lang="en-US" altLang="zh-CN" sz="1399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Ensure network security:</a:t>
              </a:r>
              <a:r>
                <a:rPr lang="en-US" altLang="zh-CN" sz="1399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 improve traceability, anti-reconnaissance, and protocol security</a:t>
              </a:r>
            </a:p>
            <a:p>
              <a:pPr marL="180903" indent="-180903" defTabSz="1218816">
                <a:buFont typeface="Arial" panose="020B0604020202020204" pitchFamily="34" charset="0"/>
                <a:buChar char="•"/>
                <a:defRPr/>
              </a:pPr>
              <a:r>
                <a:rPr lang="en-US" altLang="zh-CN" sz="1399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Network efficiency improvement: </a:t>
              </a:r>
              <a:r>
                <a:rPr lang="en-US" altLang="zh-CN" sz="1399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overall performance of carriers and enterprises are improved, and O&amp;M costs are reduced.</a:t>
              </a:r>
            </a:p>
          </p:txBody>
        </p:sp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id="{38A2ABA8-E9B2-D455-DAA1-59DD6971C0BA}"/>
              </a:ext>
            </a:extLst>
          </p:cNvPr>
          <p:cNvSpPr txBox="1"/>
          <p:nvPr/>
        </p:nvSpPr>
        <p:spPr>
          <a:xfrm>
            <a:off x="361843" y="6236126"/>
            <a:ext cx="536236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800" b="1" i="0" u="none" strike="noStrike" kern="1200" cap="none" spc="0" baseline="0">
                <a:solidFill>
                  <a:srgbClr val="FF0000"/>
                </a:solidFill>
                <a:uFillTx/>
                <a:latin typeface="Century Gothic" pitchFamily="34"/>
              </a:rPr>
              <a:t>IPv6 Enhanced </a:t>
            </a:r>
            <a:r>
              <a:rPr lang="en-US" sz="1800" b="1" i="0" u="none" strike="noStrike" kern="1200" cap="none" spc="0" baseline="0" dirty="0">
                <a:solidFill>
                  <a:srgbClr val="FF0000"/>
                </a:solidFill>
                <a:uFillTx/>
                <a:latin typeface="Century Gothic" pitchFamily="34"/>
              </a:rPr>
              <a:t>can create 10 Trillion $ by 2030</a:t>
            </a:r>
            <a:endParaRPr lang="fr-FR" dirty="0"/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BE824704-4330-01D7-96FC-9CA818511AEB}"/>
              </a:ext>
            </a:extLst>
          </p:cNvPr>
          <p:cNvGrpSpPr/>
          <p:nvPr/>
        </p:nvGrpSpPr>
        <p:grpSpPr>
          <a:xfrm>
            <a:off x="5936914" y="5808760"/>
            <a:ext cx="5783543" cy="692893"/>
            <a:chOff x="6090794" y="4338314"/>
            <a:chExt cx="5783543" cy="532950"/>
          </a:xfrm>
        </p:grpSpPr>
        <p:sp>
          <p:nvSpPr>
            <p:cNvPr id="39" name="圆角矩形 22">
              <a:extLst>
                <a:ext uri="{FF2B5EF4-FFF2-40B4-BE49-F238E27FC236}">
                  <a16:creationId xmlns:a16="http://schemas.microsoft.com/office/drawing/2014/main" id="{3E1AB902-3EAC-E4BC-4055-D72FCC42EAEC}"/>
                </a:ext>
              </a:extLst>
            </p:cNvPr>
            <p:cNvSpPr/>
            <p:nvPr/>
          </p:nvSpPr>
          <p:spPr>
            <a:xfrm>
              <a:off x="6090794" y="4356725"/>
              <a:ext cx="5783543" cy="514539"/>
            </a:xfrm>
            <a:prstGeom prst="roundRect">
              <a:avLst>
                <a:gd name="adj" fmla="val 3090"/>
              </a:avLst>
            </a:prstGeom>
            <a:solidFill>
              <a:srgbClr val="F2F2F2">
                <a:alpha val="40000"/>
              </a:srgbClr>
            </a:solidFill>
            <a:ln w="57150" cap="flat" cmpd="sng" algn="ctr">
              <a:solidFill>
                <a:srgbClr val="D9D9D9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368" tIns="45684" rIns="91368" bIns="4568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668">
                <a:defRPr/>
              </a:pPr>
              <a:endParaRPr lang="en-US" sz="1799" kern="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40" name="矩形 110">
              <a:extLst>
                <a:ext uri="{FF2B5EF4-FFF2-40B4-BE49-F238E27FC236}">
                  <a16:creationId xmlns:a16="http://schemas.microsoft.com/office/drawing/2014/main" id="{CB50888E-E277-8034-39CA-A5389C3B52EE}"/>
                </a:ext>
              </a:extLst>
            </p:cNvPr>
            <p:cNvSpPr/>
            <p:nvPr/>
          </p:nvSpPr>
          <p:spPr>
            <a:xfrm>
              <a:off x="7280819" y="4338314"/>
              <a:ext cx="3379823" cy="3384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599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Impact on Global Economy</a:t>
              </a:r>
              <a:endParaRPr lang="zh-CN" altLang="zh-CN" sz="1599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矩形 118">
              <a:extLst>
                <a:ext uri="{FF2B5EF4-FFF2-40B4-BE49-F238E27FC236}">
                  <a16:creationId xmlns:a16="http://schemas.microsoft.com/office/drawing/2014/main" id="{922549EA-E47A-1CA6-F531-55E33A01C2A5}"/>
                </a:ext>
              </a:extLst>
            </p:cNvPr>
            <p:cNvSpPr/>
            <p:nvPr/>
          </p:nvSpPr>
          <p:spPr>
            <a:xfrm>
              <a:off x="6126343" y="4591547"/>
              <a:ext cx="5747994" cy="236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03" indent="-180903" defTabSz="1218816">
                <a:buFont typeface="Arial" panose="020B0604020202020204" pitchFamily="34" charset="0"/>
                <a:buChar char="•"/>
                <a:defRPr/>
              </a:pPr>
              <a:r>
                <a:rPr lang="en-US" altLang="zh-CN" sz="1399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GDP Growth: </a:t>
              </a:r>
              <a:r>
                <a:rPr lang="en-US" altLang="zh-CN" sz="1399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quantified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01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iṧļíḑê">
            <a:extLst>
              <a:ext uri="{FF2B5EF4-FFF2-40B4-BE49-F238E27FC236}">
                <a16:creationId xmlns:a16="http://schemas.microsoft.com/office/drawing/2014/main" id="{229CA463-216B-4762-9681-3CBB3D27A38E}"/>
              </a:ext>
            </a:extLst>
          </p:cNvPr>
          <p:cNvSpPr/>
          <p:nvPr/>
        </p:nvSpPr>
        <p:spPr>
          <a:xfrm>
            <a:off x="367677" y="558645"/>
            <a:ext cx="3211332" cy="932660"/>
          </a:xfrm>
          <a:prstGeom prst="rect">
            <a:avLst/>
          </a:prstGeom>
          <a:noFill/>
        </p:spPr>
        <p:txBody>
          <a:bodyPr wrap="square" lIns="91368" tIns="45684" rIns="91368" bIns="45684" anchor="ctr" anchorCtr="0">
            <a:normAutofit/>
          </a:bodyPr>
          <a:lstStyle/>
          <a:p>
            <a:pPr defTabSz="914012">
              <a:defRPr/>
            </a:pPr>
            <a:r>
              <a:rPr lang="en-US" altLang="zh-CN" sz="3599" kern="0" dirty="0">
                <a:ea typeface="Segoe UI Black" panose="020B0A02040204020203" pitchFamily="34" charset="0"/>
                <a:cs typeface="Arial" panose="020B0604020202020204" pitchFamily="34" charset="0"/>
              </a:rPr>
              <a:t>Contents</a:t>
            </a:r>
            <a:endParaRPr lang="zh-CN" altLang="en-US" sz="3599" kern="0" dirty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iśḻiḑé">
            <a:extLst>
              <a:ext uri="{FF2B5EF4-FFF2-40B4-BE49-F238E27FC236}">
                <a16:creationId xmlns:a16="http://schemas.microsoft.com/office/drawing/2014/main" id="{8A2B6F2A-47BA-462D-B9F2-B79A0E393141}"/>
              </a:ext>
            </a:extLst>
          </p:cNvPr>
          <p:cNvSpPr/>
          <p:nvPr/>
        </p:nvSpPr>
        <p:spPr bwMode="auto">
          <a:xfrm>
            <a:off x="2735627" y="2585320"/>
            <a:ext cx="8256917" cy="46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8" tIns="45684" rIns="91368" bIns="45684" anchor="ctr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lvl="1" defTabSz="914089">
              <a:defRPr/>
            </a:pPr>
            <a:r>
              <a:rPr lang="en-US" altLang="zh-CN" sz="2399" dirty="0">
                <a:solidFill>
                  <a:srgbClr val="DDDDDD">
                    <a:lumMod val="50000"/>
                  </a:srgbClr>
                </a:solidFill>
                <a:ea typeface="宋体" panose="02010600030101010101" pitchFamily="2" charset="-122"/>
                <a:cs typeface="Arial" panose="020B0604020202020204" pitchFamily="34" charset="0"/>
              </a:rPr>
              <a:t>IPv6/IPv6 Enhanced Key Value for Digital Transformation</a:t>
            </a:r>
          </a:p>
        </p:txBody>
      </p:sp>
      <p:sp>
        <p:nvSpPr>
          <p:cNvPr id="18" name="iśḻiḑé">
            <a:extLst>
              <a:ext uri="{FF2B5EF4-FFF2-40B4-BE49-F238E27FC236}">
                <a16:creationId xmlns:a16="http://schemas.microsoft.com/office/drawing/2014/main" id="{EAA36ED4-AD24-44BE-BF30-95CE0ED5809F}"/>
              </a:ext>
            </a:extLst>
          </p:cNvPr>
          <p:cNvSpPr/>
          <p:nvPr/>
        </p:nvSpPr>
        <p:spPr bwMode="auto">
          <a:xfrm>
            <a:off x="2735628" y="3505116"/>
            <a:ext cx="7470377" cy="46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8" tIns="45684" rIns="91368" bIns="45684" anchor="ctr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lvl="1" defTabSz="914089">
              <a:defRPr/>
            </a:pPr>
            <a:r>
              <a:rPr lang="en-US" altLang="zh-CN" sz="2399" dirty="0">
                <a:solidFill>
                  <a:srgbClr val="C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IPv6 Enhanced Council Introduction </a:t>
            </a:r>
          </a:p>
        </p:txBody>
      </p:sp>
      <p:sp>
        <p:nvSpPr>
          <p:cNvPr id="20" name="椭圆 7">
            <a:extLst>
              <a:ext uri="{FF2B5EF4-FFF2-40B4-BE49-F238E27FC236}">
                <a16:creationId xmlns:a16="http://schemas.microsoft.com/office/drawing/2014/main" id="{38D13F08-03D2-4336-9096-9B1320803C77}"/>
              </a:ext>
            </a:extLst>
          </p:cNvPr>
          <p:cNvSpPr/>
          <p:nvPr/>
        </p:nvSpPr>
        <p:spPr>
          <a:xfrm>
            <a:off x="1825767" y="2503300"/>
            <a:ext cx="668285" cy="66745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012"/>
            <a:endParaRPr lang="zh-CN" altLang="en-US" sz="1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1" name="i$ľíḑé">
            <a:extLst>
              <a:ext uri="{FF2B5EF4-FFF2-40B4-BE49-F238E27FC236}">
                <a16:creationId xmlns:a16="http://schemas.microsoft.com/office/drawing/2014/main" id="{7987C283-4C3F-4564-BB2E-76AB582A6651}"/>
              </a:ext>
            </a:extLst>
          </p:cNvPr>
          <p:cNvSpPr/>
          <p:nvPr/>
        </p:nvSpPr>
        <p:spPr>
          <a:xfrm>
            <a:off x="1889866" y="2620684"/>
            <a:ext cx="540087" cy="462149"/>
          </a:xfrm>
          <a:prstGeom prst="rect">
            <a:avLst/>
          </a:prstGeom>
          <a:noFill/>
          <a:ln w="38100" cap="rnd" cmpd="sng" algn="ctr">
            <a:noFill/>
            <a:prstDash val="solid"/>
            <a:round/>
          </a:ln>
          <a:effectLst/>
        </p:spPr>
        <p:txBody>
          <a:bodyPr rot="0" spcFirstLastPara="0" vert="horz" wrap="square" lIns="91368" tIns="45684" rIns="91368" bIns="456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3600"/>
            <a:r>
              <a:rPr lang="en-US" altLang="zh-CN" sz="1999" kern="0" dirty="0">
                <a:solidFill>
                  <a:srgbClr val="1D1D1A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01</a:t>
            </a:r>
            <a:endParaRPr lang="zh-CN" altLang="en-US" sz="1999" kern="0" dirty="0">
              <a:solidFill>
                <a:srgbClr val="1D1D1A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3" name="椭圆 7">
            <a:extLst>
              <a:ext uri="{FF2B5EF4-FFF2-40B4-BE49-F238E27FC236}">
                <a16:creationId xmlns:a16="http://schemas.microsoft.com/office/drawing/2014/main" id="{ABD3B6C5-4F83-410D-8009-06803AF48AEF}"/>
              </a:ext>
            </a:extLst>
          </p:cNvPr>
          <p:cNvSpPr/>
          <p:nvPr/>
        </p:nvSpPr>
        <p:spPr>
          <a:xfrm>
            <a:off x="1825767" y="3416504"/>
            <a:ext cx="668285" cy="66745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012">
              <a:defRPr/>
            </a:pP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4" name="i$ľíḑé">
            <a:extLst>
              <a:ext uri="{FF2B5EF4-FFF2-40B4-BE49-F238E27FC236}">
                <a16:creationId xmlns:a16="http://schemas.microsoft.com/office/drawing/2014/main" id="{5F0D0931-C2DD-439D-A880-C2FBE9E9E65F}"/>
              </a:ext>
            </a:extLst>
          </p:cNvPr>
          <p:cNvSpPr/>
          <p:nvPr/>
        </p:nvSpPr>
        <p:spPr>
          <a:xfrm>
            <a:off x="1889866" y="3533888"/>
            <a:ext cx="540087" cy="462149"/>
          </a:xfrm>
          <a:prstGeom prst="rect">
            <a:avLst/>
          </a:prstGeom>
          <a:noFill/>
          <a:ln w="38100" cap="rnd" cmpd="sng" algn="ctr">
            <a:noFill/>
            <a:prstDash val="solid"/>
            <a:round/>
          </a:ln>
          <a:effectLst/>
        </p:spPr>
        <p:txBody>
          <a:bodyPr rot="0" spcFirstLastPara="0" vert="horz" wrap="square" lIns="91368" tIns="45684" rIns="91368" bIns="456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3600">
              <a:defRPr/>
            </a:pPr>
            <a:r>
              <a:rPr lang="en-US" altLang="zh-CN" sz="1999" kern="0" dirty="0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02</a:t>
            </a:r>
            <a:endParaRPr lang="zh-CN" altLang="en-US" sz="1999" kern="0" dirty="0">
              <a:solidFill>
                <a:schemeClr val="bg1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iśḻiḑé">
            <a:extLst>
              <a:ext uri="{FF2B5EF4-FFF2-40B4-BE49-F238E27FC236}">
                <a16:creationId xmlns:a16="http://schemas.microsoft.com/office/drawing/2014/main" id="{2CE273DE-58CC-4841-855B-4F3862F0B317}"/>
              </a:ext>
            </a:extLst>
          </p:cNvPr>
          <p:cNvSpPr/>
          <p:nvPr/>
        </p:nvSpPr>
        <p:spPr bwMode="auto">
          <a:xfrm>
            <a:off x="2735628" y="4382477"/>
            <a:ext cx="7470377" cy="46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8" tIns="45684" rIns="91368" bIns="45684" anchor="ctr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lvl="1" defTabSz="914089">
              <a:defRPr/>
            </a:pPr>
            <a:r>
              <a:rPr lang="en-US" altLang="zh-CN" sz="2399" dirty="0">
                <a:solidFill>
                  <a:srgbClr val="DDDDDD">
                    <a:lumMod val="50000"/>
                  </a:srgbClr>
                </a:solidFill>
                <a:ea typeface="宋体" panose="02010600030101010101" pitchFamily="2" charset="-122"/>
                <a:cs typeface="Arial" panose="020B0604020202020204" pitchFamily="34" charset="0"/>
              </a:rPr>
              <a:t>IPv6 Policy and Experience in Europe and France</a:t>
            </a: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AFFBBBEB-F367-4838-AFD7-AA46621B3F49}"/>
              </a:ext>
            </a:extLst>
          </p:cNvPr>
          <p:cNvSpPr/>
          <p:nvPr/>
        </p:nvSpPr>
        <p:spPr>
          <a:xfrm>
            <a:off x="1825767" y="4293865"/>
            <a:ext cx="668285" cy="66745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012">
              <a:defRPr/>
            </a:pPr>
            <a:endParaRPr lang="zh-CN" altLang="en-US" sz="1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i$ľíḑé">
            <a:extLst>
              <a:ext uri="{FF2B5EF4-FFF2-40B4-BE49-F238E27FC236}">
                <a16:creationId xmlns:a16="http://schemas.microsoft.com/office/drawing/2014/main" id="{358DC656-24C8-4F98-B52B-45F8992D1643}"/>
              </a:ext>
            </a:extLst>
          </p:cNvPr>
          <p:cNvSpPr/>
          <p:nvPr/>
        </p:nvSpPr>
        <p:spPr>
          <a:xfrm>
            <a:off x="1889866" y="4411249"/>
            <a:ext cx="540087" cy="462149"/>
          </a:xfrm>
          <a:prstGeom prst="rect">
            <a:avLst/>
          </a:prstGeom>
          <a:noFill/>
          <a:ln w="38100" cap="rnd" cmpd="sng" algn="ctr">
            <a:noFill/>
            <a:prstDash val="solid"/>
            <a:round/>
          </a:ln>
          <a:effectLst/>
        </p:spPr>
        <p:txBody>
          <a:bodyPr rot="0" spcFirstLastPara="0" vert="horz" wrap="square" lIns="91368" tIns="45684" rIns="91368" bIns="456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3600">
              <a:defRPr/>
            </a:pPr>
            <a:r>
              <a:rPr lang="en-US" altLang="zh-CN" sz="1999" kern="0" dirty="0">
                <a:solidFill>
                  <a:srgbClr val="1D1D1A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03</a:t>
            </a:r>
            <a:endParaRPr lang="zh-CN" altLang="en-US" sz="1999" kern="0" dirty="0">
              <a:solidFill>
                <a:srgbClr val="1D1D1A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902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圆角矩形 22">
            <a:extLst>
              <a:ext uri="{FF2B5EF4-FFF2-40B4-BE49-F238E27FC236}">
                <a16:creationId xmlns:a16="http://schemas.microsoft.com/office/drawing/2014/main" id="{4BE22234-0B5C-4101-9261-823D308794A4}"/>
              </a:ext>
            </a:extLst>
          </p:cNvPr>
          <p:cNvSpPr/>
          <p:nvPr/>
        </p:nvSpPr>
        <p:spPr>
          <a:xfrm>
            <a:off x="3965232" y="1229840"/>
            <a:ext cx="8023892" cy="3989610"/>
          </a:xfrm>
          <a:prstGeom prst="roundRect">
            <a:avLst>
              <a:gd name="adj" fmla="val 3090"/>
            </a:avLst>
          </a:prstGeom>
          <a:solidFill>
            <a:srgbClr val="F2F2F2">
              <a:alpha val="40000"/>
            </a:srgbClr>
          </a:solidFill>
          <a:ln w="57150" cap="flat" cmpd="sng" algn="ctr">
            <a:solidFill>
              <a:srgbClr val="D9D9D9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368" tIns="45684" rIns="91368" bIns="456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668">
              <a:defRPr/>
            </a:pPr>
            <a:endParaRPr lang="en-US" sz="1799" kern="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E2F6350-E879-42DE-9115-BC6310BB12FA}"/>
              </a:ext>
            </a:extLst>
          </p:cNvPr>
          <p:cNvSpPr/>
          <p:nvPr/>
        </p:nvSpPr>
        <p:spPr>
          <a:xfrm>
            <a:off x="419235" y="274589"/>
            <a:ext cx="10332448" cy="5230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12"/>
            <a:r>
              <a:rPr lang="en-US" altLang="zh-CN" sz="2799" dirty="0">
                <a:solidFill>
                  <a:srgbClr val="1D1D1A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From IPv6 to IPv6 Enhanced, Unleashing Connectivity Potential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B08BE3E-7252-15E9-A826-2DC363406922}"/>
              </a:ext>
            </a:extLst>
          </p:cNvPr>
          <p:cNvGrpSpPr/>
          <p:nvPr/>
        </p:nvGrpSpPr>
        <p:grpSpPr>
          <a:xfrm>
            <a:off x="65374" y="1679940"/>
            <a:ext cx="2050219" cy="3330789"/>
            <a:chOff x="198361" y="1705552"/>
            <a:chExt cx="2050219" cy="3330789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5188ED6E-E50F-47AC-8935-FD9DAFC4D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816" y="2327440"/>
              <a:ext cx="772764" cy="2565514"/>
            </a:xfrm>
            <a:prstGeom prst="rect">
              <a:avLst/>
            </a:prstGeom>
          </p:spPr>
        </p:pic>
        <p:sp>
          <p:nvSpPr>
            <p:cNvPr id="37" name="Chevron 90">
              <a:extLst>
                <a:ext uri="{FF2B5EF4-FFF2-40B4-BE49-F238E27FC236}">
                  <a16:creationId xmlns:a16="http://schemas.microsoft.com/office/drawing/2014/main" id="{592D3846-2976-48F1-8F88-54D1FAEB3006}"/>
                </a:ext>
              </a:extLst>
            </p:cNvPr>
            <p:cNvSpPr/>
            <p:nvPr/>
          </p:nvSpPr>
          <p:spPr bwMode="auto">
            <a:xfrm>
              <a:off x="198361" y="1722940"/>
              <a:ext cx="1895255" cy="505832"/>
            </a:xfrm>
            <a:prstGeom prst="chevron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gradFill>
                <a:gsLst>
                  <a:gs pos="11000">
                    <a:sysClr val="window" lastClr="FFFFFF">
                      <a:lumMod val="65000"/>
                      <a:alpha val="30000"/>
                    </a:sysClr>
                  </a:gs>
                  <a:gs pos="100000">
                    <a:sysClr val="window" lastClr="FFFFFF">
                      <a:lumMod val="65000"/>
                      <a:alpha val="0"/>
                    </a:sysClr>
                  </a:gs>
                </a:gsLst>
                <a:lin ang="5400000" scaled="0"/>
              </a:gradFill>
            </a:ln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112" fontAlgn="ctr">
                <a:lnSpc>
                  <a:spcPct val="150000"/>
                </a:lnSpc>
              </a:pPr>
              <a:endParaRPr lang="en-US" sz="1100" b="1" kern="0" dirty="0">
                <a:solidFill>
                  <a:srgbClr val="1D1D1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6" name="椭圆 143">
              <a:extLst>
                <a:ext uri="{FF2B5EF4-FFF2-40B4-BE49-F238E27FC236}">
                  <a16:creationId xmlns:a16="http://schemas.microsoft.com/office/drawing/2014/main" id="{072E2367-C727-49E7-B670-C5407D767E77}"/>
                </a:ext>
              </a:extLst>
            </p:cNvPr>
            <p:cNvSpPr/>
            <p:nvPr/>
          </p:nvSpPr>
          <p:spPr>
            <a:xfrm>
              <a:off x="1022017" y="2437566"/>
              <a:ext cx="551001" cy="668368"/>
            </a:xfrm>
            <a:prstGeom prst="ellipse">
              <a:avLst/>
            </a:prstGeom>
            <a:noFill/>
            <a:ln w="3175" cap="flat">
              <a:solidFill>
                <a:srgbClr val="FFFFFF">
                  <a:alpha val="50000"/>
                </a:srgbClr>
              </a:solidFill>
              <a:prstDash val="solid"/>
              <a:round/>
            </a:ln>
            <a:effectLst/>
          </p:spPr>
          <p:txBody>
            <a:bodyPr wrap="square" lIns="36513" tIns="36513" rIns="36513" bIns="36513" numCol="1" anchor="ctr">
              <a:noAutofit/>
            </a:bodyPr>
            <a:lstStyle/>
            <a:p>
              <a:pPr algn="ctr" defTabSz="921470">
                <a:defRPr sz="2800">
                  <a:solidFill>
                    <a:srgbClr val="FFFFFF"/>
                  </a:solidFill>
                  <a:latin typeface="Huawei Sans"/>
                  <a:ea typeface="Huawei Sans"/>
                  <a:cs typeface="Huawei Sans"/>
                  <a:sym typeface="Huawei Sans"/>
                </a:defRPr>
              </a:pPr>
              <a:endParaRPr sz="3199" dirty="0">
                <a:solidFill>
                  <a:srgbClr val="FFFFFF"/>
                </a:solidFill>
                <a:latin typeface="Arial" panose="020B0604020202020204" pitchFamily="34" charset="0"/>
                <a:ea typeface="Huawei Sans"/>
                <a:cs typeface="Arial" panose="020B0604020202020204" pitchFamily="34" charset="0"/>
                <a:sym typeface="Huawei Sans"/>
              </a:endParaRPr>
            </a:p>
          </p:txBody>
        </p:sp>
        <p:sp>
          <p:nvSpPr>
            <p:cNvPr id="59" name="椭圆 143">
              <a:extLst>
                <a:ext uri="{FF2B5EF4-FFF2-40B4-BE49-F238E27FC236}">
                  <a16:creationId xmlns:a16="http://schemas.microsoft.com/office/drawing/2014/main" id="{BEC46D80-496F-4359-BEC8-393EA602E174}"/>
                </a:ext>
              </a:extLst>
            </p:cNvPr>
            <p:cNvSpPr/>
            <p:nvPr/>
          </p:nvSpPr>
          <p:spPr>
            <a:xfrm>
              <a:off x="1022354" y="4367973"/>
              <a:ext cx="551001" cy="668368"/>
            </a:xfrm>
            <a:prstGeom prst="ellipse">
              <a:avLst/>
            </a:prstGeom>
            <a:noFill/>
            <a:ln w="3175" cap="flat">
              <a:solidFill>
                <a:srgbClr val="FFFFFF">
                  <a:alpha val="50000"/>
                </a:srgbClr>
              </a:solidFill>
              <a:prstDash val="solid"/>
              <a:round/>
            </a:ln>
            <a:effectLst/>
          </p:spPr>
          <p:txBody>
            <a:bodyPr wrap="square" lIns="36513" tIns="36513" rIns="36513" bIns="36513" numCol="1" anchor="ctr">
              <a:noAutofit/>
            </a:bodyPr>
            <a:lstStyle/>
            <a:p>
              <a:pPr algn="ctr" defTabSz="921470">
                <a:defRPr sz="2800">
                  <a:solidFill>
                    <a:srgbClr val="FFFFFF"/>
                  </a:solidFill>
                  <a:latin typeface="Huawei Sans"/>
                  <a:ea typeface="Huawei Sans"/>
                  <a:cs typeface="Huawei Sans"/>
                  <a:sym typeface="Huawei Sans"/>
                </a:defRPr>
              </a:pPr>
              <a:endParaRPr sz="3199" dirty="0">
                <a:solidFill>
                  <a:srgbClr val="FFFFFF"/>
                </a:solidFill>
                <a:latin typeface="Arial" panose="020B0604020202020204" pitchFamily="34" charset="0"/>
                <a:ea typeface="Huawei Sans"/>
                <a:cs typeface="Arial" panose="020B0604020202020204" pitchFamily="34" charset="0"/>
                <a:sym typeface="Huawei Sans"/>
              </a:endParaRPr>
            </a:p>
          </p:txBody>
        </p:sp>
        <p:sp>
          <p:nvSpPr>
            <p:cNvPr id="62" name="椭圆 143">
              <a:extLst>
                <a:ext uri="{FF2B5EF4-FFF2-40B4-BE49-F238E27FC236}">
                  <a16:creationId xmlns:a16="http://schemas.microsoft.com/office/drawing/2014/main" id="{75F3BA8C-D09C-4DD4-8B0D-18C7C0989BFF}"/>
                </a:ext>
              </a:extLst>
            </p:cNvPr>
            <p:cNvSpPr/>
            <p:nvPr/>
          </p:nvSpPr>
          <p:spPr>
            <a:xfrm>
              <a:off x="1391715" y="3402769"/>
              <a:ext cx="551001" cy="668368"/>
            </a:xfrm>
            <a:prstGeom prst="ellipse">
              <a:avLst/>
            </a:prstGeom>
            <a:noFill/>
            <a:ln w="3175" cap="flat">
              <a:solidFill>
                <a:srgbClr val="FFFFFF">
                  <a:alpha val="50000"/>
                </a:srgbClr>
              </a:solidFill>
              <a:prstDash val="solid"/>
              <a:round/>
            </a:ln>
            <a:effectLst/>
          </p:spPr>
          <p:txBody>
            <a:bodyPr wrap="square" lIns="36513" tIns="36513" rIns="36513" bIns="36513" numCol="1" anchor="ctr">
              <a:noAutofit/>
            </a:bodyPr>
            <a:lstStyle/>
            <a:p>
              <a:pPr algn="ctr" defTabSz="921470">
                <a:defRPr sz="2800">
                  <a:solidFill>
                    <a:srgbClr val="FFFFFF"/>
                  </a:solidFill>
                  <a:latin typeface="Huawei Sans"/>
                  <a:ea typeface="Huawei Sans"/>
                  <a:cs typeface="Huawei Sans"/>
                  <a:sym typeface="Huawei Sans"/>
                </a:defRPr>
              </a:pPr>
              <a:endParaRPr sz="3199" dirty="0">
                <a:solidFill>
                  <a:srgbClr val="FFFFFF"/>
                </a:solidFill>
                <a:latin typeface="Arial" panose="020B0604020202020204" pitchFamily="34" charset="0"/>
                <a:ea typeface="Huawei Sans"/>
                <a:cs typeface="Arial" panose="020B0604020202020204" pitchFamily="34" charset="0"/>
                <a:sym typeface="Huawei Sans"/>
              </a:endParaRPr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C6138D3E-F066-4056-A7AB-74BDA9C8649F}"/>
                </a:ext>
              </a:extLst>
            </p:cNvPr>
            <p:cNvSpPr/>
            <p:nvPr/>
          </p:nvSpPr>
          <p:spPr>
            <a:xfrm>
              <a:off x="328122" y="2752445"/>
              <a:ext cx="156171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034"/>
              <a:r>
                <a:rPr lang="en-US" altLang="zh-CN" sz="1400" b="1" dirty="0">
                  <a:solidFill>
                    <a:srgbClr val="1D1D1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Increased</a:t>
              </a:r>
            </a:p>
            <a:p>
              <a:pPr algn="ctr" defTabSz="914034"/>
              <a:r>
                <a:rPr lang="en-US" altLang="zh-CN" sz="1400" b="1" dirty="0">
                  <a:solidFill>
                    <a:srgbClr val="1D1D1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Address space</a:t>
              </a:r>
              <a:endParaRPr lang="zh-CN" altLang="en-US" sz="1400" b="1" dirty="0">
                <a:solidFill>
                  <a:srgbClr val="1D1D1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57DAA346-2C0E-4473-8587-B20D32E39215}"/>
                </a:ext>
              </a:extLst>
            </p:cNvPr>
            <p:cNvSpPr/>
            <p:nvPr/>
          </p:nvSpPr>
          <p:spPr>
            <a:xfrm>
              <a:off x="552222" y="3524420"/>
              <a:ext cx="118931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034"/>
              <a:r>
                <a:rPr lang="en-US" altLang="zh-CN" sz="1400" b="1" dirty="0">
                  <a:solidFill>
                    <a:srgbClr val="1D1D1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Reduced</a:t>
              </a:r>
            </a:p>
            <a:p>
              <a:pPr algn="ctr" defTabSz="914034"/>
              <a:r>
                <a:rPr lang="en-US" altLang="zh-CN" sz="1400" b="1" dirty="0">
                  <a:solidFill>
                    <a:srgbClr val="1D1D1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admin</a:t>
              </a:r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46ECFF1F-9442-42A4-A66D-EB277B567065}"/>
                </a:ext>
              </a:extLst>
            </p:cNvPr>
            <p:cNvSpPr/>
            <p:nvPr/>
          </p:nvSpPr>
          <p:spPr>
            <a:xfrm>
              <a:off x="335864" y="4296714"/>
              <a:ext cx="149716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034"/>
              <a:r>
                <a:rPr lang="en-US" altLang="zh-CN" sz="1400" b="1" dirty="0">
                  <a:solidFill>
                    <a:srgbClr val="1D1D1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Auto</a:t>
              </a:r>
            </a:p>
            <a:p>
              <a:pPr algn="ctr" defTabSz="914034"/>
              <a:r>
                <a:rPr lang="en-US" altLang="zh-CN" sz="1400" b="1" dirty="0">
                  <a:solidFill>
                    <a:srgbClr val="1D1D1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configuration</a:t>
              </a:r>
              <a:endParaRPr lang="zh-CN" altLang="en-US" sz="1400" b="1" dirty="0">
                <a:solidFill>
                  <a:srgbClr val="1D1D1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EFADE768-A901-4425-BF04-BD0BFD7E5DC1}"/>
                </a:ext>
              </a:extLst>
            </p:cNvPr>
            <p:cNvSpPr/>
            <p:nvPr/>
          </p:nvSpPr>
          <p:spPr>
            <a:xfrm>
              <a:off x="253393" y="1705552"/>
              <a:ext cx="186261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034"/>
              <a:r>
                <a:rPr lang="en-US" altLang="zh-CN" sz="1400" b="1" dirty="0">
                  <a:solidFill>
                    <a:schemeClr val="tx2"/>
                  </a:solidFill>
                  <a:latin typeface="Arial Black" panose="020B0A040201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IPv6 increases address space</a:t>
              </a:r>
              <a:endParaRPr lang="zh-CN" altLang="en-US" sz="1400" b="1" dirty="0">
                <a:solidFill>
                  <a:schemeClr val="tx2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69" name="表格 68">
            <a:extLst>
              <a:ext uri="{FF2B5EF4-FFF2-40B4-BE49-F238E27FC236}">
                <a16:creationId xmlns:a16="http://schemas.microsoft.com/office/drawing/2014/main" id="{7D082A10-5FCE-49FD-A4C9-B5303CB990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000621"/>
              </p:ext>
            </p:extLst>
          </p:nvPr>
        </p:nvGraphicFramePr>
        <p:xfrm>
          <a:off x="7695973" y="1709179"/>
          <a:ext cx="4210328" cy="3139153"/>
        </p:xfrm>
        <a:graphic>
          <a:graphicData uri="http://schemas.openxmlformats.org/drawingml/2006/table">
            <a:tbl>
              <a:tblPr/>
              <a:tblGrid>
                <a:gridCol w="1799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0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3203">
                <a:tc>
                  <a:txBody>
                    <a:bodyPr/>
                    <a:lstStyle/>
                    <a:p>
                      <a:pPr marL="0" marR="0" lvl="0" indent="0" algn="ctr" defTabSz="11877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  <a:sym typeface="微软雅黑" panose="020B0503020204020204" pitchFamily="34" charset="-122"/>
                        </a:rPr>
                        <a:t>Scenario</a:t>
                      </a:r>
                    </a:p>
                  </a:txBody>
                  <a:tcPr marL="1904" marR="1904" marT="1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877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  <a:sym typeface="微软雅黑" panose="020B0503020204020204" pitchFamily="34" charset="-122"/>
                        </a:rPr>
                        <a:t>Technical Benefits</a:t>
                      </a:r>
                    </a:p>
                  </a:txBody>
                  <a:tcPr marL="2073" marR="2073" marT="2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328">
                <a:tc>
                  <a:txBody>
                    <a:bodyPr/>
                    <a:lstStyle/>
                    <a:p>
                      <a:pPr marL="0" algn="l" defTabSz="1187798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微软雅黑" panose="020B0503020204020204" pitchFamily="34" charset="-122"/>
                        </a:rPr>
                        <a:t>Smart city, live streaming</a:t>
                      </a:r>
                    </a:p>
                  </a:txBody>
                  <a:tcPr marL="71680" marR="6343" marT="6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187798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微软雅黑" panose="020B0503020204020204" pitchFamily="34" charset="-122"/>
                        </a:rPr>
                        <a:t>Service cloudification: multi-hop to cloud </a:t>
                      </a:r>
                    </a:p>
                    <a:p>
                      <a:pPr marL="0" algn="l" defTabSz="1187798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微软雅黑" panose="020B0503020204020204" pitchFamily="34" charset="-122"/>
                        </a:rPr>
                        <a:t>→ one-hop to multi-cloud</a:t>
                      </a:r>
                    </a:p>
                  </a:txBody>
                  <a:tcPr marL="71680" marR="6343" marT="6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29">
                <a:tc>
                  <a:txBody>
                    <a:bodyPr/>
                    <a:lstStyle/>
                    <a:p>
                      <a:pPr marL="0" algn="l" defTabSz="1187798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altLang="zh-CN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微软雅黑" panose="020B0503020204020204" pitchFamily="34" charset="-122"/>
                        </a:rPr>
                        <a:t>HD video, AR/VR, HPC</a:t>
                      </a:r>
                    </a:p>
                  </a:txBody>
                  <a:tcPr marL="71680" marR="6343" marT="6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187798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altLang="zh-CN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微软雅黑" panose="020B0503020204020204" pitchFamily="34" charset="-122"/>
                        </a:rPr>
                        <a:t>Metro backbone &amp; DCN: 100GE → 400GE</a:t>
                      </a:r>
                    </a:p>
                  </a:txBody>
                  <a:tcPr marL="71680" marR="6343" marT="6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602">
                <a:tc>
                  <a:txBody>
                    <a:bodyPr/>
                    <a:lstStyle/>
                    <a:p>
                      <a:pPr marL="0" algn="l" defTabSz="1187798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微软雅黑" panose="020B0503020204020204" pitchFamily="34" charset="-122"/>
                        </a:rPr>
                        <a:t>Cloud private line, cloud service</a:t>
                      </a:r>
                    </a:p>
                  </a:txBody>
                  <a:tcPr marL="71680" marR="6343" marT="6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187798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微软雅黑" panose="020B0503020204020204" pitchFamily="34" charset="-122"/>
                        </a:rPr>
                        <a:t>Service provisioning: days → minutes</a:t>
                      </a:r>
                    </a:p>
                    <a:p>
                      <a:pPr marL="0" algn="l" defTabSz="1187798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微软雅黑" panose="020B0503020204020204" pitchFamily="34" charset="-122"/>
                        </a:rPr>
                        <a:t>Fault recovery: days → minutes</a:t>
                      </a:r>
                    </a:p>
                  </a:txBody>
                  <a:tcPr marL="71680" marR="6343" marT="6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328">
                <a:tc>
                  <a:txBody>
                    <a:bodyPr/>
                    <a:lstStyle/>
                    <a:p>
                      <a:pPr marL="0" algn="l" defTabSz="1187798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微软雅黑" panose="020B0503020204020204" pitchFamily="34" charset="-122"/>
                        </a:rPr>
                        <a:t>Smart manufacturing, storage synchronization</a:t>
                      </a:r>
                    </a:p>
                  </a:txBody>
                  <a:tcPr marL="71680" marR="6343" marT="6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187798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微软雅黑" panose="020B0503020204020204" pitchFamily="34" charset="-122"/>
                        </a:rPr>
                        <a:t>Jitter: no guarantee → 10 µs (per hop)</a:t>
                      </a:r>
                    </a:p>
                    <a:p>
                      <a:pPr marL="0" algn="l" defTabSz="1187798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微软雅黑" panose="020B0503020204020204" pitchFamily="34" charset="-122"/>
                        </a:rPr>
                        <a:t>Packet loss: with packets loss → 0 packet loss</a:t>
                      </a:r>
                    </a:p>
                  </a:txBody>
                  <a:tcPr marL="71680" marR="6343" marT="6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034">
                <a:tc>
                  <a:txBody>
                    <a:bodyPr/>
                    <a:lstStyle/>
                    <a:p>
                      <a:pPr marL="0" algn="l" defTabSz="1187798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微软雅黑" panose="020B0503020204020204" pitchFamily="34" charset="-122"/>
                        </a:rPr>
                        <a:t>Telemedicine, securities trading</a:t>
                      </a:r>
                    </a:p>
                  </a:txBody>
                  <a:tcPr marL="71680" marR="6343" marT="6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187798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微软雅黑" panose="020B0503020204020204" pitchFamily="34" charset="-122"/>
                        </a:rPr>
                        <a:t>Latency: best effort →30 µs (per hop)</a:t>
                      </a:r>
                    </a:p>
                  </a:txBody>
                  <a:tcPr marL="71680" marR="6343" marT="6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29">
                <a:tc>
                  <a:txBody>
                    <a:bodyPr/>
                    <a:lstStyle/>
                    <a:p>
                      <a:pPr marL="0" algn="l" defTabSz="1187798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微软雅黑" panose="020B0503020204020204" pitchFamily="34" charset="-122"/>
                        </a:rPr>
                        <a:t>Government big data, city IoT</a:t>
                      </a:r>
                    </a:p>
                  </a:txBody>
                  <a:tcPr marL="71680" marR="6343" marT="6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187798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Huawei Sans" panose="020C0503030203020204" pitchFamily="34" charset="0"/>
                        </a:rPr>
                        <a:t>Threat containment: days → minute</a:t>
                      </a:r>
                      <a:endParaRPr lang="zh-CN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微软雅黑" panose="020B0503020204020204" pitchFamily="34" charset="-122"/>
                      </a:endParaRPr>
                    </a:p>
                  </a:txBody>
                  <a:tcPr marL="71680" marR="6343" marT="6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1" name="TextBox 1">
            <a:extLst>
              <a:ext uri="{FF2B5EF4-FFF2-40B4-BE49-F238E27FC236}">
                <a16:creationId xmlns:a16="http://schemas.microsoft.com/office/drawing/2014/main" id="{28E392FB-C43C-44A4-BA02-0985019104E4}"/>
              </a:ext>
            </a:extLst>
          </p:cNvPr>
          <p:cNvSpPr txBox="1"/>
          <p:nvPr/>
        </p:nvSpPr>
        <p:spPr>
          <a:xfrm>
            <a:off x="7302457" y="4733527"/>
            <a:ext cx="4700862" cy="459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12">
              <a:lnSpc>
                <a:spcPts val="3439"/>
              </a:lnSpc>
              <a:defRPr/>
            </a:pPr>
            <a:r>
              <a:rPr lang="en-US" sz="1200" i="1" dirty="0">
                <a:solidFill>
                  <a:srgbClr val="575756"/>
                </a:solidFill>
                <a:latin typeface="Calibri" panose="020F0502020204030204"/>
              </a:rPr>
              <a:t>Source</a:t>
            </a:r>
            <a:r>
              <a:rPr lang="en-US" sz="1200" i="1" dirty="0">
                <a:solidFill>
                  <a:srgbClr val="575756"/>
                </a:solidFill>
                <a:latin typeface="Calibri" panose="020F0502020204030204"/>
                <a:sym typeface="Wingdings" panose="05000000000000000000" pitchFamily="2" charset="2"/>
              </a:rPr>
              <a:t>: </a:t>
            </a:r>
            <a:r>
              <a:rPr lang="en-US" sz="1200" i="1" dirty="0">
                <a:solidFill>
                  <a:srgbClr val="575756"/>
                </a:solidFill>
                <a:latin typeface="Calibri" panose="020F0502020204030204"/>
              </a:rPr>
              <a:t> ETSI IPv6 Enhanced Innovation (IPE) - Gap Analysis, August 2021</a:t>
            </a:r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CF0BC215-CA32-48E7-A2F4-F786E46CF833}"/>
              </a:ext>
            </a:extLst>
          </p:cNvPr>
          <p:cNvSpPr/>
          <p:nvPr/>
        </p:nvSpPr>
        <p:spPr>
          <a:xfrm>
            <a:off x="6087744" y="1260420"/>
            <a:ext cx="4631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12"/>
            <a:r>
              <a:rPr lang="zh-CN" altLang="en-US" b="1" dirty="0">
                <a:solidFill>
                  <a:srgbClr val="1D1D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en-US" altLang="zh-CN" b="1" dirty="0">
                <a:solidFill>
                  <a:srgbClr val="1D1D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IPv6 Enhancement</a:t>
            </a:r>
            <a:r>
              <a:rPr lang="zh-CN" altLang="en-US" b="1" dirty="0">
                <a:solidFill>
                  <a:srgbClr val="1D1D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en-US" altLang="zh-CN" b="1" dirty="0">
                <a:solidFill>
                  <a:srgbClr val="1D1D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Six Dimensions</a:t>
            </a:r>
            <a:endParaRPr lang="zh-CN" altLang="en-US" dirty="0">
              <a:solidFill>
                <a:srgbClr val="1D1D1A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16" name="矩形 115">
            <a:extLst>
              <a:ext uri="{FF2B5EF4-FFF2-40B4-BE49-F238E27FC236}">
                <a16:creationId xmlns:a16="http://schemas.microsoft.com/office/drawing/2014/main" id="{3CEF2E4E-5247-4E8B-8F4F-E1DE2F6C43D6}"/>
              </a:ext>
            </a:extLst>
          </p:cNvPr>
          <p:cNvSpPr/>
          <p:nvPr/>
        </p:nvSpPr>
        <p:spPr>
          <a:xfrm>
            <a:off x="676494" y="5299577"/>
            <a:ext cx="11082683" cy="8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12">
              <a:lnSpc>
                <a:spcPct val="150000"/>
              </a:lnSpc>
            </a:pPr>
            <a:r>
              <a:rPr lang="zh-CN" altLang="en-US" sz="1200" b="1" dirty="0">
                <a:solidFill>
                  <a:srgbClr val="1D1D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en-US" altLang="zh-CN" sz="1200" b="1" dirty="0">
                <a:solidFill>
                  <a:srgbClr val="1D1D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IPv6 Enhancement”</a:t>
            </a:r>
            <a:r>
              <a:rPr lang="en-US" altLang="zh-CN" sz="1200" dirty="0">
                <a:solidFill>
                  <a:srgbClr val="1D1D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It includes protocol innovations such as SRv6, network slicing, </a:t>
            </a:r>
            <a:r>
              <a:rPr lang="en-US" altLang="zh-CN" sz="1200" dirty="0" err="1">
                <a:solidFill>
                  <a:srgbClr val="1D1D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iFIT</a:t>
            </a:r>
            <a:r>
              <a:rPr lang="en-US" altLang="zh-CN" sz="1200" dirty="0">
                <a:solidFill>
                  <a:srgbClr val="1D1D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BIERv6, and APN6, and intelligent network innovation represented by network analysis, network self-healing, and automatic optimization. Improve IP network capabilities in six dimensions: wide connectivity, ultra-broadband, automation, certainty, low latency, and security.</a:t>
            </a:r>
            <a:endParaRPr lang="zh-CN" altLang="en-US" sz="1200" dirty="0">
              <a:solidFill>
                <a:srgbClr val="1D1D1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7" name="组合 116">
            <a:extLst>
              <a:ext uri="{FF2B5EF4-FFF2-40B4-BE49-F238E27FC236}">
                <a16:creationId xmlns:a16="http://schemas.microsoft.com/office/drawing/2014/main" id="{7C42E388-12C6-4C93-8325-ACCCBDDE1ED4}"/>
              </a:ext>
            </a:extLst>
          </p:cNvPr>
          <p:cNvGrpSpPr/>
          <p:nvPr/>
        </p:nvGrpSpPr>
        <p:grpSpPr>
          <a:xfrm>
            <a:off x="3850078" y="2219775"/>
            <a:ext cx="3937865" cy="2237491"/>
            <a:chOff x="3002608" y="1091660"/>
            <a:chExt cx="2963632" cy="1571255"/>
          </a:xfrm>
        </p:grpSpPr>
        <p:sp>
          <p:nvSpPr>
            <p:cNvPr id="118" name="矩形 165">
              <a:extLst>
                <a:ext uri="{FF2B5EF4-FFF2-40B4-BE49-F238E27FC236}">
                  <a16:creationId xmlns:a16="http://schemas.microsoft.com/office/drawing/2014/main" id="{BFA9ACCD-8E09-4BDD-99B0-EC0B0D9455A2}"/>
                </a:ext>
              </a:extLst>
            </p:cNvPr>
            <p:cNvSpPr txBox="1"/>
            <p:nvPr/>
          </p:nvSpPr>
          <p:spPr>
            <a:xfrm>
              <a:off x="4151546" y="1091660"/>
              <a:ext cx="927014" cy="25357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2123" tIns="72123" rIns="72123" bIns="72123">
              <a:spAutoFit/>
            </a:bodyPr>
            <a:lstStyle/>
            <a:p>
              <a:pPr algn="ctr" defTabSz="1590094" hangingPunct="0">
                <a:defRPr sz="2400">
                  <a:solidFill>
                    <a:srgbClr val="FFFFFF"/>
                  </a:solidFill>
                  <a:latin typeface="Huawei Font Medium"/>
                  <a:ea typeface="Huawei Font Medium"/>
                  <a:cs typeface="Huawei Font Medium"/>
                  <a:sym typeface="Huawei Font Medium"/>
                </a:defRPr>
              </a:pPr>
              <a:r>
                <a:rPr sz="1400" b="1" kern="0" dirty="0">
                  <a:solidFill>
                    <a:srgbClr val="C00000"/>
                  </a:solidFill>
                  <a:latin typeface="Arial" panose="020B0604020202020204" pitchFamily="34" charset="0"/>
                  <a:ea typeface="Huawei Font Medium"/>
                  <a:cs typeface="Arial" panose="020B0604020202020204" pitchFamily="34" charset="0"/>
                  <a:sym typeface="Huawei Font Medium"/>
                </a:rPr>
                <a:t>+Automation</a:t>
              </a:r>
            </a:p>
          </p:txBody>
        </p:sp>
        <p:sp>
          <p:nvSpPr>
            <p:cNvPr id="119" name="矩形 166">
              <a:extLst>
                <a:ext uri="{FF2B5EF4-FFF2-40B4-BE49-F238E27FC236}">
                  <a16:creationId xmlns:a16="http://schemas.microsoft.com/office/drawing/2014/main" id="{50DA7A1E-0342-46DE-AE7B-AF8398FD35B4}"/>
                </a:ext>
              </a:extLst>
            </p:cNvPr>
            <p:cNvSpPr txBox="1"/>
            <p:nvPr/>
          </p:nvSpPr>
          <p:spPr>
            <a:xfrm>
              <a:off x="3002608" y="1522800"/>
              <a:ext cx="1061661" cy="44868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2123" tIns="72123" rIns="72123" bIns="72123">
              <a:spAutoFit/>
            </a:bodyPr>
            <a:lstStyle/>
            <a:p>
              <a:pPr algn="r" defTabSz="1590094" hangingPunct="0">
                <a:lnSpc>
                  <a:spcPct val="120000"/>
                </a:lnSpc>
                <a:defRPr sz="2400">
                  <a:solidFill>
                    <a:srgbClr val="FFFFFF"/>
                  </a:solidFill>
                  <a:latin typeface="Huawei Font Medium"/>
                  <a:ea typeface="Huawei Font Medium"/>
                  <a:cs typeface="Huawei Font Medium"/>
                  <a:sym typeface="Huawei Font Medium"/>
                </a:defRPr>
              </a:pPr>
              <a:r>
                <a:rPr sz="1400" b="1" kern="0" dirty="0">
                  <a:solidFill>
                    <a:srgbClr val="C00000"/>
                  </a:solidFill>
                  <a:latin typeface="Arial" panose="020B0604020202020204" pitchFamily="34" charset="0"/>
                  <a:ea typeface="Huawei Font Medium"/>
                  <a:cs typeface="Arial" panose="020B0604020202020204" pitchFamily="34" charset="0"/>
                  <a:sym typeface="Huawei Font Medium"/>
                </a:rPr>
                <a:t>+</a:t>
              </a:r>
              <a:r>
                <a:rPr sz="1400" b="1" kern="0" dirty="0" err="1">
                  <a:solidFill>
                    <a:srgbClr val="C00000"/>
                  </a:solidFill>
                  <a:latin typeface="Arial" panose="020B0604020202020204" pitchFamily="34" charset="0"/>
                  <a:ea typeface="Huawei Font Medium"/>
                  <a:cs typeface="Arial" panose="020B0604020202020204" pitchFamily="34" charset="0"/>
                  <a:sym typeface="Huawei Font Medium"/>
                </a:rPr>
                <a:t>Deterministi</a:t>
              </a:r>
              <a:r>
                <a:rPr lang="fr-FR" sz="1400" b="1" kern="0" dirty="0">
                  <a:solidFill>
                    <a:srgbClr val="C00000"/>
                  </a:solidFill>
                  <a:latin typeface="Arial" panose="020B0604020202020204" pitchFamily="34" charset="0"/>
                  <a:ea typeface="Huawei Font Medium"/>
                  <a:cs typeface="Arial" panose="020B0604020202020204" pitchFamily="34" charset="0"/>
                  <a:sym typeface="Huawei Font Medium"/>
                </a:rPr>
                <a:t>c</a:t>
              </a:r>
            </a:p>
            <a:p>
              <a:pPr algn="r" defTabSz="1590094" hangingPunct="0">
                <a:lnSpc>
                  <a:spcPct val="120000"/>
                </a:lnSpc>
                <a:defRPr sz="2400">
                  <a:solidFill>
                    <a:srgbClr val="FFFFFF"/>
                  </a:solidFill>
                  <a:latin typeface="Huawei Font Medium"/>
                  <a:ea typeface="Huawei Font Medium"/>
                  <a:cs typeface="Huawei Font Medium"/>
                  <a:sym typeface="Huawei Font Medium"/>
                </a:defRPr>
              </a:pPr>
              <a:r>
                <a:rPr sz="1400" b="1" kern="0" dirty="0">
                  <a:solidFill>
                    <a:srgbClr val="C00000"/>
                  </a:solidFill>
                  <a:latin typeface="Arial" panose="020B0604020202020204" pitchFamily="34" charset="0"/>
                  <a:ea typeface="Huawei Font Medium"/>
                  <a:cs typeface="Arial" panose="020B0604020202020204" pitchFamily="34" charset="0"/>
                  <a:sym typeface="Huawei Font Medium"/>
                </a:rPr>
                <a:t>quality</a:t>
              </a:r>
            </a:p>
          </p:txBody>
        </p:sp>
        <p:sp>
          <p:nvSpPr>
            <p:cNvPr id="120" name="矩形 167">
              <a:extLst>
                <a:ext uri="{FF2B5EF4-FFF2-40B4-BE49-F238E27FC236}">
                  <a16:creationId xmlns:a16="http://schemas.microsoft.com/office/drawing/2014/main" id="{DDDD0771-4DB0-48E4-BCDC-DF0D97199FF9}"/>
                </a:ext>
              </a:extLst>
            </p:cNvPr>
            <p:cNvSpPr txBox="1"/>
            <p:nvPr/>
          </p:nvSpPr>
          <p:spPr>
            <a:xfrm>
              <a:off x="5087586" y="1501196"/>
              <a:ext cx="758124" cy="25357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2123" tIns="72123" rIns="72123" bIns="72123">
              <a:spAutoFit/>
            </a:bodyPr>
            <a:lstStyle/>
            <a:p>
              <a:pPr defTabSz="1590094" hangingPunct="0">
                <a:defRPr sz="2400">
                  <a:solidFill>
                    <a:srgbClr val="FFFFFF"/>
                  </a:solidFill>
                  <a:latin typeface="Huawei Font Medium"/>
                  <a:ea typeface="Huawei Font Medium"/>
                  <a:cs typeface="Huawei Font Medium"/>
                  <a:sym typeface="Huawei Font Medium"/>
                </a:defRPr>
              </a:pPr>
              <a:r>
                <a:rPr sz="1400" b="1" kern="0" dirty="0">
                  <a:solidFill>
                    <a:srgbClr val="C00000"/>
                  </a:solidFill>
                  <a:latin typeface="Arial" panose="020B0604020202020204" pitchFamily="34" charset="0"/>
                  <a:ea typeface="Huawei Font Medium"/>
                  <a:cs typeface="Arial" panose="020B0604020202020204" pitchFamily="34" charset="0"/>
                  <a:sym typeface="Huawei Font Medium"/>
                </a:rPr>
                <a:t>+Security</a:t>
              </a:r>
            </a:p>
          </p:txBody>
        </p:sp>
        <p:sp>
          <p:nvSpPr>
            <p:cNvPr id="121" name="矩形 168">
              <a:extLst>
                <a:ext uri="{FF2B5EF4-FFF2-40B4-BE49-F238E27FC236}">
                  <a16:creationId xmlns:a16="http://schemas.microsoft.com/office/drawing/2014/main" id="{48133096-C4C7-43BC-A57B-5BE423B255C0}"/>
                </a:ext>
              </a:extLst>
            </p:cNvPr>
            <p:cNvSpPr txBox="1"/>
            <p:nvPr/>
          </p:nvSpPr>
          <p:spPr>
            <a:xfrm>
              <a:off x="3207719" y="2075611"/>
              <a:ext cx="894063" cy="44868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2123" tIns="72123" rIns="72123" bIns="72123">
              <a:spAutoFit/>
            </a:bodyPr>
            <a:lstStyle/>
            <a:p>
              <a:pPr algn="r" defTabSz="1590094" hangingPunct="0">
                <a:lnSpc>
                  <a:spcPct val="120000"/>
                </a:lnSpc>
                <a:defRPr sz="2400">
                  <a:solidFill>
                    <a:srgbClr val="FFFFFF"/>
                  </a:solidFill>
                  <a:latin typeface="Huawei Font Medium"/>
                  <a:ea typeface="Huawei Font Medium"/>
                  <a:cs typeface="Huawei Font Medium"/>
                  <a:sym typeface="Huawei Font Medium"/>
                </a:defRPr>
              </a:pPr>
              <a:r>
                <a:rPr sz="1400" b="1" kern="0" dirty="0">
                  <a:solidFill>
                    <a:srgbClr val="C00000"/>
                  </a:solidFill>
                  <a:latin typeface="Arial" panose="020B0604020202020204" pitchFamily="34" charset="0"/>
                  <a:ea typeface="Huawei Font Medium"/>
                  <a:cs typeface="Arial" panose="020B0604020202020204" pitchFamily="34" charset="0"/>
                  <a:sym typeface="Huawei Font Medium"/>
                </a:rPr>
                <a:t>+Ubiquitous connectivity</a:t>
              </a:r>
            </a:p>
          </p:txBody>
        </p:sp>
        <p:sp>
          <p:nvSpPr>
            <p:cNvPr id="122" name="正五边形 10">
              <a:extLst>
                <a:ext uri="{FF2B5EF4-FFF2-40B4-BE49-F238E27FC236}">
                  <a16:creationId xmlns:a16="http://schemas.microsoft.com/office/drawing/2014/main" id="{05175540-1A27-42FE-B314-5B1A0007E1EE}"/>
                </a:ext>
              </a:extLst>
            </p:cNvPr>
            <p:cNvSpPr/>
            <p:nvPr/>
          </p:nvSpPr>
          <p:spPr>
            <a:xfrm>
              <a:off x="4074953" y="1294418"/>
              <a:ext cx="1031702" cy="889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656"/>
                  </a:moveTo>
                  <a:lnTo>
                    <a:pt x="10902" y="0"/>
                  </a:lnTo>
                  <a:lnTo>
                    <a:pt x="21577" y="7560"/>
                  </a:lnTo>
                  <a:lnTo>
                    <a:pt x="21600" y="21600"/>
                  </a:lnTo>
                  <a:lnTo>
                    <a:pt x="204" y="21600"/>
                  </a:lnTo>
                  <a:lnTo>
                    <a:pt x="0" y="7656"/>
                  </a:lnTo>
                  <a:close/>
                </a:path>
              </a:pathLst>
            </a:custGeom>
            <a:solidFill>
              <a:schemeClr val="tx2"/>
            </a:solidFill>
            <a:ln w="38100">
              <a:solidFill>
                <a:schemeClr val="bg1"/>
              </a:solidFill>
            </a:ln>
            <a:effectLst>
              <a:outerShdw blurRad="508000" sx="25000" sy="25000" algn="ctr" rotWithShape="0">
                <a:srgbClr val="3397FF">
                  <a:alpha val="7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2185" tIns="16092" rIns="32185" bIns="1609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12"/>
              <a:endParaRPr sz="1999" b="1">
                <a:solidFill>
                  <a:srgbClr val="1D1D1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FZLanTingHeiS-B-GB"/>
              </a:endParaRPr>
            </a:p>
          </p:txBody>
        </p:sp>
        <p:sp>
          <p:nvSpPr>
            <p:cNvPr id="123" name="等腰三角形 171">
              <a:extLst>
                <a:ext uri="{FF2B5EF4-FFF2-40B4-BE49-F238E27FC236}">
                  <a16:creationId xmlns:a16="http://schemas.microsoft.com/office/drawing/2014/main" id="{BADFBB5A-79BC-4EF2-A581-4CA9958369BD}"/>
                </a:ext>
              </a:extLst>
            </p:cNvPr>
            <p:cNvSpPr/>
            <p:nvPr/>
          </p:nvSpPr>
          <p:spPr>
            <a:xfrm rot="10800000">
              <a:off x="4093948" y="2184222"/>
              <a:ext cx="1021468" cy="254911"/>
            </a:xfrm>
            <a:prstGeom prst="triangle">
              <a:avLst/>
            </a:prstGeom>
            <a:solidFill>
              <a:schemeClr val="tx2"/>
            </a:solidFill>
            <a:ln w="38100">
              <a:solidFill>
                <a:schemeClr val="bg1"/>
              </a:solidFill>
            </a:ln>
            <a:effectLst>
              <a:outerShdw blurRad="508000" sx="25000" sy="25000" algn="ctr" rotWithShape="0">
                <a:srgbClr val="3397FF">
                  <a:alpha val="7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2185" tIns="16092" rIns="32185" bIns="1609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12"/>
              <a:endParaRPr sz="1999" b="1">
                <a:solidFill>
                  <a:srgbClr val="1D1D1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FZLanTingHeiS-B-GB"/>
              </a:endParaRPr>
            </a:p>
          </p:txBody>
        </p:sp>
        <p:sp>
          <p:nvSpPr>
            <p:cNvPr id="124" name="矩形 172">
              <a:extLst>
                <a:ext uri="{FF2B5EF4-FFF2-40B4-BE49-F238E27FC236}">
                  <a16:creationId xmlns:a16="http://schemas.microsoft.com/office/drawing/2014/main" id="{372F977E-727A-4F35-9EBE-CB6241CDA271}"/>
                </a:ext>
              </a:extLst>
            </p:cNvPr>
            <p:cNvSpPr txBox="1"/>
            <p:nvPr/>
          </p:nvSpPr>
          <p:spPr>
            <a:xfrm>
              <a:off x="4044935" y="2409338"/>
              <a:ext cx="1152013" cy="25357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2123" tIns="72123" rIns="72123" bIns="72123">
              <a:spAutoFit/>
            </a:bodyPr>
            <a:lstStyle/>
            <a:p>
              <a:pPr algn="ctr" defTabSz="1590094" hangingPunct="0">
                <a:defRPr sz="2400">
                  <a:solidFill>
                    <a:srgbClr val="FFFFFF"/>
                  </a:solidFill>
                  <a:latin typeface="Huawei Font Medium"/>
                  <a:ea typeface="Huawei Font Medium"/>
                  <a:cs typeface="Huawei Font Medium"/>
                  <a:sym typeface="Huawei Font Medium"/>
                </a:defRPr>
              </a:pPr>
              <a:r>
                <a:rPr sz="1400" b="1" kern="0" dirty="0">
                  <a:solidFill>
                    <a:srgbClr val="C00000"/>
                  </a:solidFill>
                  <a:latin typeface="Arial" panose="020B0604020202020204" pitchFamily="34" charset="0"/>
                  <a:ea typeface="Huawei Font Medium"/>
                  <a:cs typeface="Arial" panose="020B0604020202020204" pitchFamily="34" charset="0"/>
                  <a:sym typeface="Huawei Font Medium"/>
                </a:rPr>
                <a:t>+Low latency</a:t>
              </a:r>
            </a:p>
          </p:txBody>
        </p:sp>
        <p:sp>
          <p:nvSpPr>
            <p:cNvPr id="127" name="xcc">
              <a:extLst>
                <a:ext uri="{FF2B5EF4-FFF2-40B4-BE49-F238E27FC236}">
                  <a16:creationId xmlns:a16="http://schemas.microsoft.com/office/drawing/2014/main" id="{60868EA0-BD62-4D41-A564-7B4F0C1074D8}"/>
                </a:ext>
              </a:extLst>
            </p:cNvPr>
            <p:cNvSpPr/>
            <p:nvPr/>
          </p:nvSpPr>
          <p:spPr>
            <a:xfrm rot="16200000">
              <a:off x="4587227" y="1770369"/>
              <a:ext cx="7155" cy="824564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48046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93626" tIns="93626" rIns="93626" bIns="93626" anchor="ctr"/>
            <a:lstStyle>
              <a:lvl1pPr defTabSz="969328">
                <a:defRPr sz="3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defTabSz="968940" hangingPunct="0">
                <a:defRPr/>
              </a:pPr>
              <a:endParaRPr sz="3599" b="1" kern="0" dirty="0">
                <a:solidFill>
                  <a:srgbClr val="1D1D1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xcc">
              <a:extLst>
                <a:ext uri="{FF2B5EF4-FFF2-40B4-BE49-F238E27FC236}">
                  <a16:creationId xmlns:a16="http://schemas.microsoft.com/office/drawing/2014/main" id="{154700D4-CD40-4D67-A10D-FD84ECBFA36C}"/>
                </a:ext>
              </a:extLst>
            </p:cNvPr>
            <p:cNvSpPr/>
            <p:nvPr/>
          </p:nvSpPr>
          <p:spPr>
            <a:xfrm rot="19729709">
              <a:off x="4891937" y="1372602"/>
              <a:ext cx="6752" cy="873859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48046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93626" tIns="93626" rIns="93626" bIns="93626" anchor="ctr"/>
            <a:lstStyle>
              <a:lvl1pPr defTabSz="969328">
                <a:defRPr sz="3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defTabSz="968940" hangingPunct="0">
                <a:defRPr/>
              </a:pPr>
              <a:endParaRPr sz="3599" b="1" kern="0" dirty="0">
                <a:solidFill>
                  <a:srgbClr val="1D1D1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矩形 167">
              <a:extLst>
                <a:ext uri="{FF2B5EF4-FFF2-40B4-BE49-F238E27FC236}">
                  <a16:creationId xmlns:a16="http://schemas.microsoft.com/office/drawing/2014/main" id="{EA8E30D2-132D-44B1-8545-07C9F5C39558}"/>
                </a:ext>
              </a:extLst>
            </p:cNvPr>
            <p:cNvSpPr txBox="1"/>
            <p:nvPr/>
          </p:nvSpPr>
          <p:spPr>
            <a:xfrm>
              <a:off x="5096778" y="2075611"/>
              <a:ext cx="869462" cy="40487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2123" tIns="72123" rIns="72123" bIns="72123">
              <a:spAutoFit/>
            </a:bodyPr>
            <a:lstStyle/>
            <a:p>
              <a:pPr defTabSz="1590094">
                <a:defRPr sz="2400">
                  <a:solidFill>
                    <a:srgbClr val="FFFFFF"/>
                  </a:solidFill>
                  <a:latin typeface="Huawei Font Medium"/>
                  <a:ea typeface="Huawei Font Medium"/>
                  <a:cs typeface="Huawei Font Medium"/>
                  <a:sym typeface="Huawei Font Medium"/>
                </a:defRPr>
              </a:pPr>
              <a:r>
                <a:rPr lang="en-US" altLang="zh-CN" sz="1400" b="1" kern="0" dirty="0">
                  <a:solidFill>
                    <a:srgbClr val="C00000"/>
                  </a:solidFill>
                  <a:latin typeface="Arial" panose="020B0604020202020204" pitchFamily="34" charset="0"/>
                  <a:ea typeface="Huawei Font Medium"/>
                  <a:cs typeface="Arial" panose="020B0604020202020204" pitchFamily="34" charset="0"/>
                  <a:sym typeface="Huawei Font Medium"/>
                </a:rPr>
                <a:t>+</a:t>
              </a:r>
              <a:r>
                <a:rPr lang="en-US" altLang="zh-CN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uawei Font Medium"/>
                </a:rPr>
                <a:t>Ultra-high</a:t>
              </a:r>
            </a:p>
            <a:p>
              <a:pPr defTabSz="1590094">
                <a:defRPr sz="2400">
                  <a:solidFill>
                    <a:srgbClr val="FFFFFF"/>
                  </a:solidFill>
                  <a:latin typeface="Huawei Font Medium"/>
                  <a:ea typeface="Huawei Font Medium"/>
                  <a:cs typeface="Huawei Font Medium"/>
                  <a:sym typeface="Huawei Font Medium"/>
                </a:defRPr>
              </a:pPr>
              <a:r>
                <a:rPr lang="en-US" altLang="zh-CN" sz="1400" b="1" kern="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uawei Font Medium"/>
                </a:rPr>
                <a:t>bandwidth</a:t>
              </a:r>
              <a:r>
                <a:rPr lang="en-US" altLang="zh-CN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uawei Font Medium"/>
                </a:rPr>
                <a:t>   </a:t>
              </a:r>
            </a:p>
          </p:txBody>
        </p:sp>
        <p:sp>
          <p:nvSpPr>
            <p:cNvPr id="125" name="等腰三角形 173">
              <a:extLst>
                <a:ext uri="{FF2B5EF4-FFF2-40B4-BE49-F238E27FC236}">
                  <a16:creationId xmlns:a16="http://schemas.microsoft.com/office/drawing/2014/main" id="{A0CD8B32-30EE-4B07-A985-721AF5F159E2}"/>
                </a:ext>
              </a:extLst>
            </p:cNvPr>
            <p:cNvSpPr/>
            <p:nvPr/>
          </p:nvSpPr>
          <p:spPr>
            <a:xfrm>
              <a:off x="4107214" y="1311732"/>
              <a:ext cx="1020781" cy="889804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2"/>
              <a:endParaRPr sz="2799" b="1">
                <a:solidFill>
                  <a:srgbClr val="66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Huawei Sans"/>
              </a:endParaRPr>
            </a:p>
          </p:txBody>
        </p:sp>
        <p:sp>
          <p:nvSpPr>
            <p:cNvPr id="126" name="矩形 175">
              <a:extLst>
                <a:ext uri="{FF2B5EF4-FFF2-40B4-BE49-F238E27FC236}">
                  <a16:creationId xmlns:a16="http://schemas.microsoft.com/office/drawing/2014/main" id="{46262C05-2F0A-43A0-9A06-126FE3E6CB0A}"/>
                </a:ext>
              </a:extLst>
            </p:cNvPr>
            <p:cNvSpPr txBox="1"/>
            <p:nvPr/>
          </p:nvSpPr>
          <p:spPr>
            <a:xfrm>
              <a:off x="4180195" y="1630000"/>
              <a:ext cx="845535" cy="4480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2123" tIns="72123" rIns="72123" bIns="72123" anchor="ctr">
              <a:spAutoFit/>
            </a:bodyPr>
            <a:lstStyle>
              <a:lvl1pPr algn="ctr" defTabSz="1644440">
                <a:defRPr sz="3400">
                  <a:solidFill>
                    <a:srgbClr val="A83428"/>
                  </a:solidFill>
                  <a:latin typeface="FZLanTingHeiS-B-GB"/>
                  <a:ea typeface="FZLanTingHeiS-B-GB"/>
                  <a:cs typeface="FZLanTingHeiS-B-GB"/>
                  <a:sym typeface="FZLanTingHeiS-B-GB"/>
                </a:defRPr>
              </a:lvl1pPr>
            </a:lstStyle>
            <a:p>
              <a:pPr defTabSz="1643782" hangingPunct="0">
                <a:defRPr/>
              </a:pPr>
              <a:r>
                <a:rPr sz="1600" b="1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IPv6</a:t>
              </a:r>
              <a:endParaRPr lang="en-US" sz="16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1643782" hangingPunct="0">
                <a:defRPr/>
              </a:pPr>
              <a:r>
                <a:rPr lang="en-US" altLang="zh-CN" sz="1600" b="1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Enhanced</a:t>
              </a:r>
              <a:endParaRPr sz="16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C21D80FE-98DB-419B-81FD-96D1639F4F1A}"/>
              </a:ext>
            </a:extLst>
          </p:cNvPr>
          <p:cNvGrpSpPr/>
          <p:nvPr/>
        </p:nvGrpSpPr>
        <p:grpSpPr>
          <a:xfrm>
            <a:off x="1809729" y="1705552"/>
            <a:ext cx="2047391" cy="3394552"/>
            <a:chOff x="1809729" y="1705552"/>
            <a:chExt cx="2047391" cy="3394552"/>
          </a:xfrm>
        </p:grpSpPr>
        <p:sp>
          <p:nvSpPr>
            <p:cNvPr id="36" name="Chevron 90">
              <a:extLst>
                <a:ext uri="{FF2B5EF4-FFF2-40B4-BE49-F238E27FC236}">
                  <a16:creationId xmlns:a16="http://schemas.microsoft.com/office/drawing/2014/main" id="{A3FB3FF1-90C3-4BDE-9A65-D11FAA91B0DF}"/>
                </a:ext>
              </a:extLst>
            </p:cNvPr>
            <p:cNvSpPr/>
            <p:nvPr/>
          </p:nvSpPr>
          <p:spPr bwMode="auto">
            <a:xfrm>
              <a:off x="1809729" y="1728871"/>
              <a:ext cx="2016599" cy="454203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  <a:ln w="12700">
              <a:gradFill>
                <a:gsLst>
                  <a:gs pos="11000">
                    <a:sysClr val="window" lastClr="FFFFFF">
                      <a:lumMod val="65000"/>
                      <a:alpha val="30000"/>
                    </a:sysClr>
                  </a:gs>
                  <a:gs pos="100000">
                    <a:sysClr val="window" lastClr="FFFFFF">
                      <a:lumMod val="65000"/>
                      <a:alpha val="0"/>
                    </a:sysClr>
                  </a:gs>
                </a:gsLst>
                <a:lin ang="5400000" scaled="0"/>
              </a:gradFill>
            </a:ln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112" fontAlgn="ctr">
                <a:lnSpc>
                  <a:spcPct val="150000"/>
                </a:lnSpc>
              </a:pPr>
              <a:endParaRPr lang="en-US" sz="1100" b="1" kern="0" dirty="0">
                <a:solidFill>
                  <a:srgbClr val="1D1D1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8" name="组合 102">
              <a:extLst>
                <a:ext uri="{FF2B5EF4-FFF2-40B4-BE49-F238E27FC236}">
                  <a16:creationId xmlns:a16="http://schemas.microsoft.com/office/drawing/2014/main" id="{A0B0DBA6-B264-43D1-9260-08FE28D80D6D}"/>
                </a:ext>
              </a:extLst>
            </p:cNvPr>
            <p:cNvGrpSpPr/>
            <p:nvPr/>
          </p:nvGrpSpPr>
          <p:grpSpPr>
            <a:xfrm>
              <a:off x="2107216" y="2437567"/>
              <a:ext cx="550998" cy="668365"/>
              <a:chOff x="0" y="0"/>
              <a:chExt cx="344316" cy="340683"/>
            </a:xfrm>
          </p:grpSpPr>
          <p:sp>
            <p:nvSpPr>
              <p:cNvPr id="39" name="椭圆 142">
                <a:extLst>
                  <a:ext uri="{FF2B5EF4-FFF2-40B4-BE49-F238E27FC236}">
                    <a16:creationId xmlns:a16="http://schemas.microsoft.com/office/drawing/2014/main" id="{762BDE68-8657-4FD9-8CFD-C42CD4010CD3}"/>
                  </a:ext>
                </a:extLst>
              </p:cNvPr>
              <p:cNvSpPr/>
              <p:nvPr/>
            </p:nvSpPr>
            <p:spPr>
              <a:xfrm>
                <a:off x="13196" y="13056"/>
                <a:ext cx="317929" cy="314573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15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6200000" scaled="0"/>
              </a:gradFill>
              <a:ln w="3175" cap="flat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  <a:effectLst/>
            </p:spPr>
            <p:txBody>
              <a:bodyPr wrap="square" lIns="36513" tIns="36513" rIns="36513" bIns="36513" numCol="1" anchor="ctr">
                <a:noAutofit/>
              </a:bodyPr>
              <a:lstStyle/>
              <a:p>
                <a:pPr algn="ctr" defTabSz="921470">
                  <a:defRPr sz="2800">
                    <a:solidFill>
                      <a:srgbClr val="FFFFFF"/>
                    </a:solidFill>
                    <a:latin typeface="Huawei Sans"/>
                    <a:ea typeface="Huawei Sans"/>
                    <a:cs typeface="Huawei Sans"/>
                    <a:sym typeface="Huawei Sans"/>
                  </a:defRPr>
                </a:pPr>
                <a:endParaRPr sz="3199" dirty="0">
                  <a:solidFill>
                    <a:srgbClr val="FFFFFF"/>
                  </a:solidFill>
                  <a:latin typeface="Arial" panose="020B0604020202020204" pitchFamily="34" charset="0"/>
                  <a:ea typeface="Huawei Sans"/>
                  <a:cs typeface="Arial" panose="020B0604020202020204" pitchFamily="34" charset="0"/>
                  <a:sym typeface="Huawei Sans"/>
                </a:endParaRPr>
              </a:p>
            </p:txBody>
          </p:sp>
          <p:sp>
            <p:nvSpPr>
              <p:cNvPr id="40" name="椭圆 143">
                <a:extLst>
                  <a:ext uri="{FF2B5EF4-FFF2-40B4-BE49-F238E27FC236}">
                    <a16:creationId xmlns:a16="http://schemas.microsoft.com/office/drawing/2014/main" id="{C1668B44-38FE-4F6F-89CE-E16E4804B9C6}"/>
                  </a:ext>
                </a:extLst>
              </p:cNvPr>
              <p:cNvSpPr/>
              <p:nvPr/>
            </p:nvSpPr>
            <p:spPr>
              <a:xfrm>
                <a:off x="-1" y="-1"/>
                <a:ext cx="344318" cy="340685"/>
              </a:xfrm>
              <a:prstGeom prst="ellipse">
                <a:avLst/>
              </a:prstGeom>
              <a:noFill/>
              <a:ln w="3175" cap="flat">
                <a:solidFill>
                  <a:srgbClr val="FFFFFF">
                    <a:alpha val="50000"/>
                  </a:srgbClr>
                </a:solidFill>
                <a:prstDash val="solid"/>
                <a:round/>
              </a:ln>
              <a:effectLst/>
            </p:spPr>
            <p:txBody>
              <a:bodyPr wrap="square" lIns="36513" tIns="36513" rIns="36513" bIns="36513" numCol="1" anchor="ctr">
                <a:noAutofit/>
              </a:bodyPr>
              <a:lstStyle/>
              <a:p>
                <a:pPr algn="ctr" defTabSz="921470">
                  <a:defRPr sz="2800">
                    <a:solidFill>
                      <a:srgbClr val="FFFFFF"/>
                    </a:solidFill>
                    <a:latin typeface="Huawei Sans"/>
                    <a:ea typeface="Huawei Sans"/>
                    <a:cs typeface="Huawei Sans"/>
                    <a:sym typeface="Huawei Sans"/>
                  </a:defRPr>
                </a:pPr>
                <a:endParaRPr sz="3199" dirty="0">
                  <a:solidFill>
                    <a:srgbClr val="FFFFFF"/>
                  </a:solidFill>
                  <a:latin typeface="Arial" panose="020B0604020202020204" pitchFamily="34" charset="0"/>
                  <a:ea typeface="Huawei Sans"/>
                  <a:cs typeface="Arial" panose="020B0604020202020204" pitchFamily="34" charset="0"/>
                  <a:sym typeface="Huawei Sans"/>
                </a:endParaRPr>
              </a:p>
            </p:txBody>
          </p:sp>
        </p:grpSp>
        <p:grpSp>
          <p:nvGrpSpPr>
            <p:cNvPr id="41" name="组合 102">
              <a:extLst>
                <a:ext uri="{FF2B5EF4-FFF2-40B4-BE49-F238E27FC236}">
                  <a16:creationId xmlns:a16="http://schemas.microsoft.com/office/drawing/2014/main" id="{8151341B-D1A5-4CB0-9029-BCA237765640}"/>
                </a:ext>
              </a:extLst>
            </p:cNvPr>
            <p:cNvGrpSpPr/>
            <p:nvPr/>
          </p:nvGrpSpPr>
          <p:grpSpPr>
            <a:xfrm>
              <a:off x="2107553" y="4367974"/>
              <a:ext cx="550998" cy="668365"/>
              <a:chOff x="0" y="0"/>
              <a:chExt cx="344316" cy="340683"/>
            </a:xfrm>
          </p:grpSpPr>
          <p:sp>
            <p:nvSpPr>
              <p:cNvPr id="42" name="椭圆 142">
                <a:extLst>
                  <a:ext uri="{FF2B5EF4-FFF2-40B4-BE49-F238E27FC236}">
                    <a16:creationId xmlns:a16="http://schemas.microsoft.com/office/drawing/2014/main" id="{AA9D58B5-9BE4-49B7-B12A-5A9E35D5085D}"/>
                  </a:ext>
                </a:extLst>
              </p:cNvPr>
              <p:cNvSpPr/>
              <p:nvPr/>
            </p:nvSpPr>
            <p:spPr>
              <a:xfrm>
                <a:off x="13196" y="13056"/>
                <a:ext cx="317929" cy="314573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15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6200000" scaled="0"/>
              </a:gradFill>
              <a:ln w="3175" cap="flat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  <a:effectLst/>
            </p:spPr>
            <p:txBody>
              <a:bodyPr wrap="square" lIns="36513" tIns="36513" rIns="36513" bIns="36513" numCol="1" anchor="ctr">
                <a:noAutofit/>
              </a:bodyPr>
              <a:lstStyle/>
              <a:p>
                <a:pPr algn="ctr" defTabSz="921470">
                  <a:defRPr sz="2800">
                    <a:solidFill>
                      <a:srgbClr val="FFFFFF"/>
                    </a:solidFill>
                    <a:latin typeface="Huawei Sans"/>
                    <a:ea typeface="Huawei Sans"/>
                    <a:cs typeface="Huawei Sans"/>
                    <a:sym typeface="Huawei Sans"/>
                  </a:defRPr>
                </a:pPr>
                <a:endParaRPr sz="3199" dirty="0">
                  <a:solidFill>
                    <a:srgbClr val="FFFFFF"/>
                  </a:solidFill>
                  <a:latin typeface="Arial" panose="020B0604020202020204" pitchFamily="34" charset="0"/>
                  <a:ea typeface="Huawei Sans"/>
                  <a:cs typeface="Arial" panose="020B0604020202020204" pitchFamily="34" charset="0"/>
                  <a:sym typeface="Huawei Sans"/>
                </a:endParaRPr>
              </a:p>
            </p:txBody>
          </p:sp>
          <p:sp>
            <p:nvSpPr>
              <p:cNvPr id="43" name="椭圆 143">
                <a:extLst>
                  <a:ext uri="{FF2B5EF4-FFF2-40B4-BE49-F238E27FC236}">
                    <a16:creationId xmlns:a16="http://schemas.microsoft.com/office/drawing/2014/main" id="{A9DBD2E9-21D8-41B3-949F-6F801E5A79BE}"/>
                  </a:ext>
                </a:extLst>
              </p:cNvPr>
              <p:cNvSpPr/>
              <p:nvPr/>
            </p:nvSpPr>
            <p:spPr>
              <a:xfrm>
                <a:off x="-1" y="-1"/>
                <a:ext cx="344318" cy="340685"/>
              </a:xfrm>
              <a:prstGeom prst="ellipse">
                <a:avLst/>
              </a:prstGeom>
              <a:noFill/>
              <a:ln w="3175" cap="flat">
                <a:solidFill>
                  <a:srgbClr val="FFFFFF">
                    <a:alpha val="50000"/>
                  </a:srgbClr>
                </a:solidFill>
                <a:prstDash val="solid"/>
                <a:round/>
              </a:ln>
              <a:effectLst/>
            </p:spPr>
            <p:txBody>
              <a:bodyPr wrap="square" lIns="36513" tIns="36513" rIns="36513" bIns="36513" numCol="1" anchor="ctr">
                <a:noAutofit/>
              </a:bodyPr>
              <a:lstStyle/>
              <a:p>
                <a:pPr algn="ctr" defTabSz="921470">
                  <a:defRPr sz="2800">
                    <a:solidFill>
                      <a:srgbClr val="FFFFFF"/>
                    </a:solidFill>
                    <a:latin typeface="Huawei Sans"/>
                    <a:ea typeface="Huawei Sans"/>
                    <a:cs typeface="Huawei Sans"/>
                    <a:sym typeface="Huawei Sans"/>
                  </a:defRPr>
                </a:pPr>
                <a:endParaRPr sz="3199" dirty="0">
                  <a:solidFill>
                    <a:srgbClr val="FFFFFF"/>
                  </a:solidFill>
                  <a:latin typeface="Arial" panose="020B0604020202020204" pitchFamily="34" charset="0"/>
                  <a:ea typeface="Huawei Sans"/>
                  <a:cs typeface="Arial" panose="020B0604020202020204" pitchFamily="34" charset="0"/>
                  <a:sym typeface="Huawei Sans"/>
                </a:endParaRPr>
              </a:p>
            </p:txBody>
          </p:sp>
        </p:grpSp>
        <p:grpSp>
          <p:nvGrpSpPr>
            <p:cNvPr id="44" name="组合 102">
              <a:extLst>
                <a:ext uri="{FF2B5EF4-FFF2-40B4-BE49-F238E27FC236}">
                  <a16:creationId xmlns:a16="http://schemas.microsoft.com/office/drawing/2014/main" id="{776F4A9F-5128-4172-B90C-5734BE28C9E3}"/>
                </a:ext>
              </a:extLst>
            </p:cNvPr>
            <p:cNvGrpSpPr/>
            <p:nvPr/>
          </p:nvGrpSpPr>
          <p:grpSpPr>
            <a:xfrm>
              <a:off x="2547680" y="2967280"/>
              <a:ext cx="550998" cy="668365"/>
              <a:chOff x="0" y="0"/>
              <a:chExt cx="344316" cy="340683"/>
            </a:xfrm>
          </p:grpSpPr>
          <p:sp>
            <p:nvSpPr>
              <p:cNvPr id="45" name="椭圆 142">
                <a:extLst>
                  <a:ext uri="{FF2B5EF4-FFF2-40B4-BE49-F238E27FC236}">
                    <a16:creationId xmlns:a16="http://schemas.microsoft.com/office/drawing/2014/main" id="{B025AC92-8F6E-45E3-B146-2A27068ADD3E}"/>
                  </a:ext>
                </a:extLst>
              </p:cNvPr>
              <p:cNvSpPr/>
              <p:nvPr/>
            </p:nvSpPr>
            <p:spPr>
              <a:xfrm>
                <a:off x="13196" y="13056"/>
                <a:ext cx="317929" cy="314573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15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6200000" scaled="0"/>
              </a:gradFill>
              <a:ln w="3175" cap="flat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  <a:effectLst/>
            </p:spPr>
            <p:txBody>
              <a:bodyPr wrap="square" lIns="36513" tIns="36513" rIns="36513" bIns="36513" numCol="1" anchor="ctr">
                <a:noAutofit/>
              </a:bodyPr>
              <a:lstStyle/>
              <a:p>
                <a:pPr algn="ctr" defTabSz="921470">
                  <a:defRPr sz="2800">
                    <a:solidFill>
                      <a:srgbClr val="FFFFFF"/>
                    </a:solidFill>
                    <a:latin typeface="Huawei Sans"/>
                    <a:ea typeface="Huawei Sans"/>
                    <a:cs typeface="Huawei Sans"/>
                    <a:sym typeface="Huawei Sans"/>
                  </a:defRPr>
                </a:pPr>
                <a:endParaRPr sz="3199" dirty="0">
                  <a:solidFill>
                    <a:srgbClr val="FFFFFF"/>
                  </a:solidFill>
                  <a:latin typeface="Arial" panose="020B0604020202020204" pitchFamily="34" charset="0"/>
                  <a:ea typeface="Huawei Sans"/>
                  <a:cs typeface="Arial" panose="020B0604020202020204" pitchFamily="34" charset="0"/>
                  <a:sym typeface="Huawei Sans"/>
                </a:endParaRPr>
              </a:p>
            </p:txBody>
          </p:sp>
          <p:sp>
            <p:nvSpPr>
              <p:cNvPr id="46" name="椭圆 143">
                <a:extLst>
                  <a:ext uri="{FF2B5EF4-FFF2-40B4-BE49-F238E27FC236}">
                    <a16:creationId xmlns:a16="http://schemas.microsoft.com/office/drawing/2014/main" id="{7478E6F8-C44C-4C13-ACE0-D10FFD93C448}"/>
                  </a:ext>
                </a:extLst>
              </p:cNvPr>
              <p:cNvSpPr/>
              <p:nvPr/>
            </p:nvSpPr>
            <p:spPr>
              <a:xfrm>
                <a:off x="-1" y="-1"/>
                <a:ext cx="344318" cy="340685"/>
              </a:xfrm>
              <a:prstGeom prst="ellipse">
                <a:avLst/>
              </a:prstGeom>
              <a:noFill/>
              <a:ln w="3175" cap="flat">
                <a:solidFill>
                  <a:srgbClr val="FFFFFF">
                    <a:alpha val="50000"/>
                  </a:srgbClr>
                </a:solidFill>
                <a:prstDash val="solid"/>
                <a:round/>
              </a:ln>
              <a:effectLst/>
            </p:spPr>
            <p:txBody>
              <a:bodyPr wrap="square" lIns="36513" tIns="36513" rIns="36513" bIns="36513" numCol="1" anchor="ctr">
                <a:noAutofit/>
              </a:bodyPr>
              <a:lstStyle/>
              <a:p>
                <a:pPr algn="ctr" defTabSz="921470">
                  <a:defRPr sz="2800">
                    <a:solidFill>
                      <a:srgbClr val="FFFFFF"/>
                    </a:solidFill>
                    <a:latin typeface="Huawei Sans"/>
                    <a:ea typeface="Huawei Sans"/>
                    <a:cs typeface="Huawei Sans"/>
                    <a:sym typeface="Huawei Sans"/>
                  </a:defRPr>
                </a:pPr>
                <a:endParaRPr sz="3199" dirty="0">
                  <a:solidFill>
                    <a:srgbClr val="FFFFFF"/>
                  </a:solidFill>
                  <a:latin typeface="Arial" panose="020B0604020202020204" pitchFamily="34" charset="0"/>
                  <a:ea typeface="Huawei Sans"/>
                  <a:cs typeface="Arial" panose="020B0604020202020204" pitchFamily="34" charset="0"/>
                  <a:sym typeface="Huawei Sans"/>
                </a:endParaRPr>
              </a:p>
            </p:txBody>
          </p:sp>
        </p:grpSp>
        <p:grpSp>
          <p:nvGrpSpPr>
            <p:cNvPr id="47" name="组合 102">
              <a:extLst>
                <a:ext uri="{FF2B5EF4-FFF2-40B4-BE49-F238E27FC236}">
                  <a16:creationId xmlns:a16="http://schemas.microsoft.com/office/drawing/2014/main" id="{75B0E120-D228-4BF3-A020-E717383367E3}"/>
                </a:ext>
              </a:extLst>
            </p:cNvPr>
            <p:cNvGrpSpPr/>
            <p:nvPr/>
          </p:nvGrpSpPr>
          <p:grpSpPr>
            <a:xfrm>
              <a:off x="2547680" y="3728260"/>
              <a:ext cx="550998" cy="668365"/>
              <a:chOff x="0" y="0"/>
              <a:chExt cx="344316" cy="340683"/>
            </a:xfrm>
          </p:grpSpPr>
          <p:sp>
            <p:nvSpPr>
              <p:cNvPr id="48" name="椭圆 142">
                <a:extLst>
                  <a:ext uri="{FF2B5EF4-FFF2-40B4-BE49-F238E27FC236}">
                    <a16:creationId xmlns:a16="http://schemas.microsoft.com/office/drawing/2014/main" id="{36C6800F-1B22-4C21-A270-3DC5B6ACC14E}"/>
                  </a:ext>
                </a:extLst>
              </p:cNvPr>
              <p:cNvSpPr/>
              <p:nvPr/>
            </p:nvSpPr>
            <p:spPr>
              <a:xfrm>
                <a:off x="13196" y="13056"/>
                <a:ext cx="317929" cy="314573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15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6200000" scaled="0"/>
              </a:gradFill>
              <a:ln w="3175" cap="flat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  <a:effectLst/>
            </p:spPr>
            <p:txBody>
              <a:bodyPr wrap="square" lIns="36513" tIns="36513" rIns="36513" bIns="36513" numCol="1" anchor="ctr">
                <a:noAutofit/>
              </a:bodyPr>
              <a:lstStyle/>
              <a:p>
                <a:pPr algn="ctr" defTabSz="921470">
                  <a:defRPr sz="2800">
                    <a:solidFill>
                      <a:srgbClr val="FFFFFF"/>
                    </a:solidFill>
                    <a:latin typeface="Huawei Sans"/>
                    <a:ea typeface="Huawei Sans"/>
                    <a:cs typeface="Huawei Sans"/>
                    <a:sym typeface="Huawei Sans"/>
                  </a:defRPr>
                </a:pPr>
                <a:endParaRPr sz="3199" dirty="0">
                  <a:solidFill>
                    <a:srgbClr val="FFFFFF"/>
                  </a:solidFill>
                  <a:latin typeface="Arial" panose="020B0604020202020204" pitchFamily="34" charset="0"/>
                  <a:ea typeface="Huawei Sans"/>
                  <a:cs typeface="Arial" panose="020B0604020202020204" pitchFamily="34" charset="0"/>
                  <a:sym typeface="Huawei Sans"/>
                </a:endParaRPr>
              </a:p>
            </p:txBody>
          </p:sp>
          <p:sp>
            <p:nvSpPr>
              <p:cNvPr id="49" name="椭圆 143">
                <a:extLst>
                  <a:ext uri="{FF2B5EF4-FFF2-40B4-BE49-F238E27FC236}">
                    <a16:creationId xmlns:a16="http://schemas.microsoft.com/office/drawing/2014/main" id="{B1D7F9CE-8E7D-4BA9-BCCC-D0D62E88682A}"/>
                  </a:ext>
                </a:extLst>
              </p:cNvPr>
              <p:cNvSpPr/>
              <p:nvPr/>
            </p:nvSpPr>
            <p:spPr>
              <a:xfrm>
                <a:off x="-1" y="-1"/>
                <a:ext cx="344318" cy="340685"/>
              </a:xfrm>
              <a:prstGeom prst="ellipse">
                <a:avLst/>
              </a:prstGeom>
              <a:noFill/>
              <a:ln w="3175" cap="flat">
                <a:solidFill>
                  <a:srgbClr val="FFFFFF">
                    <a:alpha val="50000"/>
                  </a:srgbClr>
                </a:solidFill>
                <a:prstDash val="solid"/>
                <a:round/>
              </a:ln>
              <a:effectLst/>
            </p:spPr>
            <p:txBody>
              <a:bodyPr wrap="square" lIns="36513" tIns="36513" rIns="36513" bIns="36513" numCol="1" anchor="ctr">
                <a:noAutofit/>
              </a:bodyPr>
              <a:lstStyle/>
              <a:p>
                <a:pPr algn="ctr" defTabSz="921470">
                  <a:defRPr sz="2800">
                    <a:solidFill>
                      <a:srgbClr val="FFFFFF"/>
                    </a:solidFill>
                    <a:latin typeface="Huawei Sans"/>
                    <a:ea typeface="Huawei Sans"/>
                    <a:cs typeface="Huawei Sans"/>
                    <a:sym typeface="Huawei Sans"/>
                  </a:defRPr>
                </a:pPr>
                <a:endParaRPr sz="3199" dirty="0">
                  <a:solidFill>
                    <a:srgbClr val="FFFFFF"/>
                  </a:solidFill>
                  <a:latin typeface="Arial" panose="020B0604020202020204" pitchFamily="34" charset="0"/>
                  <a:ea typeface="Huawei Sans"/>
                  <a:cs typeface="Arial" panose="020B0604020202020204" pitchFamily="34" charset="0"/>
                  <a:sym typeface="Huawei Sans"/>
                </a:endParaRPr>
              </a:p>
            </p:txBody>
          </p:sp>
        </p:grp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AAC92DF3-F047-49B5-9F47-DC69F0ADF291}"/>
                </a:ext>
              </a:extLst>
            </p:cNvPr>
            <p:cNvSpPr/>
            <p:nvPr/>
          </p:nvSpPr>
          <p:spPr>
            <a:xfrm>
              <a:off x="1982155" y="2452836"/>
              <a:ext cx="166629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034"/>
              <a:r>
                <a:rPr lang="en-US" altLang="zh-CN" sz="1400" b="1" dirty="0">
                  <a:solidFill>
                    <a:srgbClr val="1D1D1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Improved</a:t>
              </a:r>
            </a:p>
            <a:p>
              <a:pPr algn="ctr" defTabSz="914034"/>
              <a:r>
                <a:rPr lang="en-US" altLang="zh-CN" sz="1400" b="1" dirty="0">
                  <a:solidFill>
                    <a:srgbClr val="1D1D1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programmability</a:t>
              </a:r>
              <a:endParaRPr lang="zh-CN" altLang="en-US" sz="1400" b="1" dirty="0">
                <a:solidFill>
                  <a:srgbClr val="1D1D1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C8789234-1843-45DE-864D-D4A302B972BD}"/>
                </a:ext>
              </a:extLst>
            </p:cNvPr>
            <p:cNvSpPr/>
            <p:nvPr/>
          </p:nvSpPr>
          <p:spPr>
            <a:xfrm>
              <a:off x="2107214" y="3104988"/>
              <a:ext cx="14322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034"/>
              <a:r>
                <a:rPr lang="en-US" altLang="zh-CN" sz="1400" b="1" dirty="0">
                  <a:solidFill>
                    <a:srgbClr val="1D1D1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Improved</a:t>
              </a:r>
            </a:p>
            <a:p>
              <a:pPr algn="ctr" defTabSz="914034"/>
              <a:r>
                <a:rPr lang="en-US" altLang="zh-CN" sz="1400" b="1" dirty="0">
                  <a:solidFill>
                    <a:srgbClr val="1D1D1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SLAs</a:t>
              </a:r>
              <a:endParaRPr lang="zh-CN" altLang="en-US" sz="1400" b="1" dirty="0">
                <a:solidFill>
                  <a:srgbClr val="1D1D1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09AEA32C-3D03-449B-AFC3-1DDC9A64D813}"/>
                </a:ext>
              </a:extLst>
            </p:cNvPr>
            <p:cNvSpPr/>
            <p:nvPr/>
          </p:nvSpPr>
          <p:spPr>
            <a:xfrm>
              <a:off x="2247536" y="3715269"/>
              <a:ext cx="105000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034"/>
              <a:r>
                <a:rPr lang="en-US" altLang="zh-CN" sz="1400" b="1" dirty="0">
                  <a:solidFill>
                    <a:srgbClr val="1D1D1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Reduced</a:t>
              </a:r>
            </a:p>
            <a:p>
              <a:pPr algn="ctr" defTabSz="914034"/>
              <a:r>
                <a:rPr lang="en-US" altLang="zh-CN" sz="1400" b="1" dirty="0">
                  <a:solidFill>
                    <a:srgbClr val="1D1D1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latency</a:t>
              </a:r>
              <a:endParaRPr lang="zh-CN" altLang="en-US" sz="1400" b="1" dirty="0">
                <a:solidFill>
                  <a:srgbClr val="1D1D1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496BA915-0718-4935-A93C-C2CDC7F82103}"/>
                </a:ext>
              </a:extLst>
            </p:cNvPr>
            <p:cNvSpPr/>
            <p:nvPr/>
          </p:nvSpPr>
          <p:spPr>
            <a:xfrm>
              <a:off x="1913306" y="4361440"/>
              <a:ext cx="170482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034"/>
              <a:r>
                <a:rPr lang="en-US" altLang="zh-CN" sz="1400" b="1" dirty="0">
                  <a:solidFill>
                    <a:srgbClr val="1D1D1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Enhanced network</a:t>
              </a:r>
            </a:p>
            <a:p>
              <a:pPr algn="ctr" defTabSz="914034"/>
              <a:r>
                <a:rPr lang="en-US" altLang="zh-CN" sz="1400" b="1" dirty="0">
                  <a:solidFill>
                    <a:srgbClr val="1D1D1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operations</a:t>
              </a:r>
              <a:endParaRPr lang="zh-CN" altLang="en-US" sz="1400" b="1" dirty="0">
                <a:solidFill>
                  <a:srgbClr val="1D1D1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A5CCDFFB-E43C-4BC3-B406-FC0C850F0CFF}"/>
                </a:ext>
              </a:extLst>
            </p:cNvPr>
            <p:cNvSpPr/>
            <p:nvPr/>
          </p:nvSpPr>
          <p:spPr>
            <a:xfrm>
              <a:off x="1924904" y="1705552"/>
              <a:ext cx="187907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034"/>
              <a:r>
                <a:rPr lang="en-US" altLang="zh-CN" sz="1400" b="1" dirty="0">
                  <a:solidFill>
                    <a:srgbClr val="FFFFFF"/>
                  </a:solidFill>
                  <a:latin typeface="Arial Black" panose="020B0A040201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IPv6 Enhanced improves quality</a:t>
              </a:r>
              <a:endParaRPr lang="zh-CN" altLang="en-US" sz="1400" b="1" dirty="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131" name="图片 130">
              <a:extLst>
                <a:ext uri="{FF2B5EF4-FFF2-40B4-BE49-F238E27FC236}">
                  <a16:creationId xmlns:a16="http://schemas.microsoft.com/office/drawing/2014/main" id="{603DF918-CCC2-4ED1-8EB1-44E8A2128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356" y="2309779"/>
              <a:ext cx="772764" cy="25655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865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71" grpId="0"/>
      <p:bldP spid="96" grpId="0"/>
      <p:bldP spid="1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536F3D-D0C8-B447-A64B-59D377EA5296}"/>
              </a:ext>
            </a:extLst>
          </p:cNvPr>
          <p:cNvSpPr txBox="1"/>
          <p:nvPr/>
        </p:nvSpPr>
        <p:spPr>
          <a:xfrm>
            <a:off x="5658181" y="-1188256"/>
            <a:ext cx="184659" cy="5281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12">
              <a:lnSpc>
                <a:spcPts val="3439"/>
              </a:lnSpc>
            </a:pPr>
            <a:endParaRPr lang="en-US" sz="3199" dirty="0">
              <a:solidFill>
                <a:srgbClr val="1D1D1A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1" name="标题 20"/>
          <p:cNvSpPr>
            <a:spLocks noGrp="1"/>
          </p:cNvSpPr>
          <p:nvPr>
            <p:ph type="title"/>
          </p:nvPr>
        </p:nvSpPr>
        <p:spPr>
          <a:xfrm>
            <a:off x="517696" y="360211"/>
            <a:ext cx="10706752" cy="616013"/>
          </a:xfrm>
        </p:spPr>
        <p:txBody>
          <a:bodyPr anchor="ctr"/>
          <a:lstStyle/>
          <a:p>
            <a:pPr algn="l"/>
            <a:r>
              <a:rPr lang="en-US" altLang="zh-CN" sz="2399" b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IPv6 Enhanced Covers Various Industries and Enables Digital Transformation</a:t>
            </a:r>
            <a:endParaRPr lang="zh-CN" altLang="en-US" sz="2399" b="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A316C64-36E4-4E5C-96BD-5EA8361B40ED}"/>
              </a:ext>
            </a:extLst>
          </p:cNvPr>
          <p:cNvGrpSpPr/>
          <p:nvPr/>
        </p:nvGrpSpPr>
        <p:grpSpPr>
          <a:xfrm>
            <a:off x="785631" y="1635951"/>
            <a:ext cx="10288924" cy="3552066"/>
            <a:chOff x="737504" y="1549324"/>
            <a:chExt cx="10288924" cy="2501610"/>
          </a:xfrm>
        </p:grpSpPr>
        <p:sp>
          <p:nvSpPr>
            <p:cNvPr id="259" name="矩形 258">
              <a:extLst>
                <a:ext uri="{FF2B5EF4-FFF2-40B4-BE49-F238E27FC236}">
                  <a16:creationId xmlns:a16="http://schemas.microsoft.com/office/drawing/2014/main" id="{C6094A58-BAE2-4DCD-A227-3B1AB427673E}"/>
                </a:ext>
              </a:extLst>
            </p:cNvPr>
            <p:cNvSpPr/>
            <p:nvPr/>
          </p:nvSpPr>
          <p:spPr>
            <a:xfrm>
              <a:off x="850574" y="1549324"/>
              <a:ext cx="2061784" cy="2501610"/>
            </a:xfrm>
            <a:prstGeom prst="rect">
              <a:avLst/>
            </a:prstGeom>
            <a:noFill/>
            <a:ln w="28575" cap="flat" cmpd="sng" algn="ctr">
              <a:gradFill>
                <a:gsLst>
                  <a:gs pos="0">
                    <a:srgbClr val="1D1D1A">
                      <a:alpha val="86000"/>
                    </a:srgbClr>
                  </a:gs>
                  <a:gs pos="54000">
                    <a:srgbClr val="DDDDDD">
                      <a:alpha val="0"/>
                    </a:srgbClr>
                  </a:gs>
                  <a:gs pos="100000">
                    <a:srgbClr val="1D1D1A">
                      <a:alpha val="88000"/>
                    </a:srgbClr>
                  </a:gs>
                </a:gsLst>
                <a:lin ang="10800000" scaled="0"/>
              </a:gradFill>
              <a:prstDash val="solid"/>
              <a:miter lim="800000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034">
                <a:defRPr/>
              </a:pPr>
              <a:endParaRPr lang="zh-CN" altLang="en-US" sz="1200" kern="0" dirty="0">
                <a:solidFill>
                  <a:srgbClr val="1D1D1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60" name="矩形 259">
              <a:extLst>
                <a:ext uri="{FF2B5EF4-FFF2-40B4-BE49-F238E27FC236}">
                  <a16:creationId xmlns:a16="http://schemas.microsoft.com/office/drawing/2014/main" id="{4AF2E6A1-CE66-427A-A003-FB76AE3849C1}"/>
                </a:ext>
              </a:extLst>
            </p:cNvPr>
            <p:cNvSpPr/>
            <p:nvPr/>
          </p:nvSpPr>
          <p:spPr>
            <a:xfrm>
              <a:off x="2903027" y="1678765"/>
              <a:ext cx="2044150" cy="23843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112"/>
              <a:r>
                <a:rPr lang="zh-CN" altLang="zh-CN" sz="1600" b="1" kern="100" dirty="0">
                  <a:solidFill>
                    <a:srgbClr val="1D1D1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Digital government</a:t>
              </a:r>
              <a:endParaRPr lang="zh-CN" altLang="en-US" sz="1600" b="1" dirty="0">
                <a:solidFill>
                  <a:srgbClr val="1D1D1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61" name="矩形 260">
              <a:extLst>
                <a:ext uri="{FF2B5EF4-FFF2-40B4-BE49-F238E27FC236}">
                  <a16:creationId xmlns:a16="http://schemas.microsoft.com/office/drawing/2014/main" id="{2298D766-CE3B-4FFB-8149-30F06E4BE10C}"/>
                </a:ext>
              </a:extLst>
            </p:cNvPr>
            <p:cNvSpPr/>
            <p:nvPr/>
          </p:nvSpPr>
          <p:spPr>
            <a:xfrm>
              <a:off x="2856342" y="2800485"/>
              <a:ext cx="2137520" cy="51385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112">
                <a:lnSpc>
                  <a:spcPct val="130000"/>
                </a:lnSpc>
              </a:pPr>
              <a:r>
                <a:rPr lang="zh-CN" altLang="en-US" sz="1100" b="1" dirty="0">
                  <a:solidFill>
                    <a:srgbClr val="1D1D1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Intensive construction and dedicated network assurance</a:t>
              </a:r>
            </a:p>
          </p:txBody>
        </p:sp>
        <p:sp>
          <p:nvSpPr>
            <p:cNvPr id="262" name="矩形 261">
              <a:extLst>
                <a:ext uri="{FF2B5EF4-FFF2-40B4-BE49-F238E27FC236}">
                  <a16:creationId xmlns:a16="http://schemas.microsoft.com/office/drawing/2014/main" id="{D55DFD3C-4928-49CA-83C4-248567249791}"/>
                </a:ext>
              </a:extLst>
            </p:cNvPr>
            <p:cNvSpPr/>
            <p:nvPr/>
          </p:nvSpPr>
          <p:spPr>
            <a:xfrm>
              <a:off x="3785385" y="3298890"/>
              <a:ext cx="1455902" cy="30346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112"/>
              <a:r>
                <a:rPr lang="zh-CN" altLang="zh-CN" sz="1100" kern="100" dirty="0">
                  <a:solidFill>
                    <a:srgbClr val="1D1D1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Private network streamlining rate</a:t>
              </a:r>
              <a:endParaRPr lang="zh-CN" altLang="en-US" sz="1100" kern="100" dirty="0">
                <a:solidFill>
                  <a:srgbClr val="1D1D1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63" name="矩形 262">
              <a:extLst>
                <a:ext uri="{FF2B5EF4-FFF2-40B4-BE49-F238E27FC236}">
                  <a16:creationId xmlns:a16="http://schemas.microsoft.com/office/drawing/2014/main" id="{30DFB79B-D770-4649-8B21-353CA83D5FA6}"/>
                </a:ext>
              </a:extLst>
            </p:cNvPr>
            <p:cNvSpPr/>
            <p:nvPr/>
          </p:nvSpPr>
          <p:spPr>
            <a:xfrm>
              <a:off x="3732322" y="3641664"/>
              <a:ext cx="1422414" cy="30346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112"/>
              <a:r>
                <a:rPr lang="zh-CN" altLang="zh-CN" sz="1100" kern="100" dirty="0">
                  <a:solidFill>
                    <a:srgbClr val="1D1D1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Percentage of a maximum run</a:t>
              </a:r>
              <a:endParaRPr lang="zh-CN" altLang="zh-CN" sz="1100" kern="100" dirty="0">
                <a:solidFill>
                  <a:srgbClr val="1D1D1A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64" name="矩形 263">
              <a:extLst>
                <a:ext uri="{FF2B5EF4-FFF2-40B4-BE49-F238E27FC236}">
                  <a16:creationId xmlns:a16="http://schemas.microsoft.com/office/drawing/2014/main" id="{A80BE7F8-0E4D-4689-8B79-40ACEE776B90}"/>
                </a:ext>
              </a:extLst>
            </p:cNvPr>
            <p:cNvSpPr/>
            <p:nvPr/>
          </p:nvSpPr>
          <p:spPr>
            <a:xfrm>
              <a:off x="3008876" y="3632568"/>
              <a:ext cx="662362" cy="18424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112"/>
              <a:r>
                <a:rPr lang="en-US" altLang="zh-CN" sz="1100" b="1" kern="100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99.73%</a:t>
              </a:r>
              <a:endParaRPr lang="zh-CN" altLang="zh-CN" sz="1100" b="1" kern="1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65" name="矩形 264">
              <a:extLst>
                <a:ext uri="{FF2B5EF4-FFF2-40B4-BE49-F238E27FC236}">
                  <a16:creationId xmlns:a16="http://schemas.microsoft.com/office/drawing/2014/main" id="{3CBE114B-9B1F-4C2A-8C0E-8253C64CB647}"/>
                </a:ext>
              </a:extLst>
            </p:cNvPr>
            <p:cNvSpPr/>
            <p:nvPr/>
          </p:nvSpPr>
          <p:spPr>
            <a:xfrm>
              <a:off x="3063594" y="3282497"/>
              <a:ext cx="583814" cy="18424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112"/>
              <a:r>
                <a:rPr lang="en-US" altLang="zh-CN" sz="1100" b="1" kern="100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99.9%</a:t>
              </a:r>
              <a:endParaRPr lang="zh-CN" altLang="en-US" sz="11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66" name="iconfont-10001-4916768">
              <a:extLst>
                <a:ext uri="{FF2B5EF4-FFF2-40B4-BE49-F238E27FC236}">
                  <a16:creationId xmlns:a16="http://schemas.microsoft.com/office/drawing/2014/main" id="{54405246-CCE2-4201-BBB1-D3F3EB6E740D}"/>
                </a:ext>
              </a:extLst>
            </p:cNvPr>
            <p:cNvSpPr/>
            <p:nvPr/>
          </p:nvSpPr>
          <p:spPr>
            <a:xfrm>
              <a:off x="3681467" y="2192826"/>
              <a:ext cx="487269" cy="443557"/>
            </a:xfrm>
            <a:custGeom>
              <a:avLst/>
              <a:gdLst>
                <a:gd name="T0" fmla="*/ 266 w 12266"/>
                <a:gd name="T1" fmla="*/ 10783 h 10783"/>
                <a:gd name="T2" fmla="*/ 266 w 12266"/>
                <a:gd name="T3" fmla="*/ 10250 h 10783"/>
                <a:gd name="T4" fmla="*/ 12266 w 12266"/>
                <a:gd name="T5" fmla="*/ 10516 h 10783"/>
                <a:gd name="T6" fmla="*/ 4000 w 12266"/>
                <a:gd name="T7" fmla="*/ 8116 h 10783"/>
                <a:gd name="T8" fmla="*/ 4000 w 12266"/>
                <a:gd name="T9" fmla="*/ 8650 h 10783"/>
                <a:gd name="T10" fmla="*/ 1600 w 12266"/>
                <a:gd name="T11" fmla="*/ 8383 h 10783"/>
                <a:gd name="T12" fmla="*/ 2133 w 12266"/>
                <a:gd name="T13" fmla="*/ 8116 h 10783"/>
                <a:gd name="T14" fmla="*/ 1866 w 12266"/>
                <a:gd name="T15" fmla="*/ 4650 h 10783"/>
                <a:gd name="T16" fmla="*/ 1866 w 12266"/>
                <a:gd name="T17" fmla="*/ 4116 h 10783"/>
                <a:gd name="T18" fmla="*/ 4266 w 12266"/>
                <a:gd name="T19" fmla="*/ 4383 h 10783"/>
                <a:gd name="T20" fmla="*/ 3733 w 12266"/>
                <a:gd name="T21" fmla="*/ 4650 h 10783"/>
                <a:gd name="T22" fmla="*/ 4000 w 12266"/>
                <a:gd name="T23" fmla="*/ 8116 h 10783"/>
                <a:gd name="T24" fmla="*/ 2666 w 12266"/>
                <a:gd name="T25" fmla="*/ 4650 h 10783"/>
                <a:gd name="T26" fmla="*/ 3200 w 12266"/>
                <a:gd name="T27" fmla="*/ 8116 h 10783"/>
                <a:gd name="T28" fmla="*/ 7200 w 12266"/>
                <a:gd name="T29" fmla="*/ 8116 h 10783"/>
                <a:gd name="T30" fmla="*/ 7200 w 12266"/>
                <a:gd name="T31" fmla="*/ 8650 h 10783"/>
                <a:gd name="T32" fmla="*/ 4800 w 12266"/>
                <a:gd name="T33" fmla="*/ 8383 h 10783"/>
                <a:gd name="T34" fmla="*/ 5333 w 12266"/>
                <a:gd name="T35" fmla="*/ 8116 h 10783"/>
                <a:gd name="T36" fmla="*/ 5066 w 12266"/>
                <a:gd name="T37" fmla="*/ 4650 h 10783"/>
                <a:gd name="T38" fmla="*/ 5066 w 12266"/>
                <a:gd name="T39" fmla="*/ 4116 h 10783"/>
                <a:gd name="T40" fmla="*/ 7466 w 12266"/>
                <a:gd name="T41" fmla="*/ 4383 h 10783"/>
                <a:gd name="T42" fmla="*/ 6933 w 12266"/>
                <a:gd name="T43" fmla="*/ 4650 h 10783"/>
                <a:gd name="T44" fmla="*/ 7200 w 12266"/>
                <a:gd name="T45" fmla="*/ 8116 h 10783"/>
                <a:gd name="T46" fmla="*/ 5866 w 12266"/>
                <a:gd name="T47" fmla="*/ 4650 h 10783"/>
                <a:gd name="T48" fmla="*/ 6400 w 12266"/>
                <a:gd name="T49" fmla="*/ 8116 h 10783"/>
                <a:gd name="T50" fmla="*/ 11466 w 12266"/>
                <a:gd name="T51" fmla="*/ 9450 h 10783"/>
                <a:gd name="T52" fmla="*/ 1066 w 12266"/>
                <a:gd name="T53" fmla="*/ 9716 h 10783"/>
                <a:gd name="T54" fmla="*/ 1066 w 12266"/>
                <a:gd name="T55" fmla="*/ 9183 h 10783"/>
                <a:gd name="T56" fmla="*/ 11466 w 12266"/>
                <a:gd name="T57" fmla="*/ 9450 h 10783"/>
                <a:gd name="T58" fmla="*/ 10666 w 12266"/>
                <a:gd name="T59" fmla="*/ 8383 h 10783"/>
                <a:gd name="T60" fmla="*/ 8266 w 12266"/>
                <a:gd name="T61" fmla="*/ 8650 h 10783"/>
                <a:gd name="T62" fmla="*/ 8266 w 12266"/>
                <a:gd name="T63" fmla="*/ 8116 h 10783"/>
                <a:gd name="T64" fmla="*/ 8533 w 12266"/>
                <a:gd name="T65" fmla="*/ 4650 h 10783"/>
                <a:gd name="T66" fmla="*/ 8000 w 12266"/>
                <a:gd name="T67" fmla="*/ 4383 h 10783"/>
                <a:gd name="T68" fmla="*/ 10400 w 12266"/>
                <a:gd name="T69" fmla="*/ 4116 h 10783"/>
                <a:gd name="T70" fmla="*/ 10400 w 12266"/>
                <a:gd name="T71" fmla="*/ 4650 h 10783"/>
                <a:gd name="T72" fmla="*/ 10133 w 12266"/>
                <a:gd name="T73" fmla="*/ 8116 h 10783"/>
                <a:gd name="T74" fmla="*/ 9600 w 12266"/>
                <a:gd name="T75" fmla="*/ 4650 h 10783"/>
                <a:gd name="T76" fmla="*/ 9066 w 12266"/>
                <a:gd name="T77" fmla="*/ 8116 h 10783"/>
                <a:gd name="T78" fmla="*/ 9600 w 12266"/>
                <a:gd name="T79" fmla="*/ 4650 h 10783"/>
                <a:gd name="T80" fmla="*/ 6133 w 12266"/>
                <a:gd name="T81" fmla="*/ 0 h 10783"/>
                <a:gd name="T82" fmla="*/ 11733 w 12266"/>
                <a:gd name="T83" fmla="*/ 3583 h 10783"/>
                <a:gd name="T84" fmla="*/ 533 w 12266"/>
                <a:gd name="T85" fmla="*/ 3050 h 10783"/>
                <a:gd name="T86" fmla="*/ 6133 w 12266"/>
                <a:gd name="T87" fmla="*/ 769 h 10783"/>
                <a:gd name="T88" fmla="*/ 10544 w 12266"/>
                <a:gd name="T89" fmla="*/ 3050 h 10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266" h="10783">
                  <a:moveTo>
                    <a:pt x="12000" y="10783"/>
                  </a:moveTo>
                  <a:lnTo>
                    <a:pt x="266" y="10783"/>
                  </a:lnTo>
                  <a:cubicBezTo>
                    <a:pt x="119" y="10783"/>
                    <a:pt x="0" y="10664"/>
                    <a:pt x="0" y="10516"/>
                  </a:cubicBezTo>
                  <a:cubicBezTo>
                    <a:pt x="0" y="10369"/>
                    <a:pt x="119" y="10250"/>
                    <a:pt x="266" y="10250"/>
                  </a:cubicBezTo>
                  <a:lnTo>
                    <a:pt x="12000" y="10250"/>
                  </a:lnTo>
                  <a:cubicBezTo>
                    <a:pt x="12147" y="10250"/>
                    <a:pt x="12266" y="10369"/>
                    <a:pt x="12266" y="10516"/>
                  </a:cubicBezTo>
                  <a:cubicBezTo>
                    <a:pt x="12266" y="10664"/>
                    <a:pt x="12147" y="10783"/>
                    <a:pt x="12000" y="10783"/>
                  </a:cubicBezTo>
                  <a:close/>
                  <a:moveTo>
                    <a:pt x="4000" y="8116"/>
                  </a:moveTo>
                  <a:cubicBezTo>
                    <a:pt x="4147" y="8116"/>
                    <a:pt x="4266" y="8236"/>
                    <a:pt x="4266" y="8383"/>
                  </a:cubicBezTo>
                  <a:cubicBezTo>
                    <a:pt x="4266" y="8530"/>
                    <a:pt x="4147" y="8650"/>
                    <a:pt x="4000" y="8650"/>
                  </a:cubicBezTo>
                  <a:lnTo>
                    <a:pt x="1866" y="8650"/>
                  </a:lnTo>
                  <a:cubicBezTo>
                    <a:pt x="1719" y="8650"/>
                    <a:pt x="1600" y="8530"/>
                    <a:pt x="1600" y="8383"/>
                  </a:cubicBezTo>
                  <a:cubicBezTo>
                    <a:pt x="1600" y="8236"/>
                    <a:pt x="1719" y="8116"/>
                    <a:pt x="1866" y="8116"/>
                  </a:cubicBezTo>
                  <a:lnTo>
                    <a:pt x="2133" y="8116"/>
                  </a:lnTo>
                  <a:lnTo>
                    <a:pt x="2133" y="4650"/>
                  </a:lnTo>
                  <a:lnTo>
                    <a:pt x="1866" y="4650"/>
                  </a:lnTo>
                  <a:cubicBezTo>
                    <a:pt x="1719" y="4650"/>
                    <a:pt x="1600" y="4530"/>
                    <a:pt x="1600" y="4383"/>
                  </a:cubicBezTo>
                  <a:cubicBezTo>
                    <a:pt x="1600" y="4236"/>
                    <a:pt x="1719" y="4116"/>
                    <a:pt x="1866" y="4116"/>
                  </a:cubicBezTo>
                  <a:lnTo>
                    <a:pt x="4000" y="4116"/>
                  </a:lnTo>
                  <a:cubicBezTo>
                    <a:pt x="4147" y="4116"/>
                    <a:pt x="4266" y="4236"/>
                    <a:pt x="4266" y="4383"/>
                  </a:cubicBezTo>
                  <a:cubicBezTo>
                    <a:pt x="4266" y="4530"/>
                    <a:pt x="4147" y="4650"/>
                    <a:pt x="4000" y="4650"/>
                  </a:cubicBezTo>
                  <a:lnTo>
                    <a:pt x="3733" y="4650"/>
                  </a:lnTo>
                  <a:lnTo>
                    <a:pt x="3733" y="8116"/>
                  </a:lnTo>
                  <a:lnTo>
                    <a:pt x="4000" y="8116"/>
                  </a:lnTo>
                  <a:close/>
                  <a:moveTo>
                    <a:pt x="3200" y="4650"/>
                  </a:moveTo>
                  <a:lnTo>
                    <a:pt x="2666" y="4650"/>
                  </a:lnTo>
                  <a:lnTo>
                    <a:pt x="2666" y="8116"/>
                  </a:lnTo>
                  <a:lnTo>
                    <a:pt x="3200" y="8116"/>
                  </a:lnTo>
                  <a:lnTo>
                    <a:pt x="3200" y="4650"/>
                  </a:lnTo>
                  <a:close/>
                  <a:moveTo>
                    <a:pt x="7200" y="8116"/>
                  </a:moveTo>
                  <a:cubicBezTo>
                    <a:pt x="7347" y="8116"/>
                    <a:pt x="7466" y="8236"/>
                    <a:pt x="7466" y="8383"/>
                  </a:cubicBezTo>
                  <a:cubicBezTo>
                    <a:pt x="7466" y="8530"/>
                    <a:pt x="7347" y="8650"/>
                    <a:pt x="7200" y="8650"/>
                  </a:cubicBezTo>
                  <a:lnTo>
                    <a:pt x="5066" y="8650"/>
                  </a:lnTo>
                  <a:cubicBezTo>
                    <a:pt x="4919" y="8650"/>
                    <a:pt x="4800" y="8530"/>
                    <a:pt x="4800" y="8383"/>
                  </a:cubicBezTo>
                  <a:cubicBezTo>
                    <a:pt x="4800" y="8236"/>
                    <a:pt x="4919" y="8116"/>
                    <a:pt x="5066" y="8116"/>
                  </a:cubicBezTo>
                  <a:lnTo>
                    <a:pt x="5333" y="8116"/>
                  </a:lnTo>
                  <a:lnTo>
                    <a:pt x="5333" y="4650"/>
                  </a:lnTo>
                  <a:lnTo>
                    <a:pt x="5066" y="4650"/>
                  </a:lnTo>
                  <a:cubicBezTo>
                    <a:pt x="4919" y="4650"/>
                    <a:pt x="4800" y="4530"/>
                    <a:pt x="4800" y="4383"/>
                  </a:cubicBezTo>
                  <a:cubicBezTo>
                    <a:pt x="4800" y="4236"/>
                    <a:pt x="4919" y="4116"/>
                    <a:pt x="5066" y="4116"/>
                  </a:cubicBezTo>
                  <a:lnTo>
                    <a:pt x="7200" y="4116"/>
                  </a:lnTo>
                  <a:cubicBezTo>
                    <a:pt x="7347" y="4116"/>
                    <a:pt x="7466" y="4236"/>
                    <a:pt x="7466" y="4383"/>
                  </a:cubicBezTo>
                  <a:cubicBezTo>
                    <a:pt x="7466" y="4530"/>
                    <a:pt x="7347" y="4650"/>
                    <a:pt x="7200" y="4650"/>
                  </a:cubicBezTo>
                  <a:lnTo>
                    <a:pt x="6933" y="4650"/>
                  </a:lnTo>
                  <a:lnTo>
                    <a:pt x="6933" y="8116"/>
                  </a:lnTo>
                  <a:lnTo>
                    <a:pt x="7200" y="8116"/>
                  </a:lnTo>
                  <a:close/>
                  <a:moveTo>
                    <a:pt x="6400" y="4650"/>
                  </a:moveTo>
                  <a:lnTo>
                    <a:pt x="5866" y="4650"/>
                  </a:lnTo>
                  <a:lnTo>
                    <a:pt x="5866" y="8116"/>
                  </a:lnTo>
                  <a:lnTo>
                    <a:pt x="6400" y="8116"/>
                  </a:lnTo>
                  <a:lnTo>
                    <a:pt x="6400" y="4650"/>
                  </a:lnTo>
                  <a:close/>
                  <a:moveTo>
                    <a:pt x="11466" y="9450"/>
                  </a:moveTo>
                  <a:cubicBezTo>
                    <a:pt x="11466" y="9597"/>
                    <a:pt x="11347" y="9716"/>
                    <a:pt x="11200" y="9716"/>
                  </a:cubicBezTo>
                  <a:lnTo>
                    <a:pt x="1066" y="9716"/>
                  </a:lnTo>
                  <a:cubicBezTo>
                    <a:pt x="919" y="9716"/>
                    <a:pt x="800" y="9597"/>
                    <a:pt x="800" y="9450"/>
                  </a:cubicBezTo>
                  <a:cubicBezTo>
                    <a:pt x="800" y="9303"/>
                    <a:pt x="919" y="9183"/>
                    <a:pt x="1066" y="9183"/>
                  </a:cubicBezTo>
                  <a:lnTo>
                    <a:pt x="11200" y="9183"/>
                  </a:lnTo>
                  <a:cubicBezTo>
                    <a:pt x="11347" y="9183"/>
                    <a:pt x="11466" y="9303"/>
                    <a:pt x="11466" y="9450"/>
                  </a:cubicBezTo>
                  <a:close/>
                  <a:moveTo>
                    <a:pt x="10400" y="8116"/>
                  </a:moveTo>
                  <a:cubicBezTo>
                    <a:pt x="10547" y="8116"/>
                    <a:pt x="10666" y="8236"/>
                    <a:pt x="10666" y="8383"/>
                  </a:cubicBezTo>
                  <a:cubicBezTo>
                    <a:pt x="10666" y="8530"/>
                    <a:pt x="10547" y="8650"/>
                    <a:pt x="10400" y="8650"/>
                  </a:cubicBezTo>
                  <a:lnTo>
                    <a:pt x="8266" y="8650"/>
                  </a:lnTo>
                  <a:cubicBezTo>
                    <a:pt x="8119" y="8650"/>
                    <a:pt x="8000" y="8530"/>
                    <a:pt x="8000" y="8383"/>
                  </a:cubicBezTo>
                  <a:cubicBezTo>
                    <a:pt x="8000" y="8236"/>
                    <a:pt x="8119" y="8116"/>
                    <a:pt x="8266" y="8116"/>
                  </a:cubicBezTo>
                  <a:lnTo>
                    <a:pt x="8533" y="8116"/>
                  </a:lnTo>
                  <a:lnTo>
                    <a:pt x="8533" y="4650"/>
                  </a:lnTo>
                  <a:lnTo>
                    <a:pt x="8266" y="4650"/>
                  </a:lnTo>
                  <a:cubicBezTo>
                    <a:pt x="8119" y="4650"/>
                    <a:pt x="8000" y="4530"/>
                    <a:pt x="8000" y="4383"/>
                  </a:cubicBezTo>
                  <a:cubicBezTo>
                    <a:pt x="8000" y="4236"/>
                    <a:pt x="8119" y="4116"/>
                    <a:pt x="8266" y="4116"/>
                  </a:cubicBezTo>
                  <a:lnTo>
                    <a:pt x="10400" y="4116"/>
                  </a:lnTo>
                  <a:cubicBezTo>
                    <a:pt x="10547" y="4116"/>
                    <a:pt x="10666" y="4236"/>
                    <a:pt x="10666" y="4383"/>
                  </a:cubicBezTo>
                  <a:cubicBezTo>
                    <a:pt x="10666" y="4530"/>
                    <a:pt x="10547" y="4650"/>
                    <a:pt x="10400" y="4650"/>
                  </a:cubicBezTo>
                  <a:lnTo>
                    <a:pt x="10133" y="4650"/>
                  </a:lnTo>
                  <a:lnTo>
                    <a:pt x="10133" y="8116"/>
                  </a:lnTo>
                  <a:lnTo>
                    <a:pt x="10400" y="8116"/>
                  </a:lnTo>
                  <a:close/>
                  <a:moveTo>
                    <a:pt x="9600" y="4650"/>
                  </a:moveTo>
                  <a:lnTo>
                    <a:pt x="9066" y="4650"/>
                  </a:lnTo>
                  <a:lnTo>
                    <a:pt x="9066" y="8116"/>
                  </a:lnTo>
                  <a:lnTo>
                    <a:pt x="9600" y="8116"/>
                  </a:lnTo>
                  <a:lnTo>
                    <a:pt x="9600" y="4650"/>
                  </a:lnTo>
                  <a:close/>
                  <a:moveTo>
                    <a:pt x="533" y="3050"/>
                  </a:moveTo>
                  <a:lnTo>
                    <a:pt x="6133" y="0"/>
                  </a:lnTo>
                  <a:lnTo>
                    <a:pt x="11733" y="3050"/>
                  </a:lnTo>
                  <a:lnTo>
                    <a:pt x="11733" y="3583"/>
                  </a:lnTo>
                  <a:lnTo>
                    <a:pt x="533" y="3583"/>
                  </a:lnTo>
                  <a:lnTo>
                    <a:pt x="533" y="3050"/>
                  </a:lnTo>
                  <a:close/>
                  <a:moveTo>
                    <a:pt x="10544" y="3050"/>
                  </a:moveTo>
                  <a:lnTo>
                    <a:pt x="6133" y="769"/>
                  </a:lnTo>
                  <a:lnTo>
                    <a:pt x="1705" y="3050"/>
                  </a:lnTo>
                  <a:lnTo>
                    <a:pt x="10544" y="3050"/>
                  </a:lnTo>
                  <a:close/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034">
                <a:defRPr/>
              </a:pPr>
              <a:endParaRPr lang="en-US" sz="1600" ker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矩形 266">
              <a:extLst>
                <a:ext uri="{FF2B5EF4-FFF2-40B4-BE49-F238E27FC236}">
                  <a16:creationId xmlns:a16="http://schemas.microsoft.com/office/drawing/2014/main" id="{C6094A58-BAE2-4DCD-A227-3B1AB427673E}"/>
                </a:ext>
              </a:extLst>
            </p:cNvPr>
            <p:cNvSpPr/>
            <p:nvPr/>
          </p:nvSpPr>
          <p:spPr>
            <a:xfrm>
              <a:off x="2916545" y="1549324"/>
              <a:ext cx="2040442" cy="2501610"/>
            </a:xfrm>
            <a:prstGeom prst="rect">
              <a:avLst/>
            </a:prstGeom>
            <a:noFill/>
            <a:ln w="19050" cap="flat" cmpd="sng" algn="ctr">
              <a:gradFill>
                <a:gsLst>
                  <a:gs pos="0">
                    <a:srgbClr val="1D1D1A">
                      <a:alpha val="86000"/>
                    </a:srgbClr>
                  </a:gs>
                  <a:gs pos="54000">
                    <a:srgbClr val="DDDDDD">
                      <a:alpha val="0"/>
                    </a:srgbClr>
                  </a:gs>
                  <a:gs pos="100000">
                    <a:srgbClr val="1D1D1A">
                      <a:alpha val="88000"/>
                    </a:srgbClr>
                  </a:gs>
                </a:gsLst>
                <a:lin ang="10800000" scaled="0"/>
              </a:gradFill>
              <a:prstDash val="solid"/>
              <a:miter lim="800000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034">
                <a:defRPr/>
              </a:pPr>
              <a:endParaRPr lang="zh-CN" altLang="en-US" sz="1200" kern="0" dirty="0">
                <a:solidFill>
                  <a:srgbClr val="1D1D1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68" name="矩形 267">
              <a:extLst>
                <a:ext uri="{FF2B5EF4-FFF2-40B4-BE49-F238E27FC236}">
                  <a16:creationId xmlns:a16="http://schemas.microsoft.com/office/drawing/2014/main" id="{69E54E19-C609-4E47-9FC8-F88DF0D16AE1}"/>
                </a:ext>
              </a:extLst>
            </p:cNvPr>
            <p:cNvSpPr/>
            <p:nvPr/>
          </p:nvSpPr>
          <p:spPr>
            <a:xfrm>
              <a:off x="5135008" y="1678765"/>
              <a:ext cx="1792478" cy="23843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112"/>
              <a:r>
                <a:rPr lang="zh-CN" altLang="en-US" sz="1600" b="1" kern="100" dirty="0">
                  <a:solidFill>
                    <a:srgbClr val="1D1D1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Large enterprise</a:t>
              </a:r>
            </a:p>
          </p:txBody>
        </p:sp>
        <p:sp>
          <p:nvSpPr>
            <p:cNvPr id="269" name="矩形 268">
              <a:extLst>
                <a:ext uri="{FF2B5EF4-FFF2-40B4-BE49-F238E27FC236}">
                  <a16:creationId xmlns:a16="http://schemas.microsoft.com/office/drawing/2014/main" id="{D685E1D4-D2D5-4487-8D7A-96CD72DF0EBA}"/>
                </a:ext>
              </a:extLst>
            </p:cNvPr>
            <p:cNvSpPr/>
            <p:nvPr/>
          </p:nvSpPr>
          <p:spPr>
            <a:xfrm>
              <a:off x="5802362" y="3329353"/>
              <a:ext cx="1296878" cy="30346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112"/>
              <a:r>
                <a:rPr lang="zh-CN" altLang="en-US" sz="1100" kern="100" dirty="0">
                  <a:solidFill>
                    <a:srgbClr val="1D1D1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Optical fiber deployment costs</a:t>
              </a:r>
            </a:p>
          </p:txBody>
        </p:sp>
        <p:sp>
          <p:nvSpPr>
            <p:cNvPr id="270" name="矩形 269">
              <a:extLst>
                <a:ext uri="{FF2B5EF4-FFF2-40B4-BE49-F238E27FC236}">
                  <a16:creationId xmlns:a16="http://schemas.microsoft.com/office/drawing/2014/main" id="{F56F412E-B0A2-4C77-ACED-F118B9C25466}"/>
                </a:ext>
              </a:extLst>
            </p:cNvPr>
            <p:cNvSpPr/>
            <p:nvPr/>
          </p:nvSpPr>
          <p:spPr>
            <a:xfrm>
              <a:off x="5887616" y="3712199"/>
              <a:ext cx="833883" cy="18424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112"/>
              <a:r>
                <a:rPr lang="zh-CN" altLang="zh-CN" sz="1100" kern="100" dirty="0">
                  <a:solidFill>
                    <a:srgbClr val="1D1D1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O</a:t>
              </a:r>
              <a:r>
                <a:rPr lang="en-US" altLang="zh-CN" sz="1100" kern="100" dirty="0">
                  <a:solidFill>
                    <a:srgbClr val="1D1D1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&amp;</a:t>
              </a:r>
              <a:r>
                <a:rPr lang="zh-CN" altLang="zh-CN" sz="1100" kern="100" dirty="0">
                  <a:solidFill>
                    <a:srgbClr val="1D1D1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M Cost</a:t>
              </a:r>
              <a:endParaRPr lang="zh-CN" altLang="zh-CN" sz="1100" kern="100" dirty="0">
                <a:solidFill>
                  <a:srgbClr val="1D1D1A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71" name="矩形 270">
              <a:extLst>
                <a:ext uri="{FF2B5EF4-FFF2-40B4-BE49-F238E27FC236}">
                  <a16:creationId xmlns:a16="http://schemas.microsoft.com/office/drawing/2014/main" id="{B913FDBB-652B-454D-B299-417C384FAD05}"/>
                </a:ext>
              </a:extLst>
            </p:cNvPr>
            <p:cNvSpPr/>
            <p:nvPr/>
          </p:nvSpPr>
          <p:spPr>
            <a:xfrm>
              <a:off x="5169378" y="3641664"/>
              <a:ext cx="466795" cy="18424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112"/>
              <a:r>
                <a:rPr lang="en-US" altLang="zh-CN" sz="1100" b="1" kern="100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80%</a:t>
              </a:r>
              <a:endParaRPr lang="zh-CN" altLang="zh-CN" sz="1100" b="1" kern="1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72" name="矩形 271">
              <a:extLst>
                <a:ext uri="{FF2B5EF4-FFF2-40B4-BE49-F238E27FC236}">
                  <a16:creationId xmlns:a16="http://schemas.microsoft.com/office/drawing/2014/main" id="{DA3E958B-C767-4953-A75B-956C72ED62AB}"/>
                </a:ext>
              </a:extLst>
            </p:cNvPr>
            <p:cNvSpPr/>
            <p:nvPr/>
          </p:nvSpPr>
          <p:spPr>
            <a:xfrm>
              <a:off x="5169378" y="3302808"/>
              <a:ext cx="466795" cy="18424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112"/>
              <a:r>
                <a:rPr lang="en-US" altLang="zh-CN" sz="1100" b="1" kern="100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90%</a:t>
              </a:r>
              <a:endParaRPr lang="zh-CN" altLang="en-US" sz="11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73" name="下箭头 177">
              <a:extLst>
                <a:ext uri="{FF2B5EF4-FFF2-40B4-BE49-F238E27FC236}">
                  <a16:creationId xmlns:a16="http://schemas.microsoft.com/office/drawing/2014/main" id="{E39E2842-C721-41D0-8111-ED5709CE2971}"/>
                </a:ext>
              </a:extLst>
            </p:cNvPr>
            <p:cNvSpPr/>
            <p:nvPr/>
          </p:nvSpPr>
          <p:spPr>
            <a:xfrm>
              <a:off x="5589743" y="3347733"/>
              <a:ext cx="144109" cy="228677"/>
            </a:xfrm>
            <a:prstGeom prst="downArrow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04" tIns="45702" rIns="91404" bIns="4570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034">
                <a:defRPr/>
              </a:pPr>
              <a:endParaRPr lang="zh-CN" altLang="en-US" sz="1100" kern="0">
                <a:solidFill>
                  <a:srgbClr val="666666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74" name="下箭头 178">
              <a:extLst>
                <a:ext uri="{FF2B5EF4-FFF2-40B4-BE49-F238E27FC236}">
                  <a16:creationId xmlns:a16="http://schemas.microsoft.com/office/drawing/2014/main" id="{6C76D2F2-3E50-48D0-88F5-BE0A486CE43B}"/>
                </a:ext>
              </a:extLst>
            </p:cNvPr>
            <p:cNvSpPr/>
            <p:nvPr/>
          </p:nvSpPr>
          <p:spPr>
            <a:xfrm>
              <a:off x="5585021" y="3686587"/>
              <a:ext cx="144109" cy="228677"/>
            </a:xfrm>
            <a:prstGeom prst="downArrow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04" tIns="45702" rIns="91404" bIns="4570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034">
                <a:defRPr/>
              </a:pPr>
              <a:endParaRPr lang="zh-CN" altLang="en-US" sz="1100" kern="0">
                <a:solidFill>
                  <a:srgbClr val="666666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75" name="robotic-arm_3798">
              <a:extLst>
                <a:ext uri="{FF2B5EF4-FFF2-40B4-BE49-F238E27FC236}">
                  <a16:creationId xmlns:a16="http://schemas.microsoft.com/office/drawing/2014/main" id="{54405246-CCE2-4201-BBB1-D3F3EB6E740D}"/>
                </a:ext>
              </a:extLst>
            </p:cNvPr>
            <p:cNvSpPr/>
            <p:nvPr/>
          </p:nvSpPr>
          <p:spPr>
            <a:xfrm>
              <a:off x="5789374" y="2216768"/>
              <a:ext cx="487269" cy="395672"/>
            </a:xfrm>
            <a:custGeom>
              <a:avLst/>
              <a:gdLst>
                <a:gd name="connsiteX0" fmla="*/ 194066 w 609218"/>
                <a:gd name="connsiteY0" fmla="*/ 253381 h 477827"/>
                <a:gd name="connsiteX1" fmla="*/ 351654 w 609218"/>
                <a:gd name="connsiteY1" fmla="*/ 408172 h 477827"/>
                <a:gd name="connsiteX2" fmla="*/ 405906 w 609218"/>
                <a:gd name="connsiteY2" fmla="*/ 408172 h 477827"/>
                <a:gd name="connsiteX3" fmla="*/ 405906 w 609218"/>
                <a:gd name="connsiteY3" fmla="*/ 477827 h 477827"/>
                <a:gd name="connsiteX4" fmla="*/ 217317 w 609218"/>
                <a:gd name="connsiteY4" fmla="*/ 477827 h 477827"/>
                <a:gd name="connsiteX5" fmla="*/ 217317 w 609218"/>
                <a:gd name="connsiteY5" fmla="*/ 408172 h 477827"/>
                <a:gd name="connsiteX6" fmla="*/ 237984 w 609218"/>
                <a:gd name="connsiteY6" fmla="*/ 408172 h 477827"/>
                <a:gd name="connsiteX7" fmla="*/ 137231 w 609218"/>
                <a:gd name="connsiteY7" fmla="*/ 307558 h 477827"/>
                <a:gd name="connsiteX8" fmla="*/ 173399 w 609218"/>
                <a:gd name="connsiteY8" fmla="*/ 286919 h 477827"/>
                <a:gd name="connsiteX9" fmla="*/ 194066 w 609218"/>
                <a:gd name="connsiteY9" fmla="*/ 253381 h 477827"/>
                <a:gd name="connsiteX10" fmla="*/ 91763 w 609218"/>
                <a:gd name="connsiteY10" fmla="*/ 157485 h 477827"/>
                <a:gd name="connsiteX11" fmla="*/ 129378 w 609218"/>
                <a:gd name="connsiteY11" fmla="*/ 195100 h 477827"/>
                <a:gd name="connsiteX12" fmla="*/ 91763 w 609218"/>
                <a:gd name="connsiteY12" fmla="*/ 232715 h 477827"/>
                <a:gd name="connsiteX13" fmla="*/ 54148 w 609218"/>
                <a:gd name="connsiteY13" fmla="*/ 195100 h 477827"/>
                <a:gd name="connsiteX14" fmla="*/ 91763 w 609218"/>
                <a:gd name="connsiteY14" fmla="*/ 157485 h 477827"/>
                <a:gd name="connsiteX15" fmla="*/ 90471 w 609218"/>
                <a:gd name="connsiteY15" fmla="*/ 126600 h 477827"/>
                <a:gd name="connsiteX16" fmla="*/ 20679 w 609218"/>
                <a:gd name="connsiteY16" fmla="*/ 196391 h 477827"/>
                <a:gd name="connsiteX17" fmla="*/ 90471 w 609218"/>
                <a:gd name="connsiteY17" fmla="*/ 266182 h 477827"/>
                <a:gd name="connsiteX18" fmla="*/ 160262 w 609218"/>
                <a:gd name="connsiteY18" fmla="*/ 196391 h 477827"/>
                <a:gd name="connsiteX19" fmla="*/ 90471 w 609218"/>
                <a:gd name="connsiteY19" fmla="*/ 126600 h 477827"/>
                <a:gd name="connsiteX20" fmla="*/ 90471 w 609218"/>
                <a:gd name="connsiteY20" fmla="*/ 103336 h 477827"/>
                <a:gd name="connsiteX21" fmla="*/ 183526 w 609218"/>
                <a:gd name="connsiteY21" fmla="*/ 196391 h 477827"/>
                <a:gd name="connsiteX22" fmla="*/ 90471 w 609218"/>
                <a:gd name="connsiteY22" fmla="*/ 286861 h 477827"/>
                <a:gd name="connsiteX23" fmla="*/ 0 w 609218"/>
                <a:gd name="connsiteY23" fmla="*/ 196391 h 477827"/>
                <a:gd name="connsiteX24" fmla="*/ 90471 w 609218"/>
                <a:gd name="connsiteY24" fmla="*/ 103336 h 477827"/>
                <a:gd name="connsiteX25" fmla="*/ 473359 w 609218"/>
                <a:gd name="connsiteY25" fmla="*/ 0 h 477827"/>
                <a:gd name="connsiteX26" fmla="*/ 589810 w 609218"/>
                <a:gd name="connsiteY26" fmla="*/ 38732 h 477827"/>
                <a:gd name="connsiteX27" fmla="*/ 594985 w 609218"/>
                <a:gd name="connsiteY27" fmla="*/ 51643 h 477827"/>
                <a:gd name="connsiteX28" fmla="*/ 589810 w 609218"/>
                <a:gd name="connsiteY28" fmla="*/ 56807 h 477827"/>
                <a:gd name="connsiteX29" fmla="*/ 584634 w 609218"/>
                <a:gd name="connsiteY29" fmla="*/ 56807 h 477827"/>
                <a:gd name="connsiteX30" fmla="*/ 473359 w 609218"/>
                <a:gd name="connsiteY30" fmla="*/ 20657 h 477827"/>
                <a:gd name="connsiteX31" fmla="*/ 431954 w 609218"/>
                <a:gd name="connsiteY31" fmla="*/ 74882 h 477827"/>
                <a:gd name="connsiteX32" fmla="*/ 447481 w 609218"/>
                <a:gd name="connsiteY32" fmla="*/ 144600 h 477827"/>
                <a:gd name="connsiteX33" fmla="*/ 509588 w 609218"/>
                <a:gd name="connsiteY33" fmla="*/ 178168 h 477827"/>
                <a:gd name="connsiteX34" fmla="*/ 592397 w 609218"/>
                <a:gd name="connsiteY34" fmla="*/ 95539 h 477827"/>
                <a:gd name="connsiteX35" fmla="*/ 605336 w 609218"/>
                <a:gd name="connsiteY35" fmla="*/ 95539 h 477827"/>
                <a:gd name="connsiteX36" fmla="*/ 605336 w 609218"/>
                <a:gd name="connsiteY36" fmla="*/ 108450 h 477827"/>
                <a:gd name="connsiteX37" fmla="*/ 517351 w 609218"/>
                <a:gd name="connsiteY37" fmla="*/ 196243 h 477827"/>
                <a:gd name="connsiteX38" fmla="*/ 512176 w 609218"/>
                <a:gd name="connsiteY38" fmla="*/ 198825 h 477827"/>
                <a:gd name="connsiteX39" fmla="*/ 507000 w 609218"/>
                <a:gd name="connsiteY39" fmla="*/ 196243 h 477827"/>
                <a:gd name="connsiteX40" fmla="*/ 452657 w 609218"/>
                <a:gd name="connsiteY40" fmla="*/ 170421 h 477827"/>
                <a:gd name="connsiteX41" fmla="*/ 421603 w 609218"/>
                <a:gd name="connsiteY41" fmla="*/ 178168 h 477827"/>
                <a:gd name="connsiteX42" fmla="*/ 416427 w 609218"/>
                <a:gd name="connsiteY42" fmla="*/ 157511 h 477827"/>
                <a:gd name="connsiteX43" fmla="*/ 199053 w 609218"/>
                <a:gd name="connsiteY43" fmla="*/ 209153 h 477827"/>
                <a:gd name="connsiteX44" fmla="*/ 199053 w 609218"/>
                <a:gd name="connsiteY44" fmla="*/ 165257 h 477827"/>
                <a:gd name="connsiteX45" fmla="*/ 183526 w 609218"/>
                <a:gd name="connsiteY45" fmla="*/ 129107 h 477827"/>
                <a:gd name="connsiteX46" fmla="*/ 398313 w 609218"/>
                <a:gd name="connsiteY46" fmla="*/ 80046 h 477827"/>
                <a:gd name="connsiteX47" fmla="*/ 393137 w 609218"/>
                <a:gd name="connsiteY47" fmla="*/ 61972 h 477827"/>
                <a:gd name="connsiteX48" fmla="*/ 424191 w 609218"/>
                <a:gd name="connsiteY48" fmla="*/ 54225 h 477827"/>
                <a:gd name="connsiteX49" fmla="*/ 463008 w 609218"/>
                <a:gd name="connsiteY49" fmla="*/ 2582 h 477827"/>
                <a:gd name="connsiteX50" fmla="*/ 473359 w 609218"/>
                <a:gd name="connsiteY50" fmla="*/ 0 h 4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609218" h="477827">
                  <a:moveTo>
                    <a:pt x="194066" y="253381"/>
                  </a:moveTo>
                  <a:lnTo>
                    <a:pt x="351654" y="408172"/>
                  </a:lnTo>
                  <a:lnTo>
                    <a:pt x="405906" y="408172"/>
                  </a:lnTo>
                  <a:lnTo>
                    <a:pt x="405906" y="477827"/>
                  </a:lnTo>
                  <a:lnTo>
                    <a:pt x="217317" y="477827"/>
                  </a:lnTo>
                  <a:lnTo>
                    <a:pt x="217317" y="408172"/>
                  </a:lnTo>
                  <a:lnTo>
                    <a:pt x="237984" y="408172"/>
                  </a:lnTo>
                  <a:lnTo>
                    <a:pt x="137231" y="307558"/>
                  </a:lnTo>
                  <a:cubicBezTo>
                    <a:pt x="150148" y="304978"/>
                    <a:pt x="163065" y="297239"/>
                    <a:pt x="173399" y="286919"/>
                  </a:cubicBezTo>
                  <a:cubicBezTo>
                    <a:pt x="183732" y="276600"/>
                    <a:pt x="191483" y="266280"/>
                    <a:pt x="194066" y="253381"/>
                  </a:cubicBezTo>
                  <a:close/>
                  <a:moveTo>
                    <a:pt x="91763" y="157485"/>
                  </a:moveTo>
                  <a:cubicBezTo>
                    <a:pt x="112537" y="157485"/>
                    <a:pt x="129378" y="174326"/>
                    <a:pt x="129378" y="195100"/>
                  </a:cubicBezTo>
                  <a:cubicBezTo>
                    <a:pt x="129378" y="215874"/>
                    <a:pt x="112537" y="232715"/>
                    <a:pt x="91763" y="232715"/>
                  </a:cubicBezTo>
                  <a:cubicBezTo>
                    <a:pt x="70989" y="232715"/>
                    <a:pt x="54148" y="215874"/>
                    <a:pt x="54148" y="195100"/>
                  </a:cubicBezTo>
                  <a:cubicBezTo>
                    <a:pt x="54148" y="174326"/>
                    <a:pt x="70989" y="157485"/>
                    <a:pt x="91763" y="157485"/>
                  </a:cubicBezTo>
                  <a:close/>
                  <a:moveTo>
                    <a:pt x="90471" y="126600"/>
                  </a:moveTo>
                  <a:cubicBezTo>
                    <a:pt x="51697" y="126600"/>
                    <a:pt x="20679" y="157618"/>
                    <a:pt x="20679" y="196391"/>
                  </a:cubicBezTo>
                  <a:cubicBezTo>
                    <a:pt x="20679" y="232579"/>
                    <a:pt x="51697" y="266182"/>
                    <a:pt x="90471" y="266182"/>
                  </a:cubicBezTo>
                  <a:cubicBezTo>
                    <a:pt x="129244" y="266182"/>
                    <a:pt x="160262" y="232579"/>
                    <a:pt x="160262" y="196391"/>
                  </a:cubicBezTo>
                  <a:cubicBezTo>
                    <a:pt x="160262" y="157618"/>
                    <a:pt x="129244" y="126600"/>
                    <a:pt x="90471" y="126600"/>
                  </a:cubicBezTo>
                  <a:close/>
                  <a:moveTo>
                    <a:pt x="90471" y="103336"/>
                  </a:moveTo>
                  <a:cubicBezTo>
                    <a:pt x="142168" y="103336"/>
                    <a:pt x="183526" y="144694"/>
                    <a:pt x="183526" y="196391"/>
                  </a:cubicBezTo>
                  <a:cubicBezTo>
                    <a:pt x="183526" y="245503"/>
                    <a:pt x="142168" y="286861"/>
                    <a:pt x="90471" y="286861"/>
                  </a:cubicBezTo>
                  <a:cubicBezTo>
                    <a:pt x="41358" y="286861"/>
                    <a:pt x="0" y="245503"/>
                    <a:pt x="0" y="196391"/>
                  </a:cubicBezTo>
                  <a:cubicBezTo>
                    <a:pt x="0" y="144694"/>
                    <a:pt x="41358" y="103336"/>
                    <a:pt x="90471" y="103336"/>
                  </a:cubicBezTo>
                  <a:close/>
                  <a:moveTo>
                    <a:pt x="473359" y="0"/>
                  </a:moveTo>
                  <a:lnTo>
                    <a:pt x="589810" y="38732"/>
                  </a:lnTo>
                  <a:cubicBezTo>
                    <a:pt x="594985" y="41314"/>
                    <a:pt x="597573" y="46479"/>
                    <a:pt x="594985" y="51643"/>
                  </a:cubicBezTo>
                  <a:cubicBezTo>
                    <a:pt x="594985" y="54225"/>
                    <a:pt x="592397" y="56807"/>
                    <a:pt x="589810" y="56807"/>
                  </a:cubicBezTo>
                  <a:cubicBezTo>
                    <a:pt x="587222" y="56807"/>
                    <a:pt x="584634" y="56807"/>
                    <a:pt x="584634" y="56807"/>
                  </a:cubicBezTo>
                  <a:lnTo>
                    <a:pt x="473359" y="20657"/>
                  </a:lnTo>
                  <a:lnTo>
                    <a:pt x="431954" y="74882"/>
                  </a:lnTo>
                  <a:lnTo>
                    <a:pt x="447481" y="144600"/>
                  </a:lnTo>
                  <a:lnTo>
                    <a:pt x="509588" y="178168"/>
                  </a:lnTo>
                  <a:lnTo>
                    <a:pt x="592397" y="95539"/>
                  </a:lnTo>
                  <a:cubicBezTo>
                    <a:pt x="597573" y="92957"/>
                    <a:pt x="602749" y="92957"/>
                    <a:pt x="605336" y="95539"/>
                  </a:cubicBezTo>
                  <a:cubicBezTo>
                    <a:pt x="610512" y="100704"/>
                    <a:pt x="610512" y="105868"/>
                    <a:pt x="605336" y="108450"/>
                  </a:cubicBezTo>
                  <a:lnTo>
                    <a:pt x="517351" y="196243"/>
                  </a:lnTo>
                  <a:cubicBezTo>
                    <a:pt x="517351" y="196243"/>
                    <a:pt x="514764" y="198825"/>
                    <a:pt x="512176" y="198825"/>
                  </a:cubicBezTo>
                  <a:cubicBezTo>
                    <a:pt x="512176" y="198825"/>
                    <a:pt x="509588" y="198825"/>
                    <a:pt x="507000" y="196243"/>
                  </a:cubicBezTo>
                  <a:lnTo>
                    <a:pt x="452657" y="170421"/>
                  </a:lnTo>
                  <a:lnTo>
                    <a:pt x="421603" y="178168"/>
                  </a:lnTo>
                  <a:lnTo>
                    <a:pt x="416427" y="157511"/>
                  </a:lnTo>
                  <a:lnTo>
                    <a:pt x="199053" y="209153"/>
                  </a:lnTo>
                  <a:cubicBezTo>
                    <a:pt x="201641" y="193660"/>
                    <a:pt x="201641" y="180750"/>
                    <a:pt x="199053" y="165257"/>
                  </a:cubicBezTo>
                  <a:cubicBezTo>
                    <a:pt x="196465" y="152346"/>
                    <a:pt x="191289" y="139436"/>
                    <a:pt x="183526" y="129107"/>
                  </a:cubicBezTo>
                  <a:lnTo>
                    <a:pt x="398313" y="80046"/>
                  </a:lnTo>
                  <a:lnTo>
                    <a:pt x="393137" y="61972"/>
                  </a:lnTo>
                  <a:lnTo>
                    <a:pt x="424191" y="54225"/>
                  </a:lnTo>
                  <a:lnTo>
                    <a:pt x="463008" y="2582"/>
                  </a:lnTo>
                  <a:cubicBezTo>
                    <a:pt x="465596" y="0"/>
                    <a:pt x="468183" y="0"/>
                    <a:pt x="473359" y="0"/>
                  </a:cubicBezTo>
                  <a:close/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034">
                <a:defRPr/>
              </a:pPr>
              <a:endParaRPr lang="en-US" sz="1600" ker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矩形 275">
              <a:extLst>
                <a:ext uri="{FF2B5EF4-FFF2-40B4-BE49-F238E27FC236}">
                  <a16:creationId xmlns:a16="http://schemas.microsoft.com/office/drawing/2014/main" id="{C6094A58-BAE2-4DCD-A227-3B1AB427673E}"/>
                </a:ext>
              </a:extLst>
            </p:cNvPr>
            <p:cNvSpPr/>
            <p:nvPr/>
          </p:nvSpPr>
          <p:spPr>
            <a:xfrm>
              <a:off x="4956988" y="1549324"/>
              <a:ext cx="2074034" cy="2501610"/>
            </a:xfrm>
            <a:prstGeom prst="rect">
              <a:avLst/>
            </a:prstGeom>
            <a:noFill/>
            <a:ln w="28575" cap="flat" cmpd="sng" algn="ctr">
              <a:gradFill>
                <a:gsLst>
                  <a:gs pos="0">
                    <a:srgbClr val="1D1D1A">
                      <a:alpha val="86000"/>
                    </a:srgbClr>
                  </a:gs>
                  <a:gs pos="54000">
                    <a:srgbClr val="DDDDDD">
                      <a:alpha val="0"/>
                    </a:srgbClr>
                  </a:gs>
                  <a:gs pos="100000">
                    <a:srgbClr val="1D1D1A">
                      <a:alpha val="88000"/>
                    </a:srgbClr>
                  </a:gs>
                </a:gsLst>
                <a:lin ang="10800000" scaled="0"/>
              </a:gradFill>
              <a:prstDash val="solid"/>
              <a:miter lim="800000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034">
                <a:defRPr/>
              </a:pPr>
              <a:endParaRPr lang="zh-CN" altLang="en-US" sz="1200" kern="0" dirty="0">
                <a:solidFill>
                  <a:srgbClr val="1D1D1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77" name="矩形 276">
              <a:extLst>
                <a:ext uri="{FF2B5EF4-FFF2-40B4-BE49-F238E27FC236}">
                  <a16:creationId xmlns:a16="http://schemas.microsoft.com/office/drawing/2014/main" id="{9C21BDD0-4553-4D3A-A3C9-A191BAE43322}"/>
                </a:ext>
              </a:extLst>
            </p:cNvPr>
            <p:cNvSpPr/>
            <p:nvPr/>
          </p:nvSpPr>
          <p:spPr>
            <a:xfrm>
              <a:off x="7246618" y="1678765"/>
              <a:ext cx="1542410" cy="23843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112"/>
              <a:r>
                <a:rPr lang="zh-CN" altLang="en-US" sz="1600" b="1" kern="100" dirty="0">
                  <a:solidFill>
                    <a:srgbClr val="1D1D1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Smart finance</a:t>
              </a:r>
            </a:p>
          </p:txBody>
        </p:sp>
        <p:sp>
          <p:nvSpPr>
            <p:cNvPr id="278" name="矩形 277">
              <a:extLst>
                <a:ext uri="{FF2B5EF4-FFF2-40B4-BE49-F238E27FC236}">
                  <a16:creationId xmlns:a16="http://schemas.microsoft.com/office/drawing/2014/main" id="{08D3CCC7-CDC4-45F2-BE0B-C620543CB26C}"/>
                </a:ext>
              </a:extLst>
            </p:cNvPr>
            <p:cNvSpPr/>
            <p:nvPr/>
          </p:nvSpPr>
          <p:spPr>
            <a:xfrm>
              <a:off x="7926704" y="3272121"/>
              <a:ext cx="1403586" cy="4226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112"/>
              <a:r>
                <a:rPr lang="zh-CN" altLang="en-US" sz="1100" kern="100" dirty="0">
                  <a:solidFill>
                    <a:srgbClr val="1D1D1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Service provisioning duration</a:t>
              </a:r>
            </a:p>
          </p:txBody>
        </p:sp>
        <p:sp>
          <p:nvSpPr>
            <p:cNvPr id="279" name="矩形 278">
              <a:extLst>
                <a:ext uri="{FF2B5EF4-FFF2-40B4-BE49-F238E27FC236}">
                  <a16:creationId xmlns:a16="http://schemas.microsoft.com/office/drawing/2014/main" id="{D058616F-0785-4588-8214-EDA8509BD39A}"/>
                </a:ext>
              </a:extLst>
            </p:cNvPr>
            <p:cNvSpPr/>
            <p:nvPr/>
          </p:nvSpPr>
          <p:spPr>
            <a:xfrm>
              <a:off x="7855195" y="3668206"/>
              <a:ext cx="1125629" cy="18424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112"/>
              <a:r>
                <a:rPr lang="zh-CN" altLang="en-US" sz="1100" kern="100" dirty="0">
                  <a:solidFill>
                    <a:srgbClr val="1D1D1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Lease line cost</a:t>
              </a:r>
              <a:endParaRPr lang="zh-CN" altLang="zh-CN" sz="1100" kern="100" dirty="0">
                <a:solidFill>
                  <a:srgbClr val="1D1D1A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80" name="矩形 279">
              <a:extLst>
                <a:ext uri="{FF2B5EF4-FFF2-40B4-BE49-F238E27FC236}">
                  <a16:creationId xmlns:a16="http://schemas.microsoft.com/office/drawing/2014/main" id="{912FEF78-A703-42B5-95B5-921A260A0BB1}"/>
                </a:ext>
              </a:extLst>
            </p:cNvPr>
            <p:cNvSpPr/>
            <p:nvPr/>
          </p:nvSpPr>
          <p:spPr>
            <a:xfrm>
              <a:off x="7175764" y="3632568"/>
              <a:ext cx="466795" cy="18424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112"/>
              <a:r>
                <a:rPr lang="en-US" altLang="zh-CN" sz="1100" b="1" kern="100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20%</a:t>
              </a:r>
              <a:endParaRPr lang="zh-CN" altLang="zh-CN" sz="1100" b="1" kern="1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81" name="矩形 280">
              <a:extLst>
                <a:ext uri="{FF2B5EF4-FFF2-40B4-BE49-F238E27FC236}">
                  <a16:creationId xmlns:a16="http://schemas.microsoft.com/office/drawing/2014/main" id="{734609CB-DCB1-425D-A32C-57813CED2AB0}"/>
                </a:ext>
              </a:extLst>
            </p:cNvPr>
            <p:cNvSpPr/>
            <p:nvPr/>
          </p:nvSpPr>
          <p:spPr>
            <a:xfrm>
              <a:off x="6997533" y="3321658"/>
              <a:ext cx="997389" cy="18424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112"/>
              <a:r>
                <a:rPr lang="zh-CN" altLang="en-US" sz="1100" b="1" kern="100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Minute-level</a:t>
              </a:r>
              <a:endParaRPr lang="zh-CN" altLang="en-US" sz="11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82" name="iconfont-10123-4910626">
              <a:extLst>
                <a:ext uri="{FF2B5EF4-FFF2-40B4-BE49-F238E27FC236}">
                  <a16:creationId xmlns:a16="http://schemas.microsoft.com/office/drawing/2014/main" id="{54405246-CCE2-4201-BBB1-D3F3EB6E740D}"/>
                </a:ext>
              </a:extLst>
            </p:cNvPr>
            <p:cNvSpPr/>
            <p:nvPr/>
          </p:nvSpPr>
          <p:spPr>
            <a:xfrm>
              <a:off x="7807617" y="2169159"/>
              <a:ext cx="487269" cy="490893"/>
            </a:xfrm>
            <a:custGeom>
              <a:avLst/>
              <a:gdLst>
                <a:gd name="T0" fmla="*/ 3200 w 7893"/>
                <a:gd name="T1" fmla="*/ 5120 h 7680"/>
                <a:gd name="T2" fmla="*/ 3413 w 7893"/>
                <a:gd name="T3" fmla="*/ 7253 h 7680"/>
                <a:gd name="T4" fmla="*/ 426 w 7893"/>
                <a:gd name="T5" fmla="*/ 7680 h 7680"/>
                <a:gd name="T6" fmla="*/ 0 w 7893"/>
                <a:gd name="T7" fmla="*/ 2987 h 7680"/>
                <a:gd name="T8" fmla="*/ 2986 w 7893"/>
                <a:gd name="T9" fmla="*/ 2560 h 7680"/>
                <a:gd name="T10" fmla="*/ 3413 w 7893"/>
                <a:gd name="T11" fmla="*/ 4095 h 7680"/>
                <a:gd name="T12" fmla="*/ 426 w 7893"/>
                <a:gd name="T13" fmla="*/ 3200 h 7680"/>
                <a:gd name="T14" fmla="*/ 640 w 7893"/>
                <a:gd name="T15" fmla="*/ 7253 h 7680"/>
                <a:gd name="T16" fmla="*/ 2986 w 7893"/>
                <a:gd name="T17" fmla="*/ 7040 h 7680"/>
                <a:gd name="T18" fmla="*/ 2773 w 7893"/>
                <a:gd name="T19" fmla="*/ 2987 h 7680"/>
                <a:gd name="T20" fmla="*/ 1066 w 7893"/>
                <a:gd name="T21" fmla="*/ 3413 h 7680"/>
                <a:gd name="T22" fmla="*/ 2346 w 7893"/>
                <a:gd name="T23" fmla="*/ 3840 h 7680"/>
                <a:gd name="T24" fmla="*/ 1066 w 7893"/>
                <a:gd name="T25" fmla="*/ 3413 h 7680"/>
                <a:gd name="T26" fmla="*/ 2346 w 7893"/>
                <a:gd name="T27" fmla="*/ 4267 h 7680"/>
                <a:gd name="T28" fmla="*/ 1066 w 7893"/>
                <a:gd name="T29" fmla="*/ 4693 h 7680"/>
                <a:gd name="T30" fmla="*/ 1066 w 7893"/>
                <a:gd name="T31" fmla="*/ 5120 h 7680"/>
                <a:gd name="T32" fmla="*/ 2346 w 7893"/>
                <a:gd name="T33" fmla="*/ 5547 h 7680"/>
                <a:gd name="T34" fmla="*/ 1066 w 7893"/>
                <a:gd name="T35" fmla="*/ 5120 h 7680"/>
                <a:gd name="T36" fmla="*/ 2133 w 7893"/>
                <a:gd name="T37" fmla="*/ 5973 h 7680"/>
                <a:gd name="T38" fmla="*/ 1280 w 7893"/>
                <a:gd name="T39" fmla="*/ 7253 h 7680"/>
                <a:gd name="T40" fmla="*/ 5760 w 7893"/>
                <a:gd name="T41" fmla="*/ 7680 h 7680"/>
                <a:gd name="T42" fmla="*/ 3413 w 7893"/>
                <a:gd name="T43" fmla="*/ 7680 h 7680"/>
                <a:gd name="T44" fmla="*/ 4344 w 7893"/>
                <a:gd name="T45" fmla="*/ 7253 h 7680"/>
                <a:gd name="T46" fmla="*/ 3840 w 7893"/>
                <a:gd name="T47" fmla="*/ 6813 h 7680"/>
                <a:gd name="T48" fmla="*/ 5760 w 7893"/>
                <a:gd name="T49" fmla="*/ 7680 h 7680"/>
                <a:gd name="T50" fmla="*/ 5760 w 7893"/>
                <a:gd name="T51" fmla="*/ 2560 h 7680"/>
                <a:gd name="T52" fmla="*/ 5546 w 7893"/>
                <a:gd name="T53" fmla="*/ 427 h 7680"/>
                <a:gd name="T54" fmla="*/ 2346 w 7893"/>
                <a:gd name="T55" fmla="*/ 640 h 7680"/>
                <a:gd name="T56" fmla="*/ 1920 w 7893"/>
                <a:gd name="T57" fmla="*/ 2133 h 7680"/>
                <a:gd name="T58" fmla="*/ 2346 w 7893"/>
                <a:gd name="T59" fmla="*/ 0 h 7680"/>
                <a:gd name="T60" fmla="*/ 6186 w 7893"/>
                <a:gd name="T61" fmla="*/ 427 h 7680"/>
                <a:gd name="T62" fmla="*/ 4344 w 7893"/>
                <a:gd name="T63" fmla="*/ 2987 h 7680"/>
                <a:gd name="T64" fmla="*/ 3840 w 7893"/>
                <a:gd name="T65" fmla="*/ 3427 h 7680"/>
                <a:gd name="T66" fmla="*/ 3840 w 7893"/>
                <a:gd name="T67" fmla="*/ 2560 h 7680"/>
                <a:gd name="T68" fmla="*/ 2986 w 7893"/>
                <a:gd name="T69" fmla="*/ 2133 h 7680"/>
                <a:gd name="T70" fmla="*/ 5120 w 7893"/>
                <a:gd name="T71" fmla="*/ 1920 h 7680"/>
                <a:gd name="T72" fmla="*/ 3840 w 7893"/>
                <a:gd name="T73" fmla="*/ 2560 h 7680"/>
                <a:gd name="T74" fmla="*/ 5120 w 7893"/>
                <a:gd name="T75" fmla="*/ 853 h 7680"/>
                <a:gd name="T76" fmla="*/ 2986 w 7893"/>
                <a:gd name="T77" fmla="*/ 1493 h 7680"/>
                <a:gd name="T78" fmla="*/ 5760 w 7893"/>
                <a:gd name="T79" fmla="*/ 7253 h 7680"/>
                <a:gd name="T80" fmla="*/ 5760 w 7893"/>
                <a:gd name="T81" fmla="*/ 2987 h 7680"/>
                <a:gd name="T82" fmla="*/ 5760 w 7893"/>
                <a:gd name="T83" fmla="*/ 7253 h 7680"/>
                <a:gd name="T84" fmla="*/ 7466 w 7893"/>
                <a:gd name="T85" fmla="*/ 5120 h 7680"/>
                <a:gd name="T86" fmla="*/ 4053 w 7893"/>
                <a:gd name="T87" fmla="*/ 5120 h 7680"/>
                <a:gd name="T88" fmla="*/ 5814 w 7893"/>
                <a:gd name="T89" fmla="*/ 3876 h 7680"/>
                <a:gd name="T90" fmla="*/ 6016 w 7893"/>
                <a:gd name="T91" fmla="*/ 3627 h 7680"/>
                <a:gd name="T92" fmla="*/ 6452 w 7893"/>
                <a:gd name="T93" fmla="*/ 4026 h 7680"/>
                <a:gd name="T94" fmla="*/ 6336 w 7893"/>
                <a:gd name="T95" fmla="*/ 4508 h 7680"/>
                <a:gd name="T96" fmla="*/ 6016 w 7893"/>
                <a:gd name="T97" fmla="*/ 4175 h 7680"/>
                <a:gd name="T98" fmla="*/ 6406 w 7893"/>
                <a:gd name="T99" fmla="*/ 4995 h 7680"/>
                <a:gd name="T100" fmla="*/ 6476 w 7893"/>
                <a:gd name="T101" fmla="*/ 5995 h 7680"/>
                <a:gd name="T102" fmla="*/ 6016 w 7893"/>
                <a:gd name="T103" fmla="*/ 6400 h 7680"/>
                <a:gd name="T104" fmla="*/ 5814 w 7893"/>
                <a:gd name="T105" fmla="*/ 6132 h 7680"/>
                <a:gd name="T106" fmla="*/ 5120 w 7893"/>
                <a:gd name="T107" fmla="*/ 5397 h 7680"/>
                <a:gd name="T108" fmla="*/ 5595 w 7893"/>
                <a:gd name="T109" fmla="*/ 5739 h 7680"/>
                <a:gd name="T110" fmla="*/ 5814 w 7893"/>
                <a:gd name="T111" fmla="*/ 5117 h 7680"/>
                <a:gd name="T112" fmla="*/ 5147 w 7893"/>
                <a:gd name="T113" fmla="*/ 4477 h 7680"/>
                <a:gd name="T114" fmla="*/ 5814 w 7893"/>
                <a:gd name="T115" fmla="*/ 3876 h 7680"/>
                <a:gd name="T116" fmla="*/ 6016 w 7893"/>
                <a:gd name="T117" fmla="*/ 5830 h 7680"/>
                <a:gd name="T118" fmla="*/ 6366 w 7893"/>
                <a:gd name="T119" fmla="*/ 5519 h 7680"/>
                <a:gd name="T120" fmla="*/ 6016 w 7893"/>
                <a:gd name="T121" fmla="*/ 5190 h 7680"/>
                <a:gd name="T122" fmla="*/ 5814 w 7893"/>
                <a:gd name="T123" fmla="*/ 4172 h 7680"/>
                <a:gd name="T124" fmla="*/ 5504 w 7893"/>
                <a:gd name="T125" fmla="*/ 4477 h 7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93" h="7680">
                  <a:moveTo>
                    <a:pt x="3413" y="4095"/>
                  </a:moveTo>
                  <a:cubicBezTo>
                    <a:pt x="3272" y="4418"/>
                    <a:pt x="3199" y="4767"/>
                    <a:pt x="3200" y="5120"/>
                  </a:cubicBezTo>
                  <a:cubicBezTo>
                    <a:pt x="3200" y="5484"/>
                    <a:pt x="3276" y="5831"/>
                    <a:pt x="3413" y="6145"/>
                  </a:cubicBezTo>
                  <a:lnTo>
                    <a:pt x="3413" y="7253"/>
                  </a:lnTo>
                  <a:cubicBezTo>
                    <a:pt x="3413" y="7489"/>
                    <a:pt x="3222" y="7680"/>
                    <a:pt x="2986" y="7680"/>
                  </a:cubicBezTo>
                  <a:lnTo>
                    <a:pt x="426" y="7680"/>
                  </a:lnTo>
                  <a:cubicBezTo>
                    <a:pt x="191" y="7680"/>
                    <a:pt x="0" y="7489"/>
                    <a:pt x="0" y="7253"/>
                  </a:cubicBezTo>
                  <a:lnTo>
                    <a:pt x="0" y="2987"/>
                  </a:lnTo>
                  <a:cubicBezTo>
                    <a:pt x="0" y="2751"/>
                    <a:pt x="191" y="2560"/>
                    <a:pt x="426" y="2560"/>
                  </a:cubicBezTo>
                  <a:lnTo>
                    <a:pt x="2986" y="2560"/>
                  </a:lnTo>
                  <a:cubicBezTo>
                    <a:pt x="3222" y="2560"/>
                    <a:pt x="3413" y="2751"/>
                    <a:pt x="3413" y="2987"/>
                  </a:cubicBezTo>
                  <a:lnTo>
                    <a:pt x="3413" y="4095"/>
                  </a:lnTo>
                  <a:close/>
                  <a:moveTo>
                    <a:pt x="640" y="2987"/>
                  </a:moveTo>
                  <a:cubicBezTo>
                    <a:pt x="522" y="2987"/>
                    <a:pt x="426" y="3082"/>
                    <a:pt x="426" y="3200"/>
                  </a:cubicBezTo>
                  <a:lnTo>
                    <a:pt x="426" y="7040"/>
                  </a:lnTo>
                  <a:cubicBezTo>
                    <a:pt x="426" y="7158"/>
                    <a:pt x="522" y="7253"/>
                    <a:pt x="640" y="7253"/>
                  </a:cubicBezTo>
                  <a:lnTo>
                    <a:pt x="2773" y="7253"/>
                  </a:lnTo>
                  <a:cubicBezTo>
                    <a:pt x="2891" y="7253"/>
                    <a:pt x="2986" y="7158"/>
                    <a:pt x="2986" y="7040"/>
                  </a:cubicBezTo>
                  <a:lnTo>
                    <a:pt x="2986" y="3200"/>
                  </a:lnTo>
                  <a:cubicBezTo>
                    <a:pt x="2986" y="3082"/>
                    <a:pt x="2891" y="2987"/>
                    <a:pt x="2773" y="2987"/>
                  </a:cubicBezTo>
                  <a:lnTo>
                    <a:pt x="640" y="2987"/>
                  </a:lnTo>
                  <a:close/>
                  <a:moveTo>
                    <a:pt x="1066" y="3413"/>
                  </a:moveTo>
                  <a:lnTo>
                    <a:pt x="2346" y="3413"/>
                  </a:lnTo>
                  <a:lnTo>
                    <a:pt x="2346" y="3840"/>
                  </a:lnTo>
                  <a:lnTo>
                    <a:pt x="1066" y="3840"/>
                  </a:lnTo>
                  <a:lnTo>
                    <a:pt x="1066" y="3413"/>
                  </a:lnTo>
                  <a:close/>
                  <a:moveTo>
                    <a:pt x="1066" y="4267"/>
                  </a:moveTo>
                  <a:lnTo>
                    <a:pt x="2346" y="4267"/>
                  </a:lnTo>
                  <a:lnTo>
                    <a:pt x="2346" y="4693"/>
                  </a:lnTo>
                  <a:lnTo>
                    <a:pt x="1066" y="4693"/>
                  </a:lnTo>
                  <a:lnTo>
                    <a:pt x="1066" y="4267"/>
                  </a:lnTo>
                  <a:close/>
                  <a:moveTo>
                    <a:pt x="1066" y="5120"/>
                  </a:moveTo>
                  <a:lnTo>
                    <a:pt x="2346" y="5120"/>
                  </a:lnTo>
                  <a:lnTo>
                    <a:pt x="2346" y="5547"/>
                  </a:lnTo>
                  <a:lnTo>
                    <a:pt x="1066" y="5547"/>
                  </a:lnTo>
                  <a:lnTo>
                    <a:pt x="1066" y="5120"/>
                  </a:lnTo>
                  <a:close/>
                  <a:moveTo>
                    <a:pt x="1280" y="5973"/>
                  </a:moveTo>
                  <a:lnTo>
                    <a:pt x="2133" y="5973"/>
                  </a:lnTo>
                  <a:lnTo>
                    <a:pt x="2133" y="7253"/>
                  </a:lnTo>
                  <a:lnTo>
                    <a:pt x="1280" y="7253"/>
                  </a:lnTo>
                  <a:lnTo>
                    <a:pt x="1280" y="5973"/>
                  </a:lnTo>
                  <a:close/>
                  <a:moveTo>
                    <a:pt x="5760" y="7680"/>
                  </a:moveTo>
                  <a:lnTo>
                    <a:pt x="2880" y="7680"/>
                  </a:lnTo>
                  <a:lnTo>
                    <a:pt x="3413" y="7680"/>
                  </a:lnTo>
                  <a:cubicBezTo>
                    <a:pt x="3649" y="7680"/>
                    <a:pt x="3840" y="7489"/>
                    <a:pt x="3840" y="7253"/>
                  </a:cubicBezTo>
                  <a:lnTo>
                    <a:pt x="4344" y="7253"/>
                  </a:lnTo>
                  <a:lnTo>
                    <a:pt x="3840" y="7253"/>
                  </a:lnTo>
                  <a:lnTo>
                    <a:pt x="3840" y="6813"/>
                  </a:lnTo>
                  <a:cubicBezTo>
                    <a:pt x="3988" y="6981"/>
                    <a:pt x="4157" y="7129"/>
                    <a:pt x="4344" y="7253"/>
                  </a:cubicBezTo>
                  <a:lnTo>
                    <a:pt x="5760" y="7680"/>
                  </a:lnTo>
                  <a:close/>
                  <a:moveTo>
                    <a:pt x="6186" y="2595"/>
                  </a:moveTo>
                  <a:cubicBezTo>
                    <a:pt x="6048" y="2572"/>
                    <a:pt x="5905" y="2560"/>
                    <a:pt x="5760" y="2560"/>
                  </a:cubicBezTo>
                  <a:lnTo>
                    <a:pt x="5760" y="640"/>
                  </a:lnTo>
                  <a:cubicBezTo>
                    <a:pt x="5760" y="522"/>
                    <a:pt x="5664" y="427"/>
                    <a:pt x="5546" y="427"/>
                  </a:cubicBezTo>
                  <a:lnTo>
                    <a:pt x="2560" y="427"/>
                  </a:lnTo>
                  <a:cubicBezTo>
                    <a:pt x="2442" y="427"/>
                    <a:pt x="2346" y="522"/>
                    <a:pt x="2346" y="640"/>
                  </a:cubicBezTo>
                  <a:lnTo>
                    <a:pt x="2346" y="2133"/>
                  </a:lnTo>
                  <a:lnTo>
                    <a:pt x="1920" y="2133"/>
                  </a:lnTo>
                  <a:lnTo>
                    <a:pt x="1920" y="427"/>
                  </a:lnTo>
                  <a:cubicBezTo>
                    <a:pt x="1920" y="191"/>
                    <a:pt x="2111" y="0"/>
                    <a:pt x="2346" y="0"/>
                  </a:cubicBezTo>
                  <a:lnTo>
                    <a:pt x="5760" y="0"/>
                  </a:lnTo>
                  <a:cubicBezTo>
                    <a:pt x="5995" y="0"/>
                    <a:pt x="6186" y="191"/>
                    <a:pt x="6186" y="427"/>
                  </a:cubicBezTo>
                  <a:lnTo>
                    <a:pt x="6186" y="2595"/>
                  </a:lnTo>
                  <a:close/>
                  <a:moveTo>
                    <a:pt x="4344" y="2987"/>
                  </a:moveTo>
                  <a:lnTo>
                    <a:pt x="3840" y="2987"/>
                  </a:lnTo>
                  <a:lnTo>
                    <a:pt x="3840" y="3427"/>
                  </a:lnTo>
                  <a:cubicBezTo>
                    <a:pt x="3988" y="3259"/>
                    <a:pt x="4157" y="3111"/>
                    <a:pt x="4344" y="2987"/>
                  </a:cubicBezTo>
                  <a:close/>
                  <a:moveTo>
                    <a:pt x="3840" y="2560"/>
                  </a:moveTo>
                  <a:cubicBezTo>
                    <a:pt x="3840" y="2324"/>
                    <a:pt x="3649" y="2133"/>
                    <a:pt x="3413" y="2133"/>
                  </a:cubicBezTo>
                  <a:lnTo>
                    <a:pt x="2986" y="2133"/>
                  </a:lnTo>
                  <a:lnTo>
                    <a:pt x="2986" y="1920"/>
                  </a:lnTo>
                  <a:lnTo>
                    <a:pt x="5120" y="1920"/>
                  </a:lnTo>
                  <a:lnTo>
                    <a:pt x="5120" y="2560"/>
                  </a:lnTo>
                  <a:lnTo>
                    <a:pt x="3840" y="2560"/>
                  </a:lnTo>
                  <a:close/>
                  <a:moveTo>
                    <a:pt x="2986" y="853"/>
                  </a:moveTo>
                  <a:lnTo>
                    <a:pt x="5120" y="853"/>
                  </a:lnTo>
                  <a:lnTo>
                    <a:pt x="5120" y="1493"/>
                  </a:lnTo>
                  <a:lnTo>
                    <a:pt x="2986" y="1493"/>
                  </a:lnTo>
                  <a:lnTo>
                    <a:pt x="2986" y="853"/>
                  </a:lnTo>
                  <a:close/>
                  <a:moveTo>
                    <a:pt x="5760" y="7253"/>
                  </a:moveTo>
                  <a:cubicBezTo>
                    <a:pt x="4581" y="7253"/>
                    <a:pt x="3626" y="6298"/>
                    <a:pt x="3626" y="5120"/>
                  </a:cubicBezTo>
                  <a:cubicBezTo>
                    <a:pt x="3626" y="3942"/>
                    <a:pt x="4581" y="2987"/>
                    <a:pt x="5760" y="2987"/>
                  </a:cubicBezTo>
                  <a:cubicBezTo>
                    <a:pt x="6938" y="2987"/>
                    <a:pt x="7893" y="3942"/>
                    <a:pt x="7893" y="5120"/>
                  </a:cubicBezTo>
                  <a:cubicBezTo>
                    <a:pt x="7893" y="6298"/>
                    <a:pt x="6938" y="7253"/>
                    <a:pt x="5760" y="7253"/>
                  </a:cubicBezTo>
                  <a:close/>
                  <a:moveTo>
                    <a:pt x="5760" y="6827"/>
                  </a:moveTo>
                  <a:cubicBezTo>
                    <a:pt x="6702" y="6827"/>
                    <a:pt x="7466" y="6063"/>
                    <a:pt x="7466" y="5120"/>
                  </a:cubicBezTo>
                  <a:cubicBezTo>
                    <a:pt x="7466" y="4177"/>
                    <a:pt x="6702" y="3413"/>
                    <a:pt x="5760" y="3413"/>
                  </a:cubicBezTo>
                  <a:cubicBezTo>
                    <a:pt x="4817" y="3413"/>
                    <a:pt x="4053" y="4177"/>
                    <a:pt x="4053" y="5120"/>
                  </a:cubicBezTo>
                  <a:cubicBezTo>
                    <a:pt x="4053" y="6063"/>
                    <a:pt x="4817" y="6827"/>
                    <a:pt x="5760" y="6827"/>
                  </a:cubicBezTo>
                  <a:close/>
                  <a:moveTo>
                    <a:pt x="5814" y="3876"/>
                  </a:moveTo>
                  <a:lnTo>
                    <a:pt x="5814" y="3627"/>
                  </a:lnTo>
                  <a:lnTo>
                    <a:pt x="6016" y="3627"/>
                  </a:lnTo>
                  <a:lnTo>
                    <a:pt x="6016" y="3876"/>
                  </a:lnTo>
                  <a:cubicBezTo>
                    <a:pt x="6198" y="3889"/>
                    <a:pt x="6345" y="3940"/>
                    <a:pt x="6452" y="4026"/>
                  </a:cubicBezTo>
                  <a:cubicBezTo>
                    <a:pt x="6577" y="4124"/>
                    <a:pt x="6653" y="4285"/>
                    <a:pt x="6683" y="4508"/>
                  </a:cubicBezTo>
                  <a:lnTo>
                    <a:pt x="6336" y="4508"/>
                  </a:lnTo>
                  <a:cubicBezTo>
                    <a:pt x="6317" y="4380"/>
                    <a:pt x="6272" y="4291"/>
                    <a:pt x="6198" y="4239"/>
                  </a:cubicBezTo>
                  <a:cubicBezTo>
                    <a:pt x="6153" y="4206"/>
                    <a:pt x="6092" y="4184"/>
                    <a:pt x="6016" y="4175"/>
                  </a:cubicBezTo>
                  <a:lnTo>
                    <a:pt x="6016" y="4846"/>
                  </a:lnTo>
                  <a:cubicBezTo>
                    <a:pt x="6257" y="4934"/>
                    <a:pt x="6388" y="4983"/>
                    <a:pt x="6406" y="4995"/>
                  </a:cubicBezTo>
                  <a:cubicBezTo>
                    <a:pt x="6616" y="5114"/>
                    <a:pt x="6723" y="5284"/>
                    <a:pt x="6723" y="5507"/>
                  </a:cubicBezTo>
                  <a:cubicBezTo>
                    <a:pt x="6723" y="5724"/>
                    <a:pt x="6641" y="5885"/>
                    <a:pt x="6476" y="5995"/>
                  </a:cubicBezTo>
                  <a:cubicBezTo>
                    <a:pt x="6354" y="6074"/>
                    <a:pt x="6201" y="6120"/>
                    <a:pt x="6016" y="6132"/>
                  </a:cubicBezTo>
                  <a:lnTo>
                    <a:pt x="6016" y="6400"/>
                  </a:lnTo>
                  <a:lnTo>
                    <a:pt x="5814" y="6400"/>
                  </a:lnTo>
                  <a:lnTo>
                    <a:pt x="5814" y="6132"/>
                  </a:lnTo>
                  <a:cubicBezTo>
                    <a:pt x="5607" y="6116"/>
                    <a:pt x="5449" y="6059"/>
                    <a:pt x="5339" y="5955"/>
                  </a:cubicBezTo>
                  <a:cubicBezTo>
                    <a:pt x="5211" y="5833"/>
                    <a:pt x="5138" y="5647"/>
                    <a:pt x="5120" y="5397"/>
                  </a:cubicBezTo>
                  <a:lnTo>
                    <a:pt x="5473" y="5397"/>
                  </a:lnTo>
                  <a:cubicBezTo>
                    <a:pt x="5485" y="5556"/>
                    <a:pt x="5525" y="5672"/>
                    <a:pt x="5595" y="5739"/>
                  </a:cubicBezTo>
                  <a:cubicBezTo>
                    <a:pt x="5647" y="5788"/>
                    <a:pt x="5720" y="5818"/>
                    <a:pt x="5814" y="5830"/>
                  </a:cubicBezTo>
                  <a:lnTo>
                    <a:pt x="5814" y="5117"/>
                  </a:lnTo>
                  <a:lnTo>
                    <a:pt x="5464" y="4989"/>
                  </a:lnTo>
                  <a:cubicBezTo>
                    <a:pt x="5251" y="4873"/>
                    <a:pt x="5147" y="4703"/>
                    <a:pt x="5147" y="4477"/>
                  </a:cubicBezTo>
                  <a:cubicBezTo>
                    <a:pt x="5147" y="4276"/>
                    <a:pt x="5223" y="4124"/>
                    <a:pt x="5379" y="4017"/>
                  </a:cubicBezTo>
                  <a:cubicBezTo>
                    <a:pt x="5494" y="3935"/>
                    <a:pt x="5638" y="3889"/>
                    <a:pt x="5814" y="3876"/>
                  </a:cubicBezTo>
                  <a:close/>
                  <a:moveTo>
                    <a:pt x="6016" y="5190"/>
                  </a:moveTo>
                  <a:lnTo>
                    <a:pt x="6016" y="5830"/>
                  </a:lnTo>
                  <a:cubicBezTo>
                    <a:pt x="6101" y="5818"/>
                    <a:pt x="6177" y="5793"/>
                    <a:pt x="6238" y="5754"/>
                  </a:cubicBezTo>
                  <a:cubicBezTo>
                    <a:pt x="6324" y="5699"/>
                    <a:pt x="6366" y="5620"/>
                    <a:pt x="6366" y="5519"/>
                  </a:cubicBezTo>
                  <a:cubicBezTo>
                    <a:pt x="6366" y="5382"/>
                    <a:pt x="6260" y="5276"/>
                    <a:pt x="6049" y="5202"/>
                  </a:cubicBezTo>
                  <a:cubicBezTo>
                    <a:pt x="6039" y="5197"/>
                    <a:pt x="6027" y="5193"/>
                    <a:pt x="6016" y="5190"/>
                  </a:cubicBezTo>
                  <a:close/>
                  <a:moveTo>
                    <a:pt x="5814" y="4769"/>
                  </a:moveTo>
                  <a:lnTo>
                    <a:pt x="5814" y="4172"/>
                  </a:lnTo>
                  <a:cubicBezTo>
                    <a:pt x="5735" y="4181"/>
                    <a:pt x="5671" y="4203"/>
                    <a:pt x="5625" y="4233"/>
                  </a:cubicBezTo>
                  <a:cubicBezTo>
                    <a:pt x="5543" y="4282"/>
                    <a:pt x="5504" y="4364"/>
                    <a:pt x="5504" y="4477"/>
                  </a:cubicBezTo>
                  <a:cubicBezTo>
                    <a:pt x="5504" y="4593"/>
                    <a:pt x="5607" y="4690"/>
                    <a:pt x="5814" y="4769"/>
                  </a:cubicBezTo>
                  <a:close/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034">
                <a:defRPr/>
              </a:pPr>
              <a:endParaRPr lang="en-US" sz="1600" ker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3" name="矩形 282">
              <a:extLst>
                <a:ext uri="{FF2B5EF4-FFF2-40B4-BE49-F238E27FC236}">
                  <a16:creationId xmlns:a16="http://schemas.microsoft.com/office/drawing/2014/main" id="{C6094A58-BAE2-4DCD-A227-3B1AB427673E}"/>
                </a:ext>
              </a:extLst>
            </p:cNvPr>
            <p:cNvSpPr/>
            <p:nvPr/>
          </p:nvSpPr>
          <p:spPr>
            <a:xfrm>
              <a:off x="7031021" y="1549324"/>
              <a:ext cx="2038950" cy="2501609"/>
            </a:xfrm>
            <a:prstGeom prst="rect">
              <a:avLst/>
            </a:prstGeom>
            <a:noFill/>
            <a:ln w="19050" cap="flat" cmpd="sng" algn="ctr">
              <a:gradFill>
                <a:gsLst>
                  <a:gs pos="0">
                    <a:srgbClr val="1D1D1A">
                      <a:alpha val="86000"/>
                    </a:srgbClr>
                  </a:gs>
                  <a:gs pos="54000">
                    <a:srgbClr val="DDDDDD">
                      <a:alpha val="0"/>
                    </a:srgbClr>
                  </a:gs>
                  <a:gs pos="100000">
                    <a:srgbClr val="1D1D1A">
                      <a:alpha val="88000"/>
                    </a:srgbClr>
                  </a:gs>
                </a:gsLst>
                <a:lin ang="10800000" scaled="0"/>
              </a:gradFill>
              <a:prstDash val="solid"/>
              <a:miter lim="800000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034">
                <a:defRPr/>
              </a:pPr>
              <a:endParaRPr lang="zh-CN" altLang="en-US" sz="1200" kern="0" dirty="0">
                <a:solidFill>
                  <a:srgbClr val="1D1D1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84" name="矩形 283">
              <a:extLst>
                <a:ext uri="{FF2B5EF4-FFF2-40B4-BE49-F238E27FC236}">
                  <a16:creationId xmlns:a16="http://schemas.microsoft.com/office/drawing/2014/main" id="{5F3DFAF0-FA0E-4CA0-BC71-41F97A64F7C8}"/>
                </a:ext>
              </a:extLst>
            </p:cNvPr>
            <p:cNvSpPr/>
            <p:nvPr/>
          </p:nvSpPr>
          <p:spPr>
            <a:xfrm>
              <a:off x="9414667" y="1678765"/>
              <a:ext cx="1518364" cy="23843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112"/>
              <a:r>
                <a:rPr lang="zh-CN" altLang="en-US" sz="1600" b="1" kern="100" dirty="0">
                  <a:solidFill>
                    <a:srgbClr val="1D1D1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Smart Energy</a:t>
              </a:r>
            </a:p>
          </p:txBody>
        </p:sp>
        <p:sp>
          <p:nvSpPr>
            <p:cNvPr id="285" name="矩形 284">
              <a:extLst>
                <a:ext uri="{FF2B5EF4-FFF2-40B4-BE49-F238E27FC236}">
                  <a16:creationId xmlns:a16="http://schemas.microsoft.com/office/drawing/2014/main" id="{402A9AF4-B831-4803-A9CD-5DD46BE46450}"/>
                </a:ext>
              </a:extLst>
            </p:cNvPr>
            <p:cNvSpPr/>
            <p:nvPr/>
          </p:nvSpPr>
          <p:spPr>
            <a:xfrm>
              <a:off x="10175402" y="3308488"/>
              <a:ext cx="665567" cy="18424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112"/>
              <a:r>
                <a:rPr lang="en-US" altLang="zh-CN" sz="1100" kern="100" dirty="0">
                  <a:solidFill>
                    <a:srgbClr val="1D1D1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CAPEX</a:t>
              </a:r>
              <a:endParaRPr lang="zh-CN" altLang="en-US" sz="1100" kern="100" dirty="0">
                <a:solidFill>
                  <a:srgbClr val="1D1D1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86" name="矩形 285">
              <a:extLst>
                <a:ext uri="{FF2B5EF4-FFF2-40B4-BE49-F238E27FC236}">
                  <a16:creationId xmlns:a16="http://schemas.microsoft.com/office/drawing/2014/main" id="{ACD08343-1EA6-4BCA-942B-634C3EF53E32}"/>
                </a:ext>
              </a:extLst>
            </p:cNvPr>
            <p:cNvSpPr/>
            <p:nvPr/>
          </p:nvSpPr>
          <p:spPr>
            <a:xfrm>
              <a:off x="10175401" y="3668206"/>
              <a:ext cx="577402" cy="18424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112"/>
              <a:r>
                <a:rPr lang="en-US" altLang="zh-CN" sz="1100" kern="100" dirty="0">
                  <a:solidFill>
                    <a:srgbClr val="1D1D1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OPEX</a:t>
              </a:r>
              <a:endParaRPr lang="zh-CN" altLang="zh-CN" sz="1100" kern="100" dirty="0">
                <a:solidFill>
                  <a:srgbClr val="1D1D1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87" name="矩形 286">
              <a:extLst>
                <a:ext uri="{FF2B5EF4-FFF2-40B4-BE49-F238E27FC236}">
                  <a16:creationId xmlns:a16="http://schemas.microsoft.com/office/drawing/2014/main" id="{6EE8FE73-7AF3-472D-B862-D7DA900896EB}"/>
                </a:ext>
              </a:extLst>
            </p:cNvPr>
            <p:cNvSpPr/>
            <p:nvPr/>
          </p:nvSpPr>
          <p:spPr>
            <a:xfrm>
              <a:off x="9448287" y="3611196"/>
              <a:ext cx="466795" cy="18424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112"/>
              <a:r>
                <a:rPr lang="en-US" altLang="zh-CN" sz="1100" b="1" kern="100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80%</a:t>
              </a:r>
              <a:endParaRPr lang="zh-CN" altLang="zh-CN" sz="1100" b="1" kern="1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88" name="矩形 287">
              <a:extLst>
                <a:ext uri="{FF2B5EF4-FFF2-40B4-BE49-F238E27FC236}">
                  <a16:creationId xmlns:a16="http://schemas.microsoft.com/office/drawing/2014/main" id="{67F5AF6D-8EE4-4D58-8FD0-23A7F751133D}"/>
                </a:ext>
              </a:extLst>
            </p:cNvPr>
            <p:cNvSpPr/>
            <p:nvPr/>
          </p:nvSpPr>
          <p:spPr>
            <a:xfrm>
              <a:off x="9448287" y="3272340"/>
              <a:ext cx="466795" cy="18424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112"/>
              <a:r>
                <a:rPr lang="en-US" altLang="zh-CN" sz="1100" b="1" kern="100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50%</a:t>
              </a:r>
              <a:endParaRPr lang="zh-CN" altLang="en-US" sz="11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89" name="下箭头 207">
              <a:extLst>
                <a:ext uri="{FF2B5EF4-FFF2-40B4-BE49-F238E27FC236}">
                  <a16:creationId xmlns:a16="http://schemas.microsoft.com/office/drawing/2014/main" id="{980EFAE2-ED52-4997-95C0-15DA3C4BBE46}"/>
                </a:ext>
              </a:extLst>
            </p:cNvPr>
            <p:cNvSpPr/>
            <p:nvPr/>
          </p:nvSpPr>
          <p:spPr>
            <a:xfrm>
              <a:off x="9878808" y="3347733"/>
              <a:ext cx="144109" cy="228677"/>
            </a:xfrm>
            <a:prstGeom prst="downArrow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04" tIns="45702" rIns="91404" bIns="4570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034">
                <a:defRPr/>
              </a:pPr>
              <a:endParaRPr lang="zh-CN" altLang="en-US" sz="1100" kern="0">
                <a:solidFill>
                  <a:srgbClr val="666666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90" name="下箭头 208">
              <a:extLst>
                <a:ext uri="{FF2B5EF4-FFF2-40B4-BE49-F238E27FC236}">
                  <a16:creationId xmlns:a16="http://schemas.microsoft.com/office/drawing/2014/main" id="{2C90B660-1F68-42F3-BAB4-6A84767C9AF1}"/>
                </a:ext>
              </a:extLst>
            </p:cNvPr>
            <p:cNvSpPr/>
            <p:nvPr/>
          </p:nvSpPr>
          <p:spPr>
            <a:xfrm>
              <a:off x="9863929" y="3686587"/>
              <a:ext cx="144109" cy="228677"/>
            </a:xfrm>
            <a:prstGeom prst="downArrow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04" tIns="45702" rIns="91404" bIns="4570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034">
                <a:defRPr/>
              </a:pPr>
              <a:endParaRPr lang="zh-CN" altLang="en-US" sz="1100" kern="0">
                <a:solidFill>
                  <a:srgbClr val="666666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91" name="factory_116803">
              <a:extLst>
                <a:ext uri="{FF2B5EF4-FFF2-40B4-BE49-F238E27FC236}">
                  <a16:creationId xmlns:a16="http://schemas.microsoft.com/office/drawing/2014/main" id="{54405246-CCE2-4201-BBB1-D3F3EB6E740D}"/>
                </a:ext>
              </a:extLst>
            </p:cNvPr>
            <p:cNvSpPr/>
            <p:nvPr/>
          </p:nvSpPr>
          <p:spPr>
            <a:xfrm>
              <a:off x="9902633" y="2162664"/>
              <a:ext cx="487269" cy="503880"/>
            </a:xfrm>
            <a:custGeom>
              <a:avLst/>
              <a:gdLst>
                <a:gd name="connsiteX0" fmla="*/ 420626 w 581441"/>
                <a:gd name="connsiteY0" fmla="*/ 272259 h 580758"/>
                <a:gd name="connsiteX1" fmla="*/ 394105 w 581441"/>
                <a:gd name="connsiteY1" fmla="*/ 532408 h 580758"/>
                <a:gd name="connsiteX2" fmla="*/ 530180 w 581441"/>
                <a:gd name="connsiteY2" fmla="*/ 532408 h 580758"/>
                <a:gd name="connsiteX3" fmla="*/ 503481 w 581441"/>
                <a:gd name="connsiteY3" fmla="*/ 272259 h 580758"/>
                <a:gd name="connsiteX4" fmla="*/ 398822 w 581441"/>
                <a:gd name="connsiteY4" fmla="*/ 223909 h 580758"/>
                <a:gd name="connsiteX5" fmla="*/ 525463 w 581441"/>
                <a:gd name="connsiteY5" fmla="*/ 223909 h 580758"/>
                <a:gd name="connsiteX6" fmla="*/ 549492 w 581441"/>
                <a:gd name="connsiteY6" fmla="*/ 245596 h 580758"/>
                <a:gd name="connsiteX7" fmla="*/ 580729 w 581441"/>
                <a:gd name="connsiteY7" fmla="*/ 550628 h 580758"/>
                <a:gd name="connsiteX8" fmla="*/ 581441 w 581441"/>
                <a:gd name="connsiteY8" fmla="*/ 556494 h 580758"/>
                <a:gd name="connsiteX9" fmla="*/ 557234 w 581441"/>
                <a:gd name="connsiteY9" fmla="*/ 580758 h 580758"/>
                <a:gd name="connsiteX10" fmla="*/ 556967 w 581441"/>
                <a:gd name="connsiteY10" fmla="*/ 580758 h 580758"/>
                <a:gd name="connsiteX11" fmla="*/ 367229 w 581441"/>
                <a:gd name="connsiteY11" fmla="*/ 580758 h 580758"/>
                <a:gd name="connsiteX12" fmla="*/ 349341 w 581441"/>
                <a:gd name="connsiteY12" fmla="*/ 572848 h 580758"/>
                <a:gd name="connsiteX13" fmla="*/ 343200 w 581441"/>
                <a:gd name="connsiteY13" fmla="*/ 554095 h 580758"/>
                <a:gd name="connsiteX14" fmla="*/ 374704 w 581441"/>
                <a:gd name="connsiteY14" fmla="*/ 245596 h 580758"/>
                <a:gd name="connsiteX15" fmla="*/ 398822 w 581441"/>
                <a:gd name="connsiteY15" fmla="*/ 223909 h 580758"/>
                <a:gd name="connsiteX16" fmla="*/ 88856 w 581441"/>
                <a:gd name="connsiteY16" fmla="*/ 149543 h 580758"/>
                <a:gd name="connsiteX17" fmla="*/ 51034 w 581441"/>
                <a:gd name="connsiteY17" fmla="*/ 532411 h 580758"/>
                <a:gd name="connsiteX18" fmla="*/ 253583 w 581441"/>
                <a:gd name="connsiteY18" fmla="*/ 532411 h 580758"/>
                <a:gd name="connsiteX19" fmla="*/ 215761 w 581441"/>
                <a:gd name="connsiteY19" fmla="*/ 149543 h 580758"/>
                <a:gd name="connsiteX20" fmla="*/ 66786 w 581441"/>
                <a:gd name="connsiteY20" fmla="*/ 101196 h 580758"/>
                <a:gd name="connsiteX21" fmla="*/ 237564 w 581441"/>
                <a:gd name="connsiteY21" fmla="*/ 101196 h 580758"/>
                <a:gd name="connsiteX22" fmla="*/ 261681 w 581441"/>
                <a:gd name="connsiteY22" fmla="*/ 122970 h 580758"/>
                <a:gd name="connsiteX23" fmla="*/ 304042 w 581441"/>
                <a:gd name="connsiteY23" fmla="*/ 550808 h 580758"/>
                <a:gd name="connsiteX24" fmla="*/ 304754 w 581441"/>
                <a:gd name="connsiteY24" fmla="*/ 556585 h 580758"/>
                <a:gd name="connsiteX25" fmla="*/ 280548 w 581441"/>
                <a:gd name="connsiteY25" fmla="*/ 580758 h 580758"/>
                <a:gd name="connsiteX26" fmla="*/ 280281 w 581441"/>
                <a:gd name="connsiteY26" fmla="*/ 580758 h 580758"/>
                <a:gd name="connsiteX27" fmla="*/ 24247 w 581441"/>
                <a:gd name="connsiteY27" fmla="*/ 580758 h 580758"/>
                <a:gd name="connsiteX28" fmla="*/ 6270 w 581441"/>
                <a:gd name="connsiteY28" fmla="*/ 572848 h 580758"/>
                <a:gd name="connsiteX29" fmla="*/ 130 w 581441"/>
                <a:gd name="connsiteY29" fmla="*/ 554185 h 580758"/>
                <a:gd name="connsiteX30" fmla="*/ 42758 w 581441"/>
                <a:gd name="connsiteY30" fmla="*/ 122970 h 580758"/>
                <a:gd name="connsiteX31" fmla="*/ 66786 w 581441"/>
                <a:gd name="connsiteY31" fmla="*/ 101196 h 580758"/>
                <a:gd name="connsiteX32" fmla="*/ 237677 w 581441"/>
                <a:gd name="connsiteY32" fmla="*/ 1763 h 580758"/>
                <a:gd name="connsiteX33" fmla="*/ 260282 w 581441"/>
                <a:gd name="connsiteY33" fmla="*/ 7094 h 580758"/>
                <a:gd name="connsiteX34" fmla="*/ 294633 w 581441"/>
                <a:gd name="connsiteY34" fmla="*/ 12603 h 580758"/>
                <a:gd name="connsiteX35" fmla="*/ 301931 w 581441"/>
                <a:gd name="connsiteY35" fmla="*/ 11536 h 580758"/>
                <a:gd name="connsiteX36" fmla="*/ 329341 w 581441"/>
                <a:gd name="connsiteY36" fmla="*/ 10470 h 580758"/>
                <a:gd name="connsiteX37" fmla="*/ 351857 w 581441"/>
                <a:gd name="connsiteY37" fmla="*/ 18733 h 580758"/>
                <a:gd name="connsiteX38" fmla="*/ 361112 w 581441"/>
                <a:gd name="connsiteY38" fmla="*/ 22642 h 580758"/>
                <a:gd name="connsiteX39" fmla="*/ 381670 w 581441"/>
                <a:gd name="connsiteY39" fmla="*/ 18378 h 580758"/>
                <a:gd name="connsiteX40" fmla="*/ 390925 w 581441"/>
                <a:gd name="connsiteY40" fmla="*/ 15446 h 580758"/>
                <a:gd name="connsiteX41" fmla="*/ 456870 w 581441"/>
                <a:gd name="connsiteY41" fmla="*/ 30194 h 580758"/>
                <a:gd name="connsiteX42" fmla="*/ 453933 w 581441"/>
                <a:gd name="connsiteY42" fmla="*/ 64312 h 580758"/>
                <a:gd name="connsiteX43" fmla="*/ 419759 w 581441"/>
                <a:gd name="connsiteY43" fmla="*/ 61380 h 580758"/>
                <a:gd name="connsiteX44" fmla="*/ 404630 w 581441"/>
                <a:gd name="connsiteY44" fmla="*/ 61735 h 580758"/>
                <a:gd name="connsiteX45" fmla="*/ 396977 w 581441"/>
                <a:gd name="connsiteY45" fmla="*/ 64223 h 580758"/>
                <a:gd name="connsiteX46" fmla="*/ 363515 w 581441"/>
                <a:gd name="connsiteY46" fmla="*/ 71420 h 580758"/>
                <a:gd name="connsiteX47" fmla="*/ 350789 w 581441"/>
                <a:gd name="connsiteY47" fmla="*/ 69998 h 580758"/>
                <a:gd name="connsiteX48" fmla="*/ 330587 w 581441"/>
                <a:gd name="connsiteY48" fmla="*/ 62180 h 580758"/>
                <a:gd name="connsiteX49" fmla="*/ 321154 w 581441"/>
                <a:gd name="connsiteY49" fmla="*/ 58181 h 580758"/>
                <a:gd name="connsiteX50" fmla="*/ 310118 w 581441"/>
                <a:gd name="connsiteY50" fmla="*/ 59248 h 580758"/>
                <a:gd name="connsiteX51" fmla="*/ 299261 w 581441"/>
                <a:gd name="connsiteY51" fmla="*/ 60758 h 580758"/>
                <a:gd name="connsiteX52" fmla="*/ 247911 w 581441"/>
                <a:gd name="connsiteY52" fmla="*/ 53917 h 580758"/>
                <a:gd name="connsiteX53" fmla="*/ 229134 w 581441"/>
                <a:gd name="connsiteY53" fmla="*/ 49386 h 580758"/>
                <a:gd name="connsiteX54" fmla="*/ 194782 w 581441"/>
                <a:gd name="connsiteY54" fmla="*/ 58892 h 580758"/>
                <a:gd name="connsiteX55" fmla="*/ 161320 w 581441"/>
                <a:gd name="connsiteY55" fmla="*/ 66355 h 580758"/>
                <a:gd name="connsiteX56" fmla="*/ 153845 w 581441"/>
                <a:gd name="connsiteY56" fmla="*/ 32949 h 580758"/>
                <a:gd name="connsiteX57" fmla="*/ 237677 w 581441"/>
                <a:gd name="connsiteY57" fmla="*/ 1763 h 58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1441" h="580758">
                  <a:moveTo>
                    <a:pt x="420626" y="272259"/>
                  </a:moveTo>
                  <a:lnTo>
                    <a:pt x="394105" y="532408"/>
                  </a:lnTo>
                  <a:lnTo>
                    <a:pt x="530180" y="532408"/>
                  </a:lnTo>
                  <a:lnTo>
                    <a:pt x="503481" y="272259"/>
                  </a:lnTo>
                  <a:close/>
                  <a:moveTo>
                    <a:pt x="398822" y="223909"/>
                  </a:moveTo>
                  <a:lnTo>
                    <a:pt x="525463" y="223909"/>
                  </a:lnTo>
                  <a:cubicBezTo>
                    <a:pt x="537922" y="223909"/>
                    <a:pt x="548246" y="233330"/>
                    <a:pt x="549492" y="245596"/>
                  </a:cubicBezTo>
                  <a:lnTo>
                    <a:pt x="580729" y="550628"/>
                  </a:lnTo>
                  <a:cubicBezTo>
                    <a:pt x="581174" y="552584"/>
                    <a:pt x="581441" y="554450"/>
                    <a:pt x="581441" y="556494"/>
                  </a:cubicBezTo>
                  <a:cubicBezTo>
                    <a:pt x="581441" y="570004"/>
                    <a:pt x="570673" y="580758"/>
                    <a:pt x="557234" y="580758"/>
                  </a:cubicBezTo>
                  <a:lnTo>
                    <a:pt x="556967" y="580758"/>
                  </a:lnTo>
                  <a:lnTo>
                    <a:pt x="367229" y="580758"/>
                  </a:lnTo>
                  <a:cubicBezTo>
                    <a:pt x="360376" y="580758"/>
                    <a:pt x="353879" y="577914"/>
                    <a:pt x="349341" y="572848"/>
                  </a:cubicBezTo>
                  <a:cubicBezTo>
                    <a:pt x="344713" y="567693"/>
                    <a:pt x="342577" y="560938"/>
                    <a:pt x="343200" y="554095"/>
                  </a:cubicBezTo>
                  <a:lnTo>
                    <a:pt x="374704" y="245596"/>
                  </a:lnTo>
                  <a:cubicBezTo>
                    <a:pt x="376039" y="233330"/>
                    <a:pt x="386363" y="223909"/>
                    <a:pt x="398822" y="223909"/>
                  </a:cubicBezTo>
                  <a:close/>
                  <a:moveTo>
                    <a:pt x="88856" y="149543"/>
                  </a:moveTo>
                  <a:lnTo>
                    <a:pt x="51034" y="532411"/>
                  </a:lnTo>
                  <a:lnTo>
                    <a:pt x="253583" y="532411"/>
                  </a:lnTo>
                  <a:lnTo>
                    <a:pt x="215761" y="149543"/>
                  </a:lnTo>
                  <a:close/>
                  <a:moveTo>
                    <a:pt x="66786" y="101196"/>
                  </a:moveTo>
                  <a:lnTo>
                    <a:pt x="237564" y="101196"/>
                  </a:lnTo>
                  <a:cubicBezTo>
                    <a:pt x="250023" y="101196"/>
                    <a:pt x="260435" y="110706"/>
                    <a:pt x="261681" y="122970"/>
                  </a:cubicBezTo>
                  <a:lnTo>
                    <a:pt x="304042" y="550808"/>
                  </a:lnTo>
                  <a:cubicBezTo>
                    <a:pt x="304487" y="552674"/>
                    <a:pt x="304754" y="554541"/>
                    <a:pt x="304754" y="556585"/>
                  </a:cubicBezTo>
                  <a:cubicBezTo>
                    <a:pt x="304754" y="570005"/>
                    <a:pt x="293897" y="580758"/>
                    <a:pt x="280548" y="580758"/>
                  </a:cubicBezTo>
                  <a:lnTo>
                    <a:pt x="280281" y="580758"/>
                  </a:lnTo>
                  <a:lnTo>
                    <a:pt x="24247" y="580758"/>
                  </a:lnTo>
                  <a:cubicBezTo>
                    <a:pt x="17306" y="580758"/>
                    <a:pt x="10809" y="577914"/>
                    <a:pt x="6270" y="572848"/>
                  </a:cubicBezTo>
                  <a:cubicBezTo>
                    <a:pt x="1643" y="567694"/>
                    <a:pt x="-582" y="560939"/>
                    <a:pt x="130" y="554185"/>
                  </a:cubicBezTo>
                  <a:lnTo>
                    <a:pt x="42758" y="122970"/>
                  </a:lnTo>
                  <a:cubicBezTo>
                    <a:pt x="43915" y="110706"/>
                    <a:pt x="54327" y="101196"/>
                    <a:pt x="66786" y="101196"/>
                  </a:cubicBezTo>
                  <a:close/>
                  <a:moveTo>
                    <a:pt x="237677" y="1763"/>
                  </a:moveTo>
                  <a:cubicBezTo>
                    <a:pt x="245508" y="3185"/>
                    <a:pt x="252984" y="5228"/>
                    <a:pt x="260282" y="7094"/>
                  </a:cubicBezTo>
                  <a:cubicBezTo>
                    <a:pt x="272741" y="10470"/>
                    <a:pt x="284577" y="13669"/>
                    <a:pt x="294633" y="12603"/>
                  </a:cubicBezTo>
                  <a:cubicBezTo>
                    <a:pt x="297036" y="12336"/>
                    <a:pt x="299528" y="11892"/>
                    <a:pt x="301931" y="11536"/>
                  </a:cubicBezTo>
                  <a:cubicBezTo>
                    <a:pt x="309495" y="10204"/>
                    <a:pt x="318840" y="8693"/>
                    <a:pt x="329341" y="10470"/>
                  </a:cubicBezTo>
                  <a:cubicBezTo>
                    <a:pt x="338329" y="11981"/>
                    <a:pt x="345805" y="15623"/>
                    <a:pt x="351857" y="18733"/>
                  </a:cubicBezTo>
                  <a:cubicBezTo>
                    <a:pt x="355327" y="20421"/>
                    <a:pt x="358887" y="22198"/>
                    <a:pt x="361112" y="22642"/>
                  </a:cubicBezTo>
                  <a:cubicBezTo>
                    <a:pt x="365740" y="23620"/>
                    <a:pt x="373838" y="20954"/>
                    <a:pt x="381670" y="18378"/>
                  </a:cubicBezTo>
                  <a:cubicBezTo>
                    <a:pt x="384695" y="17311"/>
                    <a:pt x="387810" y="16334"/>
                    <a:pt x="390925" y="15446"/>
                  </a:cubicBezTo>
                  <a:cubicBezTo>
                    <a:pt x="428124" y="4251"/>
                    <a:pt x="448237" y="19888"/>
                    <a:pt x="456870" y="30194"/>
                  </a:cubicBezTo>
                  <a:cubicBezTo>
                    <a:pt x="465502" y="40412"/>
                    <a:pt x="464078" y="55694"/>
                    <a:pt x="453933" y="64312"/>
                  </a:cubicBezTo>
                  <a:cubicBezTo>
                    <a:pt x="443698" y="73019"/>
                    <a:pt x="428391" y="71686"/>
                    <a:pt x="419759" y="61380"/>
                  </a:cubicBezTo>
                  <a:cubicBezTo>
                    <a:pt x="418068" y="59514"/>
                    <a:pt x="411928" y="59603"/>
                    <a:pt x="404630" y="61735"/>
                  </a:cubicBezTo>
                  <a:cubicBezTo>
                    <a:pt x="402049" y="62446"/>
                    <a:pt x="399557" y="63423"/>
                    <a:pt x="396977" y="64223"/>
                  </a:cubicBezTo>
                  <a:cubicBezTo>
                    <a:pt x="387454" y="67510"/>
                    <a:pt x="376063" y="71420"/>
                    <a:pt x="363515" y="71420"/>
                  </a:cubicBezTo>
                  <a:cubicBezTo>
                    <a:pt x="359332" y="71420"/>
                    <a:pt x="355060" y="71064"/>
                    <a:pt x="350789" y="69998"/>
                  </a:cubicBezTo>
                  <a:cubicBezTo>
                    <a:pt x="342868" y="68221"/>
                    <a:pt x="336105" y="64934"/>
                    <a:pt x="330587" y="62180"/>
                  </a:cubicBezTo>
                  <a:cubicBezTo>
                    <a:pt x="327027" y="60403"/>
                    <a:pt x="323289" y="58626"/>
                    <a:pt x="321154" y="58181"/>
                  </a:cubicBezTo>
                  <a:cubicBezTo>
                    <a:pt x="318840" y="57826"/>
                    <a:pt x="314390" y="58537"/>
                    <a:pt x="310118" y="59248"/>
                  </a:cubicBezTo>
                  <a:cubicBezTo>
                    <a:pt x="306558" y="59870"/>
                    <a:pt x="302821" y="60403"/>
                    <a:pt x="299261" y="60758"/>
                  </a:cubicBezTo>
                  <a:cubicBezTo>
                    <a:pt x="280572" y="62535"/>
                    <a:pt x="263218" y="57915"/>
                    <a:pt x="247911" y="53917"/>
                  </a:cubicBezTo>
                  <a:cubicBezTo>
                    <a:pt x="241237" y="52140"/>
                    <a:pt x="235096" y="50452"/>
                    <a:pt x="229134" y="49386"/>
                  </a:cubicBezTo>
                  <a:cubicBezTo>
                    <a:pt x="221480" y="47964"/>
                    <a:pt x="202791" y="46187"/>
                    <a:pt x="194782" y="58892"/>
                  </a:cubicBezTo>
                  <a:cubicBezTo>
                    <a:pt x="187662" y="70176"/>
                    <a:pt x="172711" y="73463"/>
                    <a:pt x="161320" y="66355"/>
                  </a:cubicBezTo>
                  <a:cubicBezTo>
                    <a:pt x="150018" y="59248"/>
                    <a:pt x="146547" y="44321"/>
                    <a:pt x="153845" y="32949"/>
                  </a:cubicBezTo>
                  <a:cubicBezTo>
                    <a:pt x="170308" y="6916"/>
                    <a:pt x="201634" y="-4723"/>
                    <a:pt x="237677" y="1763"/>
                  </a:cubicBezTo>
                  <a:close/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034">
                <a:defRPr/>
              </a:pPr>
              <a:endParaRPr lang="en-US" sz="1600" ker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矩形 291">
              <a:extLst>
                <a:ext uri="{FF2B5EF4-FFF2-40B4-BE49-F238E27FC236}">
                  <a16:creationId xmlns:a16="http://schemas.microsoft.com/office/drawing/2014/main" id="{C6094A58-BAE2-4DCD-A227-3B1AB427673E}"/>
                </a:ext>
              </a:extLst>
            </p:cNvPr>
            <p:cNvSpPr/>
            <p:nvPr/>
          </p:nvSpPr>
          <p:spPr>
            <a:xfrm>
              <a:off x="9071905" y="1549324"/>
              <a:ext cx="1954523" cy="2501610"/>
            </a:xfrm>
            <a:prstGeom prst="rect">
              <a:avLst/>
            </a:prstGeom>
            <a:noFill/>
            <a:ln w="28575" cap="flat" cmpd="sng" algn="ctr">
              <a:gradFill>
                <a:gsLst>
                  <a:gs pos="0">
                    <a:srgbClr val="1D1D1A">
                      <a:alpha val="86000"/>
                    </a:srgbClr>
                  </a:gs>
                  <a:gs pos="54000">
                    <a:srgbClr val="DDDDDD">
                      <a:alpha val="0"/>
                    </a:srgbClr>
                  </a:gs>
                  <a:gs pos="100000">
                    <a:srgbClr val="1D1D1A">
                      <a:alpha val="88000"/>
                    </a:srgbClr>
                  </a:gs>
                </a:gsLst>
                <a:lin ang="10800000" scaled="0"/>
              </a:gradFill>
              <a:prstDash val="solid"/>
              <a:miter lim="800000"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034">
                <a:defRPr/>
              </a:pPr>
              <a:endParaRPr lang="zh-CN" altLang="en-US" sz="1200" kern="0" dirty="0">
                <a:solidFill>
                  <a:srgbClr val="1D1D1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293" name="矩形 292">
              <a:extLst>
                <a:ext uri="{FF2B5EF4-FFF2-40B4-BE49-F238E27FC236}">
                  <a16:creationId xmlns:a16="http://schemas.microsoft.com/office/drawing/2014/main" id="{A62171C7-B229-4B6F-8E60-4EDB7A040DF9}"/>
                </a:ext>
              </a:extLst>
            </p:cNvPr>
            <p:cNvSpPr/>
            <p:nvPr/>
          </p:nvSpPr>
          <p:spPr>
            <a:xfrm>
              <a:off x="4910221" y="2800485"/>
              <a:ext cx="2311926" cy="35886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112">
                <a:lnSpc>
                  <a:spcPct val="130000"/>
                </a:lnSpc>
              </a:pPr>
              <a:r>
                <a:rPr lang="en-US" altLang="zh-CN" sz="1100" b="1" dirty="0">
                  <a:solidFill>
                    <a:srgbClr val="1D1D1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IT/OT convergence</a:t>
              </a:r>
            </a:p>
            <a:p>
              <a:pPr algn="ctr" defTabSz="914112">
                <a:lnSpc>
                  <a:spcPct val="130000"/>
                </a:lnSpc>
              </a:pPr>
              <a:r>
                <a:rPr lang="en-US" altLang="zh-CN" sz="1100" b="1" dirty="0">
                  <a:solidFill>
                    <a:srgbClr val="1D1D1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deterministic experience</a:t>
              </a:r>
            </a:p>
          </p:txBody>
        </p:sp>
        <p:sp>
          <p:nvSpPr>
            <p:cNvPr id="294" name="矩形 293">
              <a:extLst>
                <a:ext uri="{FF2B5EF4-FFF2-40B4-BE49-F238E27FC236}">
                  <a16:creationId xmlns:a16="http://schemas.microsoft.com/office/drawing/2014/main" id="{BFECC57B-C893-4F21-B724-1E4910D052AD}"/>
                </a:ext>
              </a:extLst>
            </p:cNvPr>
            <p:cNvSpPr/>
            <p:nvPr/>
          </p:nvSpPr>
          <p:spPr>
            <a:xfrm>
              <a:off x="7044844" y="2800485"/>
              <a:ext cx="1945954" cy="35886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112">
                <a:lnSpc>
                  <a:spcPct val="130000"/>
                </a:lnSpc>
              </a:pPr>
              <a:r>
                <a:rPr lang="zh-CN" altLang="en-US" sz="1100" b="1" dirty="0">
                  <a:solidFill>
                    <a:srgbClr val="1D1D1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Flexible path scheduling</a:t>
              </a:r>
              <a:endParaRPr lang="en-US" altLang="zh-CN" sz="1100" b="1" dirty="0">
                <a:solidFill>
                  <a:srgbClr val="1D1D1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algn="ctr" defTabSz="914112">
                <a:lnSpc>
                  <a:spcPct val="130000"/>
                </a:lnSpc>
              </a:pPr>
              <a:r>
                <a:rPr lang="zh-CN" altLang="en-US" sz="1100" b="1" dirty="0">
                  <a:solidFill>
                    <a:srgbClr val="1D1D1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cloud-network synergy</a:t>
              </a:r>
            </a:p>
          </p:txBody>
        </p:sp>
        <p:sp>
          <p:nvSpPr>
            <p:cNvPr id="295" name="下箭头 226">
              <a:extLst>
                <a:ext uri="{FF2B5EF4-FFF2-40B4-BE49-F238E27FC236}">
                  <a16:creationId xmlns:a16="http://schemas.microsoft.com/office/drawing/2014/main" id="{BD03E3DA-7439-4FFE-9E2B-E1C0B31976CB}"/>
                </a:ext>
              </a:extLst>
            </p:cNvPr>
            <p:cNvSpPr/>
            <p:nvPr/>
          </p:nvSpPr>
          <p:spPr>
            <a:xfrm>
              <a:off x="7592097" y="3660511"/>
              <a:ext cx="144109" cy="228677"/>
            </a:xfrm>
            <a:prstGeom prst="downArrow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04" tIns="45702" rIns="91404" bIns="4570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034">
                <a:defRPr/>
              </a:pPr>
              <a:endParaRPr lang="zh-CN" altLang="en-US" sz="1100" kern="0">
                <a:solidFill>
                  <a:srgbClr val="666666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96" name="矩形 295">
              <a:extLst>
                <a:ext uri="{FF2B5EF4-FFF2-40B4-BE49-F238E27FC236}">
                  <a16:creationId xmlns:a16="http://schemas.microsoft.com/office/drawing/2014/main" id="{2D6C45C3-B6B8-4431-AF5A-12544AD90B30}"/>
                </a:ext>
              </a:extLst>
            </p:cNvPr>
            <p:cNvSpPr/>
            <p:nvPr/>
          </p:nvSpPr>
          <p:spPr>
            <a:xfrm>
              <a:off x="9176255" y="2800485"/>
              <a:ext cx="1813397" cy="35886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112">
                <a:lnSpc>
                  <a:spcPct val="130000"/>
                </a:lnSpc>
              </a:pPr>
              <a:r>
                <a:rPr lang="zh-CN" altLang="en-US" sz="1100" b="1" dirty="0">
                  <a:solidFill>
                    <a:srgbClr val="1D1D1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intelligent management and control</a:t>
              </a:r>
            </a:p>
          </p:txBody>
        </p:sp>
        <p:sp>
          <p:nvSpPr>
            <p:cNvPr id="297" name="矩形 296">
              <a:extLst>
                <a:ext uri="{FF2B5EF4-FFF2-40B4-BE49-F238E27FC236}">
                  <a16:creationId xmlns:a16="http://schemas.microsoft.com/office/drawing/2014/main" id="{677A5EB9-17F9-44A8-A40D-CFEC32FD3690}"/>
                </a:ext>
              </a:extLst>
            </p:cNvPr>
            <p:cNvSpPr/>
            <p:nvPr/>
          </p:nvSpPr>
          <p:spPr>
            <a:xfrm>
              <a:off x="1491224" y="1660530"/>
              <a:ext cx="971741" cy="23843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112"/>
              <a:r>
                <a:rPr lang="zh-CN" altLang="en-US" sz="1600" b="1" kern="100" dirty="0">
                  <a:solidFill>
                    <a:srgbClr val="1D1D1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Carriers</a:t>
              </a:r>
              <a:endParaRPr lang="zh-CN" altLang="en-US" sz="1600" b="1" dirty="0">
                <a:solidFill>
                  <a:srgbClr val="1D1D1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01" name="矩形 300">
              <a:extLst>
                <a:ext uri="{FF2B5EF4-FFF2-40B4-BE49-F238E27FC236}">
                  <a16:creationId xmlns:a16="http://schemas.microsoft.com/office/drawing/2014/main" id="{E4BB116D-67F1-445E-AD27-2F6FB34F4C9B}"/>
                </a:ext>
              </a:extLst>
            </p:cNvPr>
            <p:cNvSpPr/>
            <p:nvPr/>
          </p:nvSpPr>
          <p:spPr>
            <a:xfrm>
              <a:off x="1824135" y="3310666"/>
              <a:ext cx="1000595" cy="18424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112"/>
              <a:r>
                <a:rPr lang="en-US" altLang="zh-CN" sz="1100" kern="100" dirty="0">
                  <a:solidFill>
                    <a:srgbClr val="1D1D1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TCO savings</a:t>
              </a:r>
            </a:p>
          </p:txBody>
        </p:sp>
        <p:sp>
          <p:nvSpPr>
            <p:cNvPr id="302" name="矩形 301">
              <a:extLst>
                <a:ext uri="{FF2B5EF4-FFF2-40B4-BE49-F238E27FC236}">
                  <a16:creationId xmlns:a16="http://schemas.microsoft.com/office/drawing/2014/main" id="{6AAEFB3B-C1A3-465C-A9D2-6E36593CBBD5}"/>
                </a:ext>
              </a:extLst>
            </p:cNvPr>
            <p:cNvSpPr/>
            <p:nvPr/>
          </p:nvSpPr>
          <p:spPr>
            <a:xfrm>
              <a:off x="986365" y="3274519"/>
              <a:ext cx="466795" cy="18424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112"/>
              <a:r>
                <a:rPr lang="en-US" altLang="zh-CN" sz="1100" b="1" kern="100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30%</a:t>
              </a:r>
              <a:endParaRPr lang="zh-CN" altLang="en-US" sz="11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03" name="矩形 302">
              <a:extLst>
                <a:ext uri="{FF2B5EF4-FFF2-40B4-BE49-F238E27FC236}">
                  <a16:creationId xmlns:a16="http://schemas.microsoft.com/office/drawing/2014/main" id="{6D9C521D-67AE-4D19-B8B3-DD48EFFF8FB5}"/>
                </a:ext>
              </a:extLst>
            </p:cNvPr>
            <p:cNvSpPr/>
            <p:nvPr/>
          </p:nvSpPr>
          <p:spPr>
            <a:xfrm>
              <a:off x="1649882" y="3611197"/>
              <a:ext cx="1449436" cy="18424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112"/>
              <a:r>
                <a:rPr lang="zh-CN" altLang="en-US" sz="1100" kern="100" dirty="0">
                  <a:solidFill>
                    <a:srgbClr val="1D1D1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Service provisioning</a:t>
              </a:r>
            </a:p>
          </p:txBody>
        </p:sp>
        <p:sp>
          <p:nvSpPr>
            <p:cNvPr id="304" name="矩形 303">
              <a:extLst>
                <a:ext uri="{FF2B5EF4-FFF2-40B4-BE49-F238E27FC236}">
                  <a16:creationId xmlns:a16="http://schemas.microsoft.com/office/drawing/2014/main" id="{5D1FDC03-A533-4F17-B87C-67E059091302}"/>
                </a:ext>
              </a:extLst>
            </p:cNvPr>
            <p:cNvSpPr/>
            <p:nvPr/>
          </p:nvSpPr>
          <p:spPr>
            <a:xfrm>
              <a:off x="737504" y="3606900"/>
              <a:ext cx="997389" cy="18424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112"/>
              <a:r>
                <a:rPr lang="zh-CN" altLang="en-US" sz="1100" b="1" kern="100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Minute-level</a:t>
              </a:r>
              <a:endParaRPr lang="zh-CN" altLang="en-US" sz="11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05" name="矩形 304">
              <a:extLst>
                <a:ext uri="{FF2B5EF4-FFF2-40B4-BE49-F238E27FC236}">
                  <a16:creationId xmlns:a16="http://schemas.microsoft.com/office/drawing/2014/main" id="{AB439A2E-93B8-4ED0-BAD2-5BCA97139D49}"/>
                </a:ext>
              </a:extLst>
            </p:cNvPr>
            <p:cNvSpPr/>
            <p:nvPr/>
          </p:nvSpPr>
          <p:spPr>
            <a:xfrm>
              <a:off x="902462" y="2815695"/>
              <a:ext cx="2137520" cy="20388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112">
                <a:lnSpc>
                  <a:spcPct val="130000"/>
                </a:lnSpc>
              </a:pPr>
              <a:r>
                <a:rPr lang="en-US" altLang="zh-CN" sz="1100" b="1" dirty="0">
                  <a:solidFill>
                    <a:srgbClr val="1D1D1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D</a:t>
              </a:r>
              <a:r>
                <a:rPr lang="zh-CN" altLang="en-US" sz="1100" b="1" dirty="0">
                  <a:solidFill>
                    <a:srgbClr val="1D1D1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ifferentiated bearer</a:t>
              </a:r>
            </a:p>
          </p:txBody>
        </p:sp>
        <p:sp>
          <p:nvSpPr>
            <p:cNvPr id="306" name="下箭头 177">
              <a:extLst>
                <a:ext uri="{FF2B5EF4-FFF2-40B4-BE49-F238E27FC236}">
                  <a16:creationId xmlns:a16="http://schemas.microsoft.com/office/drawing/2014/main" id="{B5FB26F7-242D-4415-AA9E-CEF7D4B1DCC4}"/>
                </a:ext>
              </a:extLst>
            </p:cNvPr>
            <p:cNvSpPr/>
            <p:nvPr/>
          </p:nvSpPr>
          <p:spPr>
            <a:xfrm>
              <a:off x="1448276" y="3286712"/>
              <a:ext cx="144109" cy="228677"/>
            </a:xfrm>
            <a:prstGeom prst="downArrow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04" tIns="45702" rIns="91404" bIns="4570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034">
                <a:defRPr/>
              </a:pPr>
              <a:endParaRPr lang="zh-CN" altLang="en-US" sz="1100" kern="0">
                <a:solidFill>
                  <a:srgbClr val="666666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pic>
          <p:nvPicPr>
            <p:cNvPr id="345" name="图片 344">
              <a:extLst>
                <a:ext uri="{FF2B5EF4-FFF2-40B4-BE49-F238E27FC236}">
                  <a16:creationId xmlns:a16="http://schemas.microsoft.com/office/drawing/2014/main" id="{C5DB04CB-EAB1-4F5A-8CB9-7A7F32CE8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170" y="2227850"/>
              <a:ext cx="400676" cy="4004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4246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26">
            <a:extLst>
              <a:ext uri="{FF2B5EF4-FFF2-40B4-BE49-F238E27FC236}">
                <a16:creationId xmlns:a16="http://schemas.microsoft.com/office/drawing/2014/main" id="{D9640268-68AE-95F7-DB64-DF00F35E3233}"/>
              </a:ext>
            </a:extLst>
          </p:cNvPr>
          <p:cNvSpPr/>
          <p:nvPr/>
        </p:nvSpPr>
        <p:spPr>
          <a:xfrm>
            <a:off x="555524" y="1438289"/>
            <a:ext cx="3333253" cy="467057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216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30B5C5">
              <a:alpha val="10000"/>
            </a:srgbClr>
          </a:solidFill>
          <a:ln cap="flat">
            <a:noFill/>
            <a:prstDash val="solid"/>
          </a:ln>
        </p:spPr>
        <p:txBody>
          <a:bodyPr vert="horz" wrap="square" lIns="179926" tIns="46780" rIns="89967" bIns="46780" anchor="ctr" anchorCtr="0" compatLnSpc="1">
            <a:normAutofit/>
          </a:bodyPr>
          <a:lstStyle/>
          <a:p>
            <a:pPr marL="0" marR="0" lvl="0" indent="0" algn="l" defTabSz="91340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99" b="1" i="0" u="none" strike="noStrike" kern="1200" cap="none" spc="0" baseline="0">
              <a:solidFill>
                <a:srgbClr val="1D1D1A"/>
              </a:solidFill>
              <a:uFillTx/>
              <a:latin typeface="Arial" panose="020B0604020202020204" pitchFamily="34" charset="0"/>
              <a:ea typeface="黑体" pitchFamily="49"/>
              <a:cs typeface="Arial" panose="020B0604020202020204" pitchFamily="34" charset="0"/>
            </a:endParaRPr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41717C1C-E2DA-02AB-74C9-C9C9AE426583}"/>
              </a:ext>
            </a:extLst>
          </p:cNvPr>
          <p:cNvSpPr txBox="1"/>
          <p:nvPr/>
        </p:nvSpPr>
        <p:spPr>
          <a:xfrm>
            <a:off x="482789" y="209643"/>
            <a:ext cx="9373742" cy="4158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03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i="0" u="none" strike="noStrike" kern="1200" cap="none" spc="0" baseline="0" dirty="0">
                <a:solidFill>
                  <a:srgbClr val="0D0D0D"/>
                </a:solidFill>
                <a:uFillTx/>
                <a:latin typeface="Arial" panose="020B0604020202020204" pitchFamily="34" charset="0"/>
                <a:ea typeface="Microsoft YaHei" pitchFamily="34"/>
                <a:cs typeface="Arial" panose="020B0604020202020204" pitchFamily="34" charset="0"/>
              </a:rPr>
              <a:t>IPE (IPv6 Enhanced) Value and 2 Years Progress Summary</a:t>
            </a:r>
            <a:endParaRPr lang="en-US" sz="3200" i="0" u="none" strike="noStrike" kern="1200" cap="none" spc="0" baseline="0" dirty="0">
              <a:solidFill>
                <a:srgbClr val="0D0D0D"/>
              </a:solidFill>
              <a:uFillTx/>
              <a:latin typeface="Arial" panose="020B0604020202020204" pitchFamily="34" charset="0"/>
              <a:ea typeface="Microsoft YaHei" pitchFamily="34"/>
              <a:cs typeface="Arial" panose="020B0604020202020204" pitchFamily="34" charset="0"/>
            </a:endParaRPr>
          </a:p>
        </p:txBody>
      </p:sp>
      <p:sp>
        <p:nvSpPr>
          <p:cNvPr id="4" name="圆角矩形 28">
            <a:extLst>
              <a:ext uri="{FF2B5EF4-FFF2-40B4-BE49-F238E27FC236}">
                <a16:creationId xmlns:a16="http://schemas.microsoft.com/office/drawing/2014/main" id="{FE01B21F-90A8-4996-6073-5306279AFDDA}"/>
              </a:ext>
            </a:extLst>
          </p:cNvPr>
          <p:cNvSpPr/>
          <p:nvPr/>
        </p:nvSpPr>
        <p:spPr>
          <a:xfrm>
            <a:off x="638771" y="865280"/>
            <a:ext cx="3166759" cy="44610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432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00407F"/>
          </a:solidFill>
          <a:ln cap="flat">
            <a:noFill/>
            <a:prstDash val="solid"/>
          </a:ln>
          <a:effectLst>
            <a:outerShdw dist="50804" dir="5400000" algn="tl">
              <a:srgbClr val="30B5C5">
                <a:alpha val="20000"/>
              </a:srgbClr>
            </a:outerShdw>
          </a:effectLst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913403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99" b="1" i="0" u="none" strike="noStrike" kern="1200" cap="none" spc="0" baseline="0">
                <a:solidFill>
                  <a:srgbClr val="FFFFFF"/>
                </a:solidFill>
                <a:uFillTx/>
                <a:latin typeface="Arial" panose="020B0604020202020204" pitchFamily="34" charset="0"/>
                <a:ea typeface="黑体" pitchFamily="49"/>
                <a:cs typeface="Arial" panose="020B0604020202020204" pitchFamily="34" charset="0"/>
              </a:rPr>
              <a:t>IPE (100+ players)</a:t>
            </a:r>
          </a:p>
        </p:txBody>
      </p:sp>
      <p:sp>
        <p:nvSpPr>
          <p:cNvPr id="5" name="圆角矩形 10">
            <a:extLst>
              <a:ext uri="{FF2B5EF4-FFF2-40B4-BE49-F238E27FC236}">
                <a16:creationId xmlns:a16="http://schemas.microsoft.com/office/drawing/2014/main" id="{3C0FA4F8-6C44-EE7F-3029-3BAB2B82A962}"/>
              </a:ext>
            </a:extLst>
          </p:cNvPr>
          <p:cNvSpPr/>
          <p:nvPr/>
        </p:nvSpPr>
        <p:spPr>
          <a:xfrm>
            <a:off x="4512617" y="865280"/>
            <a:ext cx="3166759" cy="44610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432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00407F"/>
          </a:solidFill>
          <a:ln cap="flat">
            <a:noFill/>
            <a:prstDash val="solid"/>
          </a:ln>
          <a:effectLst>
            <a:outerShdw dist="50804" dir="5400000" algn="tl">
              <a:srgbClr val="30B5C5">
                <a:alpha val="20000"/>
              </a:srgbClr>
            </a:outerShdw>
          </a:effectLst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913403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99" b="1" i="0" u="none" strike="noStrike" kern="1200" cap="none" spc="0" baseline="0">
                <a:solidFill>
                  <a:srgbClr val="FFFFFF"/>
                </a:solidFill>
                <a:uFillTx/>
                <a:latin typeface="Arial" panose="020B0604020202020204" pitchFamily="34" charset="0"/>
                <a:ea typeface="黑体" pitchFamily="49"/>
                <a:cs typeface="Arial" panose="020B0604020202020204" pitchFamily="34" charset="0"/>
              </a:rPr>
              <a:t>Values</a:t>
            </a:r>
          </a:p>
        </p:txBody>
      </p:sp>
      <p:sp>
        <p:nvSpPr>
          <p:cNvPr id="6" name="矩形 28">
            <a:extLst>
              <a:ext uri="{FF2B5EF4-FFF2-40B4-BE49-F238E27FC236}">
                <a16:creationId xmlns:a16="http://schemas.microsoft.com/office/drawing/2014/main" id="{194C2EAB-2884-CD96-A315-A855E227E914}"/>
              </a:ext>
            </a:extLst>
          </p:cNvPr>
          <p:cNvSpPr/>
          <p:nvPr/>
        </p:nvSpPr>
        <p:spPr>
          <a:xfrm>
            <a:off x="4625299" y="3695348"/>
            <a:ext cx="2666070" cy="207505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89967" tIns="89967" rIns="89967" bIns="89967" anchor="t" anchorCtr="0" compatLnSpc="1">
            <a:noAutofit/>
          </a:bodyPr>
          <a:lstStyle/>
          <a:p>
            <a:pPr marL="171376" marR="0" lvl="0" indent="-171376" algn="l" defTabSz="914034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1D1D1A"/>
              </a:solidFill>
              <a:uFillTx/>
              <a:latin typeface="Arial" panose="020B0604020202020204" pitchFamily="34" charset="0"/>
              <a:ea typeface="黑体" pitchFamily="49"/>
              <a:cs typeface="Arial" panose="020B0604020202020204" pitchFamily="34" charset="0"/>
            </a:endParaRPr>
          </a:p>
        </p:txBody>
      </p:sp>
      <p:sp>
        <p:nvSpPr>
          <p:cNvPr id="7" name="圆角矩形 26">
            <a:extLst>
              <a:ext uri="{FF2B5EF4-FFF2-40B4-BE49-F238E27FC236}">
                <a16:creationId xmlns:a16="http://schemas.microsoft.com/office/drawing/2014/main" id="{C5E9B9DA-13A6-2B78-2C0B-17FA10782B0C}"/>
              </a:ext>
            </a:extLst>
          </p:cNvPr>
          <p:cNvSpPr/>
          <p:nvPr/>
        </p:nvSpPr>
        <p:spPr>
          <a:xfrm>
            <a:off x="4379901" y="1428240"/>
            <a:ext cx="3431843" cy="467057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216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30B5C5">
              <a:alpha val="10000"/>
            </a:srgbClr>
          </a:solidFill>
          <a:ln cap="flat">
            <a:noFill/>
            <a:prstDash val="solid"/>
          </a:ln>
        </p:spPr>
        <p:txBody>
          <a:bodyPr vert="horz" wrap="square" lIns="179926" tIns="46780" rIns="89967" bIns="46780" anchor="ctr" anchorCtr="0" compatLnSpc="1">
            <a:normAutofit/>
          </a:bodyPr>
          <a:lstStyle/>
          <a:p>
            <a:pPr marL="0" marR="0" lvl="0" indent="0" algn="l" defTabSz="91340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99" b="1" i="0" u="none" strike="noStrike" kern="1200" cap="none" spc="0" baseline="0">
              <a:solidFill>
                <a:srgbClr val="1D1D1A"/>
              </a:solidFill>
              <a:uFillTx/>
              <a:latin typeface="Arial" panose="020B0604020202020204" pitchFamily="34" charset="0"/>
              <a:ea typeface="黑体" pitchFamily="49"/>
              <a:cs typeface="Arial" panose="020B0604020202020204" pitchFamily="34" charset="0"/>
            </a:endParaRPr>
          </a:p>
        </p:txBody>
      </p:sp>
      <p:sp>
        <p:nvSpPr>
          <p:cNvPr id="8" name="矩形 24">
            <a:extLst>
              <a:ext uri="{FF2B5EF4-FFF2-40B4-BE49-F238E27FC236}">
                <a16:creationId xmlns:a16="http://schemas.microsoft.com/office/drawing/2014/main" id="{2898A43F-7BB8-CF39-03CD-CE0B27611A4F}"/>
              </a:ext>
            </a:extLst>
          </p:cNvPr>
          <p:cNvSpPr/>
          <p:nvPr/>
        </p:nvSpPr>
        <p:spPr>
          <a:xfrm>
            <a:off x="4408257" y="4507061"/>
            <a:ext cx="3276542" cy="16040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89967" tIns="89967" rIns="89967" bIns="89967" anchor="t" anchorCtr="0" compatLnSpc="1">
            <a:noAutofit/>
          </a:bodyPr>
          <a:lstStyle/>
          <a:p>
            <a:pPr marL="171376" marR="0" lvl="0" indent="-171376" algn="l" defTabSz="914034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0" cap="none" spc="0" baseline="0" dirty="0">
                <a:solidFill>
                  <a:srgbClr val="1D1D1A"/>
                </a:solidFill>
                <a:uFillTx/>
                <a:latin typeface="Arial" panose="020B0604020202020204" pitchFamily="34" charset="0"/>
                <a:ea typeface="黑体" pitchFamily="49"/>
                <a:cs typeface="Arial" panose="020B0604020202020204" pitchFamily="34" charset="0"/>
              </a:rPr>
              <a:t>IPE and IETF play respectively roles of </a:t>
            </a:r>
            <a:r>
              <a:rPr lang="en-US" sz="1200" b="1" i="0" u="sng" strike="noStrike" kern="0" cap="none" spc="0" baseline="0" dirty="0">
                <a:solidFill>
                  <a:srgbClr val="FF0000"/>
                </a:solidFill>
                <a:uFillTx/>
                <a:latin typeface="Arial" panose="020B0604020202020204" pitchFamily="34" charset="0"/>
                <a:ea typeface="黑体" pitchFamily="49"/>
                <a:cs typeface="Arial" panose="020B0604020202020204" pitchFamily="34" charset="0"/>
              </a:rPr>
              <a:t>Industry Development </a:t>
            </a:r>
            <a:r>
              <a:rPr lang="en-US" sz="1200" b="1" i="0" u="none" strike="noStrike" kern="0" cap="none" spc="0" baseline="0" dirty="0">
                <a:solidFill>
                  <a:srgbClr val="1D1D1A"/>
                </a:solidFill>
                <a:uFillTx/>
                <a:latin typeface="Arial" panose="020B0604020202020204" pitchFamily="34" charset="0"/>
                <a:ea typeface="黑体" pitchFamily="49"/>
                <a:cs typeface="Arial" panose="020B0604020202020204" pitchFamily="34" charset="0"/>
              </a:rPr>
              <a:t>and </a:t>
            </a:r>
            <a:r>
              <a:rPr lang="en-US" sz="1200" b="1" i="0" u="sng" strike="noStrike" kern="0" cap="none" spc="0" baseline="0" dirty="0">
                <a:solidFill>
                  <a:srgbClr val="1D1D1A"/>
                </a:solidFill>
                <a:uFillTx/>
                <a:latin typeface="Arial" panose="020B0604020202020204" pitchFamily="34" charset="0"/>
                <a:ea typeface="黑体" pitchFamily="49"/>
                <a:cs typeface="Arial" panose="020B0604020202020204" pitchFamily="34" charset="0"/>
              </a:rPr>
              <a:t>Standard</a:t>
            </a:r>
            <a:r>
              <a:rPr lang="en-US" sz="1200" b="1" i="0" u="none" strike="noStrike" kern="0" cap="none" spc="0" baseline="0" dirty="0">
                <a:solidFill>
                  <a:srgbClr val="1D1D1A"/>
                </a:solidFill>
                <a:uFillTx/>
                <a:latin typeface="Arial" panose="020B0604020202020204" pitchFamily="34" charset="0"/>
                <a:ea typeface="黑体" pitchFamily="49"/>
                <a:cs typeface="Arial" panose="020B0604020202020204" pitchFamily="34" charset="0"/>
              </a:rPr>
              <a:t> for IPv6</a:t>
            </a:r>
            <a:r>
              <a:rPr lang="en-US" sz="1200" b="0" i="0" u="none" strike="noStrike" kern="0" cap="none" spc="0" baseline="0" dirty="0">
                <a:solidFill>
                  <a:srgbClr val="1D1D1A"/>
                </a:solidFill>
                <a:uFillTx/>
                <a:latin typeface="Arial" panose="020B0604020202020204" pitchFamily="34" charset="0"/>
                <a:ea typeface="黑体" pitchFamily="49"/>
                <a:cs typeface="Arial" panose="020B0604020202020204" pitchFamily="34" charset="0"/>
              </a:rPr>
              <a:t>, as </a:t>
            </a:r>
            <a:r>
              <a:rPr lang="en-US" sz="1200" b="1" i="0" u="none" strike="noStrike" kern="0" cap="none" spc="0" baseline="0" dirty="0">
                <a:solidFill>
                  <a:srgbClr val="1D1D1A"/>
                </a:solidFill>
                <a:uFillTx/>
                <a:latin typeface="Arial" panose="020B0604020202020204" pitchFamily="34" charset="0"/>
                <a:ea typeface="黑体" pitchFamily="49"/>
                <a:cs typeface="Arial" panose="020B0604020202020204" pitchFamily="34" charset="0"/>
              </a:rPr>
              <a:t>GSM</a:t>
            </a:r>
            <a:r>
              <a:rPr lang="en-US" sz="1200" b="0" i="0" u="none" strike="noStrike" kern="0" cap="none" spc="0" baseline="0" dirty="0">
                <a:solidFill>
                  <a:srgbClr val="1D1D1A"/>
                </a:solidFill>
                <a:uFillTx/>
                <a:latin typeface="Arial" panose="020B0604020202020204" pitchFamily="34" charset="0"/>
                <a:ea typeface="黑体" pitchFamily="49"/>
                <a:cs typeface="Arial" panose="020B0604020202020204" pitchFamily="34" charset="0"/>
              </a:rPr>
              <a:t>A and </a:t>
            </a:r>
            <a:r>
              <a:rPr lang="en-US" sz="1200" b="1" i="0" u="none" strike="noStrike" kern="0" cap="none" spc="0" baseline="0" dirty="0">
                <a:solidFill>
                  <a:srgbClr val="1D1D1A"/>
                </a:solidFill>
                <a:uFillTx/>
                <a:latin typeface="Arial" panose="020B0604020202020204" pitchFamily="34" charset="0"/>
                <a:ea typeface="黑体" pitchFamily="49"/>
                <a:cs typeface="Arial" panose="020B0604020202020204" pitchFamily="34" charset="0"/>
              </a:rPr>
              <a:t>3GPP for 5G</a:t>
            </a:r>
          </a:p>
          <a:p>
            <a:pPr marL="171376" marR="0" lvl="0" indent="-171376" algn="l" defTabSz="914034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0" cap="none" spc="0" baseline="0" dirty="0">
                <a:solidFill>
                  <a:srgbClr val="1D1D1A"/>
                </a:solidFill>
                <a:uFillTx/>
                <a:latin typeface="Arial" panose="020B0604020202020204" pitchFamily="34" charset="0"/>
                <a:ea typeface="黑体" pitchFamily="49"/>
                <a:cs typeface="Arial" panose="020B0604020202020204" pitchFamily="34" charset="0"/>
              </a:rPr>
              <a:t>IPE</a:t>
            </a:r>
            <a:r>
              <a:rPr lang="en-US" sz="1200" b="0" i="0" u="none" strike="noStrike" kern="0" cap="none" spc="0" baseline="0" dirty="0">
                <a:solidFill>
                  <a:srgbClr val="1D1D1A"/>
                </a:solidFill>
                <a:uFillTx/>
                <a:latin typeface="Arial" panose="020B0604020202020204" pitchFamily="34" charset="0"/>
                <a:ea typeface="黑体" pitchFamily="49"/>
                <a:cs typeface="Arial" panose="020B0604020202020204" pitchFamily="34" charset="0"/>
              </a:rPr>
              <a:t> provides </a:t>
            </a:r>
            <a:r>
              <a:rPr lang="en-US" sz="1200" b="1" i="0" u="none" strike="noStrike" kern="0" cap="none" spc="0" baseline="0" dirty="0">
                <a:solidFill>
                  <a:srgbClr val="FF0000"/>
                </a:solidFill>
                <a:uFillTx/>
                <a:latin typeface="Arial" panose="020B0604020202020204" pitchFamily="34" charset="0"/>
                <a:ea typeface="黑体" pitchFamily="49"/>
                <a:cs typeface="Arial" panose="020B0604020202020204" pitchFamily="34" charset="0"/>
              </a:rPr>
              <a:t>Use cases, e2e Reference Architecture, Deployment Practices and Guidelines,</a:t>
            </a:r>
            <a:r>
              <a:rPr lang="en-US" sz="1200" b="0" i="0" u="none" strike="noStrike" kern="0" cap="none" spc="0" baseline="0" dirty="0">
                <a:solidFill>
                  <a:srgbClr val="1D1D1A"/>
                </a:solidFill>
                <a:uFillTx/>
                <a:latin typeface="Arial" panose="020B0604020202020204" pitchFamily="34" charset="0"/>
                <a:ea typeface="黑体" pitchFamily="49"/>
                <a:cs typeface="Arial" panose="020B0604020202020204" pitchFamily="34" charset="0"/>
              </a:rPr>
              <a:t> to promote IPv6 Enhanced Innovation </a:t>
            </a:r>
          </a:p>
          <a:p>
            <a:pPr marL="171376" marR="0" lvl="0" indent="-171376" algn="l" defTabSz="914034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 dirty="0">
              <a:solidFill>
                <a:srgbClr val="1D1D1A"/>
              </a:solidFill>
              <a:uFillTx/>
              <a:latin typeface="Arial" panose="020B0604020202020204" pitchFamily="34" charset="0"/>
              <a:ea typeface="黑体" pitchFamily="49"/>
              <a:cs typeface="Arial" panose="020B0604020202020204" pitchFamily="34" charset="0"/>
            </a:endParaRPr>
          </a:p>
        </p:txBody>
      </p:sp>
      <p:grpSp>
        <p:nvGrpSpPr>
          <p:cNvPr id="9" name="组合 31">
            <a:extLst>
              <a:ext uri="{FF2B5EF4-FFF2-40B4-BE49-F238E27FC236}">
                <a16:creationId xmlns:a16="http://schemas.microsoft.com/office/drawing/2014/main" id="{2491216D-9BA2-F3B6-6F12-7100D3CFB533}"/>
              </a:ext>
            </a:extLst>
          </p:cNvPr>
          <p:cNvGrpSpPr/>
          <p:nvPr/>
        </p:nvGrpSpPr>
        <p:grpSpPr>
          <a:xfrm>
            <a:off x="4729166" y="1419955"/>
            <a:ext cx="2666070" cy="2816827"/>
            <a:chOff x="4729167" y="1620252"/>
            <a:chExt cx="2666070" cy="2816827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A2091D55-1A9B-D619-5F54-7D2E336AF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167" y="1620252"/>
              <a:ext cx="2666070" cy="2816827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1" name="图片 34">
              <a:extLst>
                <a:ext uri="{FF2B5EF4-FFF2-40B4-BE49-F238E27FC236}">
                  <a16:creationId xmlns:a16="http://schemas.microsoft.com/office/drawing/2014/main" id="{99148262-A7D0-968F-58D3-D762728E9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5232" y="1839205"/>
              <a:ext cx="480005" cy="556275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12" name="标题 1">
            <a:extLst>
              <a:ext uri="{FF2B5EF4-FFF2-40B4-BE49-F238E27FC236}">
                <a16:creationId xmlns:a16="http://schemas.microsoft.com/office/drawing/2014/main" id="{0424E295-0BB6-DF28-3F3F-16F9F4B653EF}"/>
              </a:ext>
            </a:extLst>
          </p:cNvPr>
          <p:cNvSpPr txBox="1"/>
          <p:nvPr/>
        </p:nvSpPr>
        <p:spPr>
          <a:xfrm>
            <a:off x="344783" y="6334243"/>
            <a:ext cx="11432596" cy="314114"/>
          </a:xfrm>
          <a:prstGeom prst="rect">
            <a:avLst/>
          </a:prstGeom>
          <a:solidFill>
            <a:srgbClr val="92D050"/>
          </a:solidFill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>
                <a:solidFill>
                  <a:srgbClr val="1D1D1A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 panose="020B0604020202020204" pitchFamily="34" charset="0"/>
                <a:ea typeface="微软雅黑" pitchFamily="34"/>
                <a:cs typeface="Arial" panose="020B0604020202020204" pitchFamily="34" charset="0"/>
              </a:rPr>
              <a:t>IPv6 Enhanced </a:t>
            </a:r>
            <a:r>
              <a:rPr lang="en-US" sz="1600" b="1" i="0" u="none" strike="noStrike" kern="1200" cap="none" spc="0" baseline="0">
                <a:solidFill>
                  <a:srgbClr val="1D1D1A"/>
                </a:solidFill>
                <a:uFillTx/>
                <a:latin typeface="Arial" panose="020B0604020202020204" pitchFamily="34" charset="0"/>
                <a:ea typeface="微软雅黑" pitchFamily="34"/>
                <a:cs typeface="Arial" panose="020B0604020202020204" pitchFamily="34" charset="0"/>
              </a:rPr>
              <a:t>migrated to</a:t>
            </a:r>
            <a:r>
              <a:rPr lang="en-US" sz="1600" b="0" i="0" u="none" strike="noStrike" kern="1200" cap="none" spc="0" baseline="0">
                <a:solidFill>
                  <a:srgbClr val="1D1D1A"/>
                </a:solidFill>
                <a:uFillTx/>
                <a:latin typeface="Arial" panose="020B0604020202020204" pitchFamily="34" charset="0"/>
                <a:ea typeface="微软雅黑" pitchFamily="34"/>
                <a:cs typeface="Arial" panose="020B0604020202020204" pitchFamily="34" charset="0"/>
              </a:rPr>
              <a:t> </a:t>
            </a:r>
            <a:r>
              <a:rPr lang="en-US" sz="1600" b="1" i="0" u="none" strike="noStrike" kern="1200" cap="none" spc="0" baseline="0">
                <a:solidFill>
                  <a:srgbClr val="1D1D1A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 panose="020B0604020202020204" pitchFamily="34" charset="0"/>
                <a:ea typeface="微软雅黑" pitchFamily="34"/>
                <a:cs typeface="Arial" panose="020B0604020202020204" pitchFamily="34" charset="0"/>
              </a:rPr>
              <a:t>IPv6 Forum</a:t>
            </a:r>
            <a:r>
              <a:rPr lang="en-US" sz="1600" b="0" i="0" u="none" strike="noStrike" kern="1200" cap="none" spc="0" baseline="0">
                <a:solidFill>
                  <a:srgbClr val="1D1D1A"/>
                </a:solidFill>
                <a:uFillTx/>
                <a:latin typeface="Arial" panose="020B0604020202020204" pitchFamily="34" charset="0"/>
                <a:ea typeface="微软雅黑" pitchFamily="34"/>
                <a:cs typeface="Arial" panose="020B0604020202020204" pitchFamily="34" charset="0"/>
              </a:rPr>
              <a:t>, </a:t>
            </a:r>
            <a:r>
              <a:rPr lang="en-US" sz="1400" b="1" i="0" u="none" strike="noStrike" kern="1200" cap="none" spc="0" baseline="0">
                <a:solidFill>
                  <a:srgbClr val="1D1D1A"/>
                </a:solidFill>
                <a:uFillTx/>
                <a:latin typeface="Arial" panose="020B0604020202020204" pitchFamily="34" charset="0"/>
                <a:ea typeface="微软雅黑" pitchFamily="34"/>
                <a:cs typeface="Arial" panose="020B0604020202020204" pitchFamily="34" charset="0"/>
              </a:rPr>
              <a:t>as agreed with ETSI Board, to fulfil at best its Business Development scope </a:t>
            </a:r>
            <a:endParaRPr lang="en-US" sz="2000" b="1" i="0" u="none" strike="noStrike" kern="1200" cap="none" spc="0" baseline="0">
              <a:solidFill>
                <a:srgbClr val="1D1D1A"/>
              </a:solidFill>
              <a:uFillTx/>
              <a:latin typeface="Arial" panose="020B0604020202020204" pitchFamily="34" charset="0"/>
              <a:ea typeface="微软雅黑" pitchFamily="34"/>
              <a:cs typeface="Arial" panose="020B0604020202020204" pitchFamily="34" charset="0"/>
            </a:endParaRPr>
          </a:p>
        </p:txBody>
      </p:sp>
      <p:sp>
        <p:nvSpPr>
          <p:cNvPr id="13" name="圆角矩形 19">
            <a:extLst>
              <a:ext uri="{FF2B5EF4-FFF2-40B4-BE49-F238E27FC236}">
                <a16:creationId xmlns:a16="http://schemas.microsoft.com/office/drawing/2014/main" id="{341FF89A-DE94-D4D9-B40F-1CC41508C5A4}"/>
              </a:ext>
            </a:extLst>
          </p:cNvPr>
          <p:cNvSpPr/>
          <p:nvPr/>
        </p:nvSpPr>
        <p:spPr>
          <a:xfrm>
            <a:off x="8386464" y="865280"/>
            <a:ext cx="3166759" cy="44610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432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00407F"/>
          </a:solidFill>
          <a:ln cap="flat">
            <a:noFill/>
            <a:prstDash val="solid"/>
          </a:ln>
          <a:effectLst>
            <a:outerShdw dist="50804" dir="5400000" algn="tl">
              <a:srgbClr val="30B5C5">
                <a:alpha val="20000"/>
              </a:srgbClr>
            </a:outerShdw>
          </a:effectLst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913403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99" b="1" i="0" u="none" strike="noStrike" kern="1200" cap="none" spc="0" baseline="0">
                <a:solidFill>
                  <a:srgbClr val="FFFFFF"/>
                </a:solidFill>
                <a:uFillTx/>
                <a:latin typeface="Arial" panose="020B0604020202020204" pitchFamily="34" charset="0"/>
                <a:ea typeface="黑体" pitchFamily="49"/>
                <a:cs typeface="Arial" panose="020B0604020202020204" pitchFamily="34" charset="0"/>
              </a:rPr>
              <a:t>Progress: 2 Years in ETSI</a:t>
            </a:r>
          </a:p>
        </p:txBody>
      </p:sp>
      <p:sp>
        <p:nvSpPr>
          <p:cNvPr id="14" name="矩形 38">
            <a:extLst>
              <a:ext uri="{FF2B5EF4-FFF2-40B4-BE49-F238E27FC236}">
                <a16:creationId xmlns:a16="http://schemas.microsoft.com/office/drawing/2014/main" id="{0C3BB2EA-6E86-E9B4-E549-A4F0EAA90E4A}"/>
              </a:ext>
            </a:extLst>
          </p:cNvPr>
          <p:cNvSpPr/>
          <p:nvPr/>
        </p:nvSpPr>
        <p:spPr>
          <a:xfrm>
            <a:off x="8523496" y="3639981"/>
            <a:ext cx="2666070" cy="207505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89967" tIns="89967" rIns="89967" bIns="89967" anchor="t" anchorCtr="0" compatLnSpc="1">
            <a:noAutofit/>
          </a:bodyPr>
          <a:lstStyle/>
          <a:p>
            <a:pPr marL="171376" marR="0" lvl="0" indent="-171376" algn="l" defTabSz="914034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1D1D1A"/>
              </a:solidFill>
              <a:uFillTx/>
              <a:latin typeface="Arial" panose="020B0604020202020204" pitchFamily="34" charset="0"/>
              <a:ea typeface="黑体" pitchFamily="49"/>
              <a:cs typeface="Arial" panose="020B0604020202020204" pitchFamily="34" charset="0"/>
            </a:endParaRPr>
          </a:p>
        </p:txBody>
      </p:sp>
      <p:sp>
        <p:nvSpPr>
          <p:cNvPr id="15" name="圆角矩形 26">
            <a:extLst>
              <a:ext uri="{FF2B5EF4-FFF2-40B4-BE49-F238E27FC236}">
                <a16:creationId xmlns:a16="http://schemas.microsoft.com/office/drawing/2014/main" id="{15470B20-9139-8ED2-69C9-DA86088A3246}"/>
              </a:ext>
            </a:extLst>
          </p:cNvPr>
          <p:cNvSpPr/>
          <p:nvPr/>
        </p:nvSpPr>
        <p:spPr>
          <a:xfrm>
            <a:off x="8267098" y="1393392"/>
            <a:ext cx="3333253" cy="467057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216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30B5C5">
              <a:alpha val="10000"/>
            </a:srgbClr>
          </a:solidFill>
          <a:ln cap="flat">
            <a:noFill/>
            <a:prstDash val="solid"/>
          </a:ln>
        </p:spPr>
        <p:txBody>
          <a:bodyPr vert="horz" wrap="square" lIns="179926" tIns="46780" rIns="89967" bIns="46780" anchor="ctr" anchorCtr="0" compatLnSpc="1">
            <a:normAutofit/>
          </a:bodyPr>
          <a:lstStyle/>
          <a:p>
            <a:pPr marL="0" marR="0" lvl="0" indent="0" algn="l" defTabSz="91340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99" b="1" i="0" u="none" strike="noStrike" kern="1200" cap="none" spc="0" baseline="0">
              <a:solidFill>
                <a:srgbClr val="1D1D1A"/>
              </a:solidFill>
              <a:uFillTx/>
              <a:latin typeface="Arial" panose="020B0604020202020204" pitchFamily="34" charset="0"/>
              <a:ea typeface="黑体" pitchFamily="49"/>
              <a:cs typeface="Arial" panose="020B0604020202020204" pitchFamily="34" charset="0"/>
            </a:endParaRPr>
          </a:p>
        </p:txBody>
      </p:sp>
      <p:sp>
        <p:nvSpPr>
          <p:cNvPr id="16" name="矩形 42">
            <a:extLst>
              <a:ext uri="{FF2B5EF4-FFF2-40B4-BE49-F238E27FC236}">
                <a16:creationId xmlns:a16="http://schemas.microsoft.com/office/drawing/2014/main" id="{CA09275E-D269-9221-DA8A-5E0CA2860152}"/>
              </a:ext>
            </a:extLst>
          </p:cNvPr>
          <p:cNvSpPr/>
          <p:nvPr/>
        </p:nvSpPr>
        <p:spPr>
          <a:xfrm>
            <a:off x="8360221" y="3483171"/>
            <a:ext cx="3417158" cy="258079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89967" tIns="89967" rIns="89967" bIns="89967" anchor="t" anchorCtr="0" compatLnSpc="1">
            <a:noAutofit/>
          </a:bodyPr>
          <a:lstStyle/>
          <a:p>
            <a:pPr marL="171376" marR="0" lvl="0" indent="-171376" algn="l" defTabSz="914034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1D1D1A"/>
              </a:solidFill>
              <a:uFillTx/>
              <a:latin typeface="Arial" panose="020B0604020202020204" pitchFamily="34" charset="0"/>
              <a:ea typeface="黑体" pitchFamily="49"/>
              <a:cs typeface="Arial" panose="020B0604020202020204" pitchFamily="34" charset="0"/>
            </a:endParaRPr>
          </a:p>
        </p:txBody>
      </p:sp>
      <p:sp>
        <p:nvSpPr>
          <p:cNvPr id="17" name="矩形 43">
            <a:extLst>
              <a:ext uri="{FF2B5EF4-FFF2-40B4-BE49-F238E27FC236}">
                <a16:creationId xmlns:a16="http://schemas.microsoft.com/office/drawing/2014/main" id="{394BB8E4-DF22-E81A-B3F8-2B82AB6D9407}"/>
              </a:ext>
            </a:extLst>
          </p:cNvPr>
          <p:cNvSpPr/>
          <p:nvPr/>
        </p:nvSpPr>
        <p:spPr>
          <a:xfrm>
            <a:off x="8281308" y="4499600"/>
            <a:ext cx="3417158" cy="159921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89967" tIns="89967" rIns="89967" bIns="89967" anchor="t" anchorCtr="0" compatLnSpc="1">
            <a:noAutofit/>
          </a:bodyPr>
          <a:lstStyle/>
          <a:p>
            <a:pPr marL="171376" marR="0" lvl="0" indent="-171376" algn="l" defTabSz="914034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0" cap="none" spc="0" baseline="0">
                <a:solidFill>
                  <a:srgbClr val="1D1D1A"/>
                </a:solidFill>
                <a:uFillTx/>
                <a:latin typeface="Arial" panose="020B0604020202020204" pitchFamily="34" charset="0"/>
                <a:ea typeface="黑体" pitchFamily="49"/>
                <a:cs typeface="Arial" panose="020B0604020202020204" pitchFamily="34" charset="0"/>
              </a:rPr>
              <a:t>16</a:t>
            </a:r>
            <a:r>
              <a:rPr lang="en-US" sz="1200" b="0" i="0" u="none" strike="noStrike" kern="0" cap="none" spc="0" baseline="0">
                <a:solidFill>
                  <a:srgbClr val="1D1D1A"/>
                </a:solidFill>
                <a:uFillTx/>
                <a:latin typeface="Arial" panose="020B0604020202020204" pitchFamily="34" charset="0"/>
                <a:ea typeface="黑体" pitchFamily="49"/>
                <a:cs typeface="Arial" panose="020B0604020202020204" pitchFamily="34" charset="0"/>
              </a:rPr>
              <a:t> Work Items started: </a:t>
            </a:r>
            <a:r>
              <a:rPr lang="en-US" sz="1400" b="1" i="0" u="none" strike="noStrike" kern="0" cap="none" spc="0" baseline="0">
                <a:solidFill>
                  <a:srgbClr val="1D1D1A"/>
                </a:solidFill>
                <a:uFillTx/>
                <a:latin typeface="Arial" panose="020B0604020202020204" pitchFamily="34" charset="0"/>
                <a:ea typeface="黑体" pitchFamily="49"/>
                <a:cs typeface="Arial" panose="020B0604020202020204" pitchFamily="34" charset="0"/>
              </a:rPr>
              <a:t>8</a:t>
            </a:r>
            <a:r>
              <a:rPr lang="en-US" sz="1200" b="0" i="0" u="none" strike="noStrike" kern="0" cap="none" spc="0" baseline="0">
                <a:solidFill>
                  <a:srgbClr val="1D1D1A"/>
                </a:solidFill>
                <a:uFillTx/>
                <a:latin typeface="Arial" panose="020B0604020202020204" pitchFamily="34" charset="0"/>
                <a:ea typeface="黑体" pitchFamily="49"/>
                <a:cs typeface="Arial" panose="020B0604020202020204" pitchFamily="34" charset="0"/>
              </a:rPr>
              <a:t> Reports published</a:t>
            </a:r>
          </a:p>
          <a:p>
            <a:pPr marL="171376" marR="0" lvl="0" indent="-171376" algn="l" defTabSz="914034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0" cap="none" spc="0" baseline="0">
                <a:solidFill>
                  <a:srgbClr val="0D0D0D"/>
                </a:solidFill>
                <a:uFillTx/>
                <a:latin typeface="Arial" panose="020B0604020202020204" pitchFamily="34" charset="0"/>
                <a:ea typeface="黑体" pitchFamily="49"/>
                <a:cs typeface="Arial" panose="020B0604020202020204" pitchFamily="34" charset="0"/>
              </a:rPr>
              <a:t>2 </a:t>
            </a:r>
            <a:r>
              <a:rPr lang="en-US" sz="1200" b="0" i="0" u="none" strike="noStrike" kern="0" cap="none" spc="0" baseline="0">
                <a:solidFill>
                  <a:srgbClr val="1D1D1A"/>
                </a:solidFill>
                <a:uFillTx/>
                <a:latin typeface="Arial" panose="020B0604020202020204" pitchFamily="34" charset="0"/>
                <a:ea typeface="黑体" pitchFamily="49"/>
                <a:cs typeface="Arial" panose="020B0604020202020204" pitchFamily="34" charset="0"/>
              </a:rPr>
              <a:t>Webinar sponsored by ETSI, 10 speakers</a:t>
            </a:r>
          </a:p>
          <a:p>
            <a:pPr marL="171376" marR="0" lvl="0" indent="-171376" algn="l" defTabSz="914034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0" cap="none" spc="0" baseline="0">
                <a:solidFill>
                  <a:srgbClr val="1D1D1A"/>
                </a:solidFill>
                <a:uFillTx/>
                <a:latin typeface="Arial" panose="020B0604020202020204" pitchFamily="34" charset="0"/>
                <a:ea typeface="黑体" pitchFamily="49"/>
                <a:cs typeface="Arial" panose="020B0604020202020204" pitchFamily="34" charset="0"/>
              </a:rPr>
              <a:t>IETF #115</a:t>
            </a:r>
            <a:r>
              <a:rPr lang="en-US" sz="1200" b="0" i="0" u="none" strike="noStrike" kern="0" cap="none" spc="0" baseline="0">
                <a:solidFill>
                  <a:srgbClr val="1D1D1A"/>
                </a:solidFill>
                <a:uFillTx/>
                <a:latin typeface="Arial" panose="020B0604020202020204" pitchFamily="34" charset="0"/>
                <a:ea typeface="黑体" pitchFamily="49"/>
                <a:cs typeface="Arial" panose="020B0604020202020204" pitchFamily="34" charset="0"/>
              </a:rPr>
              <a:t> side meeting (70 participants) </a:t>
            </a:r>
          </a:p>
          <a:p>
            <a:pPr marL="171376" marR="0" lvl="0" indent="-171376" algn="l" defTabSz="914034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0" cap="none" spc="0" baseline="0">
                <a:solidFill>
                  <a:srgbClr val="1D1D1A"/>
                </a:solidFill>
                <a:uFillTx/>
                <a:latin typeface="Arial" panose="020B0604020202020204" pitchFamily="34" charset="0"/>
                <a:ea typeface="黑体" pitchFamily="49"/>
                <a:cs typeface="Arial" panose="020B0604020202020204" pitchFamily="34" charset="0"/>
              </a:rPr>
              <a:t>10+ major events</a:t>
            </a:r>
            <a:r>
              <a:rPr lang="en-US" sz="1200" b="0" i="0" u="none" strike="noStrike" kern="0" cap="none" spc="0" baseline="0">
                <a:solidFill>
                  <a:srgbClr val="1D1D1A"/>
                </a:solidFill>
                <a:uFillTx/>
                <a:latin typeface="Arial" panose="020B0604020202020204" pitchFamily="34" charset="0"/>
                <a:ea typeface="黑体" pitchFamily="49"/>
                <a:cs typeface="Arial" panose="020B0604020202020204" pitchFamily="34" charset="0"/>
              </a:rPr>
              <a:t>: presented in EU MWC and MPLS Congress. Local area events in America, Africa, Middle East and Asia</a:t>
            </a:r>
          </a:p>
          <a:p>
            <a:pPr marL="0" marR="0" lvl="0" indent="0" algn="l" defTabSz="914034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 panose="020B0604020202020204" pitchFamily="34" charset="0"/>
              <a:ea typeface="等线" pitchFamily="2"/>
              <a:cs typeface="Arial" panose="020B0604020202020204" pitchFamily="34" charset="0"/>
            </a:endParaRPr>
          </a:p>
        </p:txBody>
      </p:sp>
      <p:pic>
        <p:nvPicPr>
          <p:cNvPr id="18" name="图片 44">
            <a:extLst>
              <a:ext uri="{FF2B5EF4-FFF2-40B4-BE49-F238E27FC236}">
                <a16:creationId xmlns:a16="http://schemas.microsoft.com/office/drawing/2014/main" id="{F4C4E315-C151-F91A-6217-D77832B91AC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907" b="10649"/>
          <a:stretch>
            <a:fillRect/>
          </a:stretch>
        </p:blipFill>
        <p:spPr>
          <a:xfrm>
            <a:off x="8790199" y="1831006"/>
            <a:ext cx="2399367" cy="103334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Picture 7">
            <a:extLst>
              <a:ext uri="{FF2B5EF4-FFF2-40B4-BE49-F238E27FC236}">
                <a16:creationId xmlns:a16="http://schemas.microsoft.com/office/drawing/2014/main" id="{9F65DBDC-36E2-9CF4-8CBC-FD5137BF86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962" y="1618472"/>
            <a:ext cx="3247473" cy="2214064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20" name="Table 8">
            <a:extLst>
              <a:ext uri="{FF2B5EF4-FFF2-40B4-BE49-F238E27FC236}">
                <a16:creationId xmlns:a16="http://schemas.microsoft.com/office/drawing/2014/main" id="{4BFADA45-1C51-A9C5-002F-7EF0FE9D12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072426"/>
              </p:ext>
            </p:extLst>
          </p:nvPr>
        </p:nvGraphicFramePr>
        <p:xfrm>
          <a:off x="493534" y="3878987"/>
          <a:ext cx="3611389" cy="205193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922587">
                  <a:extLst>
                    <a:ext uri="{9D8B030D-6E8A-4147-A177-3AD203B41FA5}">
                      <a16:colId xmlns:a16="http://schemas.microsoft.com/office/drawing/2014/main" val="1708950061"/>
                    </a:ext>
                  </a:extLst>
                </a:gridCol>
                <a:gridCol w="2688802">
                  <a:extLst>
                    <a:ext uri="{9D8B030D-6E8A-4147-A177-3AD203B41FA5}">
                      <a16:colId xmlns:a16="http://schemas.microsoft.com/office/drawing/2014/main" val="1337975513"/>
                    </a:ext>
                  </a:extLst>
                </a:gridCol>
              </a:tblGrid>
              <a:tr h="388373">
                <a:tc>
                  <a:txBody>
                    <a:bodyPr/>
                    <a:lstStyle/>
                    <a:p>
                      <a:pPr marL="0" lvl="0" algn="ctr" defTabSz="1219078" rtl="0" fontAlgn="ctr" hangingPunct="1"/>
                      <a:r>
                        <a:rPr lang="en-US" sz="1200" b="1" i="0" u="none" strike="noStrike" kern="1200">
                          <a:solidFill>
                            <a:srgbClr val="000000"/>
                          </a:solidFill>
                          <a:latin typeface="Arial" pitchFamily="34"/>
                          <a:ea typeface="微软雅黑" pitchFamily="34"/>
                          <a:cs typeface="Arial" pitchFamily="34"/>
                        </a:rPr>
                        <a:t>Region</a:t>
                      </a:r>
                      <a:endParaRPr lang="en-GB" sz="1200" b="1" i="0" u="none" strike="noStrike" kern="1200">
                        <a:solidFill>
                          <a:srgbClr val="000000"/>
                        </a:solidFill>
                        <a:latin typeface="Arial" pitchFamily="34"/>
                        <a:ea typeface="微软雅黑" pitchFamily="34"/>
                        <a:cs typeface="Arial" pitchFamily="34"/>
                      </a:endParaRPr>
                    </a:p>
                  </a:txBody>
                  <a:tcPr marL="4480" marR="4480" marT="4480" marB="0" anchor="ctr">
                    <a:lnB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1219078" rtl="0" fontAlgn="ctr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Arial" pitchFamily="34"/>
                          <a:ea typeface="微软雅黑" pitchFamily="34"/>
                          <a:cs typeface="Arial" pitchFamily="34"/>
                        </a:rPr>
                        <a:t>Key Players</a:t>
                      </a:r>
                      <a:endParaRPr lang="en-GB" sz="1200" b="1" i="0" u="none" strike="noStrike" kern="1200" dirty="0">
                        <a:solidFill>
                          <a:srgbClr val="000000"/>
                        </a:solidFill>
                        <a:latin typeface="Arial" pitchFamily="34"/>
                        <a:ea typeface="微软雅黑" pitchFamily="34"/>
                        <a:cs typeface="Arial" pitchFamily="34"/>
                      </a:endParaRPr>
                    </a:p>
                  </a:txBody>
                  <a:tcPr marL="4480" marR="4480" marT="4480" marB="0" anchor="ctr">
                    <a:lnB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8167716"/>
                  </a:ext>
                </a:extLst>
              </a:tr>
              <a:tr h="388373">
                <a:tc>
                  <a:txBody>
                    <a:bodyPr/>
                    <a:lstStyle/>
                    <a:p>
                      <a:pPr marL="0" lvl="0" algn="ctr" defTabSz="1219078" rtl="0" fontAlgn="ctr" hangingPunct="1"/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>
                            <a:outerShdw dist="38096" dir="2700000">
                              <a:srgbClr val="000000"/>
                            </a:outerShdw>
                          </a:effectLst>
                          <a:latin typeface="Arial" pitchFamily="34"/>
                          <a:ea typeface="微软雅黑" pitchFamily="34"/>
                          <a:cs typeface="Arial" pitchFamily="34"/>
                        </a:rPr>
                        <a:t>Europe </a:t>
                      </a:r>
                      <a:r>
                        <a:rPr lang="en-US" sz="10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dist="38096" dir="2700000">
                              <a:srgbClr val="000000"/>
                            </a:outerShdw>
                          </a:effectLst>
                          <a:latin typeface="Arial" pitchFamily="34"/>
                          <a:ea typeface="微软雅黑" pitchFamily="34"/>
                          <a:cs typeface="Arial" pitchFamily="34"/>
                        </a:rPr>
                        <a:t>(35) </a:t>
                      </a:r>
                      <a:endParaRPr lang="en-GB" sz="1000" b="1" i="0" u="none" strike="noStrike" kern="1200" dirty="0">
                        <a:solidFill>
                          <a:srgbClr val="FF0000"/>
                        </a:solidFill>
                        <a:effectLst>
                          <a:outerShdw dist="38096" dir="2700000">
                            <a:srgbClr val="000000"/>
                          </a:outerShdw>
                        </a:effectLst>
                        <a:latin typeface="Arial" pitchFamily="34"/>
                        <a:ea typeface="微软雅黑" pitchFamily="34"/>
                        <a:cs typeface="Arial" pitchFamily="34"/>
                      </a:endParaRPr>
                    </a:p>
                  </a:txBody>
                  <a:tcPr marL="4480" marR="4480" marT="4480" marB="0" anchor="ctr">
                    <a:lnT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 pitchFamily="34"/>
                          <a:ea typeface="微软雅黑" pitchFamily="34"/>
                          <a:cs typeface="Arial" pitchFamily="34"/>
                        </a:rPr>
                        <a:t>Telefonica, Swisscom, POST Lux., Sky, COSMOTE, Turk Telecom, EDF, CNR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latin typeface="Arial" pitchFamily="34"/>
                        <a:ea typeface="微软雅黑" pitchFamily="34"/>
                        <a:cs typeface="Arial" pitchFamily="34"/>
                      </a:endParaRPr>
                    </a:p>
                  </a:txBody>
                  <a:tcPr marL="4480" marR="4480" marT="4480" marB="0" anchor="ctr">
                    <a:lnT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1574629"/>
                  </a:ext>
                </a:extLst>
              </a:tr>
              <a:tr h="480407">
                <a:tc>
                  <a:txBody>
                    <a:bodyPr/>
                    <a:lstStyle/>
                    <a:p>
                      <a:pPr marL="0" lvl="0" algn="ctr" defTabSz="1219078" rtl="0" fontAlgn="ctr" hangingPunct="1"/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>
                            <a:outerShdw dist="38096" dir="2700000">
                              <a:srgbClr val="000000"/>
                            </a:outerShdw>
                          </a:effectLst>
                          <a:latin typeface="Arial" pitchFamily="34"/>
                          <a:ea typeface="微软雅黑" pitchFamily="34"/>
                          <a:cs typeface="Arial" pitchFamily="34"/>
                        </a:rPr>
                        <a:t>Asia </a:t>
                      </a:r>
                      <a:r>
                        <a:rPr lang="en-US" sz="10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dist="38096" dir="2700000">
                              <a:srgbClr val="000000"/>
                            </a:outerShdw>
                          </a:effectLst>
                          <a:latin typeface="Arial" pitchFamily="34"/>
                          <a:ea typeface="微软雅黑" pitchFamily="34"/>
                          <a:cs typeface="Arial" pitchFamily="34"/>
                        </a:rPr>
                        <a:t>(28) </a:t>
                      </a:r>
                      <a:endParaRPr lang="en-GB" sz="1000" b="1" i="0" u="none" strike="noStrike" kern="1200" dirty="0">
                        <a:solidFill>
                          <a:srgbClr val="FF0000"/>
                        </a:solidFill>
                        <a:effectLst>
                          <a:outerShdw dist="38096" dir="2700000">
                            <a:srgbClr val="000000"/>
                          </a:outerShdw>
                        </a:effectLst>
                        <a:latin typeface="Arial" pitchFamily="34"/>
                        <a:ea typeface="微软雅黑" pitchFamily="34"/>
                        <a:cs typeface="Arial" pitchFamily="34"/>
                      </a:endParaRPr>
                    </a:p>
                  </a:txBody>
                  <a:tcPr marL="4480" marR="4480" marT="4480" marB="0" anchor="ctr">
                    <a:lnT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ea typeface="微软雅黑" pitchFamily="34"/>
                          <a:cs typeface="Arial" pitchFamily="34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ea typeface="微软雅黑" pitchFamily="34"/>
                          <a:cs typeface="Arial" pitchFamily="34"/>
                        </a:rPr>
                        <a:t>Globe, China Telecom, China Unicom, Huawei, VNNIC, ZTE, CICT, Optel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Arial" pitchFamily="34"/>
                        <a:ea typeface="微软雅黑" pitchFamily="34"/>
                        <a:cs typeface="Arial" pitchFamily="34"/>
                      </a:endParaRPr>
                    </a:p>
                  </a:txBody>
                  <a:tcPr marL="4480" marR="4480" marT="4480" marB="0" anchor="ctr">
                    <a:lnT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478512"/>
                  </a:ext>
                </a:extLst>
              </a:tr>
              <a:tr h="333097">
                <a:tc>
                  <a:txBody>
                    <a:bodyPr/>
                    <a:lstStyle/>
                    <a:p>
                      <a:pPr marL="0" lvl="0" algn="ctr" defTabSz="1219078" rtl="0" fontAlgn="ctr" hangingPunct="1"/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>
                            <a:outerShdw dist="38096" dir="2700000">
                              <a:srgbClr val="000000"/>
                            </a:outerShdw>
                          </a:effectLst>
                          <a:latin typeface="Arial" pitchFamily="34"/>
                          <a:ea typeface="微软雅黑" pitchFamily="34"/>
                          <a:cs typeface="Arial" pitchFamily="34"/>
                        </a:rPr>
                        <a:t>Americas</a:t>
                      </a:r>
                    </a:p>
                    <a:p>
                      <a:pPr marL="0" lvl="0" algn="ctr" defTabSz="1219078" rtl="0" fontAlgn="ctr" hangingPunct="1"/>
                      <a:r>
                        <a:rPr lang="en-US" sz="10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dist="38096" dir="2700000">
                              <a:srgbClr val="000000"/>
                            </a:outerShdw>
                          </a:effectLst>
                          <a:latin typeface="Arial" pitchFamily="34"/>
                          <a:ea typeface="微软雅黑" pitchFamily="34"/>
                          <a:cs typeface="Arial" pitchFamily="34"/>
                        </a:rPr>
                        <a:t>(26)</a:t>
                      </a:r>
                      <a:endParaRPr lang="en-GB" sz="1000" b="1" i="0" u="none" strike="noStrike" kern="1200" dirty="0">
                        <a:solidFill>
                          <a:srgbClr val="FF0000"/>
                        </a:solidFill>
                        <a:effectLst>
                          <a:outerShdw dist="38096" dir="2700000">
                            <a:srgbClr val="000000"/>
                          </a:outerShdw>
                        </a:effectLst>
                        <a:latin typeface="Arial" pitchFamily="34"/>
                        <a:ea typeface="微软雅黑" pitchFamily="34"/>
                        <a:cs typeface="Arial" pitchFamily="34"/>
                      </a:endParaRPr>
                    </a:p>
                  </a:txBody>
                  <a:tcPr marL="4480" marR="4480" marT="4480" marB="0" anchor="ctr">
                    <a:lnT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fontAlgn="ctr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latin typeface="Arial" pitchFamily="34"/>
                          <a:ea typeface="微软雅黑" pitchFamily="34"/>
                          <a:cs typeface="Arial" pitchFamily="34"/>
                        </a:rPr>
                        <a:t>Cisco, Verizon, Bell Canada, </a:t>
                      </a:r>
                    </a:p>
                    <a:p>
                      <a:pPr marL="0" lvl="0" algn="ctr" defTabSz="914400" rtl="0" fontAlgn="ctr" hangingPunct="1"/>
                      <a:r>
                        <a:rPr lang="en-US" sz="1000" b="1" i="0" u="none" strike="noStrike" kern="1200" dirty="0" err="1">
                          <a:solidFill>
                            <a:srgbClr val="000000"/>
                          </a:solidFill>
                          <a:latin typeface="Arial" pitchFamily="34"/>
                          <a:ea typeface="微软雅黑" pitchFamily="34"/>
                          <a:cs typeface="Arial" pitchFamily="34"/>
                        </a:rPr>
                        <a:t>Totalplay</a:t>
                      </a:r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latin typeface="Arial" pitchFamily="34"/>
                          <a:ea typeface="微软雅黑" pitchFamily="34"/>
                          <a:cs typeface="Arial" pitchFamily="34"/>
                        </a:rPr>
                        <a:t>, </a:t>
                      </a:r>
                      <a:r>
                        <a:rPr lang="en-US" sz="1000" b="1" i="0" u="none" strike="noStrike" kern="1200" dirty="0" err="1">
                          <a:solidFill>
                            <a:srgbClr val="000000"/>
                          </a:solidFill>
                          <a:latin typeface="Arial" pitchFamily="34"/>
                          <a:ea typeface="微软雅黑" pitchFamily="34"/>
                          <a:cs typeface="Arial" pitchFamily="34"/>
                        </a:rPr>
                        <a:t>Megacable</a:t>
                      </a:r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latin typeface="Arial" pitchFamily="34"/>
                          <a:ea typeface="微软雅黑" pitchFamily="34"/>
                          <a:cs typeface="Arial" pitchFamily="34"/>
                        </a:rPr>
                        <a:t>, </a:t>
                      </a:r>
                      <a:r>
                        <a:rPr lang="en-US" sz="1000" b="1" i="0" u="none" strike="noStrike" kern="1200" dirty="0" err="1">
                          <a:solidFill>
                            <a:srgbClr val="000000"/>
                          </a:solidFill>
                          <a:latin typeface="Arial" pitchFamily="34"/>
                          <a:ea typeface="微软雅黑" pitchFamily="34"/>
                          <a:cs typeface="Arial" pitchFamily="34"/>
                        </a:rPr>
                        <a:t>Entel</a:t>
                      </a:r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latin typeface="Arial" pitchFamily="34"/>
                          <a:ea typeface="微软雅黑" pitchFamily="34"/>
                          <a:cs typeface="Arial" pitchFamily="34"/>
                        </a:rPr>
                        <a:t> (Chile)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latin typeface="Arial" pitchFamily="34"/>
                        <a:ea typeface="微软雅黑" pitchFamily="34"/>
                        <a:cs typeface="Arial" pitchFamily="34"/>
                      </a:endParaRPr>
                    </a:p>
                  </a:txBody>
                  <a:tcPr marL="4480" marR="4480" marT="4480" marB="0" anchor="ctr">
                    <a:lnT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6288893"/>
                  </a:ext>
                </a:extLst>
              </a:tr>
              <a:tr h="388373">
                <a:tc>
                  <a:txBody>
                    <a:bodyPr/>
                    <a:lstStyle/>
                    <a:p>
                      <a:pPr marL="0" lvl="0" algn="ctr" defTabSz="1219078" rtl="0" fontAlgn="ctr" hangingPunct="1"/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>
                            <a:outerShdw dist="38096" dir="2700000">
                              <a:srgbClr val="000000"/>
                            </a:outerShdw>
                          </a:effectLst>
                          <a:latin typeface="Arial" pitchFamily="34"/>
                          <a:ea typeface="微软雅黑" pitchFamily="34"/>
                          <a:cs typeface="Arial" pitchFamily="34"/>
                        </a:rPr>
                        <a:t>Africa + Middle East</a:t>
                      </a:r>
                    </a:p>
                    <a:p>
                      <a:pPr marL="0" lvl="0" algn="ctr" defTabSz="1219078" rtl="0" fontAlgn="ctr" hangingPunct="1"/>
                      <a:r>
                        <a:rPr lang="en-US" sz="10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dist="38096" dir="2700000">
                              <a:srgbClr val="000000"/>
                            </a:outerShdw>
                          </a:effectLst>
                          <a:latin typeface="Arial" pitchFamily="34"/>
                          <a:ea typeface="微软雅黑" pitchFamily="34"/>
                          <a:cs typeface="Arial" pitchFamily="34"/>
                        </a:rPr>
                        <a:t>(16)</a:t>
                      </a:r>
                      <a:endParaRPr lang="en-GB" sz="1000" b="1" i="0" u="none" strike="noStrike" kern="1200" dirty="0">
                        <a:solidFill>
                          <a:srgbClr val="FF0000"/>
                        </a:solidFill>
                        <a:effectLst>
                          <a:outerShdw dist="38096" dir="2700000">
                            <a:srgbClr val="000000"/>
                          </a:outerShdw>
                        </a:effectLst>
                        <a:latin typeface="Arial" pitchFamily="34"/>
                        <a:ea typeface="微软雅黑" pitchFamily="34"/>
                        <a:cs typeface="Arial" pitchFamily="34"/>
                      </a:endParaRPr>
                    </a:p>
                  </a:txBody>
                  <a:tcPr marL="4480" marR="4480" marT="4480" marB="0" anchor="ctr">
                    <a:lnT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ct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latin typeface="Arial" pitchFamily="34"/>
                          <a:ea typeface="微软雅黑" pitchFamily="34"/>
                          <a:cs typeface="Arial" pitchFamily="34"/>
                        </a:rPr>
                        <a:t>MTN, ATM </a:t>
                      </a:r>
                      <a:r>
                        <a:rPr lang="en-US" sz="1000" b="0" i="0" u="none" strike="noStrike" kern="1200" dirty="0" err="1">
                          <a:solidFill>
                            <a:srgbClr val="000000"/>
                          </a:solidFill>
                          <a:latin typeface="Arial" pitchFamily="34"/>
                          <a:ea typeface="微软雅黑" pitchFamily="34"/>
                          <a:cs typeface="Arial" pitchFamily="34"/>
                        </a:rPr>
                        <a:t>Mobilis</a:t>
                      </a: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latin typeface="Arial" pitchFamily="34"/>
                          <a:ea typeface="微软雅黑" pitchFamily="34"/>
                          <a:cs typeface="Arial" pitchFamily="34"/>
                        </a:rPr>
                        <a:t>, STC,</a:t>
                      </a:r>
                    </a:p>
                    <a:p>
                      <a:pPr marL="0" marR="0" lvl="0" indent="0" algn="ctr" defTabSz="914400" rtl="0" fontAlgn="ct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latin typeface="Arial" pitchFamily="34"/>
                          <a:ea typeface="微软雅黑" pitchFamily="34"/>
                          <a:cs typeface="Arial" pitchFamily="34"/>
                        </a:rPr>
                        <a:t>MCINET, AFRINIC, KENIC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latin typeface="Arial" pitchFamily="34"/>
                        <a:ea typeface="微软雅黑" pitchFamily="34"/>
                        <a:cs typeface="Arial" pitchFamily="34"/>
                      </a:endParaRPr>
                    </a:p>
                  </a:txBody>
                  <a:tcPr marL="4480" marR="4480" marT="4480" marB="0" anchor="ctr">
                    <a:lnT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77786023"/>
                  </a:ext>
                </a:extLst>
              </a:tr>
            </a:tbl>
          </a:graphicData>
        </a:graphic>
      </p:graphicFrame>
      <p:graphicFrame>
        <p:nvGraphicFramePr>
          <p:cNvPr id="21" name="Content Placeholder 4">
            <a:extLst>
              <a:ext uri="{FF2B5EF4-FFF2-40B4-BE49-F238E27FC236}">
                <a16:creationId xmlns:a16="http://schemas.microsoft.com/office/drawing/2014/main" id="{DA2E8071-5BA6-79A8-ECB6-9FDD55B99E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452757"/>
              </p:ext>
            </p:extLst>
          </p:nvPr>
        </p:nvGraphicFramePr>
        <p:xfrm>
          <a:off x="8081091" y="1406578"/>
          <a:ext cx="3550896" cy="3147736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865186">
                  <a:extLst>
                    <a:ext uri="{9D8B030D-6E8A-4147-A177-3AD203B41FA5}">
                      <a16:colId xmlns:a16="http://schemas.microsoft.com/office/drawing/2014/main" val="380273559"/>
                    </a:ext>
                  </a:extLst>
                </a:gridCol>
                <a:gridCol w="1763438">
                  <a:extLst>
                    <a:ext uri="{9D8B030D-6E8A-4147-A177-3AD203B41FA5}">
                      <a16:colId xmlns:a16="http://schemas.microsoft.com/office/drawing/2014/main" val="2288754353"/>
                    </a:ext>
                  </a:extLst>
                </a:gridCol>
                <a:gridCol w="922272">
                  <a:extLst>
                    <a:ext uri="{9D8B030D-6E8A-4147-A177-3AD203B41FA5}">
                      <a16:colId xmlns:a16="http://schemas.microsoft.com/office/drawing/2014/main" val="2067728361"/>
                    </a:ext>
                  </a:extLst>
                </a:gridCol>
              </a:tblGrid>
              <a:tr h="310283">
                <a:tc>
                  <a:txBody>
                    <a:bodyPr/>
                    <a:lstStyle/>
                    <a:p>
                      <a:pPr marL="0" lvl="0" algn="ctr" defTabSz="1219078" rtl="0" fontAlgn="ctr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000" b="1" i="0" u="none" strike="noStrike" kern="1200">
                          <a:solidFill>
                            <a:srgbClr val="0070C0"/>
                          </a:solidFill>
                          <a:latin typeface="Arial" pitchFamily="34"/>
                          <a:ea typeface="微软雅黑" pitchFamily="34"/>
                          <a:cs typeface="Arial" pitchFamily="34"/>
                        </a:rPr>
                        <a:t>Type</a:t>
                      </a:r>
                    </a:p>
                  </a:txBody>
                  <a:tcPr marL="0" marR="0" marT="0" marB="0" anchor="ctr">
                    <a:lnB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1219078" rtl="0" fontAlgn="ctr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0" u="none" strike="noStrike" kern="1200">
                          <a:solidFill>
                            <a:srgbClr val="0070C0"/>
                          </a:solidFill>
                          <a:latin typeface="Arial" pitchFamily="34"/>
                          <a:ea typeface="微软雅黑" pitchFamily="34"/>
                          <a:cs typeface="Arial" pitchFamily="34"/>
                        </a:rPr>
                        <a:t>Work Items</a:t>
                      </a:r>
                      <a:endParaRPr lang="en-GB" sz="1000" b="1" i="0" u="none" strike="noStrike" kern="1200">
                        <a:solidFill>
                          <a:srgbClr val="0070C0"/>
                        </a:solidFill>
                        <a:latin typeface="Arial" pitchFamily="34"/>
                        <a:ea typeface="微软雅黑" pitchFamily="34"/>
                        <a:cs typeface="Arial" pitchFamily="34"/>
                      </a:endParaRPr>
                    </a:p>
                  </a:txBody>
                  <a:tcPr marL="0" marR="0" marT="0" marB="0" anchor="ctr">
                    <a:lnB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1219078" rtl="0" fontAlgn="ctr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0" u="none" strike="noStrike" kern="1200">
                          <a:solidFill>
                            <a:srgbClr val="0070C0"/>
                          </a:solidFill>
                          <a:latin typeface="Arial" pitchFamily="34"/>
                          <a:ea typeface="微软雅黑" pitchFamily="34"/>
                          <a:cs typeface="Arial" pitchFamily="34"/>
                        </a:rPr>
                        <a:t>Rapporteur</a:t>
                      </a:r>
                      <a:endParaRPr lang="en-GB" sz="1000" b="1" i="0" u="none" strike="noStrike" kern="1200">
                        <a:solidFill>
                          <a:srgbClr val="0070C0"/>
                        </a:solidFill>
                        <a:latin typeface="Arial" pitchFamily="34"/>
                        <a:ea typeface="微软雅黑" pitchFamily="34"/>
                        <a:cs typeface="Arial" pitchFamily="34"/>
                      </a:endParaRPr>
                    </a:p>
                  </a:txBody>
                  <a:tcPr marL="29653" marR="29653" marT="14822" marB="14822" anchor="ctr">
                    <a:lnB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396180"/>
                  </a:ext>
                </a:extLst>
              </a:tr>
              <a:tr h="171321">
                <a:tc>
                  <a:txBody>
                    <a:bodyPr/>
                    <a:lstStyle/>
                    <a:p>
                      <a:pPr marL="0" lvl="0" algn="ctr" defTabSz="1219078" rtl="0" fontAlgn="ctr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i="0" u="none" strike="noStrike" kern="1200">
                          <a:solidFill>
                            <a:srgbClr val="000000"/>
                          </a:solidFill>
                          <a:latin typeface="微软雅黑" pitchFamily="34"/>
                          <a:ea typeface="微软雅黑" pitchFamily="34"/>
                          <a:cs typeface="Arial" pitchFamily="34"/>
                        </a:rPr>
                        <a:t>Vision</a:t>
                      </a:r>
                    </a:p>
                  </a:txBody>
                  <a:tcPr marL="0" marR="0" marT="0" marB="0" anchor="ctr">
                    <a:lnT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C00000"/>
                          </a:solidFill>
                          <a:latin typeface="微软雅黑" pitchFamily="34"/>
                          <a:ea typeface="微软雅黑" pitchFamily="34"/>
                          <a:cs typeface="Arial" pitchFamily="34"/>
                        </a:rPr>
                        <a:t>IPv6 Enhanced Innovation Analysis</a:t>
                      </a:r>
                      <a:endParaRPr lang="en-GB" sz="700" b="1">
                        <a:solidFill>
                          <a:srgbClr val="C00000"/>
                        </a:solidFill>
                        <a:latin typeface="微软雅黑" pitchFamily="34"/>
                        <a:ea typeface="微软雅黑" pitchFamily="34"/>
                        <a:cs typeface="Arial" pitchFamily="34"/>
                      </a:endParaRPr>
                    </a:p>
                  </a:txBody>
                  <a:tcPr marL="35999" marR="35999" marT="0" marB="0" anchor="ctr">
                    <a:lnT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0">
                          <a:solidFill>
                            <a:srgbClr val="C00000"/>
                          </a:solidFill>
                          <a:latin typeface="微软雅黑" pitchFamily="34"/>
                          <a:ea typeface="微软雅黑" pitchFamily="34"/>
                          <a:cs typeface="Arial" pitchFamily="34"/>
                        </a:rPr>
                        <a:t>Huawei</a:t>
                      </a:r>
                    </a:p>
                  </a:txBody>
                  <a:tcPr marL="35999" marR="35999" marT="14822" marB="14822" anchor="ctr">
                    <a:lnT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17358"/>
                  </a:ext>
                </a:extLst>
              </a:tr>
              <a:tr h="170544">
                <a:tc rowSpan="3">
                  <a:txBody>
                    <a:bodyPr/>
                    <a:lstStyle/>
                    <a:p>
                      <a:pPr marL="0" lvl="0" algn="ctr" defTabSz="1219078" rtl="0" fontAlgn="ctr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i="0" u="none" strike="noStrike" kern="1200">
                          <a:solidFill>
                            <a:srgbClr val="000000"/>
                          </a:solidFill>
                          <a:latin typeface="微软雅黑" pitchFamily="34"/>
                          <a:ea typeface="微软雅黑" pitchFamily="34"/>
                          <a:cs typeface="Arial" pitchFamily="34"/>
                        </a:rPr>
                        <a:t>Guide</a:t>
                      </a:r>
                    </a:p>
                  </a:txBody>
                  <a:tcPr marL="0" marR="0" marT="0" marB="0" anchor="ctr">
                    <a:lnT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1" kern="1200">
                          <a:solidFill>
                            <a:srgbClr val="C00000"/>
                          </a:solidFill>
                          <a:latin typeface="微软雅黑" pitchFamily="34"/>
                          <a:ea typeface="微软雅黑" pitchFamily="34"/>
                          <a:cs typeface="Arial" pitchFamily="34"/>
                        </a:rPr>
                        <a:t>5G transport use cases</a:t>
                      </a:r>
                      <a:endParaRPr lang="en-GB" sz="700" b="1" kern="1200">
                        <a:solidFill>
                          <a:srgbClr val="C00000"/>
                        </a:solidFill>
                        <a:latin typeface="微软雅黑" pitchFamily="34"/>
                        <a:ea typeface="微软雅黑" pitchFamily="34"/>
                        <a:cs typeface="Arial" pitchFamily="34"/>
                      </a:endParaRPr>
                    </a:p>
                  </a:txBody>
                  <a:tcPr marL="35999" marR="35999" marT="0" marB="0" anchor="ctr">
                    <a:lnT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0" kern="1200">
                          <a:solidFill>
                            <a:srgbClr val="C00000"/>
                          </a:solidFill>
                          <a:latin typeface="微软雅黑" pitchFamily="34"/>
                          <a:ea typeface="微软雅黑" pitchFamily="34"/>
                          <a:cs typeface="Arial" pitchFamily="34"/>
                        </a:rPr>
                        <a:t>POST Lux.</a:t>
                      </a:r>
                      <a:endParaRPr lang="en-GB" sz="700" b="0" kern="1200">
                        <a:solidFill>
                          <a:srgbClr val="C00000"/>
                        </a:solidFill>
                        <a:latin typeface="微软雅黑" pitchFamily="34"/>
                        <a:ea typeface="微软雅黑" pitchFamily="34"/>
                        <a:cs typeface="Arial" pitchFamily="34"/>
                      </a:endParaRPr>
                    </a:p>
                  </a:txBody>
                  <a:tcPr marL="35999" marR="35999" marT="14822" marB="14822" anchor="ctr">
                    <a:lnT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308705"/>
                  </a:ext>
                </a:extLst>
              </a:tr>
              <a:tr h="1705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1" kern="1200">
                          <a:solidFill>
                            <a:srgbClr val="C00000"/>
                          </a:solidFill>
                          <a:latin typeface="微软雅黑" pitchFamily="34"/>
                          <a:ea typeface="微软雅黑" pitchFamily="34"/>
                          <a:cs typeface="Arial" pitchFamily="34"/>
                        </a:rPr>
                        <a:t>Datacenter</a:t>
                      </a:r>
                      <a:r>
                        <a:rPr lang="en-US" sz="700" b="1">
                          <a:solidFill>
                            <a:srgbClr val="C00000"/>
                          </a:solidFill>
                          <a:latin typeface="微软雅黑" pitchFamily="34"/>
                          <a:ea typeface="微软雅黑" pitchFamily="34"/>
                          <a:cs typeface="Arial" pitchFamily="34"/>
                        </a:rPr>
                        <a:t> and Cloud Integration</a:t>
                      </a:r>
                      <a:endParaRPr lang="en-GB" sz="700" b="1">
                        <a:solidFill>
                          <a:srgbClr val="C00000"/>
                        </a:solidFill>
                        <a:latin typeface="微软雅黑" pitchFamily="34"/>
                        <a:ea typeface="微软雅黑" pitchFamily="34"/>
                        <a:cs typeface="Arial" pitchFamily="34"/>
                      </a:endParaRPr>
                    </a:p>
                  </a:txBody>
                  <a:tcPr marL="35999" marR="35999" marT="0" marB="0" anchor="ctr">
                    <a:lnT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0">
                          <a:solidFill>
                            <a:srgbClr val="C00000"/>
                          </a:solidFill>
                          <a:latin typeface="微软雅黑" pitchFamily="34"/>
                          <a:ea typeface="微软雅黑" pitchFamily="34"/>
                          <a:cs typeface="Arial" pitchFamily="34"/>
                        </a:rPr>
                        <a:t>China Telecom</a:t>
                      </a:r>
                      <a:endParaRPr lang="en-GB" sz="700" b="0">
                        <a:solidFill>
                          <a:srgbClr val="C00000"/>
                        </a:solidFill>
                        <a:latin typeface="微软雅黑" pitchFamily="34"/>
                        <a:ea typeface="微软雅黑" pitchFamily="34"/>
                        <a:cs typeface="Arial" pitchFamily="34"/>
                      </a:endParaRPr>
                    </a:p>
                  </a:txBody>
                  <a:tcPr marL="35999" marR="35999" marT="14822" marB="14822" anchor="ctr">
                    <a:lnT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700263"/>
                  </a:ext>
                </a:extLst>
              </a:tr>
              <a:tr h="1705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1" kern="1200">
                          <a:solidFill>
                            <a:srgbClr val="0070C0"/>
                          </a:solidFill>
                          <a:latin typeface="微软雅黑" pitchFamily="34"/>
                          <a:ea typeface="微软雅黑" pitchFamily="34"/>
                          <a:cs typeface="Arial" pitchFamily="34"/>
                        </a:rPr>
                        <a:t>Industrial Internet and Enterprise</a:t>
                      </a:r>
                      <a:endParaRPr lang="en-GB" sz="700" b="1" kern="1200">
                        <a:solidFill>
                          <a:srgbClr val="0070C0"/>
                        </a:solidFill>
                        <a:latin typeface="微软雅黑" pitchFamily="34"/>
                        <a:ea typeface="微软雅黑" pitchFamily="34"/>
                        <a:cs typeface="Arial" pitchFamily="34"/>
                      </a:endParaRPr>
                    </a:p>
                  </a:txBody>
                  <a:tcPr marL="35999" marR="35999" marT="0" marB="0" anchor="ctr">
                    <a:lnT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0" kern="1200">
                          <a:solidFill>
                            <a:srgbClr val="0070C0"/>
                          </a:solidFill>
                          <a:latin typeface="微软雅黑" pitchFamily="34"/>
                          <a:ea typeface="微软雅黑" pitchFamily="34"/>
                          <a:cs typeface="Arial" pitchFamily="34"/>
                        </a:rPr>
                        <a:t>CISCO</a:t>
                      </a:r>
                    </a:p>
                  </a:txBody>
                  <a:tcPr marL="35999" marR="35999" marT="14822" marB="14822" anchor="ctr">
                    <a:lnT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925686"/>
                  </a:ext>
                </a:extLst>
              </a:tr>
              <a:tr h="170544">
                <a:tc rowSpan="9">
                  <a:txBody>
                    <a:bodyPr/>
                    <a:lstStyle/>
                    <a:p>
                      <a:pPr marL="0" lvl="0" algn="ctr" defTabSz="1219078" rtl="0" fontAlgn="ctr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i="0" u="none" strike="noStrike" kern="1200">
                          <a:solidFill>
                            <a:srgbClr val="000000"/>
                          </a:solidFill>
                          <a:latin typeface="微软雅黑" pitchFamily="34"/>
                          <a:ea typeface="微软雅黑" pitchFamily="34"/>
                          <a:cs typeface="Arial" pitchFamily="34"/>
                        </a:rPr>
                        <a:t>Use Case and</a:t>
                      </a:r>
                    </a:p>
                    <a:p>
                      <a:pPr marL="0" lvl="0" algn="ctr" defTabSz="1219078" rtl="0" fontAlgn="ctr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i="0" u="none" strike="noStrike" kern="1200">
                          <a:solidFill>
                            <a:srgbClr val="000000"/>
                          </a:solidFill>
                          <a:latin typeface="微软雅黑" pitchFamily="34"/>
                          <a:ea typeface="微软雅黑" pitchFamily="34"/>
                          <a:cs typeface="Arial" pitchFamily="34"/>
                        </a:rPr>
                        <a:t>Applications</a:t>
                      </a:r>
                    </a:p>
                    <a:p>
                      <a:pPr marL="0" marR="0" lvl="0" indent="0" algn="ctr" defTabSz="1219078" rtl="0" fontAlgn="ct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900" b="1" i="0" u="none" strike="noStrike" kern="1200">
                        <a:solidFill>
                          <a:srgbClr val="000000"/>
                        </a:solidFill>
                        <a:latin typeface="微软雅黑" pitchFamily="34"/>
                        <a:ea typeface="微软雅黑" pitchFamily="34"/>
                        <a:cs typeface="Arial" pitchFamily="34"/>
                      </a:endParaRPr>
                    </a:p>
                  </a:txBody>
                  <a:tcPr marL="0" marR="0" marT="0" marB="0" anchor="ctr">
                    <a:lnT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87796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kern="1200">
                          <a:solidFill>
                            <a:srgbClr val="C00000"/>
                          </a:solidFill>
                          <a:latin typeface="微软雅黑" pitchFamily="34"/>
                          <a:ea typeface="微软雅黑" pitchFamily="34"/>
                          <a:cs typeface="Arial" pitchFamily="34"/>
                        </a:rPr>
                        <a:t>IPv6-based DataBlockMatrix</a:t>
                      </a:r>
                    </a:p>
                  </a:txBody>
                  <a:tcPr marL="35999" marR="35999" marT="0" marB="0" anchor="ctr">
                    <a:lnT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87796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kern="1200">
                          <a:solidFill>
                            <a:srgbClr val="C00000"/>
                          </a:solidFill>
                          <a:latin typeface="微软雅黑" pitchFamily="34"/>
                          <a:ea typeface="微软雅黑" pitchFamily="34"/>
                          <a:cs typeface="Arial" pitchFamily="34"/>
                        </a:rPr>
                        <a:t>BIIGROUP</a:t>
                      </a:r>
                    </a:p>
                  </a:txBody>
                  <a:tcPr marL="35999" marR="35999" marT="14822" marB="14822" anchor="ctr">
                    <a:lnT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26783"/>
                  </a:ext>
                </a:extLst>
              </a:tr>
              <a:tr h="1705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187796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kern="1200">
                          <a:solidFill>
                            <a:srgbClr val="C00000"/>
                          </a:solidFill>
                          <a:latin typeface="微软雅黑" pitchFamily="34"/>
                          <a:ea typeface="微软雅黑" pitchFamily="34"/>
                          <a:cs typeface="Arial" pitchFamily="34"/>
                        </a:rPr>
                        <a:t>5G for automated mobility</a:t>
                      </a:r>
                    </a:p>
                  </a:txBody>
                  <a:tcPr marL="35999" marR="35999" marT="0" marB="0" anchor="ctr">
                    <a:lnT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1187796" rtl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700" b="0" kern="1200">
                          <a:solidFill>
                            <a:srgbClr val="C00000"/>
                          </a:solidFill>
                          <a:latin typeface="微软雅黑" pitchFamily="34"/>
                          <a:ea typeface="微软雅黑" pitchFamily="34"/>
                          <a:cs typeface="Arial" pitchFamily="34"/>
                        </a:rPr>
                        <a:t>Uni. of Lux.</a:t>
                      </a:r>
                      <a:endParaRPr lang="en-GB" sz="700" b="0" kern="1200">
                        <a:solidFill>
                          <a:srgbClr val="C00000"/>
                        </a:solidFill>
                        <a:latin typeface="微软雅黑" pitchFamily="34"/>
                        <a:ea typeface="微软雅黑" pitchFamily="34"/>
                        <a:cs typeface="Arial" pitchFamily="34"/>
                      </a:endParaRPr>
                    </a:p>
                  </a:txBody>
                  <a:tcPr marL="35999" marR="35999" marT="14822" marB="14822" anchor="ctr">
                    <a:lnT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13184"/>
                  </a:ext>
                </a:extLst>
              </a:tr>
              <a:tr h="22453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187796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kern="1200">
                          <a:solidFill>
                            <a:srgbClr val="C00000"/>
                          </a:solidFill>
                          <a:latin typeface="微软雅黑" pitchFamily="34"/>
                          <a:ea typeface="微软雅黑" pitchFamily="34"/>
                          <a:cs typeface="Arial" pitchFamily="34"/>
                        </a:rPr>
                        <a:t>IPv6-based Blockchain</a:t>
                      </a:r>
                    </a:p>
                  </a:txBody>
                  <a:tcPr marL="35999" marR="35999" marT="0" marB="0" anchor="ctr">
                    <a:lnT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87796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kern="1200">
                          <a:solidFill>
                            <a:srgbClr val="C00000"/>
                          </a:solidFill>
                          <a:latin typeface="微软雅黑" pitchFamily="34"/>
                          <a:ea typeface="微软雅黑" pitchFamily="34"/>
                          <a:cs typeface="Arial" pitchFamily="34"/>
                        </a:rPr>
                        <a:t>nChain</a:t>
                      </a:r>
                    </a:p>
                  </a:txBody>
                  <a:tcPr marL="35999" marR="35999" marT="14822" marB="14822" anchor="ctr">
                    <a:lnT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060798"/>
                  </a:ext>
                </a:extLst>
              </a:tr>
              <a:tr h="1705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187796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kern="1200">
                          <a:solidFill>
                            <a:srgbClr val="C00000"/>
                          </a:solidFill>
                          <a:latin typeface="微软雅黑" pitchFamily="34"/>
                          <a:ea typeface="微软雅黑" pitchFamily="34"/>
                          <a:cs typeface="Arial" pitchFamily="34"/>
                        </a:rPr>
                        <a:t>SRv6 based service function chain</a:t>
                      </a:r>
                    </a:p>
                  </a:txBody>
                  <a:tcPr marL="35999" marR="35999" marT="0" marB="0" anchor="ctr">
                    <a:lnT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87796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kern="1200">
                          <a:solidFill>
                            <a:srgbClr val="C00000"/>
                          </a:solidFill>
                          <a:latin typeface="微软雅黑" pitchFamily="34"/>
                          <a:ea typeface="微软雅黑" pitchFamily="34"/>
                          <a:cs typeface="Arial" pitchFamily="34"/>
                        </a:rPr>
                        <a:t>China Unicom</a:t>
                      </a:r>
                    </a:p>
                  </a:txBody>
                  <a:tcPr marL="35999" marR="35999" marT="14822" marB="14822" anchor="ctr">
                    <a:lnT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291873"/>
                  </a:ext>
                </a:extLst>
              </a:tr>
              <a:tr h="1705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187796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kern="1200">
                          <a:solidFill>
                            <a:srgbClr val="0070C0"/>
                          </a:solidFill>
                          <a:latin typeface="微软雅黑" pitchFamily="34"/>
                          <a:ea typeface="微软雅黑" pitchFamily="34"/>
                          <a:cs typeface="Arial" pitchFamily="34"/>
                        </a:rPr>
                        <a:t>IPv6-based Root server</a:t>
                      </a:r>
                    </a:p>
                  </a:txBody>
                  <a:tcPr marL="35999" marR="35999" marT="0" marB="0" anchor="ctr">
                    <a:lnT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1187796" rtl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00" b="0" kern="1200">
                          <a:solidFill>
                            <a:srgbClr val="0070C0"/>
                          </a:solidFill>
                          <a:latin typeface="微软雅黑" pitchFamily="34"/>
                          <a:ea typeface="微软雅黑" pitchFamily="34"/>
                          <a:cs typeface="Arial" pitchFamily="34"/>
                        </a:rPr>
                        <a:t>SAAM C.A.</a:t>
                      </a:r>
                    </a:p>
                  </a:txBody>
                  <a:tcPr marL="35999" marR="35999" marT="14822" marB="14822" anchor="ctr">
                    <a:lnT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064691"/>
                  </a:ext>
                </a:extLst>
              </a:tr>
              <a:tr h="1705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70C0"/>
                          </a:solidFill>
                          <a:latin typeface="微软雅黑" pitchFamily="34"/>
                          <a:ea typeface="微软雅黑" pitchFamily="34"/>
                          <a:cs typeface="Arial" pitchFamily="34"/>
                        </a:rPr>
                        <a:t>IPv6 Only use cases and transition</a:t>
                      </a:r>
                      <a:endParaRPr lang="en-GB" sz="700" b="1">
                        <a:solidFill>
                          <a:srgbClr val="0070C0"/>
                        </a:solidFill>
                        <a:latin typeface="微软雅黑" pitchFamily="34"/>
                        <a:ea typeface="微软雅黑" pitchFamily="34"/>
                        <a:cs typeface="Arial" pitchFamily="34"/>
                      </a:endParaRPr>
                    </a:p>
                  </a:txBody>
                  <a:tcPr marL="35999" marR="35999" marT="0" marB="0" anchor="ctr">
                    <a:lnT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0">
                          <a:solidFill>
                            <a:srgbClr val="0070C0"/>
                          </a:solidFill>
                          <a:latin typeface="微软雅黑" pitchFamily="34"/>
                          <a:ea typeface="微软雅黑" pitchFamily="34"/>
                          <a:cs typeface="Arial" pitchFamily="34"/>
                        </a:rPr>
                        <a:t>Internet A.te</a:t>
                      </a:r>
                      <a:endParaRPr lang="en-GB" sz="700" b="0">
                        <a:solidFill>
                          <a:srgbClr val="0070C0"/>
                        </a:solidFill>
                        <a:latin typeface="微软雅黑" pitchFamily="34"/>
                        <a:ea typeface="微软雅黑" pitchFamily="34"/>
                        <a:cs typeface="Arial" pitchFamily="34"/>
                      </a:endParaRPr>
                    </a:p>
                  </a:txBody>
                  <a:tcPr marL="35999" marR="35999" marT="14822" marB="14822" anchor="ctr">
                    <a:lnT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841278"/>
                  </a:ext>
                </a:extLst>
              </a:tr>
              <a:tr h="1705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187796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1" kern="1200">
                          <a:solidFill>
                            <a:srgbClr val="0070C0"/>
                          </a:solidFill>
                          <a:latin typeface="微软雅黑" pitchFamily="34"/>
                          <a:ea typeface="微软雅黑" pitchFamily="34"/>
                          <a:cs typeface="Arial" pitchFamily="34"/>
                        </a:rPr>
                        <a:t>CGA for IPv6 Zero Trust</a:t>
                      </a:r>
                      <a:endParaRPr lang="en-GB" sz="700" b="1" kern="1200">
                        <a:solidFill>
                          <a:srgbClr val="0070C0"/>
                        </a:solidFill>
                        <a:latin typeface="微软雅黑" pitchFamily="34"/>
                        <a:ea typeface="微软雅黑" pitchFamily="34"/>
                        <a:cs typeface="Arial" pitchFamily="34"/>
                      </a:endParaRPr>
                    </a:p>
                  </a:txBody>
                  <a:tcPr marL="35999" marR="35999" marT="0" marB="0" anchor="ctr">
                    <a:lnT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87796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700" b="0" kern="1200">
                          <a:solidFill>
                            <a:srgbClr val="0070C0"/>
                          </a:solidFill>
                          <a:latin typeface="微软雅黑" pitchFamily="34"/>
                          <a:ea typeface="微软雅黑" pitchFamily="34"/>
                          <a:cs typeface="Arial" pitchFamily="34"/>
                        </a:rPr>
                        <a:t>nChain</a:t>
                      </a:r>
                    </a:p>
                  </a:txBody>
                  <a:tcPr marL="35999" marR="35999" marT="14822" marB="14822" anchor="ctr">
                    <a:lnT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565292"/>
                  </a:ext>
                </a:extLst>
              </a:tr>
              <a:tr h="1705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187796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kern="1200">
                          <a:solidFill>
                            <a:srgbClr val="0070C0"/>
                          </a:solidFill>
                          <a:latin typeface="微软雅黑" pitchFamily="34"/>
                          <a:ea typeface="微软雅黑" pitchFamily="34"/>
                          <a:cs typeface="Arial" pitchFamily="34"/>
                        </a:rPr>
                        <a:t>IPv6 for Universities</a:t>
                      </a:r>
                    </a:p>
                  </a:txBody>
                  <a:tcPr marL="35999" marR="35999" marT="0" marB="0" anchor="ctr">
                    <a:lnT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87796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700" b="0" kern="1200">
                          <a:solidFill>
                            <a:srgbClr val="0070C0"/>
                          </a:solidFill>
                          <a:latin typeface="微软雅黑" pitchFamily="34"/>
                          <a:ea typeface="微软雅黑" pitchFamily="34"/>
                          <a:cs typeface="Arial" pitchFamily="34"/>
                        </a:rPr>
                        <a:t>Uni. Shannon</a:t>
                      </a:r>
                    </a:p>
                  </a:txBody>
                  <a:tcPr marL="35999" marR="35999" marT="14822" marB="14822" anchor="ctr">
                    <a:lnT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416143"/>
                  </a:ext>
                </a:extLst>
              </a:tr>
              <a:tr h="1705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187796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kern="1200">
                          <a:solidFill>
                            <a:srgbClr val="0070C0"/>
                          </a:solidFill>
                          <a:latin typeface="微软雅黑" pitchFamily="34"/>
                          <a:ea typeface="微软雅黑" pitchFamily="34"/>
                          <a:cs typeface="Arial" pitchFamily="34"/>
                        </a:rPr>
                        <a:t>IP Transport with SRv6</a:t>
                      </a:r>
                    </a:p>
                  </a:txBody>
                  <a:tcPr marL="35999" marR="35999" marT="0" marB="0" anchor="ctr">
                    <a:lnT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87796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700" b="0" kern="1200">
                          <a:solidFill>
                            <a:srgbClr val="0070C0"/>
                          </a:solidFill>
                          <a:latin typeface="微软雅黑" pitchFamily="34"/>
                          <a:ea typeface="微软雅黑" pitchFamily="34"/>
                          <a:cs typeface="Arial" pitchFamily="34"/>
                        </a:rPr>
                        <a:t>MTN</a:t>
                      </a:r>
                    </a:p>
                  </a:txBody>
                  <a:tcPr marL="35999" marR="35999" marT="14822" marB="14822" anchor="ctr">
                    <a:lnT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092687"/>
                  </a:ext>
                </a:extLst>
              </a:tr>
              <a:tr h="224530">
                <a:tc rowSpan="3">
                  <a:txBody>
                    <a:bodyPr/>
                    <a:lstStyle/>
                    <a:p>
                      <a:pPr marL="0" marR="0" lvl="0" indent="0" algn="ctr" defTabSz="1219078" rtl="0" fontAlgn="ct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i="0" u="none" strike="noStrike" kern="1200">
                          <a:solidFill>
                            <a:srgbClr val="000000"/>
                          </a:solidFill>
                          <a:latin typeface="微软雅黑" pitchFamily="34"/>
                          <a:ea typeface="微软雅黑" pitchFamily="34"/>
                          <a:cs typeface="Arial" pitchFamily="34"/>
                        </a:rPr>
                        <a:t>PoCs</a:t>
                      </a:r>
                    </a:p>
                    <a:p>
                      <a:pPr marL="0" marR="0" lvl="0" indent="0" algn="ctr" defTabSz="1219078" rtl="0" fontAlgn="ct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i="0" u="none" strike="noStrike" kern="1200">
                          <a:solidFill>
                            <a:srgbClr val="000000"/>
                          </a:solidFill>
                          <a:latin typeface="微软雅黑" pitchFamily="34"/>
                          <a:ea typeface="微软雅黑" pitchFamily="34"/>
                          <a:cs typeface="Arial" pitchFamily="34"/>
                        </a:rPr>
                        <a:t>Test &amp; Certifications</a:t>
                      </a:r>
                    </a:p>
                  </a:txBody>
                  <a:tcPr marL="0" marR="0" marT="0" marB="0" anchor="ctr">
                    <a:lnT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87796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kern="1200">
                          <a:solidFill>
                            <a:srgbClr val="C00000"/>
                          </a:solidFill>
                          <a:latin typeface="微软雅黑" pitchFamily="34"/>
                          <a:ea typeface="微软雅黑" pitchFamily="34"/>
                          <a:cs typeface="Arial" pitchFamily="34"/>
                        </a:rPr>
                        <a:t>IPE Proof of Concepts Framework</a:t>
                      </a:r>
                    </a:p>
                  </a:txBody>
                  <a:tcPr marL="35999" marR="35999" marT="0" marB="0" anchor="ctr">
                    <a:lnT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87796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kern="1200">
                          <a:solidFill>
                            <a:srgbClr val="C00000"/>
                          </a:solidFill>
                          <a:latin typeface="微软雅黑" pitchFamily="34"/>
                          <a:ea typeface="微软雅黑" pitchFamily="34"/>
                          <a:cs typeface="Arial" pitchFamily="34"/>
                        </a:rPr>
                        <a:t>Globe Telecom</a:t>
                      </a:r>
                    </a:p>
                  </a:txBody>
                  <a:tcPr marL="35999" marR="35999" marT="14822" marB="14822" anchor="ctr">
                    <a:lnT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319051"/>
                  </a:ext>
                </a:extLst>
              </a:tr>
              <a:tr h="1705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187796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kern="1200">
                          <a:solidFill>
                            <a:srgbClr val="0070C0"/>
                          </a:solidFill>
                          <a:latin typeface="微软雅黑" pitchFamily="34"/>
                          <a:ea typeface="微软雅黑" pitchFamily="34"/>
                          <a:cs typeface="Arial" pitchFamily="34"/>
                        </a:rPr>
                        <a:t>IPv6 Ready Logo: IoT &amp; 6TiSCH</a:t>
                      </a:r>
                    </a:p>
                  </a:txBody>
                  <a:tcPr marL="35999" marR="35999" marT="0" marB="0" anchor="ctr">
                    <a:lnT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1187796" rtl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0" kern="1200">
                          <a:solidFill>
                            <a:srgbClr val="0070C0"/>
                          </a:solidFill>
                          <a:latin typeface="微软雅黑" pitchFamily="34"/>
                          <a:ea typeface="微软雅黑" pitchFamily="34"/>
                          <a:cs typeface="Arial" pitchFamily="34"/>
                        </a:rPr>
                        <a:t>IoT LAB</a:t>
                      </a:r>
                      <a:endParaRPr lang="en-GB" sz="700" b="0" kern="1200">
                        <a:solidFill>
                          <a:srgbClr val="0070C0"/>
                        </a:solidFill>
                        <a:latin typeface="微软雅黑" pitchFamily="34"/>
                        <a:ea typeface="微软雅黑" pitchFamily="34"/>
                        <a:cs typeface="Arial" pitchFamily="34"/>
                      </a:endParaRPr>
                    </a:p>
                  </a:txBody>
                  <a:tcPr marL="35999" marR="35999" marT="14822" marB="14822" anchor="ctr">
                    <a:lnT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22784"/>
                  </a:ext>
                </a:extLst>
              </a:tr>
              <a:tr h="1705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187796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kern="1200">
                          <a:solidFill>
                            <a:srgbClr val="0070C0"/>
                          </a:solidFill>
                          <a:latin typeface="微软雅黑" pitchFamily="34"/>
                          <a:ea typeface="微软雅黑" pitchFamily="34"/>
                          <a:cs typeface="Arial" pitchFamily="34"/>
                        </a:rPr>
                        <a:t>Testing/Validation IPv6/SRv6 net.</a:t>
                      </a:r>
                    </a:p>
                  </a:txBody>
                  <a:tcPr marL="35999" marR="35999" marT="0" marB="0" anchor="ctr">
                    <a:lnT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87796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700" b="0" kern="1200">
                          <a:solidFill>
                            <a:srgbClr val="0070C0"/>
                          </a:solidFill>
                          <a:latin typeface="微软雅黑" pitchFamily="34"/>
                          <a:ea typeface="微软雅黑" pitchFamily="34"/>
                          <a:cs typeface="Arial" pitchFamily="34"/>
                        </a:rPr>
                        <a:t>IPv6 Forum</a:t>
                      </a:r>
                    </a:p>
                  </a:txBody>
                  <a:tcPr marL="35999" marR="35999" marT="14822" marB="14822" anchor="ctr">
                    <a:lnT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32104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/>
      <p:bldP spid="7" grpId="0" animBg="1"/>
      <p:bldP spid="8" grpId="0"/>
      <p:bldP spid="12" grpId="0" animBg="1"/>
      <p:bldP spid="13" grpId="0" animBg="1"/>
      <p:bldP spid="14" grpId="0"/>
      <p:bldP spid="15" grpId="0" animBg="1"/>
      <p:bldP spid="16" grpId="0"/>
      <p:bldP spid="17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章节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 模板" id="{9BBB633E-5E45-41C7-B61B-A7FDDADD335C}" vid="{FC34AD67-7538-4717-9A73-50191031DBF3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1991</TotalTime>
  <Words>2982</Words>
  <Application>Microsoft Office PowerPoint</Application>
  <PresentationFormat>Grand écran</PresentationFormat>
  <Paragraphs>458</Paragraphs>
  <Slides>20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33" baseType="lpstr">
      <vt:lpstr>微软雅黑</vt:lpstr>
      <vt:lpstr>微软雅黑</vt:lpstr>
      <vt:lpstr>.AppleSystemUIFont</vt:lpstr>
      <vt:lpstr>Arial</vt:lpstr>
      <vt:lpstr>Arial Black</vt:lpstr>
      <vt:lpstr>Calibri</vt:lpstr>
      <vt:lpstr>Calibri Light</vt:lpstr>
      <vt:lpstr>Century Gothic</vt:lpstr>
      <vt:lpstr>Helvetica 75 Bold</vt:lpstr>
      <vt:lpstr>Huawei Sans</vt:lpstr>
      <vt:lpstr>Microsoft Sans Serif</vt:lpstr>
      <vt:lpstr>Thème Office</vt:lpstr>
      <vt:lpstr>章节页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IPv6 Enhanced Covers Various Industries and Enables Digital Transformation</vt:lpstr>
      <vt:lpstr>Présentation PowerPoint</vt:lpstr>
      <vt:lpstr>LATAM Members of the IPv6 Enhanced Council</vt:lpstr>
      <vt:lpstr>IPv6 Enhanced Council: PoC Program (Governance)</vt:lpstr>
      <vt:lpstr>IPv6 Enhanced Council Scope and Roadmap</vt:lpstr>
      <vt:lpstr>Présentation PowerPoint</vt:lpstr>
      <vt:lpstr>Présentation PowerPoint</vt:lpstr>
      <vt:lpstr>Présentation PowerPoint</vt:lpstr>
      <vt:lpstr>European Commission effort in IPv6 and related Instruments</vt:lpstr>
      <vt:lpstr>IPv6 Policy Actors and Roadmap at Europe and Country-MS levels 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Tayeb BEN MERIEM</dc:creator>
  <cp:lastModifiedBy>Tayeb BEN MERIEM</cp:lastModifiedBy>
  <cp:revision>82</cp:revision>
  <dcterms:created xsi:type="dcterms:W3CDTF">2023-03-28T08:27:57Z</dcterms:created>
  <dcterms:modified xsi:type="dcterms:W3CDTF">2023-04-05T13:57:37Z</dcterms:modified>
</cp:coreProperties>
</file>