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Montserrat Bold" panose="020B0604020202020204" charset="0"/>
      <p:regular r:id="rId15"/>
    </p:embeddedFont>
    <p:embeddedFont>
      <p:font typeface="Montserrat Semi-Bold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TT Rounds Condensed" panose="020B0604020202020204" charset="0"/>
      <p:regular r:id="rId18"/>
    </p:embeddedFont>
    <p:embeddedFont>
      <p:font typeface="TT Rounds Condense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7576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696" y="2380"/>
            <a:ext cx="18279531" cy="10282236"/>
          </a:xfrm>
          <a:custGeom>
            <a:avLst/>
            <a:gdLst/>
            <a:ahLst/>
            <a:cxnLst/>
            <a:rect l="l" t="t" r="r" b="b"/>
            <a:pathLst>
              <a:path w="18279531" h="10282236">
                <a:moveTo>
                  <a:pt x="0" y="0"/>
                </a:moveTo>
                <a:lnTo>
                  <a:pt x="18279531" y="0"/>
                </a:lnTo>
                <a:lnTo>
                  <a:pt x="18279531" y="10282236"/>
                </a:lnTo>
                <a:lnTo>
                  <a:pt x="0" y="1028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41200" y="1487103"/>
            <a:ext cx="15605599" cy="5460396"/>
            <a:chOff x="0" y="0"/>
            <a:chExt cx="20807466" cy="72805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07426" cy="7280529"/>
            </a:xfrm>
            <a:custGeom>
              <a:avLst/>
              <a:gdLst/>
              <a:ahLst/>
              <a:cxnLst/>
              <a:rect l="l" t="t" r="r" b="b"/>
              <a:pathLst>
                <a:path w="20807426" h="7280529">
                  <a:moveTo>
                    <a:pt x="0" y="0"/>
                  </a:moveTo>
                  <a:lnTo>
                    <a:pt x="20807426" y="0"/>
                  </a:lnTo>
                  <a:lnTo>
                    <a:pt x="20807426" y="7280529"/>
                  </a:lnTo>
                  <a:lnTo>
                    <a:pt x="0" y="7280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9882" b="-2988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698" y="2380"/>
            <a:ext cx="18279530" cy="10282236"/>
          </a:xfrm>
          <a:custGeom>
            <a:avLst/>
            <a:gdLst/>
            <a:ahLst/>
            <a:cxnLst/>
            <a:rect l="l" t="t" r="r" b="b"/>
            <a:pathLst>
              <a:path w="18279530" h="10282236">
                <a:moveTo>
                  <a:pt x="0" y="0"/>
                </a:moveTo>
                <a:lnTo>
                  <a:pt x="18279529" y="0"/>
                </a:lnTo>
                <a:lnTo>
                  <a:pt x="18279529" y="10282236"/>
                </a:lnTo>
                <a:lnTo>
                  <a:pt x="0" y="1028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527165" y="4097527"/>
            <a:ext cx="8669396" cy="100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7200" spc="-157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Obrigado!</a:t>
            </a:r>
          </a:p>
          <a:p>
            <a:pPr algn="l">
              <a:lnSpc>
                <a:spcPts val="7776"/>
              </a:lnSpc>
            </a:pPr>
            <a:endParaRPr lang="en-US" sz="7200" spc="-157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7776"/>
              </a:lnSpc>
            </a:pPr>
            <a:endParaRPr lang="en-US" sz="7200" spc="-157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9484" y="2518681"/>
            <a:ext cx="8852277" cy="3270915"/>
            <a:chOff x="0" y="0"/>
            <a:chExt cx="11803036" cy="43612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02999" cy="4361180"/>
            </a:xfrm>
            <a:custGeom>
              <a:avLst/>
              <a:gdLst/>
              <a:ahLst/>
              <a:cxnLst/>
              <a:rect l="l" t="t" r="r" b="b"/>
              <a:pathLst>
                <a:path w="11802999" h="4361180">
                  <a:moveTo>
                    <a:pt x="0" y="0"/>
                  </a:moveTo>
                  <a:lnTo>
                    <a:pt x="11802999" y="0"/>
                  </a:lnTo>
                  <a:lnTo>
                    <a:pt x="11802999" y="4361180"/>
                  </a:lnTo>
                  <a:lnTo>
                    <a:pt x="0" y="4361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645" b="-2564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4815384" y="2518682"/>
            <a:ext cx="2886223" cy="4981832"/>
          </a:xfrm>
          <a:custGeom>
            <a:avLst/>
            <a:gdLst/>
            <a:ahLst/>
            <a:cxnLst/>
            <a:rect l="l" t="t" r="r" b="b"/>
            <a:pathLst>
              <a:path w="2886223" h="4981832">
                <a:moveTo>
                  <a:pt x="0" y="0"/>
                </a:moveTo>
                <a:lnTo>
                  <a:pt x="2886224" y="0"/>
                </a:lnTo>
                <a:lnTo>
                  <a:pt x="2886224" y="4981831"/>
                </a:lnTo>
                <a:lnTo>
                  <a:pt x="0" y="4981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698" y="2380"/>
            <a:ext cx="18279530" cy="10282236"/>
          </a:xfrm>
          <a:custGeom>
            <a:avLst/>
            <a:gdLst/>
            <a:ahLst/>
            <a:cxnLst/>
            <a:rect l="l" t="t" r="r" b="b"/>
            <a:pathLst>
              <a:path w="18279530" h="10282236">
                <a:moveTo>
                  <a:pt x="0" y="0"/>
                </a:moveTo>
                <a:lnTo>
                  <a:pt x="18279529" y="0"/>
                </a:lnTo>
                <a:lnTo>
                  <a:pt x="18279529" y="10282236"/>
                </a:lnTo>
                <a:lnTo>
                  <a:pt x="0" y="1028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633042" y="3065849"/>
            <a:ext cx="8077443" cy="102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spc="-174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Volatilidade dos preços das tarifas aéreas</a:t>
            </a:r>
          </a:p>
          <a:p>
            <a:pPr algn="l">
              <a:lnSpc>
                <a:spcPts val="5832"/>
              </a:lnSpc>
            </a:pPr>
            <a:endParaRPr lang="en-US" sz="5400" spc="-174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64829" y="4830917"/>
            <a:ext cx="7945654" cy="67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-21">
                <a:solidFill>
                  <a:srgbClr val="8CF08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Gerência de Acompanhamento de Mercado (GEAC)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50" y="2483317"/>
            <a:ext cx="9122901" cy="3634413"/>
            <a:chOff x="0" y="0"/>
            <a:chExt cx="12163868" cy="48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63806" cy="4845939"/>
            </a:xfrm>
            <a:custGeom>
              <a:avLst/>
              <a:gdLst/>
              <a:ahLst/>
              <a:cxnLst/>
              <a:rect l="l" t="t" r="r" b="b"/>
              <a:pathLst>
                <a:path w="12163806" h="4845939">
                  <a:moveTo>
                    <a:pt x="0" y="0"/>
                  </a:moveTo>
                  <a:lnTo>
                    <a:pt x="12163806" y="0"/>
                  </a:lnTo>
                  <a:lnTo>
                    <a:pt x="12163806" y="4845939"/>
                  </a:lnTo>
                  <a:lnTo>
                    <a:pt x="0" y="4845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160" b="-201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187554" y="6945104"/>
            <a:ext cx="4768594" cy="128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CBE00"/>
                </a:solidFill>
                <a:latin typeface="Arimo Bold"/>
                <a:ea typeface="Arimo Bold"/>
                <a:cs typeface="Arimo Bold"/>
                <a:sym typeface="Arimo Bold"/>
              </a:rPr>
              <a:t>Gerente</a:t>
            </a: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Marco Porto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C000"/>
                </a:solidFill>
                <a:latin typeface="Arimo Bold"/>
                <a:ea typeface="Arimo Bold"/>
                <a:cs typeface="Arimo Bold"/>
                <a:sym typeface="Arimo Bold"/>
              </a:rPr>
              <a:t>GEAC</a:t>
            </a:r>
          </a:p>
          <a:p>
            <a:pPr algn="ctr">
              <a:lnSpc>
                <a:spcPts val="3240"/>
              </a:lnSpc>
            </a:pPr>
            <a:endParaRPr lang="en-US" sz="3000" b="1">
              <a:solidFill>
                <a:srgbClr val="FFC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96116" y="1249341"/>
            <a:ext cx="4951476" cy="4951476"/>
            <a:chOff x="0" y="0"/>
            <a:chExt cx="6601968" cy="66019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1968" cy="6601968"/>
            </a:xfrm>
            <a:custGeom>
              <a:avLst/>
              <a:gdLst/>
              <a:ahLst/>
              <a:cxnLst/>
              <a:rect l="l" t="t" r="r" b="b"/>
              <a:pathLst>
                <a:path w="6601968" h="6601968">
                  <a:moveTo>
                    <a:pt x="0" y="3300984"/>
                  </a:moveTo>
                  <a:cubicBezTo>
                    <a:pt x="0" y="1477899"/>
                    <a:pt x="1477899" y="0"/>
                    <a:pt x="3300984" y="0"/>
                  </a:cubicBezTo>
                  <a:cubicBezTo>
                    <a:pt x="5124069" y="0"/>
                    <a:pt x="6601968" y="1477899"/>
                    <a:pt x="6601968" y="3300984"/>
                  </a:cubicBezTo>
                  <a:cubicBezTo>
                    <a:pt x="6601968" y="5124069"/>
                    <a:pt x="5124069" y="6601968"/>
                    <a:pt x="3300984" y="6601968"/>
                  </a:cubicBezTo>
                  <a:cubicBezTo>
                    <a:pt x="1477899" y="6601968"/>
                    <a:pt x="0" y="5124069"/>
                    <a:pt x="0" y="330098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3004" y="1496229"/>
            <a:ext cx="4457700" cy="4457700"/>
            <a:chOff x="0" y="0"/>
            <a:chExt cx="5943600" cy="5943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43600" cy="5943600"/>
            </a:xfrm>
            <a:custGeom>
              <a:avLst/>
              <a:gdLst/>
              <a:ahLst/>
              <a:cxnLst/>
              <a:rect l="l" t="t" r="r" b="b"/>
              <a:pathLst>
                <a:path w="5943600" h="5943600">
                  <a:moveTo>
                    <a:pt x="0" y="2971800"/>
                  </a:moveTo>
                  <a:cubicBezTo>
                    <a:pt x="0" y="1330579"/>
                    <a:pt x="1330579" y="0"/>
                    <a:pt x="2971800" y="0"/>
                  </a:cubicBezTo>
                  <a:cubicBezTo>
                    <a:pt x="4613021" y="0"/>
                    <a:pt x="5943600" y="1330579"/>
                    <a:pt x="5943600" y="2971800"/>
                  </a:cubicBezTo>
                  <a:cubicBezTo>
                    <a:pt x="5943600" y="4613021"/>
                    <a:pt x="4613021" y="5943600"/>
                    <a:pt x="2971800" y="5943600"/>
                  </a:cubicBezTo>
                  <a:cubicBezTo>
                    <a:pt x="1330579" y="5943600"/>
                    <a:pt x="0" y="4613021"/>
                    <a:pt x="0" y="2971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68264" y="1249341"/>
            <a:ext cx="4951476" cy="4951476"/>
            <a:chOff x="0" y="0"/>
            <a:chExt cx="6601968" cy="66019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1968" cy="6601968"/>
            </a:xfrm>
            <a:custGeom>
              <a:avLst/>
              <a:gdLst/>
              <a:ahLst/>
              <a:cxnLst/>
              <a:rect l="l" t="t" r="r" b="b"/>
              <a:pathLst>
                <a:path w="6601968" h="6601968">
                  <a:moveTo>
                    <a:pt x="0" y="3300984"/>
                  </a:moveTo>
                  <a:cubicBezTo>
                    <a:pt x="0" y="1477899"/>
                    <a:pt x="1477899" y="0"/>
                    <a:pt x="3300984" y="0"/>
                  </a:cubicBezTo>
                  <a:cubicBezTo>
                    <a:pt x="5124069" y="0"/>
                    <a:pt x="6601968" y="1477899"/>
                    <a:pt x="6601968" y="3300984"/>
                  </a:cubicBezTo>
                  <a:cubicBezTo>
                    <a:pt x="6601968" y="5124069"/>
                    <a:pt x="5124069" y="6601968"/>
                    <a:pt x="3300984" y="6601968"/>
                  </a:cubicBezTo>
                  <a:cubicBezTo>
                    <a:pt x="1477899" y="6601968"/>
                    <a:pt x="0" y="5124069"/>
                    <a:pt x="0" y="330098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15152" y="1496229"/>
            <a:ext cx="4457700" cy="4457700"/>
            <a:chOff x="0" y="0"/>
            <a:chExt cx="5943600" cy="594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43600" cy="5943600"/>
            </a:xfrm>
            <a:custGeom>
              <a:avLst/>
              <a:gdLst/>
              <a:ahLst/>
              <a:cxnLst/>
              <a:rect l="l" t="t" r="r" b="b"/>
              <a:pathLst>
                <a:path w="5943600" h="5943600">
                  <a:moveTo>
                    <a:pt x="0" y="2971800"/>
                  </a:moveTo>
                  <a:cubicBezTo>
                    <a:pt x="0" y="1330579"/>
                    <a:pt x="1330579" y="0"/>
                    <a:pt x="2971800" y="0"/>
                  </a:cubicBezTo>
                  <a:cubicBezTo>
                    <a:pt x="4613021" y="0"/>
                    <a:pt x="5943600" y="1330579"/>
                    <a:pt x="5943600" y="2971800"/>
                  </a:cubicBezTo>
                  <a:cubicBezTo>
                    <a:pt x="5943600" y="4613021"/>
                    <a:pt x="4613021" y="5943600"/>
                    <a:pt x="2971800" y="5943600"/>
                  </a:cubicBezTo>
                  <a:cubicBezTo>
                    <a:pt x="1330579" y="5943600"/>
                    <a:pt x="0" y="4613021"/>
                    <a:pt x="0" y="2971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40410" y="1249341"/>
            <a:ext cx="4951476" cy="4951476"/>
            <a:chOff x="0" y="0"/>
            <a:chExt cx="6601968" cy="6601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1968" cy="6601968"/>
            </a:xfrm>
            <a:custGeom>
              <a:avLst/>
              <a:gdLst/>
              <a:ahLst/>
              <a:cxnLst/>
              <a:rect l="l" t="t" r="r" b="b"/>
              <a:pathLst>
                <a:path w="6601968" h="6601968">
                  <a:moveTo>
                    <a:pt x="0" y="3300984"/>
                  </a:moveTo>
                  <a:cubicBezTo>
                    <a:pt x="0" y="1477899"/>
                    <a:pt x="1477899" y="0"/>
                    <a:pt x="3300984" y="0"/>
                  </a:cubicBezTo>
                  <a:cubicBezTo>
                    <a:pt x="5124069" y="0"/>
                    <a:pt x="6601968" y="1477899"/>
                    <a:pt x="6601968" y="3300984"/>
                  </a:cubicBezTo>
                  <a:cubicBezTo>
                    <a:pt x="6601968" y="5124069"/>
                    <a:pt x="5124069" y="6601968"/>
                    <a:pt x="3300984" y="6601968"/>
                  </a:cubicBezTo>
                  <a:cubicBezTo>
                    <a:pt x="1477899" y="6601968"/>
                    <a:pt x="0" y="5124069"/>
                    <a:pt x="0" y="330098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7298" y="1496229"/>
            <a:ext cx="4457700" cy="4457700"/>
            <a:chOff x="0" y="0"/>
            <a:chExt cx="5943600" cy="5943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43600" cy="5943600"/>
            </a:xfrm>
            <a:custGeom>
              <a:avLst/>
              <a:gdLst/>
              <a:ahLst/>
              <a:cxnLst/>
              <a:rect l="l" t="t" r="r" b="b"/>
              <a:pathLst>
                <a:path w="5943600" h="5943600">
                  <a:moveTo>
                    <a:pt x="0" y="2971800"/>
                  </a:moveTo>
                  <a:cubicBezTo>
                    <a:pt x="0" y="1330579"/>
                    <a:pt x="1330579" y="0"/>
                    <a:pt x="2971800" y="0"/>
                  </a:cubicBezTo>
                  <a:cubicBezTo>
                    <a:pt x="4613021" y="0"/>
                    <a:pt x="5943600" y="1330579"/>
                    <a:pt x="5943600" y="2971800"/>
                  </a:cubicBezTo>
                  <a:cubicBezTo>
                    <a:pt x="5943600" y="4613021"/>
                    <a:pt x="4613021" y="5943600"/>
                    <a:pt x="2971800" y="5943600"/>
                  </a:cubicBezTo>
                  <a:cubicBezTo>
                    <a:pt x="1330579" y="5943600"/>
                    <a:pt x="0" y="4613021"/>
                    <a:pt x="0" y="2971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40465" y="8697770"/>
            <a:ext cx="3805083" cy="1165122"/>
            <a:chOff x="0" y="0"/>
            <a:chExt cx="5073444" cy="15534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73396" cy="1553464"/>
            </a:xfrm>
            <a:custGeom>
              <a:avLst/>
              <a:gdLst/>
              <a:ahLst/>
              <a:cxnLst/>
              <a:rect l="l" t="t" r="r" b="b"/>
              <a:pathLst>
                <a:path w="5073396" h="1553464">
                  <a:moveTo>
                    <a:pt x="0" y="0"/>
                  </a:moveTo>
                  <a:lnTo>
                    <a:pt x="5073396" y="0"/>
                  </a:lnTo>
                  <a:lnTo>
                    <a:pt x="5073396" y="1553464"/>
                  </a:lnTo>
                  <a:lnTo>
                    <a:pt x="0" y="1553464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159034" y="6822978"/>
            <a:ext cx="3996216" cy="351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C000"/>
                </a:solidFill>
                <a:latin typeface="Arimo Bold"/>
                <a:ea typeface="Arimo Bold"/>
                <a:cs typeface="Arimo Bold"/>
                <a:sym typeface="Arimo Bold"/>
              </a:rPr>
              <a:t>Gerente Técnico 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Mário Gordilho 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CBE00"/>
                </a:solidFill>
                <a:latin typeface="Arimo Bold"/>
                <a:ea typeface="Arimo Bold"/>
                <a:cs typeface="Arimo Bold"/>
                <a:sym typeface="Arimo Bold"/>
              </a:rPr>
              <a:t>GTDM</a:t>
            </a:r>
          </a:p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Gerência Técnica de dados de Mercado</a:t>
            </a:r>
          </a:p>
          <a:p>
            <a:pPr algn="ctr">
              <a:lnSpc>
                <a:spcPts val="3240"/>
              </a:lnSpc>
            </a:pPr>
            <a:endParaRPr lang="en-US" sz="3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3240"/>
              </a:lnSpc>
            </a:pPr>
            <a:endParaRPr lang="en-US" sz="3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827724" y="6822978"/>
            <a:ext cx="3867312" cy="351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C000"/>
                </a:solidFill>
                <a:latin typeface="Arimo Bold"/>
                <a:ea typeface="Arimo Bold"/>
                <a:cs typeface="Arimo Bold"/>
                <a:sym typeface="Arimo Bold"/>
              </a:rPr>
              <a:t>Gerente Técnico 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Doaldo Navai</a:t>
            </a:r>
          </a:p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FFC000"/>
                </a:solidFill>
                <a:latin typeface="Arimo Bold"/>
                <a:ea typeface="Arimo Bold"/>
                <a:cs typeface="Arimo Bold"/>
                <a:sym typeface="Arimo Bold"/>
              </a:rPr>
              <a:t>GTEI</a:t>
            </a:r>
          </a:p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Gerência Técnica de Estudos e Inovação</a:t>
            </a:r>
          </a:p>
          <a:p>
            <a:pPr algn="ctr">
              <a:lnSpc>
                <a:spcPts val="3240"/>
              </a:lnSpc>
            </a:pPr>
            <a:endParaRPr lang="en-US" sz="3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3240"/>
              </a:lnSpc>
            </a:pPr>
            <a:endParaRPr lang="en-US" sz="3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71519" y="79853"/>
            <a:ext cx="17427639" cy="88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25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Gerência Acompanhamento de Mercado – </a:t>
            </a:r>
            <a:r>
              <a:rPr lang="en-US" sz="5250" b="1">
                <a:solidFill>
                  <a:srgbClr val="FCBE00"/>
                </a:solidFill>
                <a:latin typeface="Arimo Bold"/>
                <a:ea typeface="Arimo Bold"/>
                <a:cs typeface="Arimo Bold"/>
                <a:sym typeface="Arimo Bold"/>
              </a:rPr>
              <a:t>GEAC</a:t>
            </a:r>
          </a:p>
        </p:txBody>
      </p:sp>
      <p:sp>
        <p:nvSpPr>
          <p:cNvPr id="23" name="Freeform 23" descr="Mário Sérgio Rocha Gordilho Júnior"/>
          <p:cNvSpPr/>
          <p:nvPr/>
        </p:nvSpPr>
        <p:spPr>
          <a:xfrm>
            <a:off x="7586279" y="2157814"/>
            <a:ext cx="3115441" cy="3115442"/>
          </a:xfrm>
          <a:custGeom>
            <a:avLst/>
            <a:gdLst/>
            <a:ahLst/>
            <a:cxnLst/>
            <a:rect l="l" t="t" r="r" b="b"/>
            <a:pathLst>
              <a:path w="3115441" h="3115442">
                <a:moveTo>
                  <a:pt x="0" y="0"/>
                </a:moveTo>
                <a:lnTo>
                  <a:pt x="3115441" y="0"/>
                </a:lnTo>
                <a:lnTo>
                  <a:pt x="3115441" y="3115442"/>
                </a:lnTo>
                <a:lnTo>
                  <a:pt x="0" y="3115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 descr="Doaldo Navai Junior"/>
          <p:cNvSpPr/>
          <p:nvPr/>
        </p:nvSpPr>
        <p:spPr>
          <a:xfrm>
            <a:off x="13185678" y="2188221"/>
            <a:ext cx="3159222" cy="3159222"/>
          </a:xfrm>
          <a:custGeom>
            <a:avLst/>
            <a:gdLst/>
            <a:ahLst/>
            <a:cxnLst/>
            <a:rect l="l" t="t" r="r" b="b"/>
            <a:pathLst>
              <a:path w="3159222" h="3159222">
                <a:moveTo>
                  <a:pt x="0" y="0"/>
                </a:moveTo>
                <a:lnTo>
                  <a:pt x="3159222" y="0"/>
                </a:lnTo>
                <a:lnTo>
                  <a:pt x="3159222" y="3159222"/>
                </a:lnTo>
                <a:lnTo>
                  <a:pt x="0" y="315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25"/>
          <p:cNvGrpSpPr/>
          <p:nvPr/>
        </p:nvGrpSpPr>
        <p:grpSpPr>
          <a:xfrm>
            <a:off x="1297550" y="1448505"/>
            <a:ext cx="4536000" cy="4536000"/>
            <a:chOff x="0" y="0"/>
            <a:chExt cx="6048000" cy="6048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047994" cy="6047994"/>
            </a:xfrm>
            <a:custGeom>
              <a:avLst/>
              <a:gdLst/>
              <a:ahLst/>
              <a:cxnLst/>
              <a:rect l="l" t="t" r="r" b="b"/>
              <a:pathLst>
                <a:path w="6047994" h="6047994">
                  <a:moveTo>
                    <a:pt x="0" y="3023997"/>
                  </a:moveTo>
                  <a:cubicBezTo>
                    <a:pt x="0" y="1353947"/>
                    <a:pt x="1353947" y="0"/>
                    <a:pt x="3023997" y="0"/>
                  </a:cubicBezTo>
                  <a:cubicBezTo>
                    <a:pt x="4694047" y="0"/>
                    <a:pt x="6047994" y="1353947"/>
                    <a:pt x="6047994" y="3023997"/>
                  </a:cubicBezTo>
                  <a:cubicBezTo>
                    <a:pt x="6047994" y="4694047"/>
                    <a:pt x="4694047" y="6047994"/>
                    <a:pt x="3023997" y="6047994"/>
                  </a:cubicBezTo>
                  <a:cubicBezTo>
                    <a:pt x="1353947" y="6047994"/>
                    <a:pt x="0" y="4694047"/>
                    <a:pt x="0" y="3023997"/>
                  </a:cubicBezTo>
                  <a:close/>
                  <a:moveTo>
                    <a:pt x="1001522" y="3023997"/>
                  </a:moveTo>
                  <a:cubicBezTo>
                    <a:pt x="1001522" y="4140962"/>
                    <a:pt x="1907032" y="5046472"/>
                    <a:pt x="3023997" y="5046472"/>
                  </a:cubicBezTo>
                  <a:cubicBezTo>
                    <a:pt x="4140962" y="5046472"/>
                    <a:pt x="5046472" y="4140962"/>
                    <a:pt x="5046472" y="3023997"/>
                  </a:cubicBezTo>
                  <a:cubicBezTo>
                    <a:pt x="5046472" y="1907032"/>
                    <a:pt x="4140962" y="1001522"/>
                    <a:pt x="3023997" y="1001522"/>
                  </a:cubicBezTo>
                  <a:cubicBezTo>
                    <a:pt x="1907032" y="1001522"/>
                    <a:pt x="1001522" y="1907032"/>
                    <a:pt x="1001522" y="30239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98288" y="1461732"/>
            <a:ext cx="4536000" cy="4536000"/>
            <a:chOff x="0" y="0"/>
            <a:chExt cx="6048000" cy="6048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047994" cy="6047994"/>
            </a:xfrm>
            <a:custGeom>
              <a:avLst/>
              <a:gdLst/>
              <a:ahLst/>
              <a:cxnLst/>
              <a:rect l="l" t="t" r="r" b="b"/>
              <a:pathLst>
                <a:path w="6047994" h="6047994">
                  <a:moveTo>
                    <a:pt x="0" y="3023997"/>
                  </a:moveTo>
                  <a:cubicBezTo>
                    <a:pt x="0" y="1353947"/>
                    <a:pt x="1353947" y="0"/>
                    <a:pt x="3023997" y="0"/>
                  </a:cubicBezTo>
                  <a:cubicBezTo>
                    <a:pt x="4694047" y="0"/>
                    <a:pt x="6047994" y="1353947"/>
                    <a:pt x="6047994" y="3023997"/>
                  </a:cubicBezTo>
                  <a:cubicBezTo>
                    <a:pt x="6047994" y="4694047"/>
                    <a:pt x="4694047" y="6047994"/>
                    <a:pt x="3023997" y="6047994"/>
                  </a:cubicBezTo>
                  <a:cubicBezTo>
                    <a:pt x="1353947" y="6047994"/>
                    <a:pt x="0" y="4694047"/>
                    <a:pt x="0" y="3023997"/>
                  </a:cubicBezTo>
                  <a:close/>
                  <a:moveTo>
                    <a:pt x="1001522" y="3023997"/>
                  </a:moveTo>
                  <a:cubicBezTo>
                    <a:pt x="1001522" y="4140962"/>
                    <a:pt x="1907032" y="5046472"/>
                    <a:pt x="3023997" y="5046472"/>
                  </a:cubicBezTo>
                  <a:cubicBezTo>
                    <a:pt x="4140962" y="5046472"/>
                    <a:pt x="5046472" y="4140962"/>
                    <a:pt x="5046472" y="3023997"/>
                  </a:cubicBezTo>
                  <a:cubicBezTo>
                    <a:pt x="5046472" y="1907032"/>
                    <a:pt x="4140962" y="1001522"/>
                    <a:pt x="3023997" y="1001522"/>
                  </a:cubicBezTo>
                  <a:cubicBezTo>
                    <a:pt x="1907032" y="1001522"/>
                    <a:pt x="1001522" y="1907032"/>
                    <a:pt x="1001522" y="30239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454451" y="1463106"/>
            <a:ext cx="4536000" cy="4536000"/>
            <a:chOff x="0" y="0"/>
            <a:chExt cx="6048000" cy="6048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47994" cy="6047994"/>
            </a:xfrm>
            <a:custGeom>
              <a:avLst/>
              <a:gdLst/>
              <a:ahLst/>
              <a:cxnLst/>
              <a:rect l="l" t="t" r="r" b="b"/>
              <a:pathLst>
                <a:path w="6047994" h="6047994">
                  <a:moveTo>
                    <a:pt x="0" y="3023997"/>
                  </a:moveTo>
                  <a:cubicBezTo>
                    <a:pt x="0" y="1353947"/>
                    <a:pt x="1353947" y="0"/>
                    <a:pt x="3023997" y="0"/>
                  </a:cubicBezTo>
                  <a:cubicBezTo>
                    <a:pt x="4694047" y="0"/>
                    <a:pt x="6047994" y="1353947"/>
                    <a:pt x="6047994" y="3023997"/>
                  </a:cubicBezTo>
                  <a:cubicBezTo>
                    <a:pt x="6047994" y="4694047"/>
                    <a:pt x="4694047" y="6047994"/>
                    <a:pt x="3023997" y="6047994"/>
                  </a:cubicBezTo>
                  <a:cubicBezTo>
                    <a:pt x="1353947" y="6047994"/>
                    <a:pt x="0" y="4694047"/>
                    <a:pt x="0" y="3023997"/>
                  </a:cubicBezTo>
                  <a:close/>
                  <a:moveTo>
                    <a:pt x="1001522" y="3023997"/>
                  </a:moveTo>
                  <a:cubicBezTo>
                    <a:pt x="1001522" y="4140962"/>
                    <a:pt x="1907032" y="5046472"/>
                    <a:pt x="3023997" y="5046472"/>
                  </a:cubicBezTo>
                  <a:cubicBezTo>
                    <a:pt x="4140962" y="5046472"/>
                    <a:pt x="5046472" y="4140962"/>
                    <a:pt x="5046472" y="3023997"/>
                  </a:cubicBezTo>
                  <a:cubicBezTo>
                    <a:pt x="5046472" y="1907032"/>
                    <a:pt x="4140962" y="1001522"/>
                    <a:pt x="3023997" y="1001522"/>
                  </a:cubicBezTo>
                  <a:cubicBezTo>
                    <a:pt x="1907032" y="1001522"/>
                    <a:pt x="1001522" y="1907032"/>
                    <a:pt x="1001522" y="30239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Freeform 31" descr="Marco Porto"/>
          <p:cNvSpPr/>
          <p:nvPr/>
        </p:nvSpPr>
        <p:spPr>
          <a:xfrm>
            <a:off x="2032001" y="2207271"/>
            <a:ext cx="3194627" cy="3085035"/>
          </a:xfrm>
          <a:custGeom>
            <a:avLst/>
            <a:gdLst/>
            <a:ahLst/>
            <a:cxnLst/>
            <a:rect l="l" t="t" r="r" b="b"/>
            <a:pathLst>
              <a:path w="3194627" h="3085035">
                <a:moveTo>
                  <a:pt x="0" y="0"/>
                </a:moveTo>
                <a:lnTo>
                  <a:pt x="3194626" y="0"/>
                </a:lnTo>
                <a:lnTo>
                  <a:pt x="3194626" y="3085035"/>
                </a:lnTo>
                <a:lnTo>
                  <a:pt x="0" y="3085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13" t="-33992" r="-1538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2" name="Group 32"/>
          <p:cNvGrpSpPr/>
          <p:nvPr/>
        </p:nvGrpSpPr>
        <p:grpSpPr>
          <a:xfrm>
            <a:off x="1282323" y="1474433"/>
            <a:ext cx="4536000" cy="4536000"/>
            <a:chOff x="0" y="0"/>
            <a:chExt cx="6048000" cy="6048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047994" cy="6047994"/>
            </a:xfrm>
            <a:custGeom>
              <a:avLst/>
              <a:gdLst/>
              <a:ahLst/>
              <a:cxnLst/>
              <a:rect l="l" t="t" r="r" b="b"/>
              <a:pathLst>
                <a:path w="6047994" h="6047994">
                  <a:moveTo>
                    <a:pt x="0" y="3023997"/>
                  </a:moveTo>
                  <a:cubicBezTo>
                    <a:pt x="0" y="1353947"/>
                    <a:pt x="1353947" y="0"/>
                    <a:pt x="3023997" y="0"/>
                  </a:cubicBezTo>
                  <a:cubicBezTo>
                    <a:pt x="4694047" y="0"/>
                    <a:pt x="6047994" y="1353947"/>
                    <a:pt x="6047994" y="3023997"/>
                  </a:cubicBezTo>
                  <a:cubicBezTo>
                    <a:pt x="6047994" y="4694047"/>
                    <a:pt x="4694047" y="6047994"/>
                    <a:pt x="3023997" y="6047994"/>
                  </a:cubicBezTo>
                  <a:cubicBezTo>
                    <a:pt x="1353947" y="6047994"/>
                    <a:pt x="0" y="4694047"/>
                    <a:pt x="0" y="3023997"/>
                  </a:cubicBezTo>
                  <a:close/>
                  <a:moveTo>
                    <a:pt x="1001522" y="3023997"/>
                  </a:moveTo>
                  <a:cubicBezTo>
                    <a:pt x="1001522" y="4140962"/>
                    <a:pt x="1907032" y="5046472"/>
                    <a:pt x="3023997" y="5046472"/>
                  </a:cubicBezTo>
                  <a:cubicBezTo>
                    <a:pt x="4140962" y="5046472"/>
                    <a:pt x="5046472" y="4140962"/>
                    <a:pt x="5046472" y="3023997"/>
                  </a:cubicBezTo>
                  <a:cubicBezTo>
                    <a:pt x="5046472" y="1907032"/>
                    <a:pt x="4140962" y="1001522"/>
                    <a:pt x="3023997" y="1001522"/>
                  </a:cubicBezTo>
                  <a:cubicBezTo>
                    <a:pt x="1907032" y="1001522"/>
                    <a:pt x="1001522" y="1907032"/>
                    <a:pt x="1001522" y="302399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2047221" y="9124797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7"/>
                </a:lnTo>
                <a:lnTo>
                  <a:pt x="0" y="739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3251" y="34878"/>
            <a:ext cx="18225993" cy="10252122"/>
          </a:xfrm>
          <a:custGeom>
            <a:avLst/>
            <a:gdLst/>
            <a:ahLst/>
            <a:cxnLst/>
            <a:rect l="l" t="t" r="r" b="b"/>
            <a:pathLst>
              <a:path w="18225993" h="10252122">
                <a:moveTo>
                  <a:pt x="0" y="0"/>
                </a:moveTo>
                <a:lnTo>
                  <a:pt x="18225993" y="0"/>
                </a:lnTo>
                <a:lnTo>
                  <a:pt x="18225993" y="10252122"/>
                </a:lnTo>
                <a:lnTo>
                  <a:pt x="0" y="10252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695118" y="4026576"/>
            <a:ext cx="5146765" cy="111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1" spc="-174">
                <a:solidFill>
                  <a:srgbClr val="0D264B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Gerência de Acompanhamento de Mercado (GEAC)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4954" y="7388200"/>
            <a:ext cx="4958421" cy="18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3"/>
              </a:lnSpc>
            </a:pPr>
            <a:r>
              <a:rPr lang="en-US" sz="5040" b="1" spc="-140">
                <a:solidFill>
                  <a:srgbClr val="0D264B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Disponibilização</a:t>
            </a:r>
          </a:p>
          <a:p>
            <a:pPr marL="521208" lvl="1" indent="-260604" algn="l">
              <a:lnSpc>
                <a:spcPts val="3110"/>
              </a:lnSpc>
              <a:buFont typeface="Arial"/>
              <a:buChar char="•"/>
            </a:pPr>
            <a:r>
              <a:rPr lang="en-US" sz="2879" spc="-160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Dados</a:t>
            </a:r>
          </a:p>
          <a:p>
            <a:pPr marL="521208" lvl="1" indent="-260604" algn="l">
              <a:lnSpc>
                <a:spcPts val="3110"/>
              </a:lnSpc>
              <a:buFont typeface="Arial"/>
              <a:buChar char="•"/>
            </a:pPr>
            <a:r>
              <a:rPr lang="en-US" sz="2879" spc="-158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Informações</a:t>
            </a:r>
          </a:p>
          <a:p>
            <a:pPr marL="521208" lvl="1" indent="-260604" algn="l">
              <a:lnSpc>
                <a:spcPts val="3110"/>
              </a:lnSpc>
              <a:buFont typeface="Arial"/>
              <a:buChar char="•"/>
            </a:pPr>
            <a:r>
              <a:rPr lang="en-US" sz="2879" spc="-160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Estudos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84954" y="1219740"/>
            <a:ext cx="8961120" cy="26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5040" b="1" spc="47">
                <a:solidFill>
                  <a:srgbClr val="0D264B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Coleta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Estatísticos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Tarifas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Contábeis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Pontualidade  e  regularidade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84954" y="4206793"/>
            <a:ext cx="8961120" cy="3491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5040" b="1" spc="47">
                <a:solidFill>
                  <a:srgbClr val="0D264B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Tratamento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Sistemas para recebimento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Metodologia para auditoria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Filtros</a:t>
            </a:r>
          </a:p>
          <a:p>
            <a:pPr marL="521208" lvl="1" indent="-260604" algn="l">
              <a:lnSpc>
                <a:spcPts val="3455"/>
              </a:lnSpc>
              <a:buFont typeface="Arial"/>
              <a:buChar char="•"/>
            </a:pPr>
            <a:r>
              <a:rPr lang="en-US" sz="2879" spc="26">
                <a:solidFill>
                  <a:srgbClr val="0D264B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Ajustes</a:t>
            </a:r>
          </a:p>
          <a:p>
            <a:pPr marL="521208" lvl="1" indent="-260604" algn="l">
              <a:lnSpc>
                <a:spcPts val="3455"/>
              </a:lnSpc>
            </a:pPr>
            <a:endParaRPr lang="en-US" sz="2879" spc="26">
              <a:solidFill>
                <a:srgbClr val="0D264B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21208" lvl="1" indent="-260604" algn="l">
              <a:lnSpc>
                <a:spcPts val="3455"/>
              </a:lnSpc>
            </a:pPr>
            <a:endParaRPr lang="en-US" sz="2879" spc="26">
              <a:solidFill>
                <a:srgbClr val="0D264B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EFE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anac-logo - AEROIN"/>
          <p:cNvSpPr/>
          <p:nvPr/>
        </p:nvSpPr>
        <p:spPr>
          <a:xfrm>
            <a:off x="17004611" y="134178"/>
            <a:ext cx="950430" cy="894522"/>
          </a:xfrm>
          <a:custGeom>
            <a:avLst/>
            <a:gdLst/>
            <a:ahLst/>
            <a:cxnLst/>
            <a:rect l="l" t="t" r="r" b="b"/>
            <a:pathLst>
              <a:path w="950430" h="894522">
                <a:moveTo>
                  <a:pt x="0" y="0"/>
                </a:moveTo>
                <a:lnTo>
                  <a:pt x="950429" y="0"/>
                </a:lnTo>
                <a:lnTo>
                  <a:pt x="950429" y="894522"/>
                </a:lnTo>
                <a:lnTo>
                  <a:pt x="0" y="894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 descr="Comparing Apples and Oranges . . . but Not Oranges – Random …. and Not So  Random Musings"/>
          <p:cNvSpPr/>
          <p:nvPr/>
        </p:nvSpPr>
        <p:spPr>
          <a:xfrm>
            <a:off x="10285236" y="3267536"/>
            <a:ext cx="7194590" cy="3941591"/>
          </a:xfrm>
          <a:custGeom>
            <a:avLst/>
            <a:gdLst/>
            <a:ahLst/>
            <a:cxnLst/>
            <a:rect l="l" t="t" r="r" b="b"/>
            <a:pathLst>
              <a:path w="7194590" h="3941591">
                <a:moveTo>
                  <a:pt x="0" y="0"/>
                </a:moveTo>
                <a:lnTo>
                  <a:pt x="7194590" y="0"/>
                </a:lnTo>
                <a:lnTo>
                  <a:pt x="7194590" y="3941590"/>
                </a:lnTo>
                <a:lnTo>
                  <a:pt x="0" y="3941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85392" y="1423203"/>
            <a:ext cx="8911599" cy="8432601"/>
          </a:xfrm>
          <a:custGeom>
            <a:avLst/>
            <a:gdLst/>
            <a:ahLst/>
            <a:cxnLst/>
            <a:rect l="l" t="t" r="r" b="b"/>
            <a:pathLst>
              <a:path w="8911599" h="8432601">
                <a:moveTo>
                  <a:pt x="0" y="0"/>
                </a:moveTo>
                <a:lnTo>
                  <a:pt x="8911599" y="0"/>
                </a:lnTo>
                <a:lnTo>
                  <a:pt x="8911599" y="8432601"/>
                </a:lnTo>
                <a:lnTo>
                  <a:pt x="0" y="84326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10" name="TextBox 10"/>
          <p:cNvSpPr txBox="1"/>
          <p:nvPr/>
        </p:nvSpPr>
        <p:spPr>
          <a:xfrm>
            <a:off x="685392" y="315804"/>
            <a:ext cx="15486426" cy="110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265" b="1" spc="-32">
                <a:solidFill>
                  <a:srgbClr val="2F5597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Metodologias para medição dos preços praticados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omparing Apples and Oranges . . . but Not Oranges – Random …. and Not So  Random Musings"/>
          <p:cNvSpPr/>
          <p:nvPr/>
        </p:nvSpPr>
        <p:spPr>
          <a:xfrm>
            <a:off x="14744162" y="8294848"/>
            <a:ext cx="3239811" cy="1774946"/>
          </a:xfrm>
          <a:custGeom>
            <a:avLst/>
            <a:gdLst/>
            <a:ahLst/>
            <a:cxnLst/>
            <a:rect l="l" t="t" r="r" b="b"/>
            <a:pathLst>
              <a:path w="3239811" h="1774946">
                <a:moveTo>
                  <a:pt x="0" y="0"/>
                </a:moveTo>
                <a:lnTo>
                  <a:pt x="3239811" y="0"/>
                </a:lnTo>
                <a:lnTo>
                  <a:pt x="3239811" y="1774946"/>
                </a:lnTo>
                <a:lnTo>
                  <a:pt x="0" y="177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872977" y="66675"/>
            <a:ext cx="1318872" cy="1241291"/>
          </a:xfrm>
          <a:custGeom>
            <a:avLst/>
            <a:gdLst/>
            <a:ahLst/>
            <a:cxnLst/>
            <a:rect l="l" t="t" r="r" b="b"/>
            <a:pathLst>
              <a:path w="1318872" h="1241291">
                <a:moveTo>
                  <a:pt x="0" y="0"/>
                </a:moveTo>
                <a:lnTo>
                  <a:pt x="1318871" y="0"/>
                </a:lnTo>
                <a:lnTo>
                  <a:pt x="1318871" y="1241291"/>
                </a:lnTo>
                <a:lnTo>
                  <a:pt x="0" y="1241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58681" y="2561467"/>
          <a:ext cx="2530500" cy="256470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143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8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05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546374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434067" y="2561467"/>
          <a:ext cx="2530500" cy="2562248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9321761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2211123" y="2561467"/>
          <a:ext cx="2530500" cy="2543595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5098816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660350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3548043" y="5773480"/>
          <a:ext cx="2530500" cy="2607185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230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8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435736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323429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2211123" y="5773480"/>
          <a:ext cx="2530500" cy="2562248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15098816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>
            <a:off x="1761242" y="3282562"/>
            <a:ext cx="325381" cy="32538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53413" y="3863801"/>
            <a:ext cx="325381" cy="32538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09790" y="4172391"/>
            <a:ext cx="325381" cy="32538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74062" y="3269820"/>
            <a:ext cx="325381" cy="32538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567610" y="7393159"/>
            <a:ext cx="325381" cy="32538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239760" y="6783372"/>
            <a:ext cx="325381" cy="32538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400383" y="7086828"/>
            <a:ext cx="325381" cy="32538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037543" y="7393159"/>
            <a:ext cx="325381" cy="325381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352092" y="7086828"/>
            <a:ext cx="325381" cy="32538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450021" y="6778555"/>
            <a:ext cx="325381" cy="325381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612712" y="8757745"/>
            <a:ext cx="888100" cy="849152"/>
            <a:chOff x="0" y="0"/>
            <a:chExt cx="233903" cy="22364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33903" cy="223645"/>
            </a:xfrm>
            <a:custGeom>
              <a:avLst/>
              <a:gdLst/>
              <a:ahLst/>
              <a:cxnLst/>
              <a:rect l="l" t="t" r="r" b="b"/>
              <a:pathLst>
                <a:path w="233903" h="223645">
                  <a:moveTo>
                    <a:pt x="111822" y="0"/>
                  </a:moveTo>
                  <a:lnTo>
                    <a:pt x="122080" y="0"/>
                  </a:lnTo>
                  <a:cubicBezTo>
                    <a:pt x="183838" y="0"/>
                    <a:pt x="233903" y="50065"/>
                    <a:pt x="233903" y="111822"/>
                  </a:cubicBezTo>
                  <a:lnTo>
                    <a:pt x="233903" y="111822"/>
                  </a:lnTo>
                  <a:cubicBezTo>
                    <a:pt x="233903" y="141480"/>
                    <a:pt x="222122" y="169922"/>
                    <a:pt x="201151" y="190893"/>
                  </a:cubicBezTo>
                  <a:cubicBezTo>
                    <a:pt x="180180" y="211864"/>
                    <a:pt x="151737" y="223645"/>
                    <a:pt x="122080" y="223645"/>
                  </a:cubicBezTo>
                  <a:lnTo>
                    <a:pt x="111822" y="223645"/>
                  </a:lnTo>
                  <a:cubicBezTo>
                    <a:pt x="82165" y="223645"/>
                    <a:pt x="53723" y="211864"/>
                    <a:pt x="32752" y="190893"/>
                  </a:cubicBezTo>
                  <a:cubicBezTo>
                    <a:pt x="11781" y="169922"/>
                    <a:pt x="0" y="141480"/>
                    <a:pt x="0" y="111822"/>
                  </a:cubicBezTo>
                  <a:lnTo>
                    <a:pt x="0" y="111822"/>
                  </a:lnTo>
                  <a:cubicBezTo>
                    <a:pt x="0" y="82165"/>
                    <a:pt x="11781" y="53723"/>
                    <a:pt x="32752" y="32752"/>
                  </a:cubicBezTo>
                  <a:cubicBezTo>
                    <a:pt x="53723" y="11781"/>
                    <a:pt x="82165" y="0"/>
                    <a:pt x="1118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CBE0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233903" cy="261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85392" y="315804"/>
            <a:ext cx="15486426" cy="110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265" b="1" spc="-32">
                <a:solidFill>
                  <a:srgbClr val="02254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Metodologias para medição dos preços praticados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086623" y="2116003"/>
            <a:ext cx="14238567" cy="52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CALENDÁRIO 2025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63835" y="5070149"/>
            <a:ext cx="2355762" cy="15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0"/>
              </a:lnSpc>
            </a:pPr>
            <a:r>
              <a:rPr lang="en-US" sz="115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1 - Confraternização Universal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428239" y="5041574"/>
            <a:ext cx="2528834" cy="35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"/>
              </a:lnSpc>
            </a:pPr>
            <a:r>
              <a:rPr lang="en-US" sz="1150" b="1" u="none" strike="noStrike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18 - Sexta-Feira Santa</a:t>
            </a:r>
          </a:p>
          <a:p>
            <a:pPr marL="0" lvl="0" indent="0" algn="l">
              <a:lnSpc>
                <a:spcPts val="1495"/>
              </a:lnSpc>
            </a:pPr>
            <a:r>
              <a:rPr lang="en-US" sz="1150" b="1" u="none" strike="noStrike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21 - Tiradentes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315608" y="5070149"/>
            <a:ext cx="2355762" cy="15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0"/>
              </a:lnSpc>
            </a:pPr>
            <a:r>
              <a:rPr lang="en-US" sz="115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1 - Dia do Trabalho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58681" y="1735795"/>
            <a:ext cx="4152945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b="1">
                <a:solidFill>
                  <a:srgbClr val="FCB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MÊS DE REFERÊNCIA</a:t>
            </a:r>
          </a:p>
          <a:p>
            <a:pPr algn="ctr">
              <a:lnSpc>
                <a:spcPts val="2199"/>
              </a:lnSpc>
            </a:pPr>
            <a:r>
              <a:rPr lang="en-US" sz="2199" b="1">
                <a:solidFill>
                  <a:srgbClr val="FCB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JAN/25 - ANAC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5392" y="8898115"/>
            <a:ext cx="6090010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b="1">
                <a:solidFill>
                  <a:srgbClr val="0225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Escopo do Monitoramento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319785" y="2896086"/>
            <a:ext cx="17664188" cy="2044768"/>
            <a:chOff x="0" y="0"/>
            <a:chExt cx="4652296" cy="5385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652296" cy="538540"/>
            </a:xfrm>
            <a:custGeom>
              <a:avLst/>
              <a:gdLst/>
              <a:ahLst/>
              <a:cxnLst/>
              <a:rect l="l" t="t" r="r" b="b"/>
              <a:pathLst>
                <a:path w="4652296" h="538540">
                  <a:moveTo>
                    <a:pt x="22352" y="0"/>
                  </a:moveTo>
                  <a:lnTo>
                    <a:pt x="4629944" y="0"/>
                  </a:lnTo>
                  <a:cubicBezTo>
                    <a:pt x="4642289" y="0"/>
                    <a:pt x="4652296" y="10008"/>
                    <a:pt x="4652296" y="22352"/>
                  </a:cubicBezTo>
                  <a:lnTo>
                    <a:pt x="4652296" y="516187"/>
                  </a:lnTo>
                  <a:cubicBezTo>
                    <a:pt x="4652296" y="528532"/>
                    <a:pt x="4642289" y="538540"/>
                    <a:pt x="4629944" y="538540"/>
                  </a:cubicBezTo>
                  <a:lnTo>
                    <a:pt x="22352" y="538540"/>
                  </a:lnTo>
                  <a:cubicBezTo>
                    <a:pt x="10008" y="538540"/>
                    <a:pt x="0" y="528532"/>
                    <a:pt x="0" y="516187"/>
                  </a:cubicBezTo>
                  <a:lnTo>
                    <a:pt x="0" y="22352"/>
                  </a:lnTo>
                  <a:cubicBezTo>
                    <a:pt x="0" y="10008"/>
                    <a:pt x="10008" y="0"/>
                    <a:pt x="223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CBE0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652296" cy="576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373812" y="6179492"/>
            <a:ext cx="17664188" cy="2044768"/>
            <a:chOff x="0" y="0"/>
            <a:chExt cx="4652296" cy="5385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652296" cy="538540"/>
            </a:xfrm>
            <a:custGeom>
              <a:avLst/>
              <a:gdLst/>
              <a:ahLst/>
              <a:cxnLst/>
              <a:rect l="l" t="t" r="r" b="b"/>
              <a:pathLst>
                <a:path w="4652296" h="538540">
                  <a:moveTo>
                    <a:pt x="22352" y="0"/>
                  </a:moveTo>
                  <a:lnTo>
                    <a:pt x="4629944" y="0"/>
                  </a:lnTo>
                  <a:cubicBezTo>
                    <a:pt x="4642289" y="0"/>
                    <a:pt x="4652296" y="10008"/>
                    <a:pt x="4652296" y="22352"/>
                  </a:cubicBezTo>
                  <a:lnTo>
                    <a:pt x="4652296" y="516187"/>
                  </a:lnTo>
                  <a:cubicBezTo>
                    <a:pt x="4652296" y="528532"/>
                    <a:pt x="4642289" y="538540"/>
                    <a:pt x="4629944" y="538540"/>
                  </a:cubicBezTo>
                  <a:lnTo>
                    <a:pt x="22352" y="538540"/>
                  </a:lnTo>
                  <a:cubicBezTo>
                    <a:pt x="10008" y="538540"/>
                    <a:pt x="0" y="528532"/>
                    <a:pt x="0" y="516187"/>
                  </a:cubicBezTo>
                  <a:lnTo>
                    <a:pt x="0" y="22352"/>
                  </a:lnTo>
                  <a:cubicBezTo>
                    <a:pt x="0" y="10008"/>
                    <a:pt x="10008" y="0"/>
                    <a:pt x="223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CBE0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4652296" cy="576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omparing Apples and Oranges . . . but Not Oranges – Random …. and Not So  Random Musings"/>
          <p:cNvSpPr/>
          <p:nvPr/>
        </p:nvSpPr>
        <p:spPr>
          <a:xfrm>
            <a:off x="14744162" y="8294848"/>
            <a:ext cx="3239811" cy="1774946"/>
          </a:xfrm>
          <a:custGeom>
            <a:avLst/>
            <a:gdLst/>
            <a:ahLst/>
            <a:cxnLst/>
            <a:rect l="l" t="t" r="r" b="b"/>
            <a:pathLst>
              <a:path w="3239811" h="1774946">
                <a:moveTo>
                  <a:pt x="0" y="0"/>
                </a:moveTo>
                <a:lnTo>
                  <a:pt x="3239811" y="0"/>
                </a:lnTo>
                <a:lnTo>
                  <a:pt x="3239811" y="1774946"/>
                </a:lnTo>
                <a:lnTo>
                  <a:pt x="0" y="177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58681" y="2561467"/>
          <a:ext cx="2530500" cy="256470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143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JANEIRO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8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05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546374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FEVEREIRO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434067" y="2561467"/>
          <a:ext cx="2530500" cy="2562248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MARÇO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321761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ABRIL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2211123" y="2561467"/>
          <a:ext cx="2530500" cy="2543595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MAIO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098816" y="2561467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JUNHO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660350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JULHO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548043" y="5773480"/>
          <a:ext cx="2530500" cy="2607185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230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AGOSTO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8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6435736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9323429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OUTUBRO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2211123" y="5773480"/>
          <a:ext cx="2530500" cy="2562248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NOVEMBRO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5098816" y="5773480"/>
          <a:ext cx="2530500" cy="2560851"/>
        </p:xfrm>
        <a:graphic>
          <a:graphicData uri="http://schemas.openxmlformats.org/drawingml/2006/table">
            <a:tbl>
              <a:tblPr/>
              <a:tblGrid>
                <a:gridCol w="3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56"/>
                        </a:lnSpc>
                        <a:defRPr/>
                      </a:pPr>
                      <a:r>
                        <a:rPr lang="en-US" sz="1683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DEZEMBRO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06" cap="flat" cmpd="sng" algn="ctr">
                      <a:solidFill>
                        <a:srgbClr val="8194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19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27"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22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23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24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25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26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8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27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28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29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30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r>
                        <a:rPr lang="en-US" sz="1157" b="1">
                          <a:solidFill>
                            <a:srgbClr val="02254F"/>
                          </a:solidFill>
                          <a:latin typeface="Montserrat Semi-Bold"/>
                          <a:ea typeface="Montserrat Semi-Bold"/>
                          <a:cs typeface="Montserrat Semi-Bold"/>
                          <a:sym typeface="Montserrat Semi-Bold"/>
                        </a:rPr>
                        <a:t>31</a:t>
                      </a: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57"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9"/>
                        </a:lnSpc>
                        <a:defRPr/>
                      </a:pPr>
                      <a:endParaRPr lang="en-US" sz="1100"/>
                    </a:p>
                  </a:txBody>
                  <a:tcPr marL="31315" marR="31315" marT="31315" marB="31315">
                    <a:lnL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Group 15"/>
          <p:cNvGrpSpPr/>
          <p:nvPr/>
        </p:nvGrpSpPr>
        <p:grpSpPr>
          <a:xfrm>
            <a:off x="1761242" y="3282562"/>
            <a:ext cx="325381" cy="32538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53413" y="3863801"/>
            <a:ext cx="325381" cy="32538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09790" y="4172391"/>
            <a:ext cx="325381" cy="32538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674062" y="3269820"/>
            <a:ext cx="325381" cy="3253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567610" y="7393159"/>
            <a:ext cx="325381" cy="32538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239760" y="6783372"/>
            <a:ext cx="325381" cy="32538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400383" y="7086828"/>
            <a:ext cx="325381" cy="32538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037543" y="7393159"/>
            <a:ext cx="325381" cy="32538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52092" y="7086828"/>
            <a:ext cx="325381" cy="32538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450021" y="6778555"/>
            <a:ext cx="325381" cy="32538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2254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612712" y="8757745"/>
            <a:ext cx="888100" cy="849152"/>
            <a:chOff x="0" y="0"/>
            <a:chExt cx="233903" cy="22364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33903" cy="223645"/>
            </a:xfrm>
            <a:custGeom>
              <a:avLst/>
              <a:gdLst/>
              <a:ahLst/>
              <a:cxnLst/>
              <a:rect l="l" t="t" r="r" b="b"/>
              <a:pathLst>
                <a:path w="233903" h="223645">
                  <a:moveTo>
                    <a:pt x="111822" y="0"/>
                  </a:moveTo>
                  <a:lnTo>
                    <a:pt x="122080" y="0"/>
                  </a:lnTo>
                  <a:cubicBezTo>
                    <a:pt x="183838" y="0"/>
                    <a:pt x="233903" y="50065"/>
                    <a:pt x="233903" y="111822"/>
                  </a:cubicBezTo>
                  <a:lnTo>
                    <a:pt x="233903" y="111822"/>
                  </a:lnTo>
                  <a:cubicBezTo>
                    <a:pt x="233903" y="141480"/>
                    <a:pt x="222122" y="169922"/>
                    <a:pt x="201151" y="190893"/>
                  </a:cubicBezTo>
                  <a:cubicBezTo>
                    <a:pt x="180180" y="211864"/>
                    <a:pt x="151737" y="223645"/>
                    <a:pt x="122080" y="223645"/>
                  </a:cubicBezTo>
                  <a:lnTo>
                    <a:pt x="111822" y="223645"/>
                  </a:lnTo>
                  <a:cubicBezTo>
                    <a:pt x="82165" y="223645"/>
                    <a:pt x="53723" y="211864"/>
                    <a:pt x="32752" y="190893"/>
                  </a:cubicBezTo>
                  <a:cubicBezTo>
                    <a:pt x="11781" y="169922"/>
                    <a:pt x="0" y="141480"/>
                    <a:pt x="0" y="111822"/>
                  </a:cubicBezTo>
                  <a:lnTo>
                    <a:pt x="0" y="111822"/>
                  </a:lnTo>
                  <a:cubicBezTo>
                    <a:pt x="0" y="82165"/>
                    <a:pt x="11781" y="53723"/>
                    <a:pt x="32752" y="32752"/>
                  </a:cubicBezTo>
                  <a:cubicBezTo>
                    <a:pt x="53723" y="11781"/>
                    <a:pt x="82165" y="0"/>
                    <a:pt x="1118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233903" cy="261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547729" y="3314700"/>
            <a:ext cx="520071" cy="549166"/>
            <a:chOff x="0" y="0"/>
            <a:chExt cx="136973" cy="14463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6448305" y="0"/>
            <a:ext cx="1608745" cy="1514113"/>
          </a:xfrm>
          <a:custGeom>
            <a:avLst/>
            <a:gdLst/>
            <a:ahLst/>
            <a:cxnLst/>
            <a:rect l="l" t="t" r="r" b="b"/>
            <a:pathLst>
              <a:path w="1608745" h="1514113">
                <a:moveTo>
                  <a:pt x="0" y="0"/>
                </a:moveTo>
                <a:lnTo>
                  <a:pt x="1608745" y="0"/>
                </a:lnTo>
                <a:lnTo>
                  <a:pt x="1608745" y="1514113"/>
                </a:lnTo>
                <a:lnTo>
                  <a:pt x="0" y="1514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TextBox 52"/>
          <p:cNvSpPr txBox="1"/>
          <p:nvPr/>
        </p:nvSpPr>
        <p:spPr>
          <a:xfrm>
            <a:off x="685392" y="315804"/>
            <a:ext cx="15486426" cy="110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265" b="1" spc="-32">
                <a:solidFill>
                  <a:srgbClr val="02254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Metodologias para medição dos preços praticados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086623" y="2116003"/>
            <a:ext cx="14238567" cy="52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CALENDÁRIO 2025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63835" y="5070149"/>
            <a:ext cx="2355762" cy="15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0"/>
              </a:lnSpc>
            </a:pPr>
            <a:r>
              <a:rPr lang="en-US" sz="115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1 - Confraternização Universal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428239" y="5041574"/>
            <a:ext cx="2528834" cy="35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"/>
              </a:lnSpc>
            </a:pPr>
            <a:r>
              <a:rPr lang="en-US" sz="1150" b="1" u="none" strike="noStrike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18 - Sexta-Feira Santa</a:t>
            </a:r>
          </a:p>
          <a:p>
            <a:pPr marL="0" lvl="0" indent="0" algn="l">
              <a:lnSpc>
                <a:spcPts val="1495"/>
              </a:lnSpc>
            </a:pPr>
            <a:r>
              <a:rPr lang="en-US" sz="1150" b="1" u="none" strike="noStrike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21 - Tiradentes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315608" y="5070149"/>
            <a:ext cx="2355762" cy="15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0"/>
              </a:lnSpc>
            </a:pPr>
            <a:r>
              <a:rPr lang="en-US" sz="1150" b="1">
                <a:solidFill>
                  <a:srgbClr val="02254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1 - Dia do Trabalho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8681" y="1735795"/>
            <a:ext cx="4152945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b="1">
                <a:solidFill>
                  <a:srgbClr val="FCB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MÊS DE REFERÊNCIA</a:t>
            </a:r>
          </a:p>
          <a:p>
            <a:pPr algn="ctr">
              <a:lnSpc>
                <a:spcPts val="2199"/>
              </a:lnSpc>
            </a:pPr>
            <a:r>
              <a:rPr lang="en-US" sz="2199" b="1">
                <a:solidFill>
                  <a:srgbClr val="FCB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JAN/25 - ANAC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85392" y="8898115"/>
            <a:ext cx="6090010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b="1">
                <a:solidFill>
                  <a:srgbClr val="0225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Escopo do Monitoramento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6352676" y="3899268"/>
            <a:ext cx="520071" cy="549166"/>
            <a:chOff x="0" y="0"/>
            <a:chExt cx="136973" cy="14463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13765" y="3248624"/>
            <a:ext cx="3036851" cy="1555735"/>
            <a:chOff x="0" y="0"/>
            <a:chExt cx="799829" cy="40974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99829" cy="409741"/>
            </a:xfrm>
            <a:custGeom>
              <a:avLst/>
              <a:gdLst/>
              <a:ahLst/>
              <a:cxnLst/>
              <a:rect l="l" t="t" r="r" b="b"/>
              <a:pathLst>
                <a:path w="799829" h="409741">
                  <a:moveTo>
                    <a:pt x="130016" y="0"/>
                  </a:moveTo>
                  <a:lnTo>
                    <a:pt x="669813" y="0"/>
                  </a:lnTo>
                  <a:cubicBezTo>
                    <a:pt x="704296" y="0"/>
                    <a:pt x="737366" y="13698"/>
                    <a:pt x="761748" y="38081"/>
                  </a:cubicBezTo>
                  <a:cubicBezTo>
                    <a:pt x="786131" y="62463"/>
                    <a:pt x="799829" y="95533"/>
                    <a:pt x="799829" y="130016"/>
                  </a:cubicBezTo>
                  <a:lnTo>
                    <a:pt x="799829" y="279725"/>
                  </a:lnTo>
                  <a:cubicBezTo>
                    <a:pt x="799829" y="314208"/>
                    <a:pt x="786131" y="347278"/>
                    <a:pt x="761748" y="371660"/>
                  </a:cubicBezTo>
                  <a:cubicBezTo>
                    <a:pt x="737366" y="396043"/>
                    <a:pt x="704296" y="409741"/>
                    <a:pt x="669813" y="409741"/>
                  </a:cubicBezTo>
                  <a:lnTo>
                    <a:pt x="130016" y="409741"/>
                  </a:lnTo>
                  <a:cubicBezTo>
                    <a:pt x="95533" y="409741"/>
                    <a:pt x="62463" y="396043"/>
                    <a:pt x="38081" y="371660"/>
                  </a:cubicBezTo>
                  <a:cubicBezTo>
                    <a:pt x="13698" y="347278"/>
                    <a:pt x="0" y="314208"/>
                    <a:pt x="0" y="279725"/>
                  </a:cubicBezTo>
                  <a:lnTo>
                    <a:pt x="0" y="130016"/>
                  </a:lnTo>
                  <a:cubicBezTo>
                    <a:pt x="0" y="95533"/>
                    <a:pt x="13698" y="62463"/>
                    <a:pt x="38081" y="38081"/>
                  </a:cubicBezTo>
                  <a:cubicBezTo>
                    <a:pt x="62463" y="13698"/>
                    <a:pt x="95533" y="0"/>
                    <a:pt x="1300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CBE0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799829" cy="447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547729" y="3580888"/>
            <a:ext cx="520071" cy="549166"/>
            <a:chOff x="0" y="0"/>
            <a:chExt cx="136973" cy="144636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352676" y="4165456"/>
            <a:ext cx="520071" cy="549166"/>
            <a:chOff x="0" y="0"/>
            <a:chExt cx="136973" cy="144636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527882" y="4009766"/>
            <a:ext cx="520071" cy="549166"/>
            <a:chOff x="0" y="0"/>
            <a:chExt cx="136973" cy="144636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332829" y="4594334"/>
            <a:ext cx="520071" cy="549166"/>
            <a:chOff x="0" y="0"/>
            <a:chExt cx="136973" cy="144636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36973" cy="144636"/>
            </a:xfrm>
            <a:custGeom>
              <a:avLst/>
              <a:gdLst/>
              <a:ahLst/>
              <a:cxnLst/>
              <a:rect l="l" t="t" r="r" b="b"/>
              <a:pathLst>
                <a:path w="136973" h="144636">
                  <a:moveTo>
                    <a:pt x="68487" y="0"/>
                  </a:moveTo>
                  <a:lnTo>
                    <a:pt x="68487" y="0"/>
                  </a:lnTo>
                  <a:cubicBezTo>
                    <a:pt x="86650" y="0"/>
                    <a:pt x="104070" y="7216"/>
                    <a:pt x="116914" y="20059"/>
                  </a:cubicBezTo>
                  <a:cubicBezTo>
                    <a:pt x="129758" y="32903"/>
                    <a:pt x="136973" y="50323"/>
                    <a:pt x="136973" y="68487"/>
                  </a:cubicBezTo>
                  <a:lnTo>
                    <a:pt x="136973" y="76150"/>
                  </a:lnTo>
                  <a:cubicBezTo>
                    <a:pt x="136973" y="113974"/>
                    <a:pt x="106311" y="144636"/>
                    <a:pt x="68487" y="144636"/>
                  </a:cubicBezTo>
                  <a:lnTo>
                    <a:pt x="68487" y="144636"/>
                  </a:lnTo>
                  <a:cubicBezTo>
                    <a:pt x="50323" y="144636"/>
                    <a:pt x="32903" y="137421"/>
                    <a:pt x="20059" y="124577"/>
                  </a:cubicBezTo>
                  <a:cubicBezTo>
                    <a:pt x="7216" y="111733"/>
                    <a:pt x="0" y="94314"/>
                    <a:pt x="0" y="76150"/>
                  </a:cubicBezTo>
                  <a:lnTo>
                    <a:pt x="0" y="68487"/>
                  </a:lnTo>
                  <a:cubicBezTo>
                    <a:pt x="0" y="30663"/>
                    <a:pt x="30663" y="0"/>
                    <a:pt x="68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8CF080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136973" cy="18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EFE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Comparing Apples and Oranges . . . but Not Oranges – Random …. and Not So  Random Musings"/>
          <p:cNvSpPr/>
          <p:nvPr/>
        </p:nvSpPr>
        <p:spPr>
          <a:xfrm>
            <a:off x="355869" y="8082972"/>
            <a:ext cx="3493429" cy="1913892"/>
          </a:xfrm>
          <a:custGeom>
            <a:avLst/>
            <a:gdLst/>
            <a:ahLst/>
            <a:cxnLst/>
            <a:rect l="l" t="t" r="r" b="b"/>
            <a:pathLst>
              <a:path w="3493429" h="1913892">
                <a:moveTo>
                  <a:pt x="0" y="0"/>
                </a:moveTo>
                <a:lnTo>
                  <a:pt x="3493429" y="0"/>
                </a:lnTo>
                <a:lnTo>
                  <a:pt x="3493429" y="1913892"/>
                </a:lnTo>
                <a:lnTo>
                  <a:pt x="0" y="191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-1323629" y="1677433"/>
            <a:ext cx="19318433" cy="6713155"/>
          </a:xfrm>
          <a:custGeom>
            <a:avLst/>
            <a:gdLst/>
            <a:ahLst/>
            <a:cxnLst/>
            <a:rect l="l" t="t" r="r" b="b"/>
            <a:pathLst>
              <a:path w="19318433" h="6713155">
                <a:moveTo>
                  <a:pt x="0" y="0"/>
                </a:moveTo>
                <a:lnTo>
                  <a:pt x="19318433" y="0"/>
                </a:lnTo>
                <a:lnTo>
                  <a:pt x="19318433" y="6713156"/>
                </a:lnTo>
                <a:lnTo>
                  <a:pt x="0" y="6713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685392" y="315804"/>
            <a:ext cx="15486426" cy="110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265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Metodologias</a:t>
            </a:r>
            <a:r>
              <a:rPr lang="en-US" sz="5265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para </a:t>
            </a:r>
            <a:r>
              <a:rPr lang="en-US" sz="5265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medição</a:t>
            </a:r>
            <a:r>
              <a:rPr lang="en-US" sz="5265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dos </a:t>
            </a:r>
            <a:r>
              <a:rPr lang="en-US" sz="5265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preços</a:t>
            </a:r>
            <a:r>
              <a:rPr lang="en-US" sz="5265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265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praticados</a:t>
            </a:r>
            <a:endParaRPr lang="en-US" sz="5265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62C4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 descr="Uma imagem contendo desenho  Descrição gerada automaticamente"/>
          <p:cNvSpPr/>
          <p:nvPr/>
        </p:nvSpPr>
        <p:spPr>
          <a:xfrm>
            <a:off x="14100048" y="9053458"/>
            <a:ext cx="3601560" cy="739767"/>
          </a:xfrm>
          <a:custGeom>
            <a:avLst/>
            <a:gdLst/>
            <a:ahLst/>
            <a:cxnLst/>
            <a:rect l="l" t="t" r="r" b="b"/>
            <a:pathLst>
              <a:path w="3601560" h="739767">
                <a:moveTo>
                  <a:pt x="0" y="0"/>
                </a:moveTo>
                <a:lnTo>
                  <a:pt x="3601560" y="0"/>
                </a:lnTo>
                <a:lnTo>
                  <a:pt x="3601560" y="739768"/>
                </a:lnTo>
                <a:lnTo>
                  <a:pt x="0" y="739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BFEFE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Comparing Apples and Oranges . . . but Not Oranges – Random …. and Not So  Random Musings"/>
          <p:cNvSpPr/>
          <p:nvPr/>
        </p:nvSpPr>
        <p:spPr>
          <a:xfrm>
            <a:off x="14425103" y="315804"/>
            <a:ext cx="3493429" cy="1913892"/>
          </a:xfrm>
          <a:custGeom>
            <a:avLst/>
            <a:gdLst/>
            <a:ahLst/>
            <a:cxnLst/>
            <a:rect l="l" t="t" r="r" b="b"/>
            <a:pathLst>
              <a:path w="3493429" h="1913892">
                <a:moveTo>
                  <a:pt x="0" y="0"/>
                </a:moveTo>
                <a:lnTo>
                  <a:pt x="3493429" y="0"/>
                </a:lnTo>
                <a:lnTo>
                  <a:pt x="3493429" y="1913892"/>
                </a:lnTo>
                <a:lnTo>
                  <a:pt x="0" y="191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685392" y="315804"/>
            <a:ext cx="1548642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5265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Comentários</a:t>
            </a:r>
            <a:endParaRPr lang="en-US" sz="5265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117CC-1297-F41A-E71B-9C60D83A6447}"/>
              </a:ext>
            </a:extLst>
          </p:cNvPr>
          <p:cNvSpPr txBox="1"/>
          <p:nvPr/>
        </p:nvSpPr>
        <p:spPr>
          <a:xfrm>
            <a:off x="1400787" y="2518286"/>
            <a:ext cx="15486426" cy="7242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</a:pP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Apesar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termos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o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mesmo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objetivo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acompanhar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o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preço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,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nossas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metodologias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são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diferentes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.</a:t>
            </a:r>
          </a:p>
          <a:p>
            <a:pPr algn="l">
              <a:lnSpc>
                <a:spcPts val="5686"/>
              </a:lnSpc>
            </a:pPr>
            <a:endParaRPr lang="en-US" sz="3600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5686"/>
              </a:lnSpc>
            </a:pP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Por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isso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trarão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resultados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diferentes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.</a:t>
            </a:r>
          </a:p>
          <a:p>
            <a:pPr algn="l">
              <a:lnSpc>
                <a:spcPts val="5686"/>
              </a:lnSpc>
            </a:pPr>
            <a:endParaRPr lang="en-US" sz="3600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5686"/>
              </a:lnSpc>
            </a:pP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nenhuma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das duas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está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“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errada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”.</a:t>
            </a:r>
          </a:p>
          <a:p>
            <a:pPr algn="l">
              <a:lnSpc>
                <a:spcPts val="5686"/>
              </a:lnSpc>
            </a:pPr>
            <a:endParaRPr lang="en-US" sz="3600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5686"/>
              </a:lnSpc>
            </a:pP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Temos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que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comunicar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com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clareza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isso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à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sociedade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para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evitar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-32" dirty="0" err="1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desinformação</a:t>
            </a: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.</a:t>
            </a:r>
          </a:p>
          <a:p>
            <a:pPr algn="l">
              <a:lnSpc>
                <a:spcPts val="5686"/>
              </a:lnSpc>
            </a:pPr>
            <a:endParaRPr lang="en-US" sz="3600" b="1" spc="-32" dirty="0">
              <a:solidFill>
                <a:srgbClr val="FB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5686"/>
              </a:lnSpc>
            </a:pPr>
            <a:r>
              <a:rPr lang="en-US" sz="3600" b="1" spc="-32" dirty="0">
                <a:solidFill>
                  <a:srgbClr val="FB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40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1136</Words>
  <Application>Microsoft Office PowerPoint</Application>
  <PresentationFormat>Personalizar</PresentationFormat>
  <Paragraphs>994</Paragraphs>
  <Slides>10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Arimo Bold</vt:lpstr>
      <vt:lpstr>Arial</vt:lpstr>
      <vt:lpstr>Open Sans Bold</vt:lpstr>
      <vt:lpstr>TT Rounds Condensed</vt:lpstr>
      <vt:lpstr>Calibri</vt:lpstr>
      <vt:lpstr>Arimo</vt:lpstr>
      <vt:lpstr>Montserrat Bold</vt:lpstr>
      <vt:lpstr>TT Rounds Condensed Bold</vt:lpstr>
      <vt:lpstr>Montserrat Semi-Bold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Tarifas - Volatilidade.pptx</dc:title>
  <dc:creator>Mário Sérgio Rocha Gordilho Júnior</dc:creator>
  <cp:lastModifiedBy>Raquel Irber de Azevedo Lopes</cp:lastModifiedBy>
  <cp:revision>4</cp:revision>
  <dcterms:created xsi:type="dcterms:W3CDTF">2006-08-16T00:00:00Z</dcterms:created>
  <dcterms:modified xsi:type="dcterms:W3CDTF">2024-10-11T12:28:32Z</dcterms:modified>
  <dc:identifier>DAGTNwFOi-Q</dc:identifier>
</cp:coreProperties>
</file>