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  <p:sldMasterId id="2147483669" r:id="rId5"/>
    <p:sldMasterId id="2147483869" r:id="rId6"/>
  </p:sldMasterIdLst>
  <p:notesMasterIdLst>
    <p:notesMasterId r:id="rId58"/>
  </p:notesMasterIdLst>
  <p:sldIdLst>
    <p:sldId id="286" r:id="rId7"/>
    <p:sldId id="285" r:id="rId8"/>
    <p:sldId id="653" r:id="rId9"/>
    <p:sldId id="312" r:id="rId10"/>
    <p:sldId id="313" r:id="rId11"/>
    <p:sldId id="314" r:id="rId12"/>
    <p:sldId id="299" r:id="rId13"/>
    <p:sldId id="658" r:id="rId14"/>
    <p:sldId id="651" r:id="rId15"/>
    <p:sldId id="656" r:id="rId16"/>
    <p:sldId id="315" r:id="rId17"/>
    <p:sldId id="659" r:id="rId18"/>
    <p:sldId id="621" r:id="rId19"/>
    <p:sldId id="625" r:id="rId20"/>
    <p:sldId id="623" r:id="rId21"/>
    <p:sldId id="624" r:id="rId22"/>
    <p:sldId id="626" r:id="rId23"/>
    <p:sldId id="627" r:id="rId24"/>
    <p:sldId id="628" r:id="rId25"/>
    <p:sldId id="655" r:id="rId26"/>
    <p:sldId id="320" r:id="rId27"/>
    <p:sldId id="323" r:id="rId28"/>
    <p:sldId id="321" r:id="rId29"/>
    <p:sldId id="612" r:id="rId30"/>
    <p:sldId id="606" r:id="rId31"/>
    <p:sldId id="322" r:id="rId32"/>
    <p:sldId id="325" r:id="rId33"/>
    <p:sldId id="609" r:id="rId34"/>
    <p:sldId id="611" r:id="rId35"/>
    <p:sldId id="614" r:id="rId36"/>
    <p:sldId id="615" r:id="rId37"/>
    <p:sldId id="617" r:id="rId38"/>
    <p:sldId id="616" r:id="rId39"/>
    <p:sldId id="618" r:id="rId40"/>
    <p:sldId id="619" r:id="rId41"/>
    <p:sldId id="657" r:id="rId42"/>
    <p:sldId id="631" r:id="rId43"/>
    <p:sldId id="635" r:id="rId44"/>
    <p:sldId id="632" r:id="rId45"/>
    <p:sldId id="633" r:id="rId46"/>
    <p:sldId id="634" r:id="rId47"/>
    <p:sldId id="646" r:id="rId48"/>
    <p:sldId id="638" r:id="rId49"/>
    <p:sldId id="643" r:id="rId50"/>
    <p:sldId id="644" r:id="rId51"/>
    <p:sldId id="660" r:id="rId52"/>
    <p:sldId id="648" r:id="rId53"/>
    <p:sldId id="661" r:id="rId54"/>
    <p:sldId id="605" r:id="rId55"/>
    <p:sldId id="637" r:id="rId56"/>
    <p:sldId id="273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08865D9-27D4-40C1-B716-6A39107C4795}">
          <p14:sldIdLst>
            <p14:sldId id="286"/>
            <p14:sldId id="285"/>
            <p14:sldId id="653"/>
            <p14:sldId id="312"/>
            <p14:sldId id="313"/>
            <p14:sldId id="314"/>
            <p14:sldId id="299"/>
            <p14:sldId id="658"/>
            <p14:sldId id="651"/>
            <p14:sldId id="656"/>
            <p14:sldId id="315"/>
            <p14:sldId id="659"/>
            <p14:sldId id="621"/>
            <p14:sldId id="625"/>
            <p14:sldId id="623"/>
            <p14:sldId id="624"/>
            <p14:sldId id="626"/>
            <p14:sldId id="627"/>
            <p14:sldId id="628"/>
            <p14:sldId id="655"/>
            <p14:sldId id="320"/>
            <p14:sldId id="323"/>
            <p14:sldId id="321"/>
            <p14:sldId id="612"/>
            <p14:sldId id="606"/>
            <p14:sldId id="322"/>
            <p14:sldId id="325"/>
            <p14:sldId id="609"/>
            <p14:sldId id="611"/>
            <p14:sldId id="614"/>
            <p14:sldId id="615"/>
            <p14:sldId id="617"/>
            <p14:sldId id="616"/>
            <p14:sldId id="618"/>
            <p14:sldId id="619"/>
            <p14:sldId id="657"/>
            <p14:sldId id="631"/>
            <p14:sldId id="635"/>
            <p14:sldId id="632"/>
            <p14:sldId id="633"/>
            <p14:sldId id="634"/>
            <p14:sldId id="646"/>
            <p14:sldId id="638"/>
            <p14:sldId id="643"/>
            <p14:sldId id="644"/>
            <p14:sldId id="660"/>
            <p14:sldId id="648"/>
            <p14:sldId id="661"/>
            <p14:sldId id="605"/>
            <p14:sldId id="637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5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082"/>
    <a:srgbClr val="F76E57"/>
    <a:srgbClr val="FF9966"/>
    <a:srgbClr val="CCD2D8"/>
    <a:srgbClr val="ADAEB0"/>
    <a:srgbClr val="0D8CBA"/>
    <a:srgbClr val="105170"/>
    <a:srgbClr val="0681B4"/>
    <a:srgbClr val="0A4362"/>
    <a:srgbClr val="4AFB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3F181F-CC32-482C-BAAE-D33E102EA884}" v="8469" dt="2024-10-09T19:33:57.165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>
        <p:guide orient="horz" pos="365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theme" Target="theme/theme1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E72B6-B26B-4B30-9C15-CFE043F73046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2722B-40BB-4C22-BFE3-E42802F76D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786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2722B-40BB-4C22-BFE3-E42802F76DA9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9562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2722B-40BB-4C22-BFE3-E42802F76DA9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851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2722B-40BB-4C22-BFE3-E42802F76DA9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7477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2722B-40BB-4C22-BFE3-E42802F76DA9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198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2722B-40BB-4C22-BFE3-E42802F76DA9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2126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2722B-40BB-4C22-BFE3-E42802F76DA9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2453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2722B-40BB-4C22-BFE3-E42802F76DA9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6696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2722B-40BB-4C22-BFE3-E42802F76DA9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77210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2722B-40BB-4C22-BFE3-E42802F76DA9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49010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2722B-40BB-4C22-BFE3-E42802F76DA9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57198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2722B-40BB-4C22-BFE3-E42802F76DA9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3967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2722B-40BB-4C22-BFE3-E42802F76DA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9643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2722B-40BB-4C22-BFE3-E42802F76DA9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1971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57B6C-97B6-434E-8CCE-10E8F2173D8E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6693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A718F93-6362-45DF-83C3-F9EF81952083}" type="slidenum">
              <a:rPr lang="pt-BR"/>
              <a:pPr eaLnBrk="1" hangingPunct="1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73512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2722B-40BB-4C22-BFE3-E42802F76DA9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9128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2722B-40BB-4C22-BFE3-E42802F76DA9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89529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2722B-40BB-4C22-BFE3-E42802F76DA9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66352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2722B-40BB-4C22-BFE3-E42802F76DA9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12478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2722B-40BB-4C22-BFE3-E42802F76DA9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40315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2722B-40BB-4C22-BFE3-E42802F76DA9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83286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2722B-40BB-4C22-BFE3-E42802F76DA9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3372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2722B-40BB-4C22-BFE3-E42802F76DA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18755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2722B-40BB-4C22-BFE3-E42802F76DA9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09105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2722B-40BB-4C22-BFE3-E42802F76DA9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93409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2722B-40BB-4C22-BFE3-E42802F76DA9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03902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2722B-40BB-4C22-BFE3-E42802F76DA9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85358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2722B-40BB-4C22-BFE3-E42802F76DA9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02178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2722B-40BB-4C22-BFE3-E42802F76DA9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2105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2722B-40BB-4C22-BFE3-E42802F76DA9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95845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2722B-40BB-4C22-BFE3-E42802F76DA9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14406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2722B-40BB-4C22-BFE3-E42802F76DA9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91403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2722B-40BB-4C22-BFE3-E42802F76DA9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5779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2722B-40BB-4C22-BFE3-E42802F76DA9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83213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2722B-40BB-4C22-BFE3-E42802F76DA9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6585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2722B-40BB-4C22-BFE3-E42802F76DA9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36892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Ler o slide.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2722B-40BB-4C22-BFE3-E42802F76DA9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618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2722B-40BB-4C22-BFE3-E42802F76DA9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388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2722B-40BB-4C22-BFE3-E42802F76DA9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140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2722B-40BB-4C22-BFE3-E42802F76DA9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230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2722B-40BB-4C22-BFE3-E42802F76DA9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048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2722B-40BB-4C22-BFE3-E42802F76DA9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0795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a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C81D0D5-4689-C9F4-17ED-94EC56797E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4" y="1586"/>
            <a:ext cx="12186353" cy="6854824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56C3F73-C18A-DB92-0687-B639F0832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823" y="2215950"/>
            <a:ext cx="4682383" cy="784945"/>
          </a:xfrm>
          <a:prstGeom prst="rect">
            <a:avLst/>
          </a:prstGeom>
        </p:spPr>
        <p:txBody>
          <a:bodyPr/>
          <a:lstStyle>
            <a:lvl1pPr algn="l">
              <a:defRPr sz="4000" b="1" spc="-1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/>
              <a:t>Título da Apresentação</a:t>
            </a:r>
          </a:p>
        </p:txBody>
      </p:sp>
      <p:sp>
        <p:nvSpPr>
          <p:cNvPr id="10" name="Espaço Reservado para Texto 4">
            <a:extLst>
              <a:ext uri="{FF2B5EF4-FFF2-40B4-BE49-F238E27FC236}">
                <a16:creationId xmlns:a16="http://schemas.microsoft.com/office/drawing/2014/main" id="{EBC2DD7B-79E1-EFD1-CDAF-1F7FD6AA56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72823" y="3192087"/>
            <a:ext cx="4682383" cy="5412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8CF080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342538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E6F239-4C4D-2E20-83B7-AF353E07A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487F13-ED10-17C8-C819-5A10B2813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B654EE0-A495-11D6-2F02-58A0B3A50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999BB3E-CE6D-F78B-2613-EF6E969B2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A571-F7BA-4EEE-A960-C0E0D9D53566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C9F5F10-5E4B-1DFD-A6C4-D5C86A3D2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81FC987-1A70-AD1B-5C03-7A58F2CD4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E204-C4E7-41C9-95A9-8FDDC5A4C5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0027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3FD977-7D9A-342A-C35B-CE5CDCC72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D9568BE-59CE-0EC9-7979-79BEAB4AF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5E257CA-CDFF-4086-E054-429A6AE53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B77EC26-429E-BD14-8E22-A4BC7A10AE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6B31534-890A-8465-8652-E5612C4DB2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EC4AE25-6132-956E-988A-3BDDFA18F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A571-F7BA-4EEE-A960-C0E0D9D53566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57FB2E6-4DC4-E366-60A9-47F1180A0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A395353-230D-5AF7-7CBB-20F90AA8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E204-C4E7-41C9-95A9-8FDDC5A4C5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9272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E88746-A3D6-DE2C-FE27-C5E56B24E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1B53B7C-0710-FFA0-5DEB-584A845F9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A571-F7BA-4EEE-A960-C0E0D9D53566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1FC973D-ABB3-2BB7-9A34-C5007735C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6564867-03D1-77B3-913B-DF0F0A6B8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E204-C4E7-41C9-95A9-8FDDC5A4C5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474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9C47626-518A-80CF-2962-BC133754A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A571-F7BA-4EEE-A960-C0E0D9D53566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514346D-9CB0-A0FA-ACB4-57BCA92FF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E054C08-7260-FEE9-3E85-570EA31AC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E204-C4E7-41C9-95A9-8FDDC5A4C5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6204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780348-0584-133B-C3F0-66A67CA06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46FEE6-93A0-4C04-7B3F-0B5C74902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4801E2F-1EC2-A4A4-64C3-A245EC48F0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DFC580A-5D16-B032-781C-C9B8E54FE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A571-F7BA-4EEE-A960-C0E0D9D53566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8F04247-027D-C396-DBBA-1E98F53C7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2ABAE8C-1C65-5535-AEE2-463669217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E204-C4E7-41C9-95A9-8FDDC5A4C5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8646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D0BC03-F458-6058-D315-A7A40CD55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910F91C-0926-DEC5-2FDD-FFA38DA03F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C177ADC-41B3-CF22-7F98-FAB02546B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D52BEB5-3667-0CA9-6DD4-D9B93BA2D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A571-F7BA-4EEE-A960-C0E0D9D53566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2EE8A20-D8C3-88C6-1E27-94E57E075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8CA5BB0-95C0-1887-B347-6CFD855F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E204-C4E7-41C9-95A9-8FDDC5A4C5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0474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043EF2-DA60-4B08-8585-68D803DFF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6052996-C6C5-71B5-A07D-66F0C35B93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53D932-E47E-28FB-D2F9-1FAA1CF27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A571-F7BA-4EEE-A960-C0E0D9D53566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CE9278-0FF9-2A15-A956-027DAE856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4A8F18-0825-D4B3-499B-F6BD45F6A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E204-C4E7-41C9-95A9-8FDDC5A4C5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77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A54A28C-6036-E9FF-7AEE-90259B1721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C8A6EE0-7503-7F9F-35FF-E315ED817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BBD3C3-E6DE-EB7F-3547-7E864BF26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A571-F7BA-4EEE-A960-C0E0D9D53566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F731F6-6015-6C41-E133-9AB105A1A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77E666-C473-C77D-AE76-C0AB8CE1C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E204-C4E7-41C9-95A9-8FDDC5A4C5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2668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de Capítulo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F8A81F76-76DF-5B4F-4A5A-A355B760CC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01" y="11625"/>
            <a:ext cx="12150662" cy="683474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E047337-093A-5844-B4A9-5E57B8C4DE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38541" y="2405861"/>
            <a:ext cx="4990744" cy="843675"/>
          </a:xfrm>
          <a:prstGeom prst="rect">
            <a:avLst/>
          </a:prstGeom>
        </p:spPr>
        <p:txBody>
          <a:bodyPr anchor="b"/>
          <a:lstStyle>
            <a:lvl1pPr algn="l">
              <a:defRPr sz="4000" b="1" spc="-15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pt-BR"/>
              <a:t>Título do Capítulo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0F75AD-7939-3E0D-6976-1DF0B0BAB6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38541" y="3249536"/>
            <a:ext cx="3159095" cy="465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5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3289565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conteúdo Padr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2F8DB31-AB16-8462-B0C3-5D990303FDDA}"/>
              </a:ext>
            </a:extLst>
          </p:cNvPr>
          <p:cNvSpPr txBox="1">
            <a:spLocks/>
          </p:cNvSpPr>
          <p:nvPr userDrawn="1"/>
        </p:nvSpPr>
        <p:spPr>
          <a:xfrm>
            <a:off x="795469" y="789637"/>
            <a:ext cx="10515600" cy="60412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spc="-300">
              <a:latin typeface="+mj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7D7362-D7FF-9CC4-54CD-5444AB2B132D}"/>
              </a:ext>
            </a:extLst>
          </p:cNvPr>
          <p:cNvSpPr txBox="1">
            <a:spLocks/>
          </p:cNvSpPr>
          <p:nvPr userDrawn="1"/>
        </p:nvSpPr>
        <p:spPr>
          <a:xfrm>
            <a:off x="795469" y="1393759"/>
            <a:ext cx="10724261" cy="414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000">
              <a:latin typeface="+mj-lt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C136CA5-E357-7D2F-FAC4-3984146E8993}"/>
              </a:ext>
            </a:extLst>
          </p:cNvPr>
          <p:cNvSpPr txBox="1"/>
          <p:nvPr userDrawn="1"/>
        </p:nvSpPr>
        <p:spPr>
          <a:xfrm>
            <a:off x="795469" y="2626981"/>
            <a:ext cx="10464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800" b="1"/>
          </a:p>
          <a:p>
            <a:endParaRPr lang="pt-BR"/>
          </a:p>
        </p:txBody>
      </p:sp>
      <p:sp>
        <p:nvSpPr>
          <p:cNvPr id="5" name="Título 8">
            <a:extLst>
              <a:ext uri="{FF2B5EF4-FFF2-40B4-BE49-F238E27FC236}">
                <a16:creationId xmlns:a16="http://schemas.microsoft.com/office/drawing/2014/main" id="{8A5F07AF-C0D8-8AAD-054B-3ADA75E5C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469" y="149175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b="1" spc="-3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6" name="Espaço Reservado para Texto 10">
            <a:extLst>
              <a:ext uri="{FF2B5EF4-FFF2-40B4-BE49-F238E27FC236}">
                <a16:creationId xmlns:a16="http://schemas.microsoft.com/office/drawing/2014/main" id="{C9FA30A3-AB1C-EDFD-800C-37D6E24905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5338" y="2817320"/>
            <a:ext cx="10655300" cy="34353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673642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C81D0D5-4689-C9F4-17ED-94EC56797E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4" y="1586"/>
            <a:ext cx="12186354" cy="685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27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DC427FB-362A-8646-C80D-813C79E40C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4" y="694"/>
            <a:ext cx="12189532" cy="685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75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em Bran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B6CF40D1-BB20-E38B-CF1A-6AEB4DCE1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7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DC427FB-362A-8646-C80D-813C79E40C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4" y="694"/>
            <a:ext cx="12189532" cy="685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3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de Capítulo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F8A81F76-76DF-5B4F-4A5A-A355B760CC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01" y="11625"/>
            <a:ext cx="12150662" cy="683474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E047337-093A-5844-B4A9-5E57B8C4DE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38541" y="2405861"/>
            <a:ext cx="4990744" cy="843675"/>
          </a:xfrm>
          <a:prstGeom prst="rect">
            <a:avLst/>
          </a:prstGeom>
        </p:spPr>
        <p:txBody>
          <a:bodyPr anchor="b"/>
          <a:lstStyle>
            <a:lvl1pPr algn="l">
              <a:defRPr sz="4000" b="1" spc="-15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pt-BR"/>
              <a:t>Título do Capítulo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0F75AD-7939-3E0D-6976-1DF0B0BAB6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38541" y="3249536"/>
            <a:ext cx="3159095" cy="465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5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166342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conteúdo Padr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2F8DB31-AB16-8462-B0C3-5D990303FDDA}"/>
              </a:ext>
            </a:extLst>
          </p:cNvPr>
          <p:cNvSpPr txBox="1">
            <a:spLocks/>
          </p:cNvSpPr>
          <p:nvPr userDrawn="1"/>
        </p:nvSpPr>
        <p:spPr>
          <a:xfrm>
            <a:off x="795469" y="789637"/>
            <a:ext cx="10515600" cy="60412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spc="-300">
              <a:latin typeface="+mj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7D7362-D7FF-9CC4-54CD-5444AB2B132D}"/>
              </a:ext>
            </a:extLst>
          </p:cNvPr>
          <p:cNvSpPr txBox="1">
            <a:spLocks/>
          </p:cNvSpPr>
          <p:nvPr userDrawn="1"/>
        </p:nvSpPr>
        <p:spPr>
          <a:xfrm>
            <a:off x="795469" y="1393759"/>
            <a:ext cx="10724261" cy="414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000">
              <a:latin typeface="+mj-lt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C136CA5-E357-7D2F-FAC4-3984146E8993}"/>
              </a:ext>
            </a:extLst>
          </p:cNvPr>
          <p:cNvSpPr txBox="1"/>
          <p:nvPr userDrawn="1"/>
        </p:nvSpPr>
        <p:spPr>
          <a:xfrm>
            <a:off x="795469" y="2626981"/>
            <a:ext cx="10464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800" b="1"/>
          </a:p>
          <a:p>
            <a:endParaRPr lang="pt-BR"/>
          </a:p>
        </p:txBody>
      </p:sp>
      <p:sp>
        <p:nvSpPr>
          <p:cNvPr id="5" name="Título 8">
            <a:extLst>
              <a:ext uri="{FF2B5EF4-FFF2-40B4-BE49-F238E27FC236}">
                <a16:creationId xmlns:a16="http://schemas.microsoft.com/office/drawing/2014/main" id="{8A5F07AF-C0D8-8AAD-054B-3ADA75E5C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469" y="149175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b="1" spc="-3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6" name="Espaço Reservado para Texto 10">
            <a:extLst>
              <a:ext uri="{FF2B5EF4-FFF2-40B4-BE49-F238E27FC236}">
                <a16:creationId xmlns:a16="http://schemas.microsoft.com/office/drawing/2014/main" id="{C9FA30A3-AB1C-EDFD-800C-37D6E24905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5338" y="2817320"/>
            <a:ext cx="10655300" cy="34353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269098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e Capítulo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416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955CAD-50BD-B21D-BA37-DEF0D7A7F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A5E00C-027A-7CEA-2B15-6C4F8F40FB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4E886B-D94E-FD77-B7B3-476379C5B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A571-F7BA-4EEE-A960-C0E0D9D53566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424BB7-865F-717D-439B-C49BFC3E8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E4A900-9BD2-816B-38BB-42BAC0F72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E204-C4E7-41C9-95A9-8FDDC5A4C5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0570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8BA89E-0EF4-8E65-4D15-DC7D0CE88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5263DF-0019-3C79-DC02-A84781D03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84E1E6-DFEA-324F-D261-6934BB11E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A571-F7BA-4EEE-A960-C0E0D9D53566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AFA54B-80AB-A1D8-EFCC-E971F9C59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CE43076-B232-B3D9-CB06-D95DB897D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E204-C4E7-41C9-95A9-8FDDC5A4C5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649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4478D3-4CA4-9321-1DBA-72F5D72DF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5FDFC90-A884-15E3-FCDD-1B2E934D2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4F5048-2E0B-F856-784B-C9EBAF849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A571-F7BA-4EEE-A960-C0E0D9D53566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165088-7A09-27EC-9FFA-450E1029B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C21B91-6E79-7B0E-BA07-E47A84FB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E204-C4E7-41C9-95A9-8FDDC5A4C5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142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656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682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835" r:id="rId2"/>
    <p:sldLayoutId id="2147483836" r:id="rId3"/>
    <p:sldLayoutId id="214748367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7CB14B3-ADBD-DCED-CC71-D3464B551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9756D87-F5A9-E614-4911-0192FC34D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545832-2375-F380-4FFA-2A352B8AE0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08A571-F7BA-4EEE-A960-C0E0D9D53566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A3C92B-384D-4314-37DE-3CDA5BCF5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09548F-CA9E-1CA8-4756-58CAE8C2B8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82E204-C4E7-41C9-95A9-8FDDC5A4C5A0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79DB73D-04CF-81A8-B1B4-E8A60673FA10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88"/>
            <a:ext cx="12187066" cy="685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2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hyperlink" Target="https://sas.anac.gov.br/sas/contabeis/account/frmLogin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siros.anac.gov.br/SIROS/Conta/frmCadastroUsuario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11.png"/><Relationship Id="rId10" Type="http://schemas.openxmlformats.org/officeDocument/2006/relationships/image" Target="../media/image28.png"/><Relationship Id="rId4" Type="http://schemas.openxmlformats.org/officeDocument/2006/relationships/image" Target="../media/image10.png"/><Relationship Id="rId9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11.png"/><Relationship Id="rId10" Type="http://schemas.openxmlformats.org/officeDocument/2006/relationships/image" Target="../media/image31.png"/><Relationship Id="rId4" Type="http://schemas.openxmlformats.org/officeDocument/2006/relationships/image" Target="../media/image10.png"/><Relationship Id="rId9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11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7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5E76422-D982-9B6F-D03D-DF6A89F0D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652" y="1380179"/>
            <a:ext cx="7070432" cy="281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41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88E3B15-3086-9022-738F-CD93E8BB1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65" y="179277"/>
            <a:ext cx="1664914" cy="690939"/>
          </a:xfrm>
          <a:prstGeom prst="rect">
            <a:avLst/>
          </a:prstGeom>
        </p:spPr>
      </p:pic>
      <p:grpSp>
        <p:nvGrpSpPr>
          <p:cNvPr id="13" name="object 2">
            <a:extLst>
              <a:ext uri="{FF2B5EF4-FFF2-40B4-BE49-F238E27FC236}">
                <a16:creationId xmlns:a16="http://schemas.microsoft.com/office/drawing/2014/main" id="{6F54A19F-5DD3-2B95-D52F-1687D6CD8B07}"/>
              </a:ext>
            </a:extLst>
          </p:cNvPr>
          <p:cNvGrpSpPr/>
          <p:nvPr/>
        </p:nvGrpSpPr>
        <p:grpSpPr>
          <a:xfrm>
            <a:off x="1635099" y="3158604"/>
            <a:ext cx="4642718" cy="540791"/>
            <a:chOff x="827531" y="2118334"/>
            <a:chExt cx="6498336" cy="449605"/>
          </a:xfrm>
        </p:grpSpPr>
        <p:pic>
          <p:nvPicPr>
            <p:cNvPr id="14" name="object 3">
              <a:extLst>
                <a:ext uri="{FF2B5EF4-FFF2-40B4-BE49-F238E27FC236}">
                  <a16:creationId xmlns:a16="http://schemas.microsoft.com/office/drawing/2014/main" id="{810E1894-FD31-7390-523F-21FCBA5635E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7531" y="2118334"/>
              <a:ext cx="6498336" cy="449605"/>
            </a:xfrm>
            <a:prstGeom prst="rect">
              <a:avLst/>
            </a:prstGeom>
          </p:spPr>
        </p:pic>
        <p:pic>
          <p:nvPicPr>
            <p:cNvPr id="15" name="object 4">
              <a:extLst>
                <a:ext uri="{FF2B5EF4-FFF2-40B4-BE49-F238E27FC236}">
                  <a16:creationId xmlns:a16="http://schemas.microsoft.com/office/drawing/2014/main" id="{FFB82725-5787-6B21-7A93-CC1CA2ABFBD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4776" y="2142743"/>
              <a:ext cx="6408420" cy="359662"/>
            </a:xfrm>
            <a:prstGeom prst="rect">
              <a:avLst/>
            </a:prstGeom>
          </p:spPr>
        </p:pic>
        <p:sp>
          <p:nvSpPr>
            <p:cNvPr id="16" name="object 5">
              <a:extLst>
                <a:ext uri="{FF2B5EF4-FFF2-40B4-BE49-F238E27FC236}">
                  <a16:creationId xmlns:a16="http://schemas.microsoft.com/office/drawing/2014/main" id="{5D1AEBED-14A8-E079-598D-389C66BBD182}"/>
                </a:ext>
              </a:extLst>
            </p:cNvPr>
            <p:cNvSpPr/>
            <p:nvPr/>
          </p:nvSpPr>
          <p:spPr>
            <a:xfrm>
              <a:off x="874775" y="2142744"/>
              <a:ext cx="6408420" cy="360045"/>
            </a:xfrm>
            <a:custGeom>
              <a:avLst/>
              <a:gdLst/>
              <a:ahLst/>
              <a:cxnLst/>
              <a:rect l="l" t="t" r="r" b="b"/>
              <a:pathLst>
                <a:path w="6408420" h="360044">
                  <a:moveTo>
                    <a:pt x="0" y="59944"/>
                  </a:moveTo>
                  <a:lnTo>
                    <a:pt x="4710" y="36593"/>
                  </a:lnTo>
                  <a:lnTo>
                    <a:pt x="17556" y="17541"/>
                  </a:lnTo>
                  <a:lnTo>
                    <a:pt x="36609" y="4704"/>
                  </a:lnTo>
                  <a:lnTo>
                    <a:pt x="59943" y="0"/>
                  </a:lnTo>
                  <a:lnTo>
                    <a:pt x="6348476" y="0"/>
                  </a:lnTo>
                  <a:lnTo>
                    <a:pt x="6371826" y="4704"/>
                  </a:lnTo>
                  <a:lnTo>
                    <a:pt x="6390878" y="17541"/>
                  </a:lnTo>
                  <a:lnTo>
                    <a:pt x="6403715" y="36593"/>
                  </a:lnTo>
                  <a:lnTo>
                    <a:pt x="6408420" y="59944"/>
                  </a:lnTo>
                  <a:lnTo>
                    <a:pt x="6408420" y="299720"/>
                  </a:lnTo>
                  <a:lnTo>
                    <a:pt x="6403715" y="323070"/>
                  </a:lnTo>
                  <a:lnTo>
                    <a:pt x="6390878" y="342122"/>
                  </a:lnTo>
                  <a:lnTo>
                    <a:pt x="6371826" y="354959"/>
                  </a:lnTo>
                  <a:lnTo>
                    <a:pt x="6348476" y="359663"/>
                  </a:lnTo>
                  <a:lnTo>
                    <a:pt x="59943" y="359663"/>
                  </a:lnTo>
                  <a:lnTo>
                    <a:pt x="36609" y="354959"/>
                  </a:lnTo>
                  <a:lnTo>
                    <a:pt x="17556" y="342122"/>
                  </a:lnTo>
                  <a:lnTo>
                    <a:pt x="4710" y="323070"/>
                  </a:lnTo>
                  <a:lnTo>
                    <a:pt x="0" y="299720"/>
                  </a:lnTo>
                  <a:lnTo>
                    <a:pt x="0" y="59944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sz="1758"/>
            </a:p>
          </p:txBody>
        </p:sp>
      </p:grpSp>
      <p:sp>
        <p:nvSpPr>
          <p:cNvPr id="18" name="Retângulo 7">
            <a:extLst>
              <a:ext uri="{FF2B5EF4-FFF2-40B4-BE49-F238E27FC236}">
                <a16:creationId xmlns:a16="http://schemas.microsoft.com/office/drawing/2014/main" id="{99D3BF96-BBDD-82A3-E830-09CC92E40685}"/>
              </a:ext>
            </a:extLst>
          </p:cNvPr>
          <p:cNvSpPr/>
          <p:nvPr/>
        </p:nvSpPr>
        <p:spPr>
          <a:xfrm>
            <a:off x="1635099" y="2516734"/>
            <a:ext cx="8351838" cy="2356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lvl="1" indent="-539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  <a:defRPr/>
            </a:pP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Obrigações dos Regulados</a:t>
            </a:r>
          </a:p>
          <a:p>
            <a:pPr marL="539750" lvl="1" indent="-539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  <a:defRPr/>
            </a:pP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Informações Requeridas pela OACI</a:t>
            </a:r>
          </a:p>
          <a:p>
            <a:pPr marL="539750" lvl="1" indent="-539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  <a:defRPr/>
            </a:pP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Portal Contábil</a:t>
            </a:r>
          </a:p>
          <a:p>
            <a:pPr marL="539750" lvl="1" indent="-539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  <a:defRPr/>
            </a:pP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Fiscalização</a:t>
            </a:r>
          </a:p>
        </p:txBody>
      </p:sp>
      <p:grpSp>
        <p:nvGrpSpPr>
          <p:cNvPr id="25" name="object 6">
            <a:extLst>
              <a:ext uri="{FF2B5EF4-FFF2-40B4-BE49-F238E27FC236}">
                <a16:creationId xmlns:a16="http://schemas.microsoft.com/office/drawing/2014/main" id="{54348870-0B4B-2436-4EB1-51950119D600}"/>
              </a:ext>
            </a:extLst>
          </p:cNvPr>
          <p:cNvGrpSpPr/>
          <p:nvPr/>
        </p:nvGrpSpPr>
        <p:grpSpPr>
          <a:xfrm>
            <a:off x="-103695" y="1218518"/>
            <a:ext cx="12192000" cy="487812"/>
            <a:chOff x="0" y="1171892"/>
            <a:chExt cx="9145270" cy="106680"/>
          </a:xfrm>
        </p:grpSpPr>
        <p:pic>
          <p:nvPicPr>
            <p:cNvPr id="26" name="object 7">
              <a:extLst>
                <a:ext uri="{FF2B5EF4-FFF2-40B4-BE49-F238E27FC236}">
                  <a16:creationId xmlns:a16="http://schemas.microsoft.com/office/drawing/2014/main" id="{505EB802-0244-5C42-63D8-3C66E9B9622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171892"/>
              <a:ext cx="9144000" cy="106616"/>
            </a:xfrm>
            <a:prstGeom prst="rect">
              <a:avLst/>
            </a:prstGeom>
          </p:spPr>
        </p:pic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2DB4E950-5754-FAE0-5B73-B0AC19B4FB5C}"/>
                </a:ext>
              </a:extLst>
            </p:cNvPr>
            <p:cNvSpPr/>
            <p:nvPr/>
          </p:nvSpPr>
          <p:spPr>
            <a:xfrm>
              <a:off x="761" y="120777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758"/>
            </a:p>
          </p:txBody>
        </p:sp>
      </p:grpSp>
      <p:pic>
        <p:nvPicPr>
          <p:cNvPr id="29" name="Imagem 28">
            <a:extLst>
              <a:ext uri="{FF2B5EF4-FFF2-40B4-BE49-F238E27FC236}">
                <a16:creationId xmlns:a16="http://schemas.microsoft.com/office/drawing/2014/main" id="{5A8ADA46-9B3C-D3A7-A43B-0D4BC75CF8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5420" y="246888"/>
            <a:ext cx="2745115" cy="81718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AA74D3F-B69A-5CEE-67F1-BB82535EBA6A}"/>
              </a:ext>
            </a:extLst>
          </p:cNvPr>
          <p:cNvSpPr txBox="1"/>
          <p:nvPr/>
        </p:nvSpPr>
        <p:spPr>
          <a:xfrm>
            <a:off x="6284180" y="394569"/>
            <a:ext cx="5660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Envio</a:t>
            </a:r>
            <a:r>
              <a:rPr lang="pt-BR" sz="2000" b="1" spc="74">
                <a:solidFill>
                  <a:srgbClr val="105170"/>
                </a:solidFill>
                <a:ea typeface="Source Sans Pro" panose="020B0503030403020204" pitchFamily="34" charset="0"/>
              </a:rPr>
              <a:t> </a:t>
            </a:r>
            <a:r>
              <a:rPr lang="pt-BR" sz="20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e Fiscalização de Dados Contábeis</a:t>
            </a:r>
          </a:p>
          <a:p>
            <a:r>
              <a:rPr lang="pt-BR" sz="24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Informações Requeridas pela OACI</a:t>
            </a:r>
          </a:p>
        </p:txBody>
      </p:sp>
    </p:spTree>
    <p:extLst>
      <p:ext uri="{BB962C8B-B14F-4D97-AF65-F5344CB8AC3E}">
        <p14:creationId xmlns:p14="http://schemas.microsoft.com/office/powerpoint/2010/main" val="2388281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88E3B15-3086-9022-738F-CD93E8BB1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65" y="179277"/>
            <a:ext cx="1664914" cy="690939"/>
          </a:xfrm>
          <a:prstGeom prst="rect">
            <a:avLst/>
          </a:prstGeom>
        </p:spPr>
      </p:pic>
      <p:sp>
        <p:nvSpPr>
          <p:cNvPr id="6" name="Título 3">
            <a:extLst>
              <a:ext uri="{FF2B5EF4-FFF2-40B4-BE49-F238E27FC236}">
                <a16:creationId xmlns:a16="http://schemas.microsoft.com/office/drawing/2014/main" id="{1EB777E5-7DA2-E2B3-1C9E-C57B7E786C08}"/>
              </a:ext>
            </a:extLst>
          </p:cNvPr>
          <p:cNvSpPr txBox="1">
            <a:spLocks/>
          </p:cNvSpPr>
          <p:nvPr/>
        </p:nvSpPr>
        <p:spPr>
          <a:xfrm>
            <a:off x="8979408" y="6565392"/>
            <a:ext cx="3026664" cy="286554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pt-BR" sz="1600" b="0">
                <a:solidFill>
                  <a:srgbClr val="0A4362"/>
                </a:solidFill>
                <a:ea typeface="+mn-ea"/>
                <a:cs typeface="Times New Roman" pitchFamily="18" charset="0"/>
              </a:rPr>
              <a:t>Envio e Fiscalização de Dados Contábeis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7A1E70C8-004B-3412-56DB-47CD0000D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5420" y="246888"/>
            <a:ext cx="2745115" cy="817188"/>
          </a:xfrm>
          <a:prstGeom prst="rect">
            <a:avLst/>
          </a:prstGeom>
        </p:spPr>
      </p:pic>
      <p:grpSp>
        <p:nvGrpSpPr>
          <p:cNvPr id="7" name="object 6">
            <a:extLst>
              <a:ext uri="{FF2B5EF4-FFF2-40B4-BE49-F238E27FC236}">
                <a16:creationId xmlns:a16="http://schemas.microsoft.com/office/drawing/2014/main" id="{6216E0CC-8F60-D427-5BFD-0BAEEA9FAD90}"/>
              </a:ext>
            </a:extLst>
          </p:cNvPr>
          <p:cNvGrpSpPr/>
          <p:nvPr/>
        </p:nvGrpSpPr>
        <p:grpSpPr>
          <a:xfrm>
            <a:off x="0" y="1198666"/>
            <a:ext cx="12192000" cy="487812"/>
            <a:chOff x="0" y="1171892"/>
            <a:chExt cx="9145270" cy="106680"/>
          </a:xfrm>
        </p:grpSpPr>
        <p:pic>
          <p:nvPicPr>
            <p:cNvPr id="8" name="object 7">
              <a:extLst>
                <a:ext uri="{FF2B5EF4-FFF2-40B4-BE49-F238E27FC236}">
                  <a16:creationId xmlns:a16="http://schemas.microsoft.com/office/drawing/2014/main" id="{90C1E172-D19A-93D4-DE9F-99494CDC82C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171892"/>
              <a:ext cx="9144000" cy="106616"/>
            </a:xfrm>
            <a:prstGeom prst="rect">
              <a:avLst/>
            </a:prstGeom>
          </p:spPr>
        </p:pic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BFF6FB75-6FDB-399A-6C98-37523BC29CE5}"/>
                </a:ext>
              </a:extLst>
            </p:cNvPr>
            <p:cNvSpPr/>
            <p:nvPr/>
          </p:nvSpPr>
          <p:spPr>
            <a:xfrm>
              <a:off x="761" y="120777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758"/>
            </a:p>
          </p:txBody>
        </p:sp>
      </p:grp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5BD4188A-EAA6-7BC7-683E-4F3422905668}"/>
              </a:ext>
            </a:extLst>
          </p:cNvPr>
          <p:cNvGraphicFramePr>
            <a:graphicFrameLocks noGrp="1"/>
          </p:cNvGraphicFramePr>
          <p:nvPr/>
        </p:nvGraphicFramePr>
        <p:xfrm>
          <a:off x="396917" y="2050619"/>
          <a:ext cx="11195008" cy="102914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165433">
                  <a:extLst>
                    <a:ext uri="{9D8B030D-6E8A-4147-A177-3AD203B41FA5}">
                      <a16:colId xmlns:a16="http://schemas.microsoft.com/office/drawing/2014/main" val="1527413033"/>
                    </a:ext>
                  </a:extLst>
                </a:gridCol>
                <a:gridCol w="8029575">
                  <a:extLst>
                    <a:ext uri="{9D8B030D-6E8A-4147-A177-3AD203B41FA5}">
                      <a16:colId xmlns:a16="http://schemas.microsoft.com/office/drawing/2014/main" val="760795036"/>
                    </a:ext>
                  </a:extLst>
                </a:gridCol>
              </a:tblGrid>
              <a:tr h="4745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700" b="1">
                          <a:solidFill>
                            <a:schemeClr val="bg1"/>
                          </a:solidFill>
                          <a:effectLst/>
                        </a:rPr>
                        <a:t>Documentos</a:t>
                      </a:r>
                      <a:endParaRPr lang="pt-BR" sz="1700" b="1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700" b="1">
                          <a:solidFill>
                            <a:schemeClr val="bg1"/>
                          </a:solidFill>
                          <a:effectLst/>
                        </a:rPr>
                        <a:t>Empresas Enquadradas</a:t>
                      </a:r>
                      <a:endParaRPr lang="pt-BR" sz="1700" b="1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35075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b="1">
                          <a:solidFill>
                            <a:schemeClr val="accent1"/>
                          </a:solidFill>
                          <a:effectLst/>
                        </a:rPr>
                        <a:t>Questionário sobre Custos</a:t>
                      </a:r>
                      <a:endParaRPr lang="pt-BR" sz="1700" b="1">
                        <a:solidFill>
                          <a:schemeClr val="accent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>
                          <a:solidFill>
                            <a:schemeClr val="accent1"/>
                          </a:solidFill>
                          <a:effectLst/>
                        </a:rPr>
                        <a:t>Brasileiras, exceto táxi aéreo, que tenham prestado serviços de </a:t>
                      </a:r>
                      <a:r>
                        <a:rPr lang="pt-BR" sz="1700" b="1">
                          <a:solidFill>
                            <a:schemeClr val="accent1"/>
                          </a:solidFill>
                          <a:effectLst/>
                        </a:rPr>
                        <a:t>transporte aéreo regular internacional </a:t>
                      </a:r>
                      <a:r>
                        <a:rPr lang="pt-BR" sz="1700">
                          <a:solidFill>
                            <a:schemeClr val="accent1"/>
                          </a:solidFill>
                          <a:effectLst/>
                        </a:rPr>
                        <a:t>de passageiros no período de referência dos dados.</a:t>
                      </a:r>
                      <a:endParaRPr lang="pt-BR" sz="1700">
                        <a:solidFill>
                          <a:schemeClr val="accent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865453"/>
                  </a:ext>
                </a:extLst>
              </a:tr>
            </a:tbl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386487D6-928D-B0CF-F291-CAAFE3897592}"/>
              </a:ext>
            </a:extLst>
          </p:cNvPr>
          <p:cNvSpPr txBox="1"/>
          <p:nvPr/>
        </p:nvSpPr>
        <p:spPr>
          <a:xfrm>
            <a:off x="5286375" y="294635"/>
            <a:ext cx="67196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Informações Requeridas pela OACI</a:t>
            </a:r>
          </a:p>
          <a:p>
            <a:r>
              <a:rPr lang="pt-BR" sz="24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Relação de Documentos</a:t>
            </a:r>
          </a:p>
        </p:txBody>
      </p:sp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F988BCEF-F842-A850-C482-C9373582F010}"/>
              </a:ext>
            </a:extLst>
          </p:cNvPr>
          <p:cNvGraphicFramePr>
            <a:graphicFrameLocks noGrp="1"/>
          </p:cNvGraphicFramePr>
          <p:nvPr/>
        </p:nvGraphicFramePr>
        <p:xfrm>
          <a:off x="396917" y="2050619"/>
          <a:ext cx="11195008" cy="15836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165433">
                  <a:extLst>
                    <a:ext uri="{9D8B030D-6E8A-4147-A177-3AD203B41FA5}">
                      <a16:colId xmlns:a16="http://schemas.microsoft.com/office/drawing/2014/main" val="2771731930"/>
                    </a:ext>
                  </a:extLst>
                </a:gridCol>
                <a:gridCol w="8029575">
                  <a:extLst>
                    <a:ext uri="{9D8B030D-6E8A-4147-A177-3AD203B41FA5}">
                      <a16:colId xmlns:a16="http://schemas.microsoft.com/office/drawing/2014/main" val="2754476219"/>
                    </a:ext>
                  </a:extLst>
                </a:gridCol>
              </a:tblGrid>
              <a:tr h="4745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700" b="1">
                          <a:solidFill>
                            <a:schemeClr val="bg1"/>
                          </a:solidFill>
                          <a:effectLst/>
                        </a:rPr>
                        <a:t>Documentos</a:t>
                      </a:r>
                      <a:endParaRPr lang="pt-BR" sz="1700" b="1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700" b="1">
                          <a:solidFill>
                            <a:schemeClr val="bg1"/>
                          </a:solidFill>
                          <a:effectLst/>
                        </a:rPr>
                        <a:t>Empresas Enquadradas</a:t>
                      </a:r>
                      <a:endParaRPr lang="pt-BR" sz="1700" b="1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17004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b="1">
                          <a:solidFill>
                            <a:schemeClr val="accent1"/>
                          </a:solidFill>
                          <a:effectLst/>
                        </a:rPr>
                        <a:t>Questionário sobre Custos</a:t>
                      </a:r>
                      <a:endParaRPr lang="pt-BR" sz="1700" b="1">
                        <a:solidFill>
                          <a:schemeClr val="accent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>
                          <a:solidFill>
                            <a:schemeClr val="accent1"/>
                          </a:solidFill>
                          <a:effectLst/>
                        </a:rPr>
                        <a:t>Brasileiras, exceto táxi aéreo, que tenham prestado serviços de </a:t>
                      </a:r>
                      <a:r>
                        <a:rPr lang="pt-BR" sz="1700" b="1">
                          <a:solidFill>
                            <a:schemeClr val="accent1"/>
                          </a:solidFill>
                          <a:effectLst/>
                        </a:rPr>
                        <a:t>transporte aéreo regular internacional </a:t>
                      </a:r>
                      <a:r>
                        <a:rPr lang="pt-BR" sz="1700">
                          <a:solidFill>
                            <a:schemeClr val="accent1"/>
                          </a:solidFill>
                          <a:effectLst/>
                        </a:rPr>
                        <a:t>de passageiros no período de referência dos dados.</a:t>
                      </a:r>
                      <a:endParaRPr lang="pt-BR" sz="1700">
                        <a:solidFill>
                          <a:schemeClr val="accent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60264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b="1">
                          <a:solidFill>
                            <a:schemeClr val="accent1"/>
                          </a:solidFill>
                          <a:effectLst/>
                        </a:rPr>
                        <a:t>Questionário sobre Receitas</a:t>
                      </a:r>
                      <a:endParaRPr lang="pt-BR" sz="1700" b="1">
                        <a:solidFill>
                          <a:schemeClr val="accent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>
                          <a:solidFill>
                            <a:schemeClr val="accent1"/>
                          </a:solidFill>
                          <a:effectLst/>
                        </a:rPr>
                        <a:t>Brasileiras, exceto táxi aéreo, que tenham prestado serviços de </a:t>
                      </a:r>
                      <a:r>
                        <a:rPr lang="pt-BR" sz="1700" b="1">
                          <a:solidFill>
                            <a:schemeClr val="accent1"/>
                          </a:solidFill>
                          <a:effectLst/>
                        </a:rPr>
                        <a:t>transporte aéreo internacional de passageiros, regular ou não regular</a:t>
                      </a:r>
                      <a:r>
                        <a:rPr lang="pt-BR" sz="1700">
                          <a:solidFill>
                            <a:schemeClr val="accent1"/>
                          </a:solidFill>
                          <a:effectLst/>
                        </a:rPr>
                        <a:t>.</a:t>
                      </a:r>
                      <a:endParaRPr lang="pt-BR" sz="1700">
                        <a:solidFill>
                          <a:schemeClr val="accent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761082"/>
                  </a:ext>
                </a:extLst>
              </a:tr>
            </a:tbl>
          </a:graphicData>
        </a:graphic>
      </p:graphicFrame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826FA701-3F17-5480-7111-43D653CEAEF6}"/>
              </a:ext>
            </a:extLst>
          </p:cNvPr>
          <p:cNvGraphicFramePr>
            <a:graphicFrameLocks noGrp="1"/>
          </p:cNvGraphicFramePr>
          <p:nvPr/>
        </p:nvGraphicFramePr>
        <p:xfrm>
          <a:off x="396917" y="2050619"/>
          <a:ext cx="11195008" cy="372763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165433">
                  <a:extLst>
                    <a:ext uri="{9D8B030D-6E8A-4147-A177-3AD203B41FA5}">
                      <a16:colId xmlns:a16="http://schemas.microsoft.com/office/drawing/2014/main" val="1527413033"/>
                    </a:ext>
                  </a:extLst>
                </a:gridCol>
                <a:gridCol w="8029575">
                  <a:extLst>
                    <a:ext uri="{9D8B030D-6E8A-4147-A177-3AD203B41FA5}">
                      <a16:colId xmlns:a16="http://schemas.microsoft.com/office/drawing/2014/main" val="760795036"/>
                    </a:ext>
                  </a:extLst>
                </a:gridCol>
              </a:tblGrid>
              <a:tr h="4745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700" b="1">
                          <a:solidFill>
                            <a:schemeClr val="bg1"/>
                          </a:solidFill>
                          <a:effectLst/>
                        </a:rPr>
                        <a:t>Documentos</a:t>
                      </a:r>
                      <a:endParaRPr lang="pt-BR" sz="1700" b="1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700" b="1">
                          <a:solidFill>
                            <a:schemeClr val="bg1"/>
                          </a:solidFill>
                          <a:effectLst/>
                        </a:rPr>
                        <a:t>Empresas Enquadradas</a:t>
                      </a:r>
                      <a:endParaRPr lang="pt-BR" sz="1700" b="1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35075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b="1">
                          <a:solidFill>
                            <a:schemeClr val="accent1"/>
                          </a:solidFill>
                          <a:effectLst/>
                        </a:rPr>
                        <a:t>Questionário sobre Custos</a:t>
                      </a:r>
                      <a:endParaRPr lang="pt-BR" sz="1700" b="1">
                        <a:solidFill>
                          <a:schemeClr val="accent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>
                          <a:solidFill>
                            <a:schemeClr val="accent1"/>
                          </a:solidFill>
                          <a:effectLst/>
                        </a:rPr>
                        <a:t>Brasileiras, exceto táxi aéreo, que tenham prestado serviços de </a:t>
                      </a:r>
                      <a:r>
                        <a:rPr lang="pt-BR" sz="1700" b="1">
                          <a:solidFill>
                            <a:schemeClr val="accent1"/>
                          </a:solidFill>
                          <a:effectLst/>
                        </a:rPr>
                        <a:t>transporte aéreo regular internacional </a:t>
                      </a:r>
                      <a:r>
                        <a:rPr lang="pt-BR" sz="1700">
                          <a:solidFill>
                            <a:schemeClr val="accent1"/>
                          </a:solidFill>
                          <a:effectLst/>
                        </a:rPr>
                        <a:t>de passageiros no período de referência dos dados.</a:t>
                      </a:r>
                      <a:endParaRPr lang="pt-BR" sz="1700">
                        <a:solidFill>
                          <a:schemeClr val="accent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86545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b="1">
                          <a:solidFill>
                            <a:schemeClr val="accent1"/>
                          </a:solidFill>
                          <a:effectLst/>
                        </a:rPr>
                        <a:t>Questionário sobre Receitas</a:t>
                      </a:r>
                      <a:endParaRPr lang="pt-BR" sz="1700" b="1">
                        <a:solidFill>
                          <a:schemeClr val="accent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>
                          <a:solidFill>
                            <a:schemeClr val="accent1"/>
                          </a:solidFill>
                          <a:effectLst/>
                        </a:rPr>
                        <a:t>Brasileiras, exceto táxi aéreo, que tenham prestado serviços de </a:t>
                      </a:r>
                      <a:r>
                        <a:rPr lang="pt-BR" sz="1700" b="1">
                          <a:solidFill>
                            <a:schemeClr val="accent1"/>
                          </a:solidFill>
                          <a:effectLst/>
                        </a:rPr>
                        <a:t>transporte aéreo internacional de passageiros, regular ou não regular</a:t>
                      </a:r>
                      <a:r>
                        <a:rPr lang="pt-BR" sz="1700">
                          <a:solidFill>
                            <a:schemeClr val="accent1"/>
                          </a:solidFill>
                          <a:effectLst/>
                        </a:rPr>
                        <a:t>.</a:t>
                      </a:r>
                      <a:endParaRPr lang="pt-BR" sz="1700">
                        <a:solidFill>
                          <a:schemeClr val="accent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36239"/>
                  </a:ext>
                </a:extLst>
              </a:tr>
              <a:tr h="379730"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b="1">
                          <a:solidFill>
                            <a:schemeClr val="accent1"/>
                          </a:solidFill>
                          <a:effectLst/>
                        </a:rPr>
                        <a:t>Formulário EF</a:t>
                      </a:r>
                      <a:endParaRPr lang="pt-BR" sz="1700" b="1">
                        <a:solidFill>
                          <a:schemeClr val="accent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>
                          <a:solidFill>
                            <a:schemeClr val="accent1"/>
                          </a:solidFill>
                          <a:effectLst/>
                        </a:rPr>
                        <a:t>Brasileiras, exceto táxi aéreo, que tenham prestado serviços de </a:t>
                      </a:r>
                      <a:r>
                        <a:rPr lang="pt-BR" sz="1700" b="1">
                          <a:solidFill>
                            <a:schemeClr val="accent1"/>
                          </a:solidFill>
                          <a:effectLst/>
                        </a:rPr>
                        <a:t>transporte aéreo internacional, </a:t>
                      </a:r>
                      <a:r>
                        <a:rPr lang="pt-BR" sz="1700" b="0">
                          <a:solidFill>
                            <a:schemeClr val="accent1"/>
                          </a:solidFill>
                          <a:effectLst/>
                        </a:rPr>
                        <a:t>e</a:t>
                      </a:r>
                      <a:r>
                        <a:rPr lang="pt-BR" sz="1700" b="1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pt-BR" sz="1700">
                          <a:solidFill>
                            <a:schemeClr val="accent1"/>
                          </a:solidFill>
                          <a:effectLst/>
                        </a:rPr>
                        <a:t>que se enquadrem em em pelo menos um dos seguintes critérios: </a:t>
                      </a:r>
                    </a:p>
                    <a:p>
                      <a:pPr marL="720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>
                          <a:solidFill>
                            <a:schemeClr val="accent1"/>
                          </a:solidFill>
                          <a:effectLst/>
                        </a:rPr>
                        <a:t>I - estar entre maiores empresas </a:t>
                      </a:r>
                      <a:r>
                        <a:rPr lang="pt-BR" sz="1700" b="1">
                          <a:solidFill>
                            <a:schemeClr val="accent1"/>
                          </a:solidFill>
                          <a:effectLst/>
                        </a:rPr>
                        <a:t>cujo somatório da participação</a:t>
                      </a:r>
                      <a:r>
                        <a:rPr lang="pt-BR" sz="1700">
                          <a:solidFill>
                            <a:schemeClr val="accent1"/>
                          </a:solidFill>
                          <a:effectLst/>
                        </a:rPr>
                        <a:t> no tenha contribuído para alcançar o mínimo de </a:t>
                      </a:r>
                      <a:r>
                        <a:rPr lang="pt-BR" sz="1700" b="1">
                          <a:solidFill>
                            <a:schemeClr val="accent1"/>
                          </a:solidFill>
                          <a:effectLst/>
                        </a:rPr>
                        <a:t>90% do total das toneladas-quilômetros transportadas pagas </a:t>
                      </a:r>
                      <a:r>
                        <a:rPr lang="pt-BR" sz="1700">
                          <a:solidFill>
                            <a:schemeClr val="accent1"/>
                          </a:solidFill>
                          <a:effectLst/>
                        </a:rPr>
                        <a:t>no período de referência; e</a:t>
                      </a:r>
                    </a:p>
                    <a:p>
                      <a:pPr marL="720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b="0">
                          <a:solidFill>
                            <a:schemeClr val="accent1"/>
                          </a:solidFill>
                          <a:effectLst/>
                        </a:rPr>
                        <a:t>II</a:t>
                      </a:r>
                      <a:r>
                        <a:rPr lang="pt-BR" sz="1700">
                          <a:solidFill>
                            <a:schemeClr val="accent1"/>
                          </a:solidFill>
                          <a:effectLst/>
                        </a:rPr>
                        <a:t> - </a:t>
                      </a:r>
                      <a:r>
                        <a:rPr lang="pt-BR" sz="1700" b="1">
                          <a:solidFill>
                            <a:schemeClr val="accent1"/>
                          </a:solidFill>
                          <a:effectLst/>
                        </a:rPr>
                        <a:t>ter transportado, </a:t>
                      </a:r>
                      <a:r>
                        <a:rPr lang="pt-BR" sz="1700" b="0">
                          <a:solidFill>
                            <a:schemeClr val="accent1"/>
                          </a:solidFill>
                          <a:effectLst/>
                        </a:rPr>
                        <a:t>pelo menos, </a:t>
                      </a:r>
                      <a:r>
                        <a:rPr lang="pt-BR" sz="1700" b="1">
                          <a:solidFill>
                            <a:schemeClr val="accent1"/>
                          </a:solidFill>
                          <a:effectLst/>
                        </a:rPr>
                        <a:t>cem milhões de toneladas quilômetros pagas </a:t>
                      </a:r>
                      <a:r>
                        <a:rPr lang="pt-BR" sz="1700">
                          <a:solidFill>
                            <a:schemeClr val="accent1"/>
                          </a:solidFill>
                          <a:effectLst/>
                        </a:rPr>
                        <a:t>no período de referência.</a:t>
                      </a:r>
                      <a:endParaRPr lang="pt-BR" sz="1700">
                        <a:solidFill>
                          <a:schemeClr val="accent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231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85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>
            <a:extLst>
              <a:ext uri="{FF2B5EF4-FFF2-40B4-BE49-F238E27FC236}">
                <a16:creationId xmlns:a16="http://schemas.microsoft.com/office/drawing/2014/main" id="{2732AEAD-9D06-6B72-0970-507BBF271DCB}"/>
              </a:ext>
            </a:extLst>
          </p:cNvPr>
          <p:cNvSpPr txBox="1">
            <a:spLocks/>
          </p:cNvSpPr>
          <p:nvPr/>
        </p:nvSpPr>
        <p:spPr>
          <a:xfrm>
            <a:off x="8778240" y="6417883"/>
            <a:ext cx="3323395" cy="3103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Envio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Fiscalização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de Dados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Contábeis</a:t>
            </a:r>
            <a:endParaRPr lang="en-US" sz="1600" b="0" kern="1200">
              <a:solidFill>
                <a:srgbClr val="0A436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B0C47A4E-046A-70D2-AC85-A3587C7DB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54" y="102327"/>
            <a:ext cx="1626312" cy="673545"/>
          </a:xfrm>
          <a:prstGeom prst="rect">
            <a:avLst/>
          </a:prstGeom>
        </p:spPr>
      </p:pic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E935508F-4094-4CB2-C181-F436FC08B67C}"/>
              </a:ext>
            </a:extLst>
          </p:cNvPr>
          <p:cNvGraphicFramePr>
            <a:graphicFrameLocks noGrp="1"/>
          </p:cNvGraphicFramePr>
          <p:nvPr/>
        </p:nvGraphicFramePr>
        <p:xfrm>
          <a:off x="1390650" y="2741188"/>
          <a:ext cx="9410700" cy="160883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871156">
                  <a:extLst>
                    <a:ext uri="{9D8B030D-6E8A-4147-A177-3AD203B41FA5}">
                      <a16:colId xmlns:a16="http://schemas.microsoft.com/office/drawing/2014/main" val="3636250124"/>
                    </a:ext>
                  </a:extLst>
                </a:gridCol>
                <a:gridCol w="2769772">
                  <a:extLst>
                    <a:ext uri="{9D8B030D-6E8A-4147-A177-3AD203B41FA5}">
                      <a16:colId xmlns:a16="http://schemas.microsoft.com/office/drawing/2014/main" val="816318151"/>
                    </a:ext>
                  </a:extLst>
                </a:gridCol>
                <a:gridCol w="2769772">
                  <a:extLst>
                    <a:ext uri="{9D8B030D-6E8A-4147-A177-3AD203B41FA5}">
                      <a16:colId xmlns:a16="http://schemas.microsoft.com/office/drawing/2014/main" val="299159071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Prazo de Envio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Modo de Envio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Formato</a:t>
                      </a:r>
                    </a:p>
                  </a:txBody>
                  <a:tcPr marL="47855" marR="47855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73339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720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Até o último dia útil do mês de </a:t>
                      </a:r>
                    </a:p>
                    <a:p>
                      <a:pPr marL="720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abril do exercício social subsequente ao de referência.</a:t>
                      </a:r>
                      <a:endParaRPr lang="pt-BR" sz="2000">
                        <a:solidFill>
                          <a:schemeClr val="accent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Via Portal Contábil</a:t>
                      </a:r>
                      <a:endParaRPr lang="pt-BR" sz="2000">
                        <a:solidFill>
                          <a:schemeClr val="accent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Excel</a:t>
                      </a:r>
                    </a:p>
                  </a:txBody>
                  <a:tcPr marL="47855" marR="47855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951692"/>
                  </a:ext>
                </a:extLst>
              </a:tr>
            </a:tbl>
          </a:graphicData>
        </a:graphic>
      </p:graphicFrame>
      <p:grpSp>
        <p:nvGrpSpPr>
          <p:cNvPr id="16" name="object 6">
            <a:extLst>
              <a:ext uri="{FF2B5EF4-FFF2-40B4-BE49-F238E27FC236}">
                <a16:creationId xmlns:a16="http://schemas.microsoft.com/office/drawing/2014/main" id="{0384FCF9-114D-3D86-C144-39899AEC02BA}"/>
              </a:ext>
            </a:extLst>
          </p:cNvPr>
          <p:cNvGrpSpPr/>
          <p:nvPr/>
        </p:nvGrpSpPr>
        <p:grpSpPr>
          <a:xfrm>
            <a:off x="0" y="1198666"/>
            <a:ext cx="12192000" cy="487812"/>
            <a:chOff x="0" y="1171892"/>
            <a:chExt cx="9145270" cy="106680"/>
          </a:xfrm>
        </p:grpSpPr>
        <p:pic>
          <p:nvPicPr>
            <p:cNvPr id="17" name="object 7">
              <a:extLst>
                <a:ext uri="{FF2B5EF4-FFF2-40B4-BE49-F238E27FC236}">
                  <a16:creationId xmlns:a16="http://schemas.microsoft.com/office/drawing/2014/main" id="{19BA3904-3B33-3927-59BC-C49B1C6B14E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71892"/>
              <a:ext cx="9144000" cy="106616"/>
            </a:xfrm>
            <a:prstGeom prst="rect">
              <a:avLst/>
            </a:prstGeom>
          </p:spPr>
        </p:pic>
        <p:sp>
          <p:nvSpPr>
            <p:cNvPr id="18" name="object 8">
              <a:extLst>
                <a:ext uri="{FF2B5EF4-FFF2-40B4-BE49-F238E27FC236}">
                  <a16:creationId xmlns:a16="http://schemas.microsoft.com/office/drawing/2014/main" id="{204975E6-0AB7-E532-2B65-C9F4C3E381F1}"/>
                </a:ext>
              </a:extLst>
            </p:cNvPr>
            <p:cNvSpPr/>
            <p:nvPr/>
          </p:nvSpPr>
          <p:spPr>
            <a:xfrm>
              <a:off x="761" y="120777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758"/>
            </a:p>
          </p:txBody>
        </p:sp>
      </p:grpSp>
      <p:pic>
        <p:nvPicPr>
          <p:cNvPr id="20" name="Imagem 19">
            <a:extLst>
              <a:ext uri="{FF2B5EF4-FFF2-40B4-BE49-F238E27FC236}">
                <a16:creationId xmlns:a16="http://schemas.microsoft.com/office/drawing/2014/main" id="{1A772460-9E0A-0AA7-46B5-C09CE7CD6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3848" y="267851"/>
            <a:ext cx="3429052" cy="95795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FB658BC-1678-B57F-B0D4-CEF7EED81A36}"/>
              </a:ext>
            </a:extLst>
          </p:cNvPr>
          <p:cNvSpPr txBox="1"/>
          <p:nvPr/>
        </p:nvSpPr>
        <p:spPr>
          <a:xfrm>
            <a:off x="5286375" y="294635"/>
            <a:ext cx="67196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Informações Requeridas pela OACI</a:t>
            </a:r>
          </a:p>
          <a:p>
            <a:r>
              <a:rPr lang="pt-BR" sz="24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Prazo de Envio</a:t>
            </a:r>
          </a:p>
        </p:txBody>
      </p:sp>
    </p:spTree>
    <p:extLst>
      <p:ext uri="{BB962C8B-B14F-4D97-AF65-F5344CB8AC3E}">
        <p14:creationId xmlns:p14="http://schemas.microsoft.com/office/powerpoint/2010/main" val="150443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88E3B15-3086-9022-738F-CD93E8BB1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65" y="179277"/>
            <a:ext cx="1664914" cy="690939"/>
          </a:xfrm>
          <a:prstGeom prst="rect">
            <a:avLst/>
          </a:prstGeom>
        </p:spPr>
      </p:pic>
      <p:grpSp>
        <p:nvGrpSpPr>
          <p:cNvPr id="25" name="object 6">
            <a:extLst>
              <a:ext uri="{FF2B5EF4-FFF2-40B4-BE49-F238E27FC236}">
                <a16:creationId xmlns:a16="http://schemas.microsoft.com/office/drawing/2014/main" id="{54348870-0B4B-2436-4EB1-51950119D600}"/>
              </a:ext>
            </a:extLst>
          </p:cNvPr>
          <p:cNvGrpSpPr/>
          <p:nvPr/>
        </p:nvGrpSpPr>
        <p:grpSpPr>
          <a:xfrm>
            <a:off x="0" y="1303441"/>
            <a:ext cx="12192000" cy="487812"/>
            <a:chOff x="0" y="1171892"/>
            <a:chExt cx="9145270" cy="106680"/>
          </a:xfrm>
        </p:grpSpPr>
        <p:pic>
          <p:nvPicPr>
            <p:cNvPr id="26" name="object 7">
              <a:extLst>
                <a:ext uri="{FF2B5EF4-FFF2-40B4-BE49-F238E27FC236}">
                  <a16:creationId xmlns:a16="http://schemas.microsoft.com/office/drawing/2014/main" id="{505EB802-0244-5C42-63D8-3C66E9B9622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71892"/>
              <a:ext cx="9144000" cy="106616"/>
            </a:xfrm>
            <a:prstGeom prst="rect">
              <a:avLst/>
            </a:prstGeom>
          </p:spPr>
        </p:pic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2DB4E950-5754-FAE0-5B73-B0AC19B4FB5C}"/>
                </a:ext>
              </a:extLst>
            </p:cNvPr>
            <p:cNvSpPr/>
            <p:nvPr/>
          </p:nvSpPr>
          <p:spPr>
            <a:xfrm>
              <a:off x="761" y="120777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758"/>
            </a:p>
          </p:txBody>
        </p:sp>
      </p:grpSp>
      <p:pic>
        <p:nvPicPr>
          <p:cNvPr id="29" name="Imagem 28">
            <a:extLst>
              <a:ext uri="{FF2B5EF4-FFF2-40B4-BE49-F238E27FC236}">
                <a16:creationId xmlns:a16="http://schemas.microsoft.com/office/drawing/2014/main" id="{5A8ADA46-9B3C-D3A7-A43B-0D4BC75CF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5420" y="246888"/>
            <a:ext cx="2745115" cy="817188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B12069A0-42A8-F632-A7FA-C00EF3AAB3D4}"/>
              </a:ext>
            </a:extLst>
          </p:cNvPr>
          <p:cNvSpPr txBox="1"/>
          <p:nvPr/>
        </p:nvSpPr>
        <p:spPr>
          <a:xfrm>
            <a:off x="6373793" y="598927"/>
            <a:ext cx="5336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Informações Requeridas pela OACI</a:t>
            </a:r>
          </a:p>
          <a:p>
            <a:r>
              <a:rPr lang="pt-BR" sz="24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Formulário EF</a:t>
            </a: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2732AEAD-9D06-6B72-0970-507BBF271DCB}"/>
              </a:ext>
            </a:extLst>
          </p:cNvPr>
          <p:cNvSpPr txBox="1">
            <a:spLocks/>
          </p:cNvSpPr>
          <p:nvPr/>
        </p:nvSpPr>
        <p:spPr>
          <a:xfrm>
            <a:off x="8965420" y="6455935"/>
            <a:ext cx="3323395" cy="3103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Envio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Fiscalização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de Dados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Contábeis</a:t>
            </a:r>
            <a:endParaRPr lang="en-US" sz="1600" b="0" kern="1200">
              <a:solidFill>
                <a:srgbClr val="0A436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2AA1269-5D08-49C0-F90E-F45E1479EA41}"/>
              </a:ext>
            </a:extLst>
          </p:cNvPr>
          <p:cNvSpPr txBox="1"/>
          <p:nvPr/>
        </p:nvSpPr>
        <p:spPr>
          <a:xfrm>
            <a:off x="614789" y="1955018"/>
            <a:ext cx="105156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marR="6985" lvl="1" indent="-539750" algn="just">
              <a:spcBef>
                <a:spcPts val="600"/>
              </a:spcBef>
              <a:spcAft>
                <a:spcPts val="600"/>
              </a:spcAft>
              <a:buBlip>
                <a:blip r:embed="rId6"/>
              </a:buBlip>
              <a:tabLst>
                <a:tab pos="469265" algn="l"/>
              </a:tabLst>
              <a:defRPr/>
            </a:pP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As informações reportadas no </a:t>
            </a:r>
            <a:r>
              <a:rPr lang="pt-BR" sz="2000" b="1">
                <a:solidFill>
                  <a:srgbClr val="105170"/>
                </a:solidFill>
                <a:cs typeface="Times New Roman" pitchFamily="18" charset="0"/>
              </a:rPr>
              <a:t>Formulário EF</a:t>
            </a: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 devem corresponder aos seguintes documentos, naquilo que couber:</a:t>
            </a:r>
          </a:p>
        </p:txBody>
      </p:sp>
      <p:graphicFrame>
        <p:nvGraphicFramePr>
          <p:cNvPr id="21" name="Tabela 20">
            <a:extLst>
              <a:ext uri="{FF2B5EF4-FFF2-40B4-BE49-F238E27FC236}">
                <a16:creationId xmlns:a16="http://schemas.microsoft.com/office/drawing/2014/main" id="{B07E5A93-97A4-A9AB-5F85-0ED284BE93B9}"/>
              </a:ext>
            </a:extLst>
          </p:cNvPr>
          <p:cNvGraphicFramePr>
            <a:graphicFrameLocks noGrp="1"/>
          </p:cNvGraphicFramePr>
          <p:nvPr/>
        </p:nvGraphicFramePr>
        <p:xfrm>
          <a:off x="875010" y="2756465"/>
          <a:ext cx="10610936" cy="277537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925597">
                  <a:extLst>
                    <a:ext uri="{9D8B030D-6E8A-4147-A177-3AD203B41FA5}">
                      <a16:colId xmlns:a16="http://schemas.microsoft.com/office/drawing/2014/main" val="847280601"/>
                    </a:ext>
                  </a:extLst>
                </a:gridCol>
                <a:gridCol w="5685339">
                  <a:extLst>
                    <a:ext uri="{9D8B030D-6E8A-4147-A177-3AD203B41FA5}">
                      <a16:colId xmlns:a16="http://schemas.microsoft.com/office/drawing/2014/main" val="238554988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>
                          <a:effectLst/>
                        </a:rPr>
                        <a:t>Formulário EF 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>
                          <a:effectLst/>
                        </a:rPr>
                        <a:t>Dados Correspondentes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77331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0" kern="1200">
                          <a:solidFill>
                            <a:srgbClr val="10517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Part 1 – Profit and Loss Statement</a:t>
                      </a:r>
                      <a:endParaRPr lang="pt-BR" sz="1800" b="0" kern="1200">
                        <a:solidFill>
                          <a:srgbClr val="10517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 kern="1200">
                          <a:solidFill>
                            <a:srgbClr val="10517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Demonstração do Resultado.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48985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 b="0" kern="1200">
                          <a:solidFill>
                            <a:srgbClr val="10517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Part 2 – Balance </a:t>
                      </a:r>
                      <a:r>
                        <a:rPr lang="pt-BR" sz="1800" b="0" kern="1200" err="1">
                          <a:solidFill>
                            <a:srgbClr val="10517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Sheet</a:t>
                      </a:r>
                      <a:endParaRPr lang="pt-BR" sz="1800" b="0" kern="1200">
                        <a:solidFill>
                          <a:srgbClr val="10517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 kern="1200">
                          <a:solidFill>
                            <a:srgbClr val="10517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Balanço Patrimonial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35387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0" kern="1200">
                          <a:solidFill>
                            <a:srgbClr val="10517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Part 3 – Statement of Retained Earnings</a:t>
                      </a:r>
                      <a:endParaRPr lang="pt-BR" sz="1800" b="0" kern="1200">
                        <a:solidFill>
                          <a:srgbClr val="10517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 kern="1200">
                          <a:solidFill>
                            <a:srgbClr val="10517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Demonstração dos Lucros ou Prejuízos Acumulados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88218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0" kern="1200">
                          <a:solidFill>
                            <a:srgbClr val="10517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Part 4 – Traffic and Capacity Data</a:t>
                      </a:r>
                      <a:endParaRPr lang="pt-BR" sz="1800" b="0" kern="1200">
                        <a:solidFill>
                          <a:srgbClr val="10517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 b="0" kern="1200">
                          <a:solidFill>
                            <a:srgbClr val="10517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Parte previamente preenchida pela ANAC com os dados estatísticos reportados periodicamente à Agência.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19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53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88E3B15-3086-9022-738F-CD93E8BB1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65" y="179277"/>
            <a:ext cx="1664914" cy="690939"/>
          </a:xfrm>
          <a:prstGeom prst="rect">
            <a:avLst/>
          </a:prstGeom>
        </p:spPr>
      </p:pic>
      <p:grpSp>
        <p:nvGrpSpPr>
          <p:cNvPr id="25" name="object 6">
            <a:extLst>
              <a:ext uri="{FF2B5EF4-FFF2-40B4-BE49-F238E27FC236}">
                <a16:creationId xmlns:a16="http://schemas.microsoft.com/office/drawing/2014/main" id="{54348870-0B4B-2436-4EB1-51950119D600}"/>
              </a:ext>
            </a:extLst>
          </p:cNvPr>
          <p:cNvGrpSpPr/>
          <p:nvPr/>
        </p:nvGrpSpPr>
        <p:grpSpPr>
          <a:xfrm>
            <a:off x="0" y="1303441"/>
            <a:ext cx="12192000" cy="487812"/>
            <a:chOff x="0" y="1171892"/>
            <a:chExt cx="9145270" cy="106680"/>
          </a:xfrm>
        </p:grpSpPr>
        <p:pic>
          <p:nvPicPr>
            <p:cNvPr id="26" name="object 7">
              <a:extLst>
                <a:ext uri="{FF2B5EF4-FFF2-40B4-BE49-F238E27FC236}">
                  <a16:creationId xmlns:a16="http://schemas.microsoft.com/office/drawing/2014/main" id="{505EB802-0244-5C42-63D8-3C66E9B9622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71892"/>
              <a:ext cx="9144000" cy="106616"/>
            </a:xfrm>
            <a:prstGeom prst="rect">
              <a:avLst/>
            </a:prstGeom>
          </p:spPr>
        </p:pic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2DB4E950-5754-FAE0-5B73-B0AC19B4FB5C}"/>
                </a:ext>
              </a:extLst>
            </p:cNvPr>
            <p:cNvSpPr/>
            <p:nvPr/>
          </p:nvSpPr>
          <p:spPr>
            <a:xfrm>
              <a:off x="761" y="120777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758"/>
            </a:p>
          </p:txBody>
        </p:sp>
      </p:grpSp>
      <p:pic>
        <p:nvPicPr>
          <p:cNvPr id="29" name="Imagem 28">
            <a:extLst>
              <a:ext uri="{FF2B5EF4-FFF2-40B4-BE49-F238E27FC236}">
                <a16:creationId xmlns:a16="http://schemas.microsoft.com/office/drawing/2014/main" id="{5A8ADA46-9B3C-D3A7-A43B-0D4BC75CF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5420" y="246888"/>
            <a:ext cx="2745115" cy="817188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B12069A0-42A8-F632-A7FA-C00EF3AAB3D4}"/>
              </a:ext>
            </a:extLst>
          </p:cNvPr>
          <p:cNvSpPr txBox="1"/>
          <p:nvPr/>
        </p:nvSpPr>
        <p:spPr>
          <a:xfrm>
            <a:off x="6373793" y="598927"/>
            <a:ext cx="5336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Informações Requeridas pela OACI</a:t>
            </a:r>
          </a:p>
          <a:p>
            <a:r>
              <a:rPr lang="pt-BR" sz="24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Formulário EF</a:t>
            </a: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2732AEAD-9D06-6B72-0970-507BBF271DCB}"/>
              </a:ext>
            </a:extLst>
          </p:cNvPr>
          <p:cNvSpPr txBox="1">
            <a:spLocks/>
          </p:cNvSpPr>
          <p:nvPr/>
        </p:nvSpPr>
        <p:spPr>
          <a:xfrm>
            <a:off x="8965420" y="6455935"/>
            <a:ext cx="3323395" cy="3103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Envio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Fiscalização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de Dados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Contábeis</a:t>
            </a:r>
            <a:endParaRPr lang="en-US" sz="1600" b="0" kern="1200">
              <a:solidFill>
                <a:srgbClr val="0A436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2AA1269-5D08-49C0-F90E-F45E1479EA41}"/>
              </a:ext>
            </a:extLst>
          </p:cNvPr>
          <p:cNvSpPr txBox="1"/>
          <p:nvPr/>
        </p:nvSpPr>
        <p:spPr>
          <a:xfrm>
            <a:off x="614789" y="1955018"/>
            <a:ext cx="105156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marR="6985" lvl="1" indent="-539750" algn="just">
              <a:spcBef>
                <a:spcPts val="600"/>
              </a:spcBef>
              <a:spcAft>
                <a:spcPts val="600"/>
              </a:spcAft>
              <a:buBlip>
                <a:blip r:embed="rId6"/>
              </a:buBlip>
              <a:tabLst>
                <a:tab pos="469265" algn="l"/>
              </a:tabLst>
              <a:defRPr/>
            </a:pPr>
            <a:r>
              <a:rPr lang="pt-BR" sz="2000" b="1">
                <a:solidFill>
                  <a:srgbClr val="105170"/>
                </a:solidFill>
                <a:cs typeface="Times New Roman" pitchFamily="18" charset="0"/>
              </a:rPr>
              <a:t>Atenção</a:t>
            </a: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: a Parte 1 deve informar as receitas auferidas com cada tipo de operação que reportar dados estatísticos na Parte 4.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7D4DE0D0-E82C-8EBC-6E87-06DBD7C5BF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332" y="3134739"/>
            <a:ext cx="11165642" cy="236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1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88E3B15-3086-9022-738F-CD93E8BB1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65" y="179277"/>
            <a:ext cx="1664914" cy="690939"/>
          </a:xfrm>
          <a:prstGeom prst="rect">
            <a:avLst/>
          </a:prstGeom>
        </p:spPr>
      </p:pic>
      <p:grpSp>
        <p:nvGrpSpPr>
          <p:cNvPr id="25" name="object 6">
            <a:extLst>
              <a:ext uri="{FF2B5EF4-FFF2-40B4-BE49-F238E27FC236}">
                <a16:creationId xmlns:a16="http://schemas.microsoft.com/office/drawing/2014/main" id="{54348870-0B4B-2436-4EB1-51950119D600}"/>
              </a:ext>
            </a:extLst>
          </p:cNvPr>
          <p:cNvGrpSpPr/>
          <p:nvPr/>
        </p:nvGrpSpPr>
        <p:grpSpPr>
          <a:xfrm>
            <a:off x="0" y="1303441"/>
            <a:ext cx="12192000" cy="487812"/>
            <a:chOff x="0" y="1171892"/>
            <a:chExt cx="9145270" cy="106680"/>
          </a:xfrm>
        </p:grpSpPr>
        <p:pic>
          <p:nvPicPr>
            <p:cNvPr id="26" name="object 7">
              <a:extLst>
                <a:ext uri="{FF2B5EF4-FFF2-40B4-BE49-F238E27FC236}">
                  <a16:creationId xmlns:a16="http://schemas.microsoft.com/office/drawing/2014/main" id="{505EB802-0244-5C42-63D8-3C66E9B9622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71892"/>
              <a:ext cx="9144000" cy="106616"/>
            </a:xfrm>
            <a:prstGeom prst="rect">
              <a:avLst/>
            </a:prstGeom>
          </p:spPr>
        </p:pic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2DB4E950-5754-FAE0-5B73-B0AC19B4FB5C}"/>
                </a:ext>
              </a:extLst>
            </p:cNvPr>
            <p:cNvSpPr/>
            <p:nvPr/>
          </p:nvSpPr>
          <p:spPr>
            <a:xfrm>
              <a:off x="761" y="120777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758"/>
            </a:p>
          </p:txBody>
        </p:sp>
      </p:grpSp>
      <p:pic>
        <p:nvPicPr>
          <p:cNvPr id="29" name="Imagem 28">
            <a:extLst>
              <a:ext uri="{FF2B5EF4-FFF2-40B4-BE49-F238E27FC236}">
                <a16:creationId xmlns:a16="http://schemas.microsoft.com/office/drawing/2014/main" id="{5A8ADA46-9B3C-D3A7-A43B-0D4BC75CF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5420" y="246888"/>
            <a:ext cx="2745115" cy="817188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B12069A0-42A8-F632-A7FA-C00EF3AAB3D4}"/>
              </a:ext>
            </a:extLst>
          </p:cNvPr>
          <p:cNvSpPr txBox="1"/>
          <p:nvPr/>
        </p:nvSpPr>
        <p:spPr>
          <a:xfrm>
            <a:off x="6373793" y="598927"/>
            <a:ext cx="5336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Informações Requeridas pela OACI</a:t>
            </a:r>
          </a:p>
          <a:p>
            <a:r>
              <a:rPr lang="pt-BR" sz="24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Questionário Sobre Custos</a:t>
            </a: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2732AEAD-9D06-6B72-0970-507BBF271DCB}"/>
              </a:ext>
            </a:extLst>
          </p:cNvPr>
          <p:cNvSpPr txBox="1">
            <a:spLocks/>
          </p:cNvSpPr>
          <p:nvPr/>
        </p:nvSpPr>
        <p:spPr>
          <a:xfrm>
            <a:off x="8965420" y="6455935"/>
            <a:ext cx="3323395" cy="3103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Envio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Fiscalização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de Dados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Contábeis</a:t>
            </a:r>
            <a:endParaRPr lang="en-US" sz="1600" b="0" kern="1200">
              <a:solidFill>
                <a:srgbClr val="0A4362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322D1B9-DB5B-5332-5030-6F9EFDEC617D}"/>
              </a:ext>
            </a:extLst>
          </p:cNvPr>
          <p:cNvGraphicFramePr>
            <a:graphicFrameLocks noGrp="1"/>
          </p:cNvGraphicFramePr>
          <p:nvPr/>
        </p:nvGraphicFramePr>
        <p:xfrm>
          <a:off x="691049" y="1768590"/>
          <a:ext cx="10515600" cy="4579882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978018">
                  <a:extLst>
                    <a:ext uri="{9D8B030D-6E8A-4147-A177-3AD203B41FA5}">
                      <a16:colId xmlns:a16="http://schemas.microsoft.com/office/drawing/2014/main" val="3603826761"/>
                    </a:ext>
                  </a:extLst>
                </a:gridCol>
                <a:gridCol w="7537582">
                  <a:extLst>
                    <a:ext uri="{9D8B030D-6E8A-4147-A177-3AD203B41FA5}">
                      <a16:colId xmlns:a16="http://schemas.microsoft.com/office/drawing/2014/main" val="39318660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Correspondência de Valores</a:t>
                      </a:r>
                      <a:endParaRPr lang="pt-BR" sz="1600" b="1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1600" b="1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5094505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600" b="1" kern="1200">
                          <a:solidFill>
                            <a:schemeClr val="bg1"/>
                          </a:solidFill>
                          <a:effectLst/>
                        </a:rPr>
                        <a:t>Questionário sobre Custos </a:t>
                      </a:r>
                      <a:endParaRPr lang="pt-BR" sz="1600" b="1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600" b="1" kern="1200">
                          <a:solidFill>
                            <a:schemeClr val="bg1"/>
                          </a:solidFill>
                          <a:effectLst/>
                        </a:rPr>
                        <a:t>Formulário EF</a:t>
                      </a:r>
                      <a:endParaRPr lang="pt-BR" sz="1600" b="1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57266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600" b="1" kern="1200">
                          <a:solidFill>
                            <a:srgbClr val="156082"/>
                          </a:solidFill>
                          <a:effectLst/>
                        </a:rPr>
                        <a:t>I.1</a:t>
                      </a:r>
                      <a:endParaRPr lang="pt-BR" sz="1600" b="1" kern="1200">
                        <a:solidFill>
                          <a:srgbClr val="15608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600" b="1" kern="1200">
                          <a:solidFill>
                            <a:srgbClr val="156082"/>
                          </a:solidFill>
                          <a:effectLst/>
                        </a:rPr>
                        <a:t>5.1 + 5.3 + 5.4 + 5.5</a:t>
                      </a:r>
                      <a:endParaRPr lang="pt-BR" sz="1600" b="1" kern="1200">
                        <a:solidFill>
                          <a:srgbClr val="15608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12605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600" b="1" kern="1200">
                          <a:solidFill>
                            <a:srgbClr val="156082"/>
                          </a:solidFill>
                          <a:effectLst/>
                        </a:rPr>
                        <a:t>I.2</a:t>
                      </a:r>
                      <a:endParaRPr lang="pt-BR" sz="1600" b="1" kern="1200">
                        <a:solidFill>
                          <a:srgbClr val="15608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600" b="1" kern="1200">
                          <a:solidFill>
                            <a:srgbClr val="156082"/>
                          </a:solidFill>
                          <a:effectLst/>
                        </a:rPr>
                        <a:t>6</a:t>
                      </a:r>
                      <a:endParaRPr lang="pt-BR" sz="1600" b="1" kern="1200">
                        <a:solidFill>
                          <a:srgbClr val="15608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01438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600" b="1" kern="1200">
                          <a:solidFill>
                            <a:srgbClr val="156082"/>
                          </a:solidFill>
                          <a:effectLst/>
                        </a:rPr>
                        <a:t>I.3</a:t>
                      </a:r>
                      <a:endParaRPr lang="pt-BR" sz="1600" b="1" kern="1200">
                        <a:solidFill>
                          <a:srgbClr val="15608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600" b="1" kern="1200">
                          <a:solidFill>
                            <a:srgbClr val="156082"/>
                          </a:solidFill>
                          <a:effectLst/>
                        </a:rPr>
                        <a:t>7.1 + 7.2</a:t>
                      </a:r>
                      <a:endParaRPr lang="pt-BR" sz="1600" b="1" kern="1200">
                        <a:solidFill>
                          <a:srgbClr val="15608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654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600" b="1" kern="1200">
                          <a:solidFill>
                            <a:srgbClr val="156082"/>
                          </a:solidFill>
                          <a:effectLst/>
                        </a:rPr>
                        <a:t>I.4</a:t>
                      </a:r>
                      <a:endParaRPr lang="pt-BR" sz="1600" b="1" kern="1200">
                        <a:solidFill>
                          <a:srgbClr val="15608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600" b="1" kern="1200">
                          <a:solidFill>
                            <a:srgbClr val="156082"/>
                          </a:solidFill>
                          <a:effectLst/>
                        </a:rPr>
                        <a:t>Parte previamente preenchida pela ANAC com os dados estatísticos reportados periodicamente à Agência.</a:t>
                      </a:r>
                      <a:endParaRPr lang="pt-BR" sz="1600" b="1" kern="1200">
                        <a:solidFill>
                          <a:srgbClr val="15608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672038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600" b="1" kern="1200">
                          <a:solidFill>
                            <a:srgbClr val="156082"/>
                          </a:solidFill>
                          <a:effectLst/>
                        </a:rPr>
                        <a:t>II.1</a:t>
                      </a:r>
                      <a:endParaRPr lang="pt-BR" sz="1600" b="1" kern="1200">
                        <a:solidFill>
                          <a:srgbClr val="15608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600" b="1" kern="1200">
                          <a:solidFill>
                            <a:srgbClr val="156082"/>
                          </a:solidFill>
                          <a:effectLst/>
                        </a:rPr>
                        <a:t>5.2</a:t>
                      </a:r>
                      <a:endParaRPr lang="pt-BR" sz="1600" b="1" kern="1200">
                        <a:solidFill>
                          <a:srgbClr val="15608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362108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600" b="1" kern="1200">
                          <a:solidFill>
                            <a:srgbClr val="156082"/>
                          </a:solidFill>
                          <a:effectLst/>
                        </a:rPr>
                        <a:t>II.2</a:t>
                      </a:r>
                      <a:endParaRPr lang="pt-BR" sz="1600" b="1" kern="1200">
                        <a:solidFill>
                          <a:srgbClr val="15608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600" b="1" kern="1200">
                          <a:solidFill>
                            <a:srgbClr val="156082"/>
                          </a:solidFill>
                          <a:effectLst/>
                        </a:rPr>
                        <a:t>8.1</a:t>
                      </a:r>
                      <a:endParaRPr lang="pt-BR" sz="1600" b="1" kern="1200">
                        <a:solidFill>
                          <a:srgbClr val="15608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55679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600" b="1" kern="1200">
                          <a:solidFill>
                            <a:srgbClr val="156082"/>
                          </a:solidFill>
                          <a:effectLst/>
                        </a:rPr>
                        <a:t>II.3</a:t>
                      </a:r>
                      <a:endParaRPr lang="pt-BR" sz="1600" b="1" kern="1200">
                        <a:solidFill>
                          <a:srgbClr val="15608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600" b="1" kern="1200">
                          <a:solidFill>
                            <a:srgbClr val="156082"/>
                          </a:solidFill>
                          <a:effectLst/>
                        </a:rPr>
                        <a:t>8.2</a:t>
                      </a:r>
                      <a:endParaRPr lang="pt-BR" sz="1600" b="1" kern="1200">
                        <a:solidFill>
                          <a:srgbClr val="15608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993189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600" b="1" kern="1200">
                          <a:solidFill>
                            <a:srgbClr val="156082"/>
                          </a:solidFill>
                          <a:effectLst/>
                        </a:rPr>
                        <a:t>II.4</a:t>
                      </a:r>
                      <a:endParaRPr lang="pt-BR" sz="1600" b="1" kern="1200">
                        <a:solidFill>
                          <a:srgbClr val="15608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600" b="1" kern="1200">
                          <a:solidFill>
                            <a:srgbClr val="156082"/>
                          </a:solidFill>
                          <a:effectLst/>
                        </a:rPr>
                        <a:t>9</a:t>
                      </a:r>
                      <a:endParaRPr lang="pt-BR" sz="1600" b="1" kern="1200">
                        <a:solidFill>
                          <a:srgbClr val="15608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13816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600" b="1" kern="1200">
                          <a:solidFill>
                            <a:srgbClr val="156082"/>
                          </a:solidFill>
                          <a:effectLst/>
                        </a:rPr>
                        <a:t>III.1</a:t>
                      </a:r>
                      <a:endParaRPr lang="pt-BR" sz="1600" b="1" kern="1200">
                        <a:solidFill>
                          <a:srgbClr val="15608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600" b="1" kern="1200">
                          <a:solidFill>
                            <a:srgbClr val="156082"/>
                          </a:solidFill>
                          <a:effectLst/>
                        </a:rPr>
                        <a:t>10.1 + 10.2</a:t>
                      </a:r>
                      <a:endParaRPr lang="pt-BR" sz="1600" b="1" kern="1200">
                        <a:solidFill>
                          <a:srgbClr val="15608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64625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600" b="1" kern="1200">
                          <a:solidFill>
                            <a:srgbClr val="156082"/>
                          </a:solidFill>
                          <a:effectLst/>
                        </a:rPr>
                        <a:t>III.2</a:t>
                      </a:r>
                      <a:endParaRPr lang="pt-BR" sz="1600" b="1" kern="1200">
                        <a:solidFill>
                          <a:srgbClr val="15608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600" b="1" kern="1200">
                          <a:solidFill>
                            <a:srgbClr val="156082"/>
                          </a:solidFill>
                          <a:effectLst/>
                        </a:rPr>
                        <a:t>11.1</a:t>
                      </a:r>
                      <a:endParaRPr lang="pt-BR" sz="1600" b="1" kern="1200">
                        <a:solidFill>
                          <a:srgbClr val="15608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38712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600" b="1" kern="1200">
                          <a:solidFill>
                            <a:srgbClr val="156082"/>
                          </a:solidFill>
                          <a:effectLst/>
                        </a:rPr>
                        <a:t>III.3</a:t>
                      </a:r>
                      <a:endParaRPr lang="pt-BR" sz="1600" b="1" kern="1200">
                        <a:solidFill>
                          <a:srgbClr val="15608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600" b="1" kern="1200">
                          <a:solidFill>
                            <a:srgbClr val="156082"/>
                          </a:solidFill>
                          <a:effectLst/>
                        </a:rPr>
                        <a:t>11.2</a:t>
                      </a:r>
                      <a:endParaRPr lang="pt-BR" sz="1600" b="1" kern="1200">
                        <a:solidFill>
                          <a:srgbClr val="15608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07850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600" b="1" kern="1200">
                          <a:solidFill>
                            <a:srgbClr val="156082"/>
                          </a:solidFill>
                          <a:effectLst/>
                        </a:rPr>
                        <a:t>III.4</a:t>
                      </a:r>
                      <a:endParaRPr lang="pt-BR" sz="1600" b="1" kern="1200">
                        <a:solidFill>
                          <a:srgbClr val="15608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600" b="1" kern="1200">
                          <a:solidFill>
                            <a:srgbClr val="156082"/>
                          </a:solidFill>
                          <a:effectLst/>
                        </a:rPr>
                        <a:t>12</a:t>
                      </a:r>
                      <a:endParaRPr lang="pt-BR" sz="1600" b="1" kern="1200">
                        <a:solidFill>
                          <a:srgbClr val="15608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072018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600" b="1" kern="1200">
                          <a:solidFill>
                            <a:srgbClr val="156082"/>
                          </a:solidFill>
                          <a:effectLst/>
                        </a:rPr>
                        <a:t>III.5</a:t>
                      </a:r>
                      <a:endParaRPr lang="pt-BR" sz="1600" b="1" kern="1200">
                        <a:solidFill>
                          <a:srgbClr val="15608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600" b="1" kern="1200">
                          <a:solidFill>
                            <a:srgbClr val="156082"/>
                          </a:solidFill>
                          <a:effectLst/>
                        </a:rPr>
                        <a:t>7.3 + 7.4 + 13.1 + 13.2</a:t>
                      </a:r>
                      <a:endParaRPr lang="pt-BR" sz="1600" b="1" kern="1200">
                        <a:solidFill>
                          <a:srgbClr val="15608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098077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600" b="1" kern="1200">
                          <a:solidFill>
                            <a:srgbClr val="156082"/>
                          </a:solidFill>
                          <a:effectLst/>
                        </a:rPr>
                        <a:t>SECTION IV</a:t>
                      </a:r>
                      <a:endParaRPr lang="pt-BR" sz="1600" b="1" kern="1200">
                        <a:solidFill>
                          <a:srgbClr val="15608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600" b="1" kern="1200">
                          <a:solidFill>
                            <a:srgbClr val="156082"/>
                          </a:solidFill>
                          <a:effectLst/>
                        </a:rPr>
                        <a:t>16.1 + 16.2 + 17 + 20</a:t>
                      </a:r>
                      <a:endParaRPr lang="pt-BR" sz="1600" b="1" kern="1200">
                        <a:solidFill>
                          <a:srgbClr val="15608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664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526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88E3B15-3086-9022-738F-CD93E8BB1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65" y="179277"/>
            <a:ext cx="1664914" cy="690939"/>
          </a:xfrm>
          <a:prstGeom prst="rect">
            <a:avLst/>
          </a:prstGeom>
        </p:spPr>
      </p:pic>
      <p:grpSp>
        <p:nvGrpSpPr>
          <p:cNvPr id="25" name="object 6">
            <a:extLst>
              <a:ext uri="{FF2B5EF4-FFF2-40B4-BE49-F238E27FC236}">
                <a16:creationId xmlns:a16="http://schemas.microsoft.com/office/drawing/2014/main" id="{54348870-0B4B-2436-4EB1-51950119D600}"/>
              </a:ext>
            </a:extLst>
          </p:cNvPr>
          <p:cNvGrpSpPr/>
          <p:nvPr/>
        </p:nvGrpSpPr>
        <p:grpSpPr>
          <a:xfrm>
            <a:off x="0" y="1303441"/>
            <a:ext cx="12192000" cy="487812"/>
            <a:chOff x="0" y="1171892"/>
            <a:chExt cx="9145270" cy="106680"/>
          </a:xfrm>
        </p:grpSpPr>
        <p:pic>
          <p:nvPicPr>
            <p:cNvPr id="26" name="object 7">
              <a:extLst>
                <a:ext uri="{FF2B5EF4-FFF2-40B4-BE49-F238E27FC236}">
                  <a16:creationId xmlns:a16="http://schemas.microsoft.com/office/drawing/2014/main" id="{505EB802-0244-5C42-63D8-3C66E9B9622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71892"/>
              <a:ext cx="9144000" cy="106616"/>
            </a:xfrm>
            <a:prstGeom prst="rect">
              <a:avLst/>
            </a:prstGeom>
          </p:spPr>
        </p:pic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2DB4E950-5754-FAE0-5B73-B0AC19B4FB5C}"/>
                </a:ext>
              </a:extLst>
            </p:cNvPr>
            <p:cNvSpPr/>
            <p:nvPr/>
          </p:nvSpPr>
          <p:spPr>
            <a:xfrm>
              <a:off x="761" y="120777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758"/>
            </a:p>
          </p:txBody>
        </p:sp>
      </p:grpSp>
      <p:pic>
        <p:nvPicPr>
          <p:cNvPr id="29" name="Imagem 28">
            <a:extLst>
              <a:ext uri="{FF2B5EF4-FFF2-40B4-BE49-F238E27FC236}">
                <a16:creationId xmlns:a16="http://schemas.microsoft.com/office/drawing/2014/main" id="{5A8ADA46-9B3C-D3A7-A43B-0D4BC75CF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5420" y="246888"/>
            <a:ext cx="2745115" cy="817188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B12069A0-42A8-F632-A7FA-C00EF3AAB3D4}"/>
              </a:ext>
            </a:extLst>
          </p:cNvPr>
          <p:cNvSpPr txBox="1"/>
          <p:nvPr/>
        </p:nvSpPr>
        <p:spPr>
          <a:xfrm>
            <a:off x="6373793" y="598927"/>
            <a:ext cx="5336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Informações Requeridas pela OACI</a:t>
            </a:r>
          </a:p>
          <a:p>
            <a:r>
              <a:rPr lang="pt-BR" sz="24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Questionário Sobre Custos</a:t>
            </a: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2732AEAD-9D06-6B72-0970-507BBF271DCB}"/>
              </a:ext>
            </a:extLst>
          </p:cNvPr>
          <p:cNvSpPr txBox="1">
            <a:spLocks/>
          </p:cNvSpPr>
          <p:nvPr/>
        </p:nvSpPr>
        <p:spPr>
          <a:xfrm>
            <a:off x="8965420" y="6455935"/>
            <a:ext cx="3323395" cy="3103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Envio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Fiscalização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de Dados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Contábeis</a:t>
            </a:r>
            <a:endParaRPr lang="en-US" sz="1600" b="0" kern="1200">
              <a:solidFill>
                <a:srgbClr val="0A436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247BCD6-49D3-9ACD-71AB-A5E51A50D8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7614" y="2999550"/>
            <a:ext cx="9459503" cy="239095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4CD7B01-9809-3279-FF23-3928497C33CB}"/>
              </a:ext>
            </a:extLst>
          </p:cNvPr>
          <p:cNvSpPr txBox="1"/>
          <p:nvPr/>
        </p:nvSpPr>
        <p:spPr>
          <a:xfrm>
            <a:off x="276461" y="1965452"/>
            <a:ext cx="105156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marR="6985" lvl="1" indent="-539750" algn="just">
              <a:spcBef>
                <a:spcPts val="600"/>
              </a:spcBef>
              <a:spcAft>
                <a:spcPts val="600"/>
              </a:spcAft>
              <a:buBlip>
                <a:blip r:embed="rId7"/>
              </a:buBlip>
              <a:tabLst>
                <a:tab pos="469265" algn="l"/>
              </a:tabLst>
              <a:defRPr/>
            </a:pPr>
            <a:r>
              <a:rPr lang="pt-BR" sz="2000" b="1">
                <a:solidFill>
                  <a:srgbClr val="105170"/>
                </a:solidFill>
                <a:cs typeface="Times New Roman" pitchFamily="18" charset="0"/>
              </a:rPr>
              <a:t>Atenção</a:t>
            </a: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: Os itens </a:t>
            </a:r>
            <a:r>
              <a:rPr lang="pt-BR" sz="2000" b="1">
                <a:solidFill>
                  <a:srgbClr val="105170"/>
                </a:solidFill>
                <a:cs typeface="Times New Roman" pitchFamily="18" charset="0"/>
              </a:rPr>
              <a:t>I.1 a I.3 </a:t>
            </a: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devem evidenciar os custos incorridos pelas aeronaves com dados estatísticos preenchidos no item </a:t>
            </a:r>
            <a:r>
              <a:rPr lang="pt-BR" sz="2000" b="1">
                <a:solidFill>
                  <a:srgbClr val="105170"/>
                </a:solidFill>
                <a:cs typeface="Times New Roman" pitchFamily="18" charset="0"/>
              </a:rPr>
              <a:t>I.4</a:t>
            </a: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791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88E3B15-3086-9022-738F-CD93E8BB1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65" y="179277"/>
            <a:ext cx="1664914" cy="690939"/>
          </a:xfrm>
          <a:prstGeom prst="rect">
            <a:avLst/>
          </a:prstGeom>
        </p:spPr>
      </p:pic>
      <p:grpSp>
        <p:nvGrpSpPr>
          <p:cNvPr id="25" name="object 6">
            <a:extLst>
              <a:ext uri="{FF2B5EF4-FFF2-40B4-BE49-F238E27FC236}">
                <a16:creationId xmlns:a16="http://schemas.microsoft.com/office/drawing/2014/main" id="{54348870-0B4B-2436-4EB1-51950119D600}"/>
              </a:ext>
            </a:extLst>
          </p:cNvPr>
          <p:cNvGrpSpPr/>
          <p:nvPr/>
        </p:nvGrpSpPr>
        <p:grpSpPr>
          <a:xfrm>
            <a:off x="0" y="1303441"/>
            <a:ext cx="12192000" cy="487812"/>
            <a:chOff x="0" y="1171892"/>
            <a:chExt cx="9145270" cy="106680"/>
          </a:xfrm>
        </p:grpSpPr>
        <p:pic>
          <p:nvPicPr>
            <p:cNvPr id="26" name="object 7">
              <a:extLst>
                <a:ext uri="{FF2B5EF4-FFF2-40B4-BE49-F238E27FC236}">
                  <a16:creationId xmlns:a16="http://schemas.microsoft.com/office/drawing/2014/main" id="{505EB802-0244-5C42-63D8-3C66E9B9622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71892"/>
              <a:ext cx="9144000" cy="106616"/>
            </a:xfrm>
            <a:prstGeom prst="rect">
              <a:avLst/>
            </a:prstGeom>
          </p:spPr>
        </p:pic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2DB4E950-5754-FAE0-5B73-B0AC19B4FB5C}"/>
                </a:ext>
              </a:extLst>
            </p:cNvPr>
            <p:cNvSpPr/>
            <p:nvPr/>
          </p:nvSpPr>
          <p:spPr>
            <a:xfrm>
              <a:off x="761" y="120777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758"/>
            </a:p>
          </p:txBody>
        </p:sp>
      </p:grpSp>
      <p:pic>
        <p:nvPicPr>
          <p:cNvPr id="29" name="Imagem 28">
            <a:extLst>
              <a:ext uri="{FF2B5EF4-FFF2-40B4-BE49-F238E27FC236}">
                <a16:creationId xmlns:a16="http://schemas.microsoft.com/office/drawing/2014/main" id="{5A8ADA46-9B3C-D3A7-A43B-0D4BC75CF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5420" y="246888"/>
            <a:ext cx="2745115" cy="817188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B12069A0-42A8-F632-A7FA-C00EF3AAB3D4}"/>
              </a:ext>
            </a:extLst>
          </p:cNvPr>
          <p:cNvSpPr txBox="1"/>
          <p:nvPr/>
        </p:nvSpPr>
        <p:spPr>
          <a:xfrm>
            <a:off x="6373793" y="598927"/>
            <a:ext cx="5336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Informações Requeridas pela OACI</a:t>
            </a:r>
          </a:p>
          <a:p>
            <a:r>
              <a:rPr lang="pt-BR" sz="24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Questionário Sobre Receitas</a:t>
            </a: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2732AEAD-9D06-6B72-0970-507BBF271DCB}"/>
              </a:ext>
            </a:extLst>
          </p:cNvPr>
          <p:cNvSpPr txBox="1">
            <a:spLocks/>
          </p:cNvSpPr>
          <p:nvPr/>
        </p:nvSpPr>
        <p:spPr>
          <a:xfrm>
            <a:off x="8965420" y="6455935"/>
            <a:ext cx="3323395" cy="3103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Envio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Fiscalização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de Dados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Contábeis</a:t>
            </a:r>
            <a:endParaRPr lang="en-US" sz="1600" b="0" kern="1200">
              <a:solidFill>
                <a:srgbClr val="0A4362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4A42A24-7EBF-AD12-3341-D663B95BDB70}"/>
              </a:ext>
            </a:extLst>
          </p:cNvPr>
          <p:cNvGraphicFramePr>
            <a:graphicFrameLocks noGrp="1"/>
          </p:cNvGraphicFramePr>
          <p:nvPr/>
        </p:nvGraphicFramePr>
        <p:xfrm>
          <a:off x="646176" y="1801593"/>
          <a:ext cx="10515600" cy="446936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275576">
                  <a:extLst>
                    <a:ext uri="{9D8B030D-6E8A-4147-A177-3AD203B41FA5}">
                      <a16:colId xmlns:a16="http://schemas.microsoft.com/office/drawing/2014/main" val="1948831707"/>
                    </a:ext>
                  </a:extLst>
                </a:gridCol>
                <a:gridCol w="8240024">
                  <a:extLst>
                    <a:ext uri="{9D8B030D-6E8A-4147-A177-3AD203B41FA5}">
                      <a16:colId xmlns:a16="http://schemas.microsoft.com/office/drawing/2014/main" val="943937561"/>
                    </a:ext>
                  </a:extLst>
                </a:gridCol>
              </a:tblGrid>
              <a:tr h="360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 b="1">
                          <a:effectLst/>
                        </a:rPr>
                        <a:t>Correspondência de Dados</a:t>
                      </a:r>
                      <a:endParaRPr lang="pt-B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36809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</a:rPr>
                        <a:t>Questionário sobre Receitas </a:t>
                      </a:r>
                      <a:endParaRPr lang="pt-BR" sz="18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</a:rPr>
                        <a:t>Formulário EF</a:t>
                      </a:r>
                      <a:endParaRPr lang="pt-BR" sz="18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62553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>
                          <a:solidFill>
                            <a:srgbClr val="156082"/>
                          </a:solidFill>
                          <a:effectLst/>
                        </a:rPr>
                        <a:t>I.1 a)</a:t>
                      </a:r>
                      <a:endParaRPr lang="pt-BR" sz="1800">
                        <a:solidFill>
                          <a:srgbClr val="15608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>
                          <a:solidFill>
                            <a:srgbClr val="156082"/>
                          </a:solidFill>
                          <a:effectLst/>
                        </a:rPr>
                        <a:t>1.1 + 1.2</a:t>
                      </a:r>
                      <a:endParaRPr lang="pt-BR" sz="1800">
                        <a:solidFill>
                          <a:srgbClr val="15608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9287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>
                          <a:solidFill>
                            <a:srgbClr val="156082"/>
                          </a:solidFill>
                          <a:effectLst/>
                        </a:rPr>
                        <a:t>I.1 b)</a:t>
                      </a:r>
                      <a:endParaRPr lang="pt-BR" sz="1800">
                        <a:solidFill>
                          <a:srgbClr val="15608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>
                          <a:solidFill>
                            <a:srgbClr val="156082"/>
                          </a:solidFill>
                          <a:effectLst/>
                        </a:rPr>
                        <a:t>1.3</a:t>
                      </a:r>
                      <a:endParaRPr lang="pt-BR" sz="1800">
                        <a:solidFill>
                          <a:srgbClr val="15608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9887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>
                          <a:solidFill>
                            <a:srgbClr val="156082"/>
                          </a:solidFill>
                          <a:effectLst/>
                        </a:rPr>
                        <a:t>I.1 c)</a:t>
                      </a:r>
                      <a:endParaRPr lang="pt-BR" sz="1800">
                        <a:solidFill>
                          <a:srgbClr val="15608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>
                          <a:solidFill>
                            <a:srgbClr val="156082"/>
                          </a:solidFill>
                          <a:effectLst/>
                        </a:rPr>
                        <a:t>1.4</a:t>
                      </a:r>
                      <a:endParaRPr lang="pt-BR" sz="1800">
                        <a:solidFill>
                          <a:srgbClr val="15608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9462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>
                          <a:solidFill>
                            <a:srgbClr val="156082"/>
                          </a:solidFill>
                          <a:effectLst/>
                        </a:rPr>
                        <a:t>I.1 d)</a:t>
                      </a:r>
                      <a:endParaRPr lang="pt-BR" sz="1800">
                        <a:solidFill>
                          <a:srgbClr val="15608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>
                          <a:solidFill>
                            <a:srgbClr val="156082"/>
                          </a:solidFill>
                          <a:effectLst/>
                        </a:rPr>
                        <a:t>3.1</a:t>
                      </a:r>
                      <a:endParaRPr lang="pt-BR" sz="1800">
                        <a:solidFill>
                          <a:srgbClr val="15608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0354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>
                          <a:solidFill>
                            <a:srgbClr val="156082"/>
                          </a:solidFill>
                          <a:effectLst/>
                        </a:rPr>
                        <a:t>I.2</a:t>
                      </a:r>
                      <a:endParaRPr lang="pt-BR" sz="1800">
                        <a:solidFill>
                          <a:srgbClr val="15608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>
                          <a:solidFill>
                            <a:srgbClr val="156082"/>
                          </a:solidFill>
                          <a:effectLst/>
                        </a:rPr>
                        <a:t>Partes previamente preenchidas pela ANAC com os dados estatísticos reportados periodicamente à Agência.</a:t>
                      </a:r>
                      <a:endParaRPr lang="pt-BR" sz="1800">
                        <a:solidFill>
                          <a:srgbClr val="15608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3701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>
                          <a:solidFill>
                            <a:srgbClr val="156082"/>
                          </a:solidFill>
                          <a:effectLst/>
                        </a:rPr>
                        <a:t>I.3</a:t>
                      </a:r>
                      <a:endParaRPr lang="pt-BR" sz="1800">
                        <a:solidFill>
                          <a:srgbClr val="15608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5354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>
                          <a:solidFill>
                            <a:srgbClr val="156082"/>
                          </a:solidFill>
                          <a:effectLst/>
                        </a:rPr>
                        <a:t>II.1 a)</a:t>
                      </a:r>
                      <a:endParaRPr lang="pt-BR" sz="1800">
                        <a:solidFill>
                          <a:srgbClr val="15608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>
                          <a:solidFill>
                            <a:srgbClr val="156082"/>
                          </a:solidFill>
                          <a:effectLst/>
                        </a:rPr>
                        <a:t>2.1</a:t>
                      </a:r>
                      <a:endParaRPr lang="pt-BR" sz="1800">
                        <a:solidFill>
                          <a:srgbClr val="15608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67621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>
                          <a:solidFill>
                            <a:srgbClr val="156082"/>
                          </a:solidFill>
                          <a:effectLst/>
                        </a:rPr>
                        <a:t>II.1 b)</a:t>
                      </a:r>
                      <a:endParaRPr lang="pt-BR" sz="1800">
                        <a:solidFill>
                          <a:srgbClr val="15608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>
                          <a:solidFill>
                            <a:srgbClr val="156082"/>
                          </a:solidFill>
                          <a:effectLst/>
                        </a:rPr>
                        <a:t>2.2</a:t>
                      </a:r>
                      <a:endParaRPr lang="pt-BR" sz="1800">
                        <a:solidFill>
                          <a:srgbClr val="15608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438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>
                          <a:solidFill>
                            <a:srgbClr val="156082"/>
                          </a:solidFill>
                          <a:effectLst/>
                        </a:rPr>
                        <a:t>II.2</a:t>
                      </a:r>
                      <a:endParaRPr lang="pt-BR" sz="1800">
                        <a:solidFill>
                          <a:srgbClr val="15608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>
                          <a:solidFill>
                            <a:srgbClr val="156082"/>
                          </a:solidFill>
                          <a:effectLst/>
                        </a:rPr>
                        <a:t>Parte previamente preenchida pela ANAC com os dados estatísticos reportados periodicamente à Agência.</a:t>
                      </a:r>
                      <a:endParaRPr lang="pt-BR" sz="1800">
                        <a:solidFill>
                          <a:srgbClr val="15608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776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8138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88E3B15-3086-9022-738F-CD93E8BB1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65" y="179277"/>
            <a:ext cx="1664914" cy="690939"/>
          </a:xfrm>
          <a:prstGeom prst="rect">
            <a:avLst/>
          </a:prstGeom>
        </p:spPr>
      </p:pic>
      <p:grpSp>
        <p:nvGrpSpPr>
          <p:cNvPr id="25" name="object 6">
            <a:extLst>
              <a:ext uri="{FF2B5EF4-FFF2-40B4-BE49-F238E27FC236}">
                <a16:creationId xmlns:a16="http://schemas.microsoft.com/office/drawing/2014/main" id="{54348870-0B4B-2436-4EB1-51950119D600}"/>
              </a:ext>
            </a:extLst>
          </p:cNvPr>
          <p:cNvGrpSpPr/>
          <p:nvPr/>
        </p:nvGrpSpPr>
        <p:grpSpPr>
          <a:xfrm>
            <a:off x="0" y="1303441"/>
            <a:ext cx="12192000" cy="487812"/>
            <a:chOff x="0" y="1171892"/>
            <a:chExt cx="9145270" cy="106680"/>
          </a:xfrm>
        </p:grpSpPr>
        <p:pic>
          <p:nvPicPr>
            <p:cNvPr id="26" name="object 7">
              <a:extLst>
                <a:ext uri="{FF2B5EF4-FFF2-40B4-BE49-F238E27FC236}">
                  <a16:creationId xmlns:a16="http://schemas.microsoft.com/office/drawing/2014/main" id="{505EB802-0244-5C42-63D8-3C66E9B9622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71892"/>
              <a:ext cx="9144000" cy="106616"/>
            </a:xfrm>
            <a:prstGeom prst="rect">
              <a:avLst/>
            </a:prstGeom>
          </p:spPr>
        </p:pic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2DB4E950-5754-FAE0-5B73-B0AC19B4FB5C}"/>
                </a:ext>
              </a:extLst>
            </p:cNvPr>
            <p:cNvSpPr/>
            <p:nvPr/>
          </p:nvSpPr>
          <p:spPr>
            <a:xfrm>
              <a:off x="761" y="120777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758"/>
            </a:p>
          </p:txBody>
        </p:sp>
      </p:grpSp>
      <p:pic>
        <p:nvPicPr>
          <p:cNvPr id="29" name="Imagem 28">
            <a:extLst>
              <a:ext uri="{FF2B5EF4-FFF2-40B4-BE49-F238E27FC236}">
                <a16:creationId xmlns:a16="http://schemas.microsoft.com/office/drawing/2014/main" id="{5A8ADA46-9B3C-D3A7-A43B-0D4BC75CF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5420" y="246888"/>
            <a:ext cx="2745115" cy="817188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B12069A0-42A8-F632-A7FA-C00EF3AAB3D4}"/>
              </a:ext>
            </a:extLst>
          </p:cNvPr>
          <p:cNvSpPr txBox="1"/>
          <p:nvPr/>
        </p:nvSpPr>
        <p:spPr>
          <a:xfrm>
            <a:off x="6373793" y="598927"/>
            <a:ext cx="5336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Informações Requeridas pela OACI</a:t>
            </a:r>
          </a:p>
          <a:p>
            <a:r>
              <a:rPr lang="pt-BR" sz="24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Questionário Sobre Receitas</a:t>
            </a: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2732AEAD-9D06-6B72-0970-507BBF271DCB}"/>
              </a:ext>
            </a:extLst>
          </p:cNvPr>
          <p:cNvSpPr txBox="1">
            <a:spLocks/>
          </p:cNvSpPr>
          <p:nvPr/>
        </p:nvSpPr>
        <p:spPr>
          <a:xfrm>
            <a:off x="8965420" y="6455935"/>
            <a:ext cx="3323395" cy="3103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Envio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Fiscalização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de Dados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Contábeis</a:t>
            </a:r>
            <a:endParaRPr lang="en-US" sz="1600" b="0" kern="1200">
              <a:solidFill>
                <a:srgbClr val="0A436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9DE42A6-DDB3-CEA9-34EF-731A6525EC87}"/>
              </a:ext>
            </a:extLst>
          </p:cNvPr>
          <p:cNvSpPr txBox="1"/>
          <p:nvPr/>
        </p:nvSpPr>
        <p:spPr>
          <a:xfrm>
            <a:off x="276461" y="1965452"/>
            <a:ext cx="105156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marR="6985" lvl="1" indent="-539750" algn="just">
              <a:spcBef>
                <a:spcPts val="600"/>
              </a:spcBef>
              <a:spcAft>
                <a:spcPts val="600"/>
              </a:spcAft>
              <a:buBlip>
                <a:blip r:embed="rId6"/>
              </a:buBlip>
              <a:tabLst>
                <a:tab pos="469265" algn="l"/>
              </a:tabLst>
              <a:defRPr/>
            </a:pPr>
            <a:r>
              <a:rPr lang="pt-BR" sz="2000" b="1">
                <a:solidFill>
                  <a:srgbClr val="105170"/>
                </a:solidFill>
                <a:cs typeface="Times New Roman" pitchFamily="18" charset="0"/>
              </a:rPr>
              <a:t>Atenção</a:t>
            </a: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: A empresa deve informar as receitas auferidas com cada tipo de operação que reportar dados estatísticos.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E5FEBFE-4933-87E0-2A5E-7B105E16BB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756" y="2847830"/>
            <a:ext cx="6107664" cy="382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88E3B15-3086-9022-738F-CD93E8BB1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65" y="179277"/>
            <a:ext cx="1664914" cy="690939"/>
          </a:xfrm>
          <a:prstGeom prst="rect">
            <a:avLst/>
          </a:prstGeom>
        </p:spPr>
      </p:pic>
      <p:grpSp>
        <p:nvGrpSpPr>
          <p:cNvPr id="25" name="object 6">
            <a:extLst>
              <a:ext uri="{FF2B5EF4-FFF2-40B4-BE49-F238E27FC236}">
                <a16:creationId xmlns:a16="http://schemas.microsoft.com/office/drawing/2014/main" id="{54348870-0B4B-2436-4EB1-51950119D600}"/>
              </a:ext>
            </a:extLst>
          </p:cNvPr>
          <p:cNvGrpSpPr/>
          <p:nvPr/>
        </p:nvGrpSpPr>
        <p:grpSpPr>
          <a:xfrm>
            <a:off x="0" y="1303441"/>
            <a:ext cx="12192000" cy="487812"/>
            <a:chOff x="0" y="1171892"/>
            <a:chExt cx="9145270" cy="106680"/>
          </a:xfrm>
        </p:grpSpPr>
        <p:pic>
          <p:nvPicPr>
            <p:cNvPr id="26" name="object 7">
              <a:extLst>
                <a:ext uri="{FF2B5EF4-FFF2-40B4-BE49-F238E27FC236}">
                  <a16:creationId xmlns:a16="http://schemas.microsoft.com/office/drawing/2014/main" id="{505EB802-0244-5C42-63D8-3C66E9B9622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71892"/>
              <a:ext cx="9144000" cy="106616"/>
            </a:xfrm>
            <a:prstGeom prst="rect">
              <a:avLst/>
            </a:prstGeom>
          </p:spPr>
        </p:pic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2DB4E950-5754-FAE0-5B73-B0AC19B4FB5C}"/>
                </a:ext>
              </a:extLst>
            </p:cNvPr>
            <p:cNvSpPr/>
            <p:nvPr/>
          </p:nvSpPr>
          <p:spPr>
            <a:xfrm>
              <a:off x="761" y="120777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758"/>
            </a:p>
          </p:txBody>
        </p:sp>
      </p:grpSp>
      <p:pic>
        <p:nvPicPr>
          <p:cNvPr id="29" name="Imagem 28">
            <a:extLst>
              <a:ext uri="{FF2B5EF4-FFF2-40B4-BE49-F238E27FC236}">
                <a16:creationId xmlns:a16="http://schemas.microsoft.com/office/drawing/2014/main" id="{5A8ADA46-9B3C-D3A7-A43B-0D4BC75CF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5420" y="246888"/>
            <a:ext cx="2745115" cy="817188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B12069A0-42A8-F632-A7FA-C00EF3AAB3D4}"/>
              </a:ext>
            </a:extLst>
          </p:cNvPr>
          <p:cNvSpPr txBox="1"/>
          <p:nvPr/>
        </p:nvSpPr>
        <p:spPr>
          <a:xfrm>
            <a:off x="6373793" y="598927"/>
            <a:ext cx="5336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Informações Requeridas pela OACI</a:t>
            </a:r>
          </a:p>
          <a:p>
            <a:r>
              <a:rPr lang="pt-BR" sz="24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Questionário Sobre Receitas</a:t>
            </a: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2732AEAD-9D06-6B72-0970-507BBF271DCB}"/>
              </a:ext>
            </a:extLst>
          </p:cNvPr>
          <p:cNvSpPr txBox="1">
            <a:spLocks/>
          </p:cNvSpPr>
          <p:nvPr/>
        </p:nvSpPr>
        <p:spPr>
          <a:xfrm>
            <a:off x="8965420" y="6455935"/>
            <a:ext cx="3323395" cy="3103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Envio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Fiscalização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de Dados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Contábeis</a:t>
            </a:r>
            <a:endParaRPr lang="en-US" sz="1600" b="0" kern="1200">
              <a:solidFill>
                <a:srgbClr val="0A436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9DE42A6-DDB3-CEA9-34EF-731A6525EC87}"/>
              </a:ext>
            </a:extLst>
          </p:cNvPr>
          <p:cNvSpPr txBox="1"/>
          <p:nvPr/>
        </p:nvSpPr>
        <p:spPr>
          <a:xfrm>
            <a:off x="276461" y="1965452"/>
            <a:ext cx="105156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marR="6985" lvl="1" indent="-539750" algn="just">
              <a:spcBef>
                <a:spcPts val="600"/>
              </a:spcBef>
              <a:spcAft>
                <a:spcPts val="600"/>
              </a:spcAft>
              <a:buBlip>
                <a:blip r:embed="rId6"/>
              </a:buBlip>
              <a:tabLst>
                <a:tab pos="469265" algn="l"/>
              </a:tabLst>
              <a:defRPr/>
            </a:pPr>
            <a:r>
              <a:rPr lang="pt-BR" sz="2000" b="1">
                <a:solidFill>
                  <a:srgbClr val="105170"/>
                </a:solidFill>
                <a:cs typeface="Times New Roman" pitchFamily="18" charset="0"/>
              </a:rPr>
              <a:t>Atenção</a:t>
            </a: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: Os grupos de rotas preenchidos no </a:t>
            </a:r>
            <a:r>
              <a:rPr lang="pt-BR" sz="2000" b="1">
                <a:solidFill>
                  <a:srgbClr val="105170"/>
                </a:solidFill>
                <a:cs typeface="Times New Roman" pitchFamily="18" charset="0"/>
              </a:rPr>
              <a:t>QR</a:t>
            </a: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 e do </a:t>
            </a:r>
            <a:r>
              <a:rPr lang="pt-BR" sz="2000" b="1">
                <a:solidFill>
                  <a:srgbClr val="105170"/>
                </a:solidFill>
                <a:cs typeface="Times New Roman" pitchFamily="18" charset="0"/>
              </a:rPr>
              <a:t>QC</a:t>
            </a: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 devem coincidir.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73F7962-5CD0-0A1C-6401-BC2BE7A989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461" y="2594844"/>
            <a:ext cx="11354373" cy="269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8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73E8E30-CB59-E498-FD10-3EAF4432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8200" y="1925552"/>
            <a:ext cx="5490843" cy="1994398"/>
          </a:xfrm>
          <a:ln>
            <a:noFill/>
          </a:ln>
        </p:spPr>
        <p:txBody>
          <a:bodyPr/>
          <a:lstStyle/>
          <a:p>
            <a:pPr algn="ctr"/>
            <a:br>
              <a:rPr lang="pt-BR" sz="3600"/>
            </a:br>
            <a:r>
              <a:rPr lang="pt-BR" sz="36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Envio e Fiscalização de Dados Contábeis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72B4D30-9FC3-7F92-76DA-767B97AEB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07" y="1909388"/>
            <a:ext cx="4815589" cy="199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18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88E3B15-3086-9022-738F-CD93E8BB1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65" y="179277"/>
            <a:ext cx="1664914" cy="690939"/>
          </a:xfrm>
          <a:prstGeom prst="rect">
            <a:avLst/>
          </a:prstGeom>
        </p:spPr>
      </p:pic>
      <p:grpSp>
        <p:nvGrpSpPr>
          <p:cNvPr id="13" name="object 2">
            <a:extLst>
              <a:ext uri="{FF2B5EF4-FFF2-40B4-BE49-F238E27FC236}">
                <a16:creationId xmlns:a16="http://schemas.microsoft.com/office/drawing/2014/main" id="{6F54A19F-5DD3-2B95-D52F-1687D6CD8B07}"/>
              </a:ext>
            </a:extLst>
          </p:cNvPr>
          <p:cNvGrpSpPr/>
          <p:nvPr/>
        </p:nvGrpSpPr>
        <p:grpSpPr>
          <a:xfrm>
            <a:off x="1639737" y="3716061"/>
            <a:ext cx="2857500" cy="540791"/>
            <a:chOff x="827531" y="2118334"/>
            <a:chExt cx="6498336" cy="449605"/>
          </a:xfrm>
        </p:grpSpPr>
        <p:pic>
          <p:nvPicPr>
            <p:cNvPr id="14" name="object 3">
              <a:extLst>
                <a:ext uri="{FF2B5EF4-FFF2-40B4-BE49-F238E27FC236}">
                  <a16:creationId xmlns:a16="http://schemas.microsoft.com/office/drawing/2014/main" id="{810E1894-FD31-7390-523F-21FCBA5635E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7531" y="2118334"/>
              <a:ext cx="6498336" cy="449605"/>
            </a:xfrm>
            <a:prstGeom prst="rect">
              <a:avLst/>
            </a:prstGeom>
          </p:spPr>
        </p:pic>
        <p:pic>
          <p:nvPicPr>
            <p:cNvPr id="15" name="object 4">
              <a:extLst>
                <a:ext uri="{FF2B5EF4-FFF2-40B4-BE49-F238E27FC236}">
                  <a16:creationId xmlns:a16="http://schemas.microsoft.com/office/drawing/2014/main" id="{FFB82725-5787-6B21-7A93-CC1CA2ABFBD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4776" y="2142743"/>
              <a:ext cx="6408420" cy="359662"/>
            </a:xfrm>
            <a:prstGeom prst="rect">
              <a:avLst/>
            </a:prstGeom>
          </p:spPr>
        </p:pic>
        <p:sp>
          <p:nvSpPr>
            <p:cNvPr id="16" name="object 5">
              <a:extLst>
                <a:ext uri="{FF2B5EF4-FFF2-40B4-BE49-F238E27FC236}">
                  <a16:creationId xmlns:a16="http://schemas.microsoft.com/office/drawing/2014/main" id="{5D1AEBED-14A8-E079-598D-389C66BBD182}"/>
                </a:ext>
              </a:extLst>
            </p:cNvPr>
            <p:cNvSpPr/>
            <p:nvPr/>
          </p:nvSpPr>
          <p:spPr>
            <a:xfrm>
              <a:off x="874775" y="2142744"/>
              <a:ext cx="6408420" cy="360045"/>
            </a:xfrm>
            <a:custGeom>
              <a:avLst/>
              <a:gdLst/>
              <a:ahLst/>
              <a:cxnLst/>
              <a:rect l="l" t="t" r="r" b="b"/>
              <a:pathLst>
                <a:path w="6408420" h="360044">
                  <a:moveTo>
                    <a:pt x="0" y="59944"/>
                  </a:moveTo>
                  <a:lnTo>
                    <a:pt x="4710" y="36593"/>
                  </a:lnTo>
                  <a:lnTo>
                    <a:pt x="17556" y="17541"/>
                  </a:lnTo>
                  <a:lnTo>
                    <a:pt x="36609" y="4704"/>
                  </a:lnTo>
                  <a:lnTo>
                    <a:pt x="59943" y="0"/>
                  </a:lnTo>
                  <a:lnTo>
                    <a:pt x="6348476" y="0"/>
                  </a:lnTo>
                  <a:lnTo>
                    <a:pt x="6371826" y="4704"/>
                  </a:lnTo>
                  <a:lnTo>
                    <a:pt x="6390878" y="17541"/>
                  </a:lnTo>
                  <a:lnTo>
                    <a:pt x="6403715" y="36593"/>
                  </a:lnTo>
                  <a:lnTo>
                    <a:pt x="6408420" y="59944"/>
                  </a:lnTo>
                  <a:lnTo>
                    <a:pt x="6408420" y="299720"/>
                  </a:lnTo>
                  <a:lnTo>
                    <a:pt x="6403715" y="323070"/>
                  </a:lnTo>
                  <a:lnTo>
                    <a:pt x="6390878" y="342122"/>
                  </a:lnTo>
                  <a:lnTo>
                    <a:pt x="6371826" y="354959"/>
                  </a:lnTo>
                  <a:lnTo>
                    <a:pt x="6348476" y="359663"/>
                  </a:lnTo>
                  <a:lnTo>
                    <a:pt x="59943" y="359663"/>
                  </a:lnTo>
                  <a:lnTo>
                    <a:pt x="36609" y="354959"/>
                  </a:lnTo>
                  <a:lnTo>
                    <a:pt x="17556" y="342122"/>
                  </a:lnTo>
                  <a:lnTo>
                    <a:pt x="4710" y="323070"/>
                  </a:lnTo>
                  <a:lnTo>
                    <a:pt x="0" y="299720"/>
                  </a:lnTo>
                  <a:lnTo>
                    <a:pt x="0" y="59944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sz="1758"/>
            </a:p>
          </p:txBody>
        </p:sp>
      </p:grpSp>
      <p:sp>
        <p:nvSpPr>
          <p:cNvPr id="18" name="Retângulo 7">
            <a:extLst>
              <a:ext uri="{FF2B5EF4-FFF2-40B4-BE49-F238E27FC236}">
                <a16:creationId xmlns:a16="http://schemas.microsoft.com/office/drawing/2014/main" id="{99D3BF96-BBDD-82A3-E830-09CC92E40685}"/>
              </a:ext>
            </a:extLst>
          </p:cNvPr>
          <p:cNvSpPr/>
          <p:nvPr/>
        </p:nvSpPr>
        <p:spPr>
          <a:xfrm>
            <a:off x="1639737" y="2440534"/>
            <a:ext cx="8351838" cy="2356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lvl="1" indent="-539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  <a:defRPr/>
            </a:pP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Obrigações dos Regulados</a:t>
            </a:r>
          </a:p>
          <a:p>
            <a:pPr marL="539750" lvl="1" indent="-539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  <a:defRPr/>
            </a:pP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Informações Requeridas pela OACI</a:t>
            </a:r>
          </a:p>
          <a:p>
            <a:pPr marL="539750" lvl="1" indent="-539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  <a:defRPr/>
            </a:pP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Portal Contábil</a:t>
            </a:r>
          </a:p>
          <a:p>
            <a:pPr marL="539750" lvl="1" indent="-539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  <a:defRPr/>
            </a:pP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Fiscalização</a:t>
            </a:r>
          </a:p>
        </p:txBody>
      </p:sp>
      <p:grpSp>
        <p:nvGrpSpPr>
          <p:cNvPr id="25" name="object 6">
            <a:extLst>
              <a:ext uri="{FF2B5EF4-FFF2-40B4-BE49-F238E27FC236}">
                <a16:creationId xmlns:a16="http://schemas.microsoft.com/office/drawing/2014/main" id="{54348870-0B4B-2436-4EB1-51950119D600}"/>
              </a:ext>
            </a:extLst>
          </p:cNvPr>
          <p:cNvGrpSpPr/>
          <p:nvPr/>
        </p:nvGrpSpPr>
        <p:grpSpPr>
          <a:xfrm>
            <a:off x="-103695" y="1218518"/>
            <a:ext cx="12192000" cy="487812"/>
            <a:chOff x="0" y="1171892"/>
            <a:chExt cx="9145270" cy="106680"/>
          </a:xfrm>
        </p:grpSpPr>
        <p:pic>
          <p:nvPicPr>
            <p:cNvPr id="26" name="object 7">
              <a:extLst>
                <a:ext uri="{FF2B5EF4-FFF2-40B4-BE49-F238E27FC236}">
                  <a16:creationId xmlns:a16="http://schemas.microsoft.com/office/drawing/2014/main" id="{505EB802-0244-5C42-63D8-3C66E9B9622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171892"/>
              <a:ext cx="9144000" cy="106616"/>
            </a:xfrm>
            <a:prstGeom prst="rect">
              <a:avLst/>
            </a:prstGeom>
          </p:spPr>
        </p:pic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2DB4E950-5754-FAE0-5B73-B0AC19B4FB5C}"/>
                </a:ext>
              </a:extLst>
            </p:cNvPr>
            <p:cNvSpPr/>
            <p:nvPr/>
          </p:nvSpPr>
          <p:spPr>
            <a:xfrm>
              <a:off x="761" y="120777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758"/>
            </a:p>
          </p:txBody>
        </p:sp>
      </p:grpSp>
      <p:pic>
        <p:nvPicPr>
          <p:cNvPr id="29" name="Imagem 28">
            <a:extLst>
              <a:ext uri="{FF2B5EF4-FFF2-40B4-BE49-F238E27FC236}">
                <a16:creationId xmlns:a16="http://schemas.microsoft.com/office/drawing/2014/main" id="{5A8ADA46-9B3C-D3A7-A43B-0D4BC75CF8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5420" y="246888"/>
            <a:ext cx="2745115" cy="81718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AA74D3F-B69A-5CEE-67F1-BB82535EBA6A}"/>
              </a:ext>
            </a:extLst>
          </p:cNvPr>
          <p:cNvSpPr txBox="1"/>
          <p:nvPr/>
        </p:nvSpPr>
        <p:spPr>
          <a:xfrm>
            <a:off x="6284180" y="394569"/>
            <a:ext cx="5660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Envio</a:t>
            </a:r>
            <a:r>
              <a:rPr lang="pt-BR" sz="2000" b="1" spc="74">
                <a:solidFill>
                  <a:srgbClr val="105170"/>
                </a:solidFill>
                <a:ea typeface="Source Sans Pro" panose="020B0503030403020204" pitchFamily="34" charset="0"/>
              </a:rPr>
              <a:t> </a:t>
            </a:r>
            <a:r>
              <a:rPr lang="pt-BR" sz="20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e Fiscalização de Dados Contábeis</a:t>
            </a:r>
          </a:p>
          <a:p>
            <a:r>
              <a:rPr lang="pt-BR" sz="24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Portal Contábil</a:t>
            </a:r>
          </a:p>
        </p:txBody>
      </p:sp>
    </p:spTree>
    <p:extLst>
      <p:ext uri="{BB962C8B-B14F-4D97-AF65-F5344CB8AC3E}">
        <p14:creationId xmlns:p14="http://schemas.microsoft.com/office/powerpoint/2010/main" val="624728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88E3B15-3086-9022-738F-CD93E8BB1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65" y="179277"/>
            <a:ext cx="1664914" cy="690939"/>
          </a:xfrm>
          <a:prstGeom prst="rect">
            <a:avLst/>
          </a:prstGeom>
        </p:spPr>
      </p:pic>
      <p:grpSp>
        <p:nvGrpSpPr>
          <p:cNvPr id="25" name="object 6">
            <a:extLst>
              <a:ext uri="{FF2B5EF4-FFF2-40B4-BE49-F238E27FC236}">
                <a16:creationId xmlns:a16="http://schemas.microsoft.com/office/drawing/2014/main" id="{54348870-0B4B-2436-4EB1-51950119D600}"/>
              </a:ext>
            </a:extLst>
          </p:cNvPr>
          <p:cNvGrpSpPr/>
          <p:nvPr/>
        </p:nvGrpSpPr>
        <p:grpSpPr>
          <a:xfrm>
            <a:off x="0" y="1303441"/>
            <a:ext cx="12192000" cy="487812"/>
            <a:chOff x="0" y="1171892"/>
            <a:chExt cx="9145270" cy="106680"/>
          </a:xfrm>
        </p:grpSpPr>
        <p:pic>
          <p:nvPicPr>
            <p:cNvPr id="26" name="object 7">
              <a:extLst>
                <a:ext uri="{FF2B5EF4-FFF2-40B4-BE49-F238E27FC236}">
                  <a16:creationId xmlns:a16="http://schemas.microsoft.com/office/drawing/2014/main" id="{505EB802-0244-5C42-63D8-3C66E9B9622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71892"/>
              <a:ext cx="9144000" cy="106616"/>
            </a:xfrm>
            <a:prstGeom prst="rect">
              <a:avLst/>
            </a:prstGeom>
          </p:spPr>
        </p:pic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2DB4E950-5754-FAE0-5B73-B0AC19B4FB5C}"/>
                </a:ext>
              </a:extLst>
            </p:cNvPr>
            <p:cNvSpPr/>
            <p:nvPr/>
          </p:nvSpPr>
          <p:spPr>
            <a:xfrm>
              <a:off x="761" y="120777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758"/>
            </a:p>
          </p:txBody>
        </p:sp>
      </p:grpSp>
      <p:pic>
        <p:nvPicPr>
          <p:cNvPr id="29" name="Imagem 28">
            <a:extLst>
              <a:ext uri="{FF2B5EF4-FFF2-40B4-BE49-F238E27FC236}">
                <a16:creationId xmlns:a16="http://schemas.microsoft.com/office/drawing/2014/main" id="{5A8ADA46-9B3C-D3A7-A43B-0D4BC75CF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5420" y="246888"/>
            <a:ext cx="2745115" cy="817188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B12069A0-42A8-F632-A7FA-C00EF3AAB3D4}"/>
              </a:ext>
            </a:extLst>
          </p:cNvPr>
          <p:cNvSpPr txBox="1"/>
          <p:nvPr/>
        </p:nvSpPr>
        <p:spPr>
          <a:xfrm>
            <a:off x="7331930" y="518316"/>
            <a:ext cx="4470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Portal Contábil</a:t>
            </a:r>
          </a:p>
          <a:p>
            <a:r>
              <a:rPr lang="pt-BR" sz="24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Objetivos do Portal</a:t>
            </a: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2732AEAD-9D06-6B72-0970-507BBF271DCB}"/>
              </a:ext>
            </a:extLst>
          </p:cNvPr>
          <p:cNvSpPr txBox="1">
            <a:spLocks/>
          </p:cNvSpPr>
          <p:nvPr/>
        </p:nvSpPr>
        <p:spPr>
          <a:xfrm>
            <a:off x="8965420" y="6455935"/>
            <a:ext cx="3323395" cy="3103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Envio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Fiscalização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de Dados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Contábeis</a:t>
            </a:r>
            <a:endParaRPr lang="en-US" sz="1600" b="0" kern="1200">
              <a:solidFill>
                <a:srgbClr val="0A436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F1767AD6-30E9-5C48-4EC8-19DE595348AA}"/>
              </a:ext>
            </a:extLst>
          </p:cNvPr>
          <p:cNvSpPr txBox="1"/>
          <p:nvPr/>
        </p:nvSpPr>
        <p:spPr>
          <a:xfrm>
            <a:off x="1094522" y="1953855"/>
            <a:ext cx="9532595" cy="43223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9750" marR="6985" lvl="1" indent="-539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Blip>
                <a:blip r:embed="rId6"/>
              </a:buBlip>
              <a:tabLst>
                <a:tab pos="469265" algn="l"/>
              </a:tabLst>
              <a:defRPr/>
            </a:pP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O </a:t>
            </a:r>
            <a:r>
              <a:rPr lang="pt-BR" sz="2000" b="1">
                <a:solidFill>
                  <a:srgbClr val="105170"/>
                </a:solidFill>
                <a:cs typeface="Times New Roman" pitchFamily="18" charset="0"/>
              </a:rPr>
              <a:t>Portal Contábil </a:t>
            </a: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é o sistema desenvolvido pela Anac com o seguintes objetivos:</a:t>
            </a:r>
          </a:p>
          <a:p>
            <a:pPr marL="1454150" marR="6985" lvl="3" indent="-539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69265" algn="l"/>
              </a:tabLst>
              <a:defRPr/>
            </a:pP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Envio das demonstrações contábeis e documentos requeridos pelos regulamentos vigentes;</a:t>
            </a:r>
          </a:p>
          <a:p>
            <a:pPr marL="1454150" marR="6985" lvl="3" indent="-539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69265" algn="l"/>
              </a:tabLst>
              <a:defRPr/>
            </a:pP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Processamento do arquivo de dados das Demonstrações Contábeis Trimestrais e Anuais;</a:t>
            </a:r>
          </a:p>
          <a:p>
            <a:pPr marL="1454150" marR="6985" lvl="3" indent="-539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69265" algn="l"/>
              </a:tabLst>
              <a:defRPr/>
            </a:pP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Gerenciamento do status das Demonstrações ou Documentos enviados;</a:t>
            </a:r>
          </a:p>
          <a:p>
            <a:pPr marL="1454150" marR="6985" lvl="3" indent="-539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69265" algn="l"/>
              </a:tabLst>
              <a:defRPr/>
            </a:pP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Ferramenta de comunicação entre Agência e empresas...</a:t>
            </a:r>
          </a:p>
          <a:p>
            <a:pPr marL="996950" marR="6985" lvl="2" indent="-539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69265" algn="l"/>
              </a:tabLst>
              <a:defRPr/>
            </a:pPr>
            <a:endParaRPr lang="pt-BR" sz="2000">
              <a:solidFill>
                <a:srgbClr val="10517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34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88E3B15-3086-9022-738F-CD93E8BB1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65" y="179277"/>
            <a:ext cx="1664914" cy="690939"/>
          </a:xfrm>
          <a:prstGeom prst="rect">
            <a:avLst/>
          </a:prstGeom>
        </p:spPr>
      </p:pic>
      <p:grpSp>
        <p:nvGrpSpPr>
          <p:cNvPr id="25" name="object 6">
            <a:extLst>
              <a:ext uri="{FF2B5EF4-FFF2-40B4-BE49-F238E27FC236}">
                <a16:creationId xmlns:a16="http://schemas.microsoft.com/office/drawing/2014/main" id="{54348870-0B4B-2436-4EB1-51950119D600}"/>
              </a:ext>
            </a:extLst>
          </p:cNvPr>
          <p:cNvGrpSpPr/>
          <p:nvPr/>
        </p:nvGrpSpPr>
        <p:grpSpPr>
          <a:xfrm>
            <a:off x="0" y="1303441"/>
            <a:ext cx="12192000" cy="487812"/>
            <a:chOff x="0" y="1171892"/>
            <a:chExt cx="9145270" cy="106680"/>
          </a:xfrm>
        </p:grpSpPr>
        <p:pic>
          <p:nvPicPr>
            <p:cNvPr id="26" name="object 7">
              <a:extLst>
                <a:ext uri="{FF2B5EF4-FFF2-40B4-BE49-F238E27FC236}">
                  <a16:creationId xmlns:a16="http://schemas.microsoft.com/office/drawing/2014/main" id="{505EB802-0244-5C42-63D8-3C66E9B9622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71892"/>
              <a:ext cx="9144000" cy="106616"/>
            </a:xfrm>
            <a:prstGeom prst="rect">
              <a:avLst/>
            </a:prstGeom>
          </p:spPr>
        </p:pic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2DB4E950-5754-FAE0-5B73-B0AC19B4FB5C}"/>
                </a:ext>
              </a:extLst>
            </p:cNvPr>
            <p:cNvSpPr/>
            <p:nvPr/>
          </p:nvSpPr>
          <p:spPr>
            <a:xfrm>
              <a:off x="761" y="120777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758"/>
            </a:p>
          </p:txBody>
        </p:sp>
      </p:grpSp>
      <p:pic>
        <p:nvPicPr>
          <p:cNvPr id="29" name="Imagem 28">
            <a:extLst>
              <a:ext uri="{FF2B5EF4-FFF2-40B4-BE49-F238E27FC236}">
                <a16:creationId xmlns:a16="http://schemas.microsoft.com/office/drawing/2014/main" id="{5A8ADA46-9B3C-D3A7-A43B-0D4BC75CF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5420" y="246888"/>
            <a:ext cx="2745115" cy="817188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B12069A0-42A8-F632-A7FA-C00EF3AAB3D4}"/>
              </a:ext>
            </a:extLst>
          </p:cNvPr>
          <p:cNvSpPr txBox="1"/>
          <p:nvPr/>
        </p:nvSpPr>
        <p:spPr>
          <a:xfrm>
            <a:off x="6334125" y="408551"/>
            <a:ext cx="5468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Portal Contábil</a:t>
            </a:r>
          </a:p>
          <a:p>
            <a:r>
              <a:rPr lang="pt-BR" sz="24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Acesso ao Portal/Níveis de Acesso </a:t>
            </a: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2732AEAD-9D06-6B72-0970-507BBF271DCB}"/>
              </a:ext>
            </a:extLst>
          </p:cNvPr>
          <p:cNvSpPr txBox="1">
            <a:spLocks/>
          </p:cNvSpPr>
          <p:nvPr/>
        </p:nvSpPr>
        <p:spPr>
          <a:xfrm>
            <a:off x="8965420" y="6455935"/>
            <a:ext cx="3323395" cy="3103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Envio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Fiscalização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de Dados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Contábeis</a:t>
            </a:r>
            <a:endParaRPr lang="en-US" sz="1600" b="0" kern="1200">
              <a:solidFill>
                <a:srgbClr val="0A436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object 15">
            <a:extLst>
              <a:ext uri="{FF2B5EF4-FFF2-40B4-BE49-F238E27FC236}">
                <a16:creationId xmlns:a16="http://schemas.microsoft.com/office/drawing/2014/main" id="{224F02CB-B1CC-75F0-D858-876D0B577D71}"/>
              </a:ext>
            </a:extLst>
          </p:cNvPr>
          <p:cNvSpPr txBox="1"/>
          <p:nvPr/>
        </p:nvSpPr>
        <p:spPr>
          <a:xfrm>
            <a:off x="717010" y="2056957"/>
            <a:ext cx="10563225" cy="4320768"/>
          </a:xfrm>
          <a:prstGeom prst="rect">
            <a:avLst/>
          </a:prstGeom>
        </p:spPr>
        <p:txBody>
          <a:bodyPr vert="horz" wrap="square" lIns="0" tIns="11781" rIns="0" bIns="0" rtlCol="0">
            <a:spAutoFit/>
          </a:bodyPr>
          <a:lstStyle/>
          <a:p>
            <a:pPr marL="539750" marR="6985" lvl="1" indent="-539750" algn="just">
              <a:spcBef>
                <a:spcPts val="600"/>
              </a:spcBef>
              <a:spcAft>
                <a:spcPts val="600"/>
              </a:spcAft>
              <a:buBlip>
                <a:blip r:embed="rId6"/>
              </a:buBlip>
              <a:tabLst>
                <a:tab pos="469265" algn="l"/>
              </a:tabLst>
              <a:defRPr/>
            </a:pP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O acesso e o uso das funcionalidades disponibilizadas pelo Portal Contábil requerem dois procedimentos prévios: </a:t>
            </a:r>
          </a:p>
          <a:p>
            <a:pPr marL="1289050" marR="6985" lvl="3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69265" algn="l"/>
              </a:tabLst>
              <a:defRPr/>
            </a:pP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Cadastro no Portal Contábil; e </a:t>
            </a:r>
          </a:p>
          <a:p>
            <a:pPr marL="1289050" marR="6985" lvl="3" indent="-457200" algn="just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  <a:tabLst>
                <a:tab pos="469265" algn="l"/>
              </a:tabLst>
              <a:defRPr/>
            </a:pP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Atribuição do nível de acesso.</a:t>
            </a:r>
          </a:p>
          <a:p>
            <a:pPr marL="539750" marR="6985" lvl="1" indent="-539750" algn="just">
              <a:spcBef>
                <a:spcPts val="600"/>
              </a:spcBef>
              <a:spcAft>
                <a:spcPts val="600"/>
              </a:spcAft>
              <a:buBlip>
                <a:blip r:embed="rId6"/>
              </a:buBlip>
              <a:tabLst>
                <a:tab pos="469265" algn="l"/>
              </a:tabLst>
              <a:defRPr/>
            </a:pP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O cadastro no Portal deve ser efetivada pelo usuário. Em hipótese alguma a Agência irá efetivar o cadastro de qualquer profissional.</a:t>
            </a:r>
            <a:endParaRPr lang="pt-BR" sz="1562" spc="-10">
              <a:solidFill>
                <a:srgbClr val="244060"/>
              </a:solidFill>
              <a:latin typeface="Arial"/>
              <a:cs typeface="Arial"/>
            </a:endParaRPr>
          </a:p>
          <a:p>
            <a:pPr marL="539750" marR="6985" lvl="1" indent="-539750" algn="just">
              <a:spcBef>
                <a:spcPts val="1200"/>
              </a:spcBef>
              <a:spcAft>
                <a:spcPts val="600"/>
              </a:spcAft>
              <a:buBlip>
                <a:blip r:embed="rId6"/>
              </a:buBlip>
              <a:tabLst>
                <a:tab pos="469265" algn="l"/>
              </a:tabLst>
              <a:defRPr/>
            </a:pP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O Portal Contábil dispõe de dois níveis de acesso: </a:t>
            </a:r>
          </a:p>
          <a:p>
            <a:pPr marL="1289050" marR="6985" lvl="3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69265" algn="l"/>
              </a:tabLst>
              <a:defRPr/>
            </a:pP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Usuário; e </a:t>
            </a:r>
          </a:p>
          <a:p>
            <a:pPr marL="1289050" marR="6985" lvl="3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69265" algn="l"/>
              </a:tabLst>
              <a:defRPr/>
            </a:pP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Administrador de usuários. </a:t>
            </a:r>
            <a:endParaRPr lang="pt-BR" sz="1562">
              <a:latin typeface="Arial"/>
              <a:cs typeface="Arial"/>
            </a:endParaRPr>
          </a:p>
          <a:p>
            <a:pPr marL="1289050" marR="6985" lvl="3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69265" algn="l"/>
              </a:tabLst>
              <a:defRPr/>
            </a:pPr>
            <a:endParaRPr lang="pt-BR" sz="2000">
              <a:solidFill>
                <a:srgbClr val="10517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50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88E3B15-3086-9022-738F-CD93E8BB1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65" y="179277"/>
            <a:ext cx="1664914" cy="690939"/>
          </a:xfrm>
          <a:prstGeom prst="rect">
            <a:avLst/>
          </a:prstGeom>
        </p:spPr>
      </p:pic>
      <p:grpSp>
        <p:nvGrpSpPr>
          <p:cNvPr id="25" name="object 6">
            <a:extLst>
              <a:ext uri="{FF2B5EF4-FFF2-40B4-BE49-F238E27FC236}">
                <a16:creationId xmlns:a16="http://schemas.microsoft.com/office/drawing/2014/main" id="{54348870-0B4B-2436-4EB1-51950119D600}"/>
              </a:ext>
            </a:extLst>
          </p:cNvPr>
          <p:cNvGrpSpPr/>
          <p:nvPr/>
        </p:nvGrpSpPr>
        <p:grpSpPr>
          <a:xfrm>
            <a:off x="0" y="1303441"/>
            <a:ext cx="12192000" cy="487812"/>
            <a:chOff x="0" y="1171892"/>
            <a:chExt cx="9145270" cy="106680"/>
          </a:xfrm>
        </p:grpSpPr>
        <p:pic>
          <p:nvPicPr>
            <p:cNvPr id="26" name="object 7">
              <a:extLst>
                <a:ext uri="{FF2B5EF4-FFF2-40B4-BE49-F238E27FC236}">
                  <a16:creationId xmlns:a16="http://schemas.microsoft.com/office/drawing/2014/main" id="{505EB802-0244-5C42-63D8-3C66E9B9622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71892"/>
              <a:ext cx="9144000" cy="106616"/>
            </a:xfrm>
            <a:prstGeom prst="rect">
              <a:avLst/>
            </a:prstGeom>
          </p:spPr>
        </p:pic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2DB4E950-5754-FAE0-5B73-B0AC19B4FB5C}"/>
                </a:ext>
              </a:extLst>
            </p:cNvPr>
            <p:cNvSpPr/>
            <p:nvPr/>
          </p:nvSpPr>
          <p:spPr>
            <a:xfrm>
              <a:off x="761" y="120777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758"/>
            </a:p>
          </p:txBody>
        </p:sp>
      </p:grpSp>
      <p:pic>
        <p:nvPicPr>
          <p:cNvPr id="29" name="Imagem 28">
            <a:extLst>
              <a:ext uri="{FF2B5EF4-FFF2-40B4-BE49-F238E27FC236}">
                <a16:creationId xmlns:a16="http://schemas.microsoft.com/office/drawing/2014/main" id="{5A8ADA46-9B3C-D3A7-A43B-0D4BC75CF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5420" y="246888"/>
            <a:ext cx="2745115" cy="817188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2732AEAD-9D06-6B72-0970-507BBF271DCB}"/>
              </a:ext>
            </a:extLst>
          </p:cNvPr>
          <p:cNvSpPr txBox="1">
            <a:spLocks/>
          </p:cNvSpPr>
          <p:nvPr/>
        </p:nvSpPr>
        <p:spPr>
          <a:xfrm>
            <a:off x="8965420" y="6455935"/>
            <a:ext cx="3323395" cy="3103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Envio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Fiscalização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de Dados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Contábeis</a:t>
            </a:r>
            <a:endParaRPr lang="en-US" sz="1600" b="0" kern="1200">
              <a:solidFill>
                <a:srgbClr val="0A436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object 15">
            <a:extLst>
              <a:ext uri="{FF2B5EF4-FFF2-40B4-BE49-F238E27FC236}">
                <a16:creationId xmlns:a16="http://schemas.microsoft.com/office/drawing/2014/main" id="{224F02CB-B1CC-75F0-D858-876D0B577D71}"/>
              </a:ext>
            </a:extLst>
          </p:cNvPr>
          <p:cNvSpPr txBox="1"/>
          <p:nvPr/>
        </p:nvSpPr>
        <p:spPr>
          <a:xfrm>
            <a:off x="628650" y="1916409"/>
            <a:ext cx="10563225" cy="4218176"/>
          </a:xfrm>
          <a:prstGeom prst="rect">
            <a:avLst/>
          </a:prstGeom>
        </p:spPr>
        <p:txBody>
          <a:bodyPr vert="horz" wrap="square" lIns="0" tIns="11781" rIns="0" bIns="0" rtlCol="0">
            <a:spAutoFit/>
          </a:bodyPr>
          <a:lstStyle/>
          <a:p>
            <a:pPr marL="539750" marR="6985" lvl="1" indent="-539750" algn="just">
              <a:spcBef>
                <a:spcPts val="1200"/>
              </a:spcBef>
              <a:spcAft>
                <a:spcPts val="1200"/>
              </a:spcAft>
              <a:buBlip>
                <a:blip r:embed="rId6"/>
              </a:buBlip>
              <a:tabLst>
                <a:tab pos="469265" algn="l"/>
              </a:tabLst>
              <a:defRPr/>
            </a:pPr>
            <a:r>
              <a:rPr sz="2000" b="1">
                <a:solidFill>
                  <a:srgbClr val="105170"/>
                </a:solidFill>
                <a:cs typeface="Times New Roman" pitchFamily="18" charset="0"/>
              </a:rPr>
              <a:t>Administrator de usuários</a:t>
            </a:r>
            <a:r>
              <a:rPr sz="2000">
                <a:solidFill>
                  <a:srgbClr val="105170"/>
                </a:solidFill>
                <a:cs typeface="Times New Roman" pitchFamily="18" charset="0"/>
              </a:rPr>
              <a:t>: </a:t>
            </a: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esse perfil de acesso deve ser solicitado pela empresa por meio de requerimento cadastrado no Sistema Eletrônico de Informações (SEI), assinado pelo representante legal da empresa, contendo as seguintes informações:</a:t>
            </a:r>
          </a:p>
          <a:p>
            <a:pPr marL="1201738" lvl="2" indent="-344488" algn="just" eaLnBrk="0" hangingPunct="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Nome Completo;</a:t>
            </a:r>
          </a:p>
          <a:p>
            <a:pPr marL="1201738" lvl="2" indent="-344488" algn="just" eaLnBrk="0" hangingPunct="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CPF;</a:t>
            </a:r>
          </a:p>
          <a:p>
            <a:pPr marL="1201738" lvl="2" indent="-344488" algn="just" eaLnBrk="0" hangingPunct="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Telefone; e</a:t>
            </a:r>
          </a:p>
          <a:p>
            <a:pPr marL="1201738" lvl="2" indent="-344488" algn="just" eaLnBrk="0" hangingPunct="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E-mail.</a:t>
            </a:r>
          </a:p>
          <a:p>
            <a:pPr marL="539750" marR="6985" lvl="1" indent="-539750" algn="just">
              <a:spcBef>
                <a:spcPts val="1200"/>
              </a:spcBef>
              <a:spcAft>
                <a:spcPts val="1200"/>
              </a:spcAft>
              <a:buBlip>
                <a:blip r:embed="rId6"/>
              </a:buBlip>
              <a:tabLst>
                <a:tab pos="469265" algn="l"/>
              </a:tabLst>
              <a:defRPr/>
            </a:pP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O “</a:t>
            </a:r>
            <a:r>
              <a:rPr lang="pt-BR" sz="2000" b="1" i="1">
                <a:solidFill>
                  <a:srgbClr val="105170"/>
                </a:solidFill>
                <a:cs typeface="Times New Roman" pitchFamily="18" charset="0"/>
              </a:rPr>
              <a:t>administrador de usuários</a:t>
            </a: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” é responsável por vincular/desvincular os profissionais com o nível de acesso “</a:t>
            </a:r>
            <a:r>
              <a:rPr lang="pt-BR" sz="2000" b="1" i="1">
                <a:solidFill>
                  <a:srgbClr val="105170"/>
                </a:solidFill>
                <a:cs typeface="Times New Roman" pitchFamily="18" charset="0"/>
              </a:rPr>
              <a:t>usuário</a:t>
            </a: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” à determinada empresa.</a:t>
            </a:r>
          </a:p>
          <a:p>
            <a:pPr marL="539750" marR="6985" lvl="1" indent="-539750" algn="just">
              <a:spcBef>
                <a:spcPts val="1200"/>
              </a:spcBef>
              <a:spcAft>
                <a:spcPts val="1200"/>
              </a:spcAft>
              <a:buBlip>
                <a:blip r:embed="rId6"/>
              </a:buBlip>
              <a:tabLst>
                <a:tab pos="469265" algn="l"/>
              </a:tabLst>
              <a:defRPr/>
            </a:pP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O detentor de acesso perfil “</a:t>
            </a:r>
            <a:r>
              <a:rPr lang="pt-BR" sz="2000" b="1" i="1">
                <a:solidFill>
                  <a:srgbClr val="105170"/>
                </a:solidFill>
                <a:cs typeface="Times New Roman" pitchFamily="18" charset="0"/>
              </a:rPr>
              <a:t>usuário</a:t>
            </a: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” somente terá acesso às funcionalidades do Portal Contábil após ser vinculado à empresa pelo “</a:t>
            </a:r>
            <a:r>
              <a:rPr lang="pt-BR" sz="2000" b="1" i="1">
                <a:solidFill>
                  <a:srgbClr val="105170"/>
                </a:solidFill>
                <a:cs typeface="Times New Roman" pitchFamily="18" charset="0"/>
              </a:rPr>
              <a:t>administrador de usuários</a:t>
            </a: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”.</a:t>
            </a:r>
            <a:endParaRPr sz="2000">
              <a:solidFill>
                <a:srgbClr val="105170"/>
              </a:solidFill>
              <a:cs typeface="Times New Roman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5842B13-ABBC-D290-AFBF-865288AFFD36}"/>
              </a:ext>
            </a:extLst>
          </p:cNvPr>
          <p:cNvSpPr txBox="1"/>
          <p:nvPr/>
        </p:nvSpPr>
        <p:spPr>
          <a:xfrm>
            <a:off x="6162675" y="374598"/>
            <a:ext cx="5468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Portal Contábil</a:t>
            </a:r>
          </a:p>
          <a:p>
            <a:r>
              <a:rPr lang="pt-BR" sz="24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Acesso ao Portal/Níveis de Acesso </a:t>
            </a:r>
          </a:p>
        </p:txBody>
      </p:sp>
    </p:spTree>
    <p:extLst>
      <p:ext uri="{BB962C8B-B14F-4D97-AF65-F5344CB8AC3E}">
        <p14:creationId xmlns:p14="http://schemas.microsoft.com/office/powerpoint/2010/main" val="121764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88E3B15-3086-9022-738F-CD93E8BB1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65" y="179277"/>
            <a:ext cx="1664914" cy="690939"/>
          </a:xfrm>
          <a:prstGeom prst="rect">
            <a:avLst/>
          </a:prstGeom>
        </p:spPr>
      </p:pic>
      <p:grpSp>
        <p:nvGrpSpPr>
          <p:cNvPr id="25" name="object 6">
            <a:extLst>
              <a:ext uri="{FF2B5EF4-FFF2-40B4-BE49-F238E27FC236}">
                <a16:creationId xmlns:a16="http://schemas.microsoft.com/office/drawing/2014/main" id="{54348870-0B4B-2436-4EB1-51950119D600}"/>
              </a:ext>
            </a:extLst>
          </p:cNvPr>
          <p:cNvGrpSpPr/>
          <p:nvPr/>
        </p:nvGrpSpPr>
        <p:grpSpPr>
          <a:xfrm>
            <a:off x="0" y="1303441"/>
            <a:ext cx="12192000" cy="487812"/>
            <a:chOff x="0" y="1171892"/>
            <a:chExt cx="9145270" cy="106680"/>
          </a:xfrm>
        </p:grpSpPr>
        <p:pic>
          <p:nvPicPr>
            <p:cNvPr id="26" name="object 7">
              <a:extLst>
                <a:ext uri="{FF2B5EF4-FFF2-40B4-BE49-F238E27FC236}">
                  <a16:creationId xmlns:a16="http://schemas.microsoft.com/office/drawing/2014/main" id="{505EB802-0244-5C42-63D8-3C66E9B9622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71892"/>
              <a:ext cx="9144000" cy="106616"/>
            </a:xfrm>
            <a:prstGeom prst="rect">
              <a:avLst/>
            </a:prstGeom>
          </p:spPr>
        </p:pic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2DB4E950-5754-FAE0-5B73-B0AC19B4FB5C}"/>
                </a:ext>
              </a:extLst>
            </p:cNvPr>
            <p:cNvSpPr/>
            <p:nvPr/>
          </p:nvSpPr>
          <p:spPr>
            <a:xfrm>
              <a:off x="761" y="120777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758"/>
            </a:p>
          </p:txBody>
        </p:sp>
      </p:grpSp>
      <p:pic>
        <p:nvPicPr>
          <p:cNvPr id="29" name="Imagem 28">
            <a:extLst>
              <a:ext uri="{FF2B5EF4-FFF2-40B4-BE49-F238E27FC236}">
                <a16:creationId xmlns:a16="http://schemas.microsoft.com/office/drawing/2014/main" id="{5A8ADA46-9B3C-D3A7-A43B-0D4BC75CF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5420" y="246888"/>
            <a:ext cx="2745115" cy="817188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B12069A0-42A8-F632-A7FA-C00EF3AAB3D4}"/>
              </a:ext>
            </a:extLst>
          </p:cNvPr>
          <p:cNvSpPr txBox="1"/>
          <p:nvPr/>
        </p:nvSpPr>
        <p:spPr>
          <a:xfrm>
            <a:off x="7350980" y="425047"/>
            <a:ext cx="4470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Portal Contábil</a:t>
            </a:r>
          </a:p>
          <a:p>
            <a:r>
              <a:rPr lang="pt-BR" sz="24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Acesso</a:t>
            </a: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2732AEAD-9D06-6B72-0970-507BBF271DCB}"/>
              </a:ext>
            </a:extLst>
          </p:cNvPr>
          <p:cNvSpPr txBox="1">
            <a:spLocks/>
          </p:cNvSpPr>
          <p:nvPr/>
        </p:nvSpPr>
        <p:spPr>
          <a:xfrm>
            <a:off x="8965420" y="6455935"/>
            <a:ext cx="3323395" cy="3103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Envio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Fiscalização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de Dados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Contábeis</a:t>
            </a:r>
            <a:endParaRPr lang="en-US" sz="1600" b="0" kern="1200">
              <a:solidFill>
                <a:srgbClr val="0A436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F1767AD6-30E9-5C48-4EC8-19DE595348AA}"/>
              </a:ext>
            </a:extLst>
          </p:cNvPr>
          <p:cNvSpPr txBox="1"/>
          <p:nvPr/>
        </p:nvSpPr>
        <p:spPr>
          <a:xfrm>
            <a:off x="1402104" y="1897897"/>
            <a:ext cx="9532595" cy="17062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9750" marR="6985" lvl="1" indent="-539750" algn="just">
              <a:spcBef>
                <a:spcPts val="600"/>
              </a:spcBef>
              <a:spcAft>
                <a:spcPts val="600"/>
              </a:spcAft>
              <a:buBlip>
                <a:blip r:embed="rId6"/>
              </a:buBlip>
              <a:tabLst>
                <a:tab pos="469265" algn="l"/>
              </a:tabLst>
              <a:defRPr/>
            </a:pPr>
            <a:r>
              <a:rPr lang="pt-BR" sz="2000" b="1">
                <a:solidFill>
                  <a:srgbClr val="105170"/>
                </a:solidFill>
                <a:cs typeface="Times New Roman" pitchFamily="18" charset="0"/>
              </a:rPr>
              <a:t>Acesso</a:t>
            </a: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: </a:t>
            </a:r>
            <a:r>
              <a:rPr lang="pt-BR" sz="2000">
                <a:solidFill>
                  <a:srgbClr val="105170"/>
                </a:solidFill>
                <a:cs typeface="Times New Roman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https://sas.anac.gov.br/sas/contabeis/account/frmLogin</a:t>
            </a: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 </a:t>
            </a:r>
          </a:p>
          <a:p>
            <a:pPr marL="457200" marR="6985" lvl="4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"/>
              <a:tabLst>
                <a:tab pos="469265" algn="l"/>
              </a:tabLst>
              <a:defRPr/>
            </a:pPr>
            <a:endParaRPr lang="pt-BR" sz="2000">
              <a:solidFill>
                <a:srgbClr val="105170"/>
              </a:solidFill>
              <a:cs typeface="Times New Roman" pitchFamily="18" charset="0"/>
            </a:endParaRPr>
          </a:p>
          <a:p>
            <a:pPr marL="0" marR="6985" lvl="4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469265" algn="l"/>
              </a:tabLst>
              <a:defRPr/>
            </a:pPr>
            <a:endParaRPr lang="pt-BR" sz="2000">
              <a:solidFill>
                <a:srgbClr val="105170"/>
              </a:solidFill>
              <a:cs typeface="Times New Roman" pitchFamily="18" charset="0"/>
            </a:endParaRPr>
          </a:p>
          <a:p>
            <a:pPr marL="457200" marR="6985" lvl="4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"/>
              <a:tabLst>
                <a:tab pos="469265" algn="l"/>
              </a:tabLst>
              <a:defRPr/>
            </a:pPr>
            <a:endParaRPr sz="2000">
              <a:solidFill>
                <a:srgbClr val="105170"/>
              </a:solidFill>
              <a:cs typeface="Times New Roman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70D171B-4970-6825-C808-B5B121DA6A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8685" y="2270549"/>
            <a:ext cx="9388432" cy="3766342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6" name="Seta: para Cima 5">
            <a:extLst>
              <a:ext uri="{FF2B5EF4-FFF2-40B4-BE49-F238E27FC236}">
                <a16:creationId xmlns:a16="http://schemas.microsoft.com/office/drawing/2014/main" id="{123587B3-11BB-5EB4-5910-A2FAD1918296}"/>
              </a:ext>
            </a:extLst>
          </p:cNvPr>
          <p:cNvSpPr/>
          <p:nvPr/>
        </p:nvSpPr>
        <p:spPr>
          <a:xfrm>
            <a:off x="3839099" y="5334751"/>
            <a:ext cx="290146" cy="439615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37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tabLst>
                <a:tab pos="446088" algn="l"/>
              </a:tabLst>
            </a:pPr>
            <a:endParaRPr lang="pt-BR" sz="210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tabLst>
                <a:tab pos="446088" algn="l"/>
              </a:tabLst>
            </a:pPr>
            <a:endParaRPr lang="pt-BR" sz="21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981200" y="6462714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GEAC/SAS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D8B05C8-847E-6973-2E26-0DD1E55EE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420" y="246888"/>
            <a:ext cx="2745115" cy="81718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FEA9F9B-F1F4-A8BB-2A20-232C964CE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021" y="1832181"/>
            <a:ext cx="9409000" cy="3763599"/>
          </a:xfrm>
          <a:prstGeom prst="rect">
            <a:avLst/>
          </a:prstGeom>
        </p:spPr>
      </p:pic>
      <p:grpSp>
        <p:nvGrpSpPr>
          <p:cNvPr id="9" name="object 6">
            <a:extLst>
              <a:ext uri="{FF2B5EF4-FFF2-40B4-BE49-F238E27FC236}">
                <a16:creationId xmlns:a16="http://schemas.microsoft.com/office/drawing/2014/main" id="{B50CC494-DC2B-045F-0E7D-891E295E2C5C}"/>
              </a:ext>
            </a:extLst>
          </p:cNvPr>
          <p:cNvGrpSpPr/>
          <p:nvPr/>
        </p:nvGrpSpPr>
        <p:grpSpPr>
          <a:xfrm>
            <a:off x="0" y="1303441"/>
            <a:ext cx="12192000" cy="487812"/>
            <a:chOff x="0" y="1171892"/>
            <a:chExt cx="9145270" cy="106680"/>
          </a:xfrm>
        </p:grpSpPr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10C2BDF4-6F0F-2B6D-C5A8-6DB21D2FE14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71892"/>
              <a:ext cx="9144000" cy="106616"/>
            </a:xfrm>
            <a:prstGeom prst="rect">
              <a:avLst/>
            </a:prstGeom>
          </p:spPr>
        </p:pic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4BC0AE9C-256D-B5DB-FBE1-E0830922A30C}"/>
                </a:ext>
              </a:extLst>
            </p:cNvPr>
            <p:cNvSpPr/>
            <p:nvPr/>
          </p:nvSpPr>
          <p:spPr>
            <a:xfrm>
              <a:off x="761" y="120777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758"/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4E21FF0-F94B-AA71-CB04-645D3310D6AB}"/>
              </a:ext>
            </a:extLst>
          </p:cNvPr>
          <p:cNvSpPr txBox="1"/>
          <p:nvPr/>
        </p:nvSpPr>
        <p:spPr>
          <a:xfrm>
            <a:off x="7331930" y="408551"/>
            <a:ext cx="4470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Portal Contábil</a:t>
            </a:r>
          </a:p>
          <a:p>
            <a:r>
              <a:rPr lang="pt-BR" sz="24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Cadastro no Portal</a:t>
            </a:r>
          </a:p>
        </p:txBody>
      </p: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9BD0A66B-D0B3-A64E-F4EB-08A0050C76B1}"/>
              </a:ext>
            </a:extLst>
          </p:cNvPr>
          <p:cNvSpPr/>
          <p:nvPr/>
        </p:nvSpPr>
        <p:spPr>
          <a:xfrm rot="16881788">
            <a:off x="9182716" y="2202311"/>
            <a:ext cx="426298" cy="2642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3AE82E5C-6FC3-4113-DC6E-F95B3A8E84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8117" y="1853121"/>
            <a:ext cx="9409000" cy="4540652"/>
          </a:xfrm>
          <a:prstGeom prst="rect">
            <a:avLst/>
          </a:prstGeom>
        </p:spPr>
      </p:pic>
      <p:sp>
        <p:nvSpPr>
          <p:cNvPr id="26" name="Texto Explicativo: Linha 25">
            <a:extLst>
              <a:ext uri="{FF2B5EF4-FFF2-40B4-BE49-F238E27FC236}">
                <a16:creationId xmlns:a16="http://schemas.microsoft.com/office/drawing/2014/main" id="{91D7214D-53EC-0CC7-B871-433D7E3545F5}"/>
              </a:ext>
            </a:extLst>
          </p:cNvPr>
          <p:cNvSpPr/>
          <p:nvPr/>
        </p:nvSpPr>
        <p:spPr>
          <a:xfrm>
            <a:off x="6128079" y="2258240"/>
            <a:ext cx="4625380" cy="1927492"/>
          </a:xfrm>
          <a:prstGeom prst="borderCallout1">
            <a:avLst>
              <a:gd name="adj1" fmla="val 14652"/>
              <a:gd name="adj2" fmla="val -457"/>
              <a:gd name="adj3" fmla="val 46628"/>
              <a:gd name="adj4" fmla="val -27666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pt-BR">
                <a:solidFill>
                  <a:srgbClr val="105170"/>
                </a:solidFill>
              </a:rPr>
              <a:t>A conta é de livre escolha do usuário.</a:t>
            </a:r>
          </a:p>
          <a:p>
            <a:pPr marL="285750" indent="-285750" algn="just">
              <a:buFontTx/>
              <a:buChar char="-"/>
            </a:pPr>
            <a:r>
              <a:rPr lang="pt-BR">
                <a:solidFill>
                  <a:srgbClr val="105170"/>
                </a:solidFill>
              </a:rPr>
              <a:t>Recomenda-se não conter a identificação da empresa.</a:t>
            </a:r>
          </a:p>
          <a:p>
            <a:pPr marL="285750" indent="-285750" algn="just">
              <a:buFontTx/>
              <a:buChar char="-"/>
            </a:pPr>
            <a:r>
              <a:rPr lang="pt-BR">
                <a:solidFill>
                  <a:srgbClr val="105170"/>
                </a:solidFill>
              </a:rPr>
              <a:t>Depois de salva, não pode ser alterada.</a:t>
            </a:r>
          </a:p>
          <a:p>
            <a:pPr marL="285750" indent="-285750" algn="just">
              <a:buFontTx/>
              <a:buChar char="-"/>
            </a:pPr>
            <a:r>
              <a:rPr lang="pt-BR">
                <a:solidFill>
                  <a:srgbClr val="105170"/>
                </a:solidFill>
              </a:rPr>
              <a:t>É vinculada de forma única e irreversível ao CPF.</a:t>
            </a:r>
          </a:p>
        </p:txBody>
      </p:sp>
      <p:sp>
        <p:nvSpPr>
          <p:cNvPr id="27" name="Texto Explicativo: Linha 26">
            <a:extLst>
              <a:ext uri="{FF2B5EF4-FFF2-40B4-BE49-F238E27FC236}">
                <a16:creationId xmlns:a16="http://schemas.microsoft.com/office/drawing/2014/main" id="{E829107B-05ED-48BA-D496-2A092FE40EA6}"/>
              </a:ext>
            </a:extLst>
          </p:cNvPr>
          <p:cNvSpPr/>
          <p:nvPr/>
        </p:nvSpPr>
        <p:spPr>
          <a:xfrm>
            <a:off x="6128080" y="4297923"/>
            <a:ext cx="4625380" cy="1868504"/>
          </a:xfrm>
          <a:prstGeom prst="borderCallout1">
            <a:avLst>
              <a:gd name="adj1" fmla="val 14652"/>
              <a:gd name="adj2" fmla="val -457"/>
              <a:gd name="adj3" fmla="val 10047"/>
              <a:gd name="adj4" fmla="val -26406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 algn="just">
              <a:buFontTx/>
              <a:buChar char="-"/>
            </a:pPr>
            <a:r>
              <a:rPr lang="pt-BR" b="1">
                <a:solidFill>
                  <a:srgbClr val="105170"/>
                </a:solidFill>
              </a:rPr>
              <a:t>Usuário sem CPF: </a:t>
            </a:r>
            <a:r>
              <a:rPr lang="pt-BR">
                <a:solidFill>
                  <a:srgbClr val="105170"/>
                </a:solidFill>
              </a:rPr>
              <a:t>deve fazer o cadastro</a:t>
            </a:r>
            <a:r>
              <a:rPr lang="pt-BR" b="1">
                <a:solidFill>
                  <a:srgbClr val="105170"/>
                </a:solidFill>
              </a:rPr>
              <a:t> </a:t>
            </a:r>
            <a:r>
              <a:rPr lang="pt-BR">
                <a:solidFill>
                  <a:srgbClr val="105170"/>
                </a:solidFill>
              </a:rPr>
              <a:t>no sistema SIROS usando o Passaporte. (</a:t>
            </a:r>
            <a:r>
              <a:rPr lang="pt-BR">
                <a:solidFill>
                  <a:srgbClr val="105170"/>
                </a:solidFill>
                <a:hlinkClick r:id="rId6"/>
              </a:rPr>
              <a:t>https://siros.anac.gov.br/SIROS/Conta/frmCadastroUsuario</a:t>
            </a:r>
            <a:r>
              <a:rPr lang="pt-BR">
                <a:solidFill>
                  <a:srgbClr val="105170"/>
                </a:solidFill>
              </a:rPr>
              <a:t> .</a:t>
            </a:r>
          </a:p>
          <a:p>
            <a:pPr marL="285750" indent="-285750" algn="just">
              <a:buFontTx/>
              <a:buChar char="-"/>
            </a:pPr>
            <a:endParaRPr lang="pt-BR">
              <a:solidFill>
                <a:srgbClr val="105170"/>
              </a:solidFill>
            </a:endParaRPr>
          </a:p>
          <a:p>
            <a:pPr marL="285750" indent="-285750" algn="just">
              <a:buFontTx/>
              <a:buChar char="-"/>
            </a:pPr>
            <a:endParaRPr lang="pt-BR">
              <a:solidFill>
                <a:srgbClr val="105170"/>
              </a:solidFill>
            </a:endParaRPr>
          </a:p>
          <a:p>
            <a:pPr marL="285750" indent="-285750" algn="just">
              <a:buFontTx/>
              <a:buChar char="-"/>
            </a:pPr>
            <a:endParaRPr lang="pt-BR">
              <a:solidFill>
                <a:srgbClr val="105170"/>
              </a:solidFill>
            </a:endParaRPr>
          </a:p>
        </p:txBody>
      </p:sp>
      <p:sp>
        <p:nvSpPr>
          <p:cNvPr id="28" name="Título 3">
            <a:extLst>
              <a:ext uri="{FF2B5EF4-FFF2-40B4-BE49-F238E27FC236}">
                <a16:creationId xmlns:a16="http://schemas.microsoft.com/office/drawing/2014/main" id="{C1B382E0-1422-BBCC-5814-BA56A972D01D}"/>
              </a:ext>
            </a:extLst>
          </p:cNvPr>
          <p:cNvSpPr txBox="1">
            <a:spLocks/>
          </p:cNvSpPr>
          <p:nvPr/>
        </p:nvSpPr>
        <p:spPr>
          <a:xfrm>
            <a:off x="8965420" y="6455935"/>
            <a:ext cx="3323395" cy="3103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Envio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Fiscalização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de Dados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Contábeis</a:t>
            </a:r>
            <a:endParaRPr lang="en-US" sz="1600" b="0" kern="1200">
              <a:solidFill>
                <a:srgbClr val="0A436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68ADE8F3-E91E-A95D-E42E-ABEDFB46A8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600" y="5510083"/>
            <a:ext cx="3224771" cy="57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8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88E3B15-3086-9022-738F-CD93E8BB1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65" y="179277"/>
            <a:ext cx="1664914" cy="690939"/>
          </a:xfrm>
          <a:prstGeom prst="rect">
            <a:avLst/>
          </a:prstGeom>
        </p:spPr>
      </p:pic>
      <p:grpSp>
        <p:nvGrpSpPr>
          <p:cNvPr id="25" name="object 6">
            <a:extLst>
              <a:ext uri="{FF2B5EF4-FFF2-40B4-BE49-F238E27FC236}">
                <a16:creationId xmlns:a16="http://schemas.microsoft.com/office/drawing/2014/main" id="{54348870-0B4B-2436-4EB1-51950119D600}"/>
              </a:ext>
            </a:extLst>
          </p:cNvPr>
          <p:cNvGrpSpPr/>
          <p:nvPr/>
        </p:nvGrpSpPr>
        <p:grpSpPr>
          <a:xfrm>
            <a:off x="0" y="1303441"/>
            <a:ext cx="12192000" cy="487812"/>
            <a:chOff x="0" y="1171892"/>
            <a:chExt cx="9145270" cy="106680"/>
          </a:xfrm>
        </p:grpSpPr>
        <p:pic>
          <p:nvPicPr>
            <p:cNvPr id="26" name="object 7">
              <a:extLst>
                <a:ext uri="{FF2B5EF4-FFF2-40B4-BE49-F238E27FC236}">
                  <a16:creationId xmlns:a16="http://schemas.microsoft.com/office/drawing/2014/main" id="{505EB802-0244-5C42-63D8-3C66E9B9622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71892"/>
              <a:ext cx="9144000" cy="106616"/>
            </a:xfrm>
            <a:prstGeom prst="rect">
              <a:avLst/>
            </a:prstGeom>
          </p:spPr>
        </p:pic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2DB4E950-5754-FAE0-5B73-B0AC19B4FB5C}"/>
                </a:ext>
              </a:extLst>
            </p:cNvPr>
            <p:cNvSpPr/>
            <p:nvPr/>
          </p:nvSpPr>
          <p:spPr>
            <a:xfrm>
              <a:off x="761" y="120777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758"/>
            </a:p>
          </p:txBody>
        </p:sp>
      </p:grpSp>
      <p:pic>
        <p:nvPicPr>
          <p:cNvPr id="29" name="Imagem 28">
            <a:extLst>
              <a:ext uri="{FF2B5EF4-FFF2-40B4-BE49-F238E27FC236}">
                <a16:creationId xmlns:a16="http://schemas.microsoft.com/office/drawing/2014/main" id="{5A8ADA46-9B3C-D3A7-A43B-0D4BC75CF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5420" y="246888"/>
            <a:ext cx="2745115" cy="817188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B12069A0-42A8-F632-A7FA-C00EF3AAB3D4}"/>
              </a:ext>
            </a:extLst>
          </p:cNvPr>
          <p:cNvSpPr txBox="1"/>
          <p:nvPr/>
        </p:nvSpPr>
        <p:spPr>
          <a:xfrm>
            <a:off x="7331930" y="408551"/>
            <a:ext cx="4470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Portal Contábil</a:t>
            </a:r>
          </a:p>
          <a:p>
            <a:r>
              <a:rPr lang="pt-BR" sz="24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Vincular Usuário</a:t>
            </a: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2732AEAD-9D06-6B72-0970-507BBF271DCB}"/>
              </a:ext>
            </a:extLst>
          </p:cNvPr>
          <p:cNvSpPr txBox="1">
            <a:spLocks/>
          </p:cNvSpPr>
          <p:nvPr/>
        </p:nvSpPr>
        <p:spPr>
          <a:xfrm>
            <a:off x="8965420" y="6455935"/>
            <a:ext cx="3323395" cy="3103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Envio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Fiscalização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de Dados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Contábeis</a:t>
            </a:r>
            <a:endParaRPr lang="en-US" sz="1600" b="0" kern="1200">
              <a:solidFill>
                <a:srgbClr val="0A436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E4CD59BA-C399-7DF5-A91E-BCFA8774F7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5801" y="1887162"/>
            <a:ext cx="9540000" cy="2668275"/>
          </a:xfrm>
          <a:prstGeom prst="rect">
            <a:avLst/>
          </a:prstGeom>
        </p:spPr>
      </p:pic>
      <p:sp>
        <p:nvSpPr>
          <p:cNvPr id="20" name="Seta: para a Direita 19">
            <a:extLst>
              <a:ext uri="{FF2B5EF4-FFF2-40B4-BE49-F238E27FC236}">
                <a16:creationId xmlns:a16="http://schemas.microsoft.com/office/drawing/2014/main" id="{2A215BCA-28E2-67B4-0367-CFEA157D4E26}"/>
              </a:ext>
            </a:extLst>
          </p:cNvPr>
          <p:cNvSpPr/>
          <p:nvPr/>
        </p:nvSpPr>
        <p:spPr>
          <a:xfrm rot="10800000">
            <a:off x="5795115" y="1958904"/>
            <a:ext cx="600075" cy="2354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10167DB4-EA30-A0A8-0C26-CE9D1CE926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4188" y="1898482"/>
            <a:ext cx="9540000" cy="2643728"/>
          </a:xfrm>
          <a:prstGeom prst="rect">
            <a:avLst/>
          </a:prstGeom>
        </p:spPr>
      </p:pic>
      <p:sp>
        <p:nvSpPr>
          <p:cNvPr id="32" name="Seta: para a Direita 31">
            <a:extLst>
              <a:ext uri="{FF2B5EF4-FFF2-40B4-BE49-F238E27FC236}">
                <a16:creationId xmlns:a16="http://schemas.microsoft.com/office/drawing/2014/main" id="{0D3AAABA-B257-51E3-F6E8-F597325CA386}"/>
              </a:ext>
            </a:extLst>
          </p:cNvPr>
          <p:cNvSpPr/>
          <p:nvPr/>
        </p:nvSpPr>
        <p:spPr>
          <a:xfrm rot="10800000">
            <a:off x="6395190" y="2483649"/>
            <a:ext cx="600075" cy="2354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CADF9ECF-C1D7-724D-379B-5E55D87DB0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9053" y="1923097"/>
            <a:ext cx="9540000" cy="2536427"/>
          </a:xfrm>
          <a:prstGeom prst="rect">
            <a:avLst/>
          </a:prstGeom>
        </p:spPr>
      </p:pic>
      <p:sp>
        <p:nvSpPr>
          <p:cNvPr id="37" name="Seta: para a Direita 36">
            <a:extLst>
              <a:ext uri="{FF2B5EF4-FFF2-40B4-BE49-F238E27FC236}">
                <a16:creationId xmlns:a16="http://schemas.microsoft.com/office/drawing/2014/main" id="{6D25130D-CBFB-BA21-D343-2D2CE18C4E67}"/>
              </a:ext>
            </a:extLst>
          </p:cNvPr>
          <p:cNvSpPr/>
          <p:nvPr/>
        </p:nvSpPr>
        <p:spPr>
          <a:xfrm rot="10800000">
            <a:off x="8490690" y="3096560"/>
            <a:ext cx="600075" cy="2354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8" name="Imagem 37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F9BE068F-A141-4789-7783-67A847275A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5801" y="1894371"/>
            <a:ext cx="9540000" cy="3235180"/>
          </a:xfrm>
          <a:prstGeom prst="rect">
            <a:avLst/>
          </a:prstGeom>
        </p:spPr>
      </p:pic>
      <p:sp>
        <p:nvSpPr>
          <p:cNvPr id="39" name="Seta: para a Direita 38">
            <a:extLst>
              <a:ext uri="{FF2B5EF4-FFF2-40B4-BE49-F238E27FC236}">
                <a16:creationId xmlns:a16="http://schemas.microsoft.com/office/drawing/2014/main" id="{F5932912-0C1A-B31D-1FA2-BFCDE493F504}"/>
              </a:ext>
            </a:extLst>
          </p:cNvPr>
          <p:cNvSpPr/>
          <p:nvPr/>
        </p:nvSpPr>
        <p:spPr>
          <a:xfrm rot="10800000">
            <a:off x="3804390" y="3096214"/>
            <a:ext cx="600075" cy="2354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1E5D9F34-D84B-8762-55D2-079A497382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9053" y="1903469"/>
            <a:ext cx="9540000" cy="3157939"/>
          </a:xfrm>
          <a:prstGeom prst="rect">
            <a:avLst/>
          </a:prstGeom>
        </p:spPr>
      </p:pic>
      <p:sp>
        <p:nvSpPr>
          <p:cNvPr id="42" name="Seta: para a Direita 41">
            <a:extLst>
              <a:ext uri="{FF2B5EF4-FFF2-40B4-BE49-F238E27FC236}">
                <a16:creationId xmlns:a16="http://schemas.microsoft.com/office/drawing/2014/main" id="{4410FEFD-B308-AAE1-5742-A276D14578C8}"/>
              </a:ext>
            </a:extLst>
          </p:cNvPr>
          <p:cNvSpPr/>
          <p:nvPr/>
        </p:nvSpPr>
        <p:spPr>
          <a:xfrm rot="5400000">
            <a:off x="1206170" y="4087138"/>
            <a:ext cx="600075" cy="2354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96C40741-EE8A-DEAE-784F-5FADFC8920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0666" y="1876431"/>
            <a:ext cx="9540000" cy="3157939"/>
          </a:xfrm>
          <a:prstGeom prst="rect">
            <a:avLst/>
          </a:prstGeom>
        </p:spPr>
      </p:pic>
      <p:sp>
        <p:nvSpPr>
          <p:cNvPr id="44" name="Seta: para a Direita 43">
            <a:extLst>
              <a:ext uri="{FF2B5EF4-FFF2-40B4-BE49-F238E27FC236}">
                <a16:creationId xmlns:a16="http://schemas.microsoft.com/office/drawing/2014/main" id="{C9838668-D86E-CFDD-D96B-239DAE097C34}"/>
              </a:ext>
            </a:extLst>
          </p:cNvPr>
          <p:cNvSpPr/>
          <p:nvPr/>
        </p:nvSpPr>
        <p:spPr>
          <a:xfrm rot="10395748">
            <a:off x="3575346" y="3569907"/>
            <a:ext cx="600075" cy="2488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6" name="Imagem 45">
            <a:extLst>
              <a:ext uri="{FF2B5EF4-FFF2-40B4-BE49-F238E27FC236}">
                <a16:creationId xmlns:a16="http://schemas.microsoft.com/office/drawing/2014/main" id="{76398623-3054-5877-A54F-18FD289819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7117" y="1868629"/>
            <a:ext cx="9618684" cy="3361367"/>
          </a:xfrm>
          <a:prstGeom prst="rect">
            <a:avLst/>
          </a:prstGeom>
        </p:spPr>
      </p:pic>
      <p:sp>
        <p:nvSpPr>
          <p:cNvPr id="47" name="Seta: para a Direita 46">
            <a:extLst>
              <a:ext uri="{FF2B5EF4-FFF2-40B4-BE49-F238E27FC236}">
                <a16:creationId xmlns:a16="http://schemas.microsoft.com/office/drawing/2014/main" id="{0D3AAABA-B257-51E3-F6E8-F597325CA386}"/>
              </a:ext>
            </a:extLst>
          </p:cNvPr>
          <p:cNvSpPr/>
          <p:nvPr/>
        </p:nvSpPr>
        <p:spPr>
          <a:xfrm rot="6592597">
            <a:off x="9967413" y="4337751"/>
            <a:ext cx="600075" cy="2349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174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 animBg="1"/>
      <p:bldP spid="37" grpId="0" animBg="1"/>
      <p:bldP spid="39" grpId="0" animBg="1"/>
      <p:bldP spid="42" grpId="0" animBg="1"/>
      <p:bldP spid="44" grpId="0" animBg="1"/>
      <p:bldP spid="4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88E3B15-3086-9022-738F-CD93E8BB1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65" y="179277"/>
            <a:ext cx="1664914" cy="690939"/>
          </a:xfrm>
          <a:prstGeom prst="rect">
            <a:avLst/>
          </a:prstGeom>
        </p:spPr>
      </p:pic>
      <p:grpSp>
        <p:nvGrpSpPr>
          <p:cNvPr id="25" name="object 6">
            <a:extLst>
              <a:ext uri="{FF2B5EF4-FFF2-40B4-BE49-F238E27FC236}">
                <a16:creationId xmlns:a16="http://schemas.microsoft.com/office/drawing/2014/main" id="{54348870-0B4B-2436-4EB1-51950119D600}"/>
              </a:ext>
            </a:extLst>
          </p:cNvPr>
          <p:cNvGrpSpPr/>
          <p:nvPr/>
        </p:nvGrpSpPr>
        <p:grpSpPr>
          <a:xfrm>
            <a:off x="0" y="1303441"/>
            <a:ext cx="12192000" cy="487812"/>
            <a:chOff x="0" y="1171892"/>
            <a:chExt cx="9145270" cy="106680"/>
          </a:xfrm>
        </p:grpSpPr>
        <p:pic>
          <p:nvPicPr>
            <p:cNvPr id="26" name="object 7">
              <a:extLst>
                <a:ext uri="{FF2B5EF4-FFF2-40B4-BE49-F238E27FC236}">
                  <a16:creationId xmlns:a16="http://schemas.microsoft.com/office/drawing/2014/main" id="{505EB802-0244-5C42-63D8-3C66E9B9622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71892"/>
              <a:ext cx="9144000" cy="106616"/>
            </a:xfrm>
            <a:prstGeom prst="rect">
              <a:avLst/>
            </a:prstGeom>
          </p:spPr>
        </p:pic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2DB4E950-5754-FAE0-5B73-B0AC19B4FB5C}"/>
                </a:ext>
              </a:extLst>
            </p:cNvPr>
            <p:cNvSpPr/>
            <p:nvPr/>
          </p:nvSpPr>
          <p:spPr>
            <a:xfrm>
              <a:off x="761" y="120777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758"/>
            </a:p>
          </p:txBody>
        </p:sp>
      </p:grpSp>
      <p:pic>
        <p:nvPicPr>
          <p:cNvPr id="29" name="Imagem 28">
            <a:extLst>
              <a:ext uri="{FF2B5EF4-FFF2-40B4-BE49-F238E27FC236}">
                <a16:creationId xmlns:a16="http://schemas.microsoft.com/office/drawing/2014/main" id="{5A8ADA46-9B3C-D3A7-A43B-0D4BC75CF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5420" y="246888"/>
            <a:ext cx="2745115" cy="817188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B12069A0-42A8-F632-A7FA-C00EF3AAB3D4}"/>
              </a:ext>
            </a:extLst>
          </p:cNvPr>
          <p:cNvSpPr txBox="1"/>
          <p:nvPr/>
        </p:nvSpPr>
        <p:spPr>
          <a:xfrm>
            <a:off x="7331930" y="408551"/>
            <a:ext cx="4470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Portal Contábil</a:t>
            </a:r>
          </a:p>
          <a:p>
            <a:r>
              <a:rPr lang="pt-BR" sz="24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Desvincular Usuário</a:t>
            </a: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2732AEAD-9D06-6B72-0970-507BBF271DCB}"/>
              </a:ext>
            </a:extLst>
          </p:cNvPr>
          <p:cNvSpPr txBox="1">
            <a:spLocks/>
          </p:cNvSpPr>
          <p:nvPr/>
        </p:nvSpPr>
        <p:spPr>
          <a:xfrm>
            <a:off x="8965420" y="6455935"/>
            <a:ext cx="3323395" cy="3103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Envio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Fiscalização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de Dados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Contábeis</a:t>
            </a:r>
            <a:endParaRPr lang="en-US" sz="1600" b="0" kern="1200">
              <a:solidFill>
                <a:srgbClr val="0A436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E4CD59BA-C399-7DF5-A91E-BCFA8774F7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5801" y="1887162"/>
            <a:ext cx="9540000" cy="2668275"/>
          </a:xfrm>
          <a:prstGeom prst="rect">
            <a:avLst/>
          </a:prstGeom>
        </p:spPr>
      </p:pic>
      <p:sp>
        <p:nvSpPr>
          <p:cNvPr id="20" name="Seta: para a Direita 19">
            <a:extLst>
              <a:ext uri="{FF2B5EF4-FFF2-40B4-BE49-F238E27FC236}">
                <a16:creationId xmlns:a16="http://schemas.microsoft.com/office/drawing/2014/main" id="{2A215BCA-28E2-67B4-0367-CFEA157D4E26}"/>
              </a:ext>
            </a:extLst>
          </p:cNvPr>
          <p:cNvSpPr/>
          <p:nvPr/>
        </p:nvSpPr>
        <p:spPr>
          <a:xfrm rot="10800000">
            <a:off x="5795115" y="1958904"/>
            <a:ext cx="600075" cy="2354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10167DB4-EA30-A0A8-0C26-CE9D1CE926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4188" y="1898482"/>
            <a:ext cx="9540000" cy="2643728"/>
          </a:xfrm>
          <a:prstGeom prst="rect">
            <a:avLst/>
          </a:prstGeom>
        </p:spPr>
      </p:pic>
      <p:sp>
        <p:nvSpPr>
          <p:cNvPr id="32" name="Seta: para a Direita 31">
            <a:extLst>
              <a:ext uri="{FF2B5EF4-FFF2-40B4-BE49-F238E27FC236}">
                <a16:creationId xmlns:a16="http://schemas.microsoft.com/office/drawing/2014/main" id="{0D3AAABA-B257-51E3-F6E8-F597325CA386}"/>
              </a:ext>
            </a:extLst>
          </p:cNvPr>
          <p:cNvSpPr/>
          <p:nvPr/>
        </p:nvSpPr>
        <p:spPr>
          <a:xfrm rot="10800000">
            <a:off x="6395190" y="2483649"/>
            <a:ext cx="600075" cy="2354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9E19114C-D872-6984-7380-D521CE22A4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2575" y="1883585"/>
            <a:ext cx="9552153" cy="2643727"/>
          </a:xfrm>
          <a:prstGeom prst="rect">
            <a:avLst/>
          </a:prstGeom>
        </p:spPr>
      </p:pic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0D3AAABA-B257-51E3-F6E8-F597325CA386}"/>
              </a:ext>
            </a:extLst>
          </p:cNvPr>
          <p:cNvSpPr/>
          <p:nvPr/>
        </p:nvSpPr>
        <p:spPr>
          <a:xfrm rot="3226916">
            <a:off x="1504767" y="3221295"/>
            <a:ext cx="600075" cy="2349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23F5EF8-C25F-57A4-CB03-F474AB7F22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4076" y="1860722"/>
            <a:ext cx="9618684" cy="3361367"/>
          </a:xfrm>
          <a:prstGeom prst="rect">
            <a:avLst/>
          </a:prstGeom>
        </p:spPr>
      </p:pic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0D3AAABA-B257-51E3-F6E8-F597325CA386}"/>
              </a:ext>
            </a:extLst>
          </p:cNvPr>
          <p:cNvSpPr/>
          <p:nvPr/>
        </p:nvSpPr>
        <p:spPr>
          <a:xfrm rot="4988442">
            <a:off x="1232711" y="4349663"/>
            <a:ext cx="600075" cy="2349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3C745FD-2CF0-2B5A-6CE3-53D3C2D27C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2575" y="1892810"/>
            <a:ext cx="9627471" cy="3174231"/>
          </a:xfrm>
          <a:prstGeom prst="rect">
            <a:avLst/>
          </a:prstGeom>
        </p:spPr>
      </p:pic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0D3AAABA-B257-51E3-F6E8-F597325CA386}"/>
              </a:ext>
            </a:extLst>
          </p:cNvPr>
          <p:cNvSpPr/>
          <p:nvPr/>
        </p:nvSpPr>
        <p:spPr>
          <a:xfrm rot="6298066">
            <a:off x="10085248" y="3805014"/>
            <a:ext cx="600075" cy="2349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223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 animBg="1"/>
      <p:bldP spid="6" grpId="0" animBg="1"/>
      <p:bldP spid="9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83008" y="2314475"/>
            <a:ext cx="8158896" cy="440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2187" lvl="2" indent="-279092" algn="just">
              <a:spcBef>
                <a:spcPts val="195"/>
              </a:spcBef>
              <a:spcAft>
                <a:spcPts val="195"/>
              </a:spcAft>
              <a:buFont typeface="Wingdings" panose="05000000000000000000" pitchFamily="2" charset="2"/>
              <a:buChar char="ü"/>
            </a:pPr>
            <a:endParaRPr lang="pt-BR" sz="1563" b="1">
              <a:solidFill>
                <a:schemeClr val="accent1">
                  <a:lumMod val="50000"/>
                </a:schemeClr>
              </a:solidFill>
            </a:endParaRPr>
          </a:p>
          <a:p>
            <a:pPr marL="527174" indent="-527174" algn="just">
              <a:spcBef>
                <a:spcPts val="1172"/>
              </a:spcBef>
              <a:spcAft>
                <a:spcPts val="1172"/>
              </a:spcAft>
              <a:buBlip>
                <a:blip r:embed="rId3"/>
              </a:buBlip>
              <a:defRPr/>
            </a:pPr>
            <a:endParaRPr lang="pt-BR" sz="1563" b="1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marL="527174" indent="-527174" algn="just">
              <a:spcBef>
                <a:spcPts val="1172"/>
              </a:spcBef>
              <a:spcAft>
                <a:spcPts val="1172"/>
              </a:spcAft>
              <a:buBlip>
                <a:blip r:embed="rId3"/>
              </a:buBlip>
              <a:defRPr/>
            </a:pPr>
            <a:endParaRPr lang="pt-BR" sz="1953" b="1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marL="527174" indent="-527174" algn="just">
              <a:spcBef>
                <a:spcPts val="1172"/>
              </a:spcBef>
              <a:spcAft>
                <a:spcPts val="1172"/>
              </a:spcAft>
              <a:buBlip>
                <a:blip r:embed="rId3"/>
              </a:buBlip>
              <a:defRPr/>
            </a:pPr>
            <a:endParaRPr lang="pt-BR" sz="1953" b="1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marL="1221803" lvl="4" indent="-334910" algn="just">
              <a:spcBef>
                <a:spcPts val="1172"/>
              </a:spcBef>
              <a:spcAft>
                <a:spcPts val="1172"/>
              </a:spcAft>
              <a:buFont typeface="Arial" panose="020B0604020202020204" pitchFamily="34" charset="0"/>
              <a:buChar char="•"/>
              <a:defRPr/>
            </a:pPr>
            <a:endParaRPr lang="pt-BR" sz="1953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marL="1221803" lvl="4" indent="-334910" algn="just">
              <a:spcBef>
                <a:spcPts val="1172"/>
              </a:spcBef>
              <a:spcAft>
                <a:spcPts val="1172"/>
              </a:spcAft>
              <a:buFont typeface="Arial" panose="020B0604020202020204" pitchFamily="34" charset="0"/>
              <a:buChar char="•"/>
              <a:defRPr/>
            </a:pPr>
            <a:endParaRPr lang="pt-BR" sz="1953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marL="886892" lvl="4" algn="just">
              <a:spcBef>
                <a:spcPts val="1172"/>
              </a:spcBef>
              <a:spcAft>
                <a:spcPts val="1172"/>
              </a:spcAft>
              <a:defRPr/>
            </a:pPr>
            <a:r>
              <a:rPr lang="pt-BR" sz="1953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</a:p>
          <a:p>
            <a:pPr marL="886892" lvl="3" indent="-446547" algn="just">
              <a:spcBef>
                <a:spcPts val="1172"/>
              </a:spcBef>
              <a:spcAft>
                <a:spcPts val="1172"/>
              </a:spcAft>
              <a:buFont typeface="Wingdings" pitchFamily="2" charset="2"/>
              <a:buChar char="ü"/>
              <a:defRPr/>
            </a:pPr>
            <a:endParaRPr lang="pt-BR" sz="1953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cxnSp>
        <p:nvCxnSpPr>
          <p:cNvPr id="6" name="Conector: Angulado 5">
            <a:extLst>
              <a:ext uri="{FF2B5EF4-FFF2-40B4-BE49-F238E27FC236}">
                <a16:creationId xmlns:a16="http://schemas.microsoft.com/office/drawing/2014/main" id="{459CC9E9-B758-4A4A-84C9-30EEAF64AD1F}"/>
              </a:ext>
            </a:extLst>
          </p:cNvPr>
          <p:cNvCxnSpPr>
            <a:cxnSpLocks/>
          </p:cNvCxnSpPr>
          <p:nvPr/>
        </p:nvCxnSpPr>
        <p:spPr>
          <a:xfrm flipV="1">
            <a:off x="2474098" y="2585422"/>
            <a:ext cx="1105957" cy="885553"/>
          </a:xfrm>
          <a:prstGeom prst="bentConnector3">
            <a:avLst>
              <a:gd name="adj1" fmla="val 1505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:a16="http://schemas.microsoft.com/office/drawing/2014/main" id="{F88F2EB8-C2D2-4B8E-9DF4-A7B30FEF8613}"/>
              </a:ext>
            </a:extLst>
          </p:cNvPr>
          <p:cNvSpPr/>
          <p:nvPr/>
        </p:nvSpPr>
        <p:spPr>
          <a:xfrm>
            <a:off x="5875430" y="1386646"/>
            <a:ext cx="1951242" cy="972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>
                <a:solidFill>
                  <a:schemeClr val="tx1"/>
                </a:solidFill>
              </a:rPr>
              <a:t>Empresa envia o requerimento de designação do </a:t>
            </a:r>
            <a:r>
              <a:rPr lang="pt-BR" sz="1600" b="1" i="1">
                <a:solidFill>
                  <a:srgbClr val="C00000"/>
                </a:solidFill>
              </a:rPr>
              <a:t>Adm. de Usuários</a:t>
            </a:r>
            <a:r>
              <a:rPr lang="pt-BR" sz="1600" b="1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FAE1CF44-ECA5-47B8-AA8A-E6ACAA97301B}"/>
              </a:ext>
            </a:extLst>
          </p:cNvPr>
          <p:cNvSpPr/>
          <p:nvPr/>
        </p:nvSpPr>
        <p:spPr>
          <a:xfrm>
            <a:off x="8723056" y="2362340"/>
            <a:ext cx="1813532" cy="12556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i="1">
                <a:solidFill>
                  <a:srgbClr val="C00000"/>
                </a:solidFill>
              </a:rPr>
              <a:t>ANAC</a:t>
            </a:r>
            <a:r>
              <a:rPr lang="pt-BR" sz="1600" b="1">
                <a:solidFill>
                  <a:schemeClr val="tx1"/>
                </a:solidFill>
              </a:rPr>
              <a:t> atribui o nível de acesso </a:t>
            </a:r>
            <a:r>
              <a:rPr lang="pt-BR" sz="1600" b="1" i="1">
                <a:solidFill>
                  <a:srgbClr val="C00000"/>
                </a:solidFill>
              </a:rPr>
              <a:t>Administrador de Usuários </a:t>
            </a:r>
            <a:r>
              <a:rPr lang="pt-BR" sz="1600" b="1">
                <a:solidFill>
                  <a:schemeClr val="tx1"/>
                </a:solidFill>
              </a:rPr>
              <a:t>ao profissional.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9B850493-8C31-4FF5-A7CF-0FD8E502A44C}"/>
              </a:ext>
            </a:extLst>
          </p:cNvPr>
          <p:cNvSpPr/>
          <p:nvPr/>
        </p:nvSpPr>
        <p:spPr>
          <a:xfrm>
            <a:off x="8710328" y="4068431"/>
            <a:ext cx="1813532" cy="7764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Profissional com nível de acesso atribuído.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F1FD01C7-A925-4E64-BC27-8E6402E9CD7D}"/>
              </a:ext>
            </a:extLst>
          </p:cNvPr>
          <p:cNvSpPr/>
          <p:nvPr/>
        </p:nvSpPr>
        <p:spPr>
          <a:xfrm>
            <a:off x="2651724" y="2234166"/>
            <a:ext cx="649423" cy="2748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rgbClr val="105170"/>
                </a:solidFill>
              </a:rPr>
              <a:t>SIM</a:t>
            </a:r>
          </a:p>
        </p:txBody>
      </p:sp>
      <p:cxnSp>
        <p:nvCxnSpPr>
          <p:cNvPr id="48" name="Conector: Angulado 47">
            <a:extLst>
              <a:ext uri="{FF2B5EF4-FFF2-40B4-BE49-F238E27FC236}">
                <a16:creationId xmlns:a16="http://schemas.microsoft.com/office/drawing/2014/main" id="{BD83DE0B-1230-4E03-B85D-54352ECF5572}"/>
              </a:ext>
            </a:extLst>
          </p:cNvPr>
          <p:cNvCxnSpPr>
            <a:cxnSpLocks/>
          </p:cNvCxnSpPr>
          <p:nvPr/>
        </p:nvCxnSpPr>
        <p:spPr>
          <a:xfrm rot="16200000" flipH="1">
            <a:off x="2463284" y="4235757"/>
            <a:ext cx="1146722" cy="1108331"/>
          </a:xfrm>
          <a:prstGeom prst="bentConnector3">
            <a:avLst>
              <a:gd name="adj1" fmla="val 100604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tângulo 53">
            <a:extLst>
              <a:ext uri="{FF2B5EF4-FFF2-40B4-BE49-F238E27FC236}">
                <a16:creationId xmlns:a16="http://schemas.microsoft.com/office/drawing/2014/main" id="{DBB10336-7697-4181-8A1B-567FE777AE8D}"/>
              </a:ext>
            </a:extLst>
          </p:cNvPr>
          <p:cNvSpPr/>
          <p:nvPr/>
        </p:nvSpPr>
        <p:spPr>
          <a:xfrm>
            <a:off x="2579278" y="5485946"/>
            <a:ext cx="649423" cy="3149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rgbClr val="C00000"/>
                </a:solidFill>
              </a:rPr>
              <a:t>NÃO</a:t>
            </a:r>
          </a:p>
        </p:txBody>
      </p:sp>
      <p:cxnSp>
        <p:nvCxnSpPr>
          <p:cNvPr id="66" name="Conector de Seta Reta 65">
            <a:extLst>
              <a:ext uri="{FF2B5EF4-FFF2-40B4-BE49-F238E27FC236}">
                <a16:creationId xmlns:a16="http://schemas.microsoft.com/office/drawing/2014/main" id="{6816CB77-650E-4D89-A9F6-0A893B7AC9FD}"/>
              </a:ext>
            </a:extLst>
          </p:cNvPr>
          <p:cNvCxnSpPr>
            <a:cxnSpLocks/>
          </p:cNvCxnSpPr>
          <p:nvPr/>
        </p:nvCxnSpPr>
        <p:spPr>
          <a:xfrm>
            <a:off x="9629822" y="3691526"/>
            <a:ext cx="0" cy="3097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tângulo 26">
            <a:extLst>
              <a:ext uri="{FF2B5EF4-FFF2-40B4-BE49-F238E27FC236}">
                <a16:creationId xmlns:a16="http://schemas.microsoft.com/office/drawing/2014/main" id="{9C13CDC1-3713-4278-9508-3D3A1C5DC487}"/>
              </a:ext>
            </a:extLst>
          </p:cNvPr>
          <p:cNvSpPr/>
          <p:nvPr/>
        </p:nvSpPr>
        <p:spPr>
          <a:xfrm>
            <a:off x="3678091" y="2338297"/>
            <a:ext cx="1927332" cy="55602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rgbClr val="105170"/>
                </a:solidFill>
              </a:rPr>
              <a:t>Já cadastrado em algum sistema SAS?</a:t>
            </a:r>
          </a:p>
        </p:txBody>
      </p: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51538D80-6E93-4C5E-9E1C-5501DF6CFB76}"/>
              </a:ext>
            </a:extLst>
          </p:cNvPr>
          <p:cNvCxnSpPr>
            <a:cxnSpLocks/>
          </p:cNvCxnSpPr>
          <p:nvPr/>
        </p:nvCxnSpPr>
        <p:spPr>
          <a:xfrm flipV="1">
            <a:off x="4616322" y="1751860"/>
            <a:ext cx="1105957" cy="539923"/>
          </a:xfrm>
          <a:prstGeom prst="bentConnector3">
            <a:avLst>
              <a:gd name="adj1" fmla="val 1505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tângulo 36">
            <a:extLst>
              <a:ext uri="{FF2B5EF4-FFF2-40B4-BE49-F238E27FC236}">
                <a16:creationId xmlns:a16="http://schemas.microsoft.com/office/drawing/2014/main" id="{4B8E37A7-6D89-47E9-ADBA-8AAF6B0F794E}"/>
              </a:ext>
            </a:extLst>
          </p:cNvPr>
          <p:cNvSpPr/>
          <p:nvPr/>
        </p:nvSpPr>
        <p:spPr>
          <a:xfrm>
            <a:off x="4780297" y="1413778"/>
            <a:ext cx="649423" cy="2748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rgbClr val="105170"/>
                </a:solidFill>
              </a:rPr>
              <a:t>SIM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39D439F3-FF27-4811-91E4-30930A4AD0C2}"/>
              </a:ext>
            </a:extLst>
          </p:cNvPr>
          <p:cNvSpPr/>
          <p:nvPr/>
        </p:nvSpPr>
        <p:spPr>
          <a:xfrm>
            <a:off x="3678091" y="5068562"/>
            <a:ext cx="1927332" cy="5560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rgbClr val="105170"/>
                </a:solidFill>
              </a:rPr>
              <a:t>Já cadastrado em algum sistema SAS?</a:t>
            </a:r>
          </a:p>
        </p:txBody>
      </p:sp>
      <p:cxnSp>
        <p:nvCxnSpPr>
          <p:cNvPr id="49" name="Conector: Angulado 48">
            <a:extLst>
              <a:ext uri="{FF2B5EF4-FFF2-40B4-BE49-F238E27FC236}">
                <a16:creationId xmlns:a16="http://schemas.microsoft.com/office/drawing/2014/main" id="{4908AE67-D0F9-47F7-B4B1-0B08B9DDD910}"/>
              </a:ext>
            </a:extLst>
          </p:cNvPr>
          <p:cNvCxnSpPr>
            <a:cxnSpLocks/>
          </p:cNvCxnSpPr>
          <p:nvPr/>
        </p:nvCxnSpPr>
        <p:spPr>
          <a:xfrm>
            <a:off x="4616321" y="2965408"/>
            <a:ext cx="1170262" cy="393257"/>
          </a:xfrm>
          <a:prstGeom prst="bentConnector3">
            <a:avLst>
              <a:gd name="adj1" fmla="val 413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ector: Angulado 54">
            <a:extLst>
              <a:ext uri="{FF2B5EF4-FFF2-40B4-BE49-F238E27FC236}">
                <a16:creationId xmlns:a16="http://schemas.microsoft.com/office/drawing/2014/main" id="{D093F3D4-C46B-4F40-95D8-E4278806CC56}"/>
              </a:ext>
            </a:extLst>
          </p:cNvPr>
          <p:cNvCxnSpPr>
            <a:cxnSpLocks/>
          </p:cNvCxnSpPr>
          <p:nvPr/>
        </p:nvCxnSpPr>
        <p:spPr>
          <a:xfrm>
            <a:off x="7894004" y="1854604"/>
            <a:ext cx="1723091" cy="437179"/>
          </a:xfrm>
          <a:prstGeom prst="bentConnector3">
            <a:avLst>
              <a:gd name="adj1" fmla="val 99496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ector: Angulado 69">
            <a:extLst>
              <a:ext uri="{FF2B5EF4-FFF2-40B4-BE49-F238E27FC236}">
                <a16:creationId xmlns:a16="http://schemas.microsoft.com/office/drawing/2014/main" id="{4CC98D18-7203-4BDD-BE3A-C59A7E9670A8}"/>
              </a:ext>
            </a:extLst>
          </p:cNvPr>
          <p:cNvCxnSpPr>
            <a:cxnSpLocks/>
          </p:cNvCxnSpPr>
          <p:nvPr/>
        </p:nvCxnSpPr>
        <p:spPr>
          <a:xfrm flipV="1">
            <a:off x="4616321" y="4446986"/>
            <a:ext cx="1020207" cy="567413"/>
          </a:xfrm>
          <a:prstGeom prst="bentConnector3">
            <a:avLst>
              <a:gd name="adj1" fmla="val 792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etângulo 82">
            <a:extLst>
              <a:ext uri="{FF2B5EF4-FFF2-40B4-BE49-F238E27FC236}">
                <a16:creationId xmlns:a16="http://schemas.microsoft.com/office/drawing/2014/main" id="{ED7C9EBB-9BF0-4E2A-8382-79B6D3400D3E}"/>
              </a:ext>
            </a:extLst>
          </p:cNvPr>
          <p:cNvSpPr/>
          <p:nvPr/>
        </p:nvSpPr>
        <p:spPr>
          <a:xfrm>
            <a:off x="4902177" y="3421698"/>
            <a:ext cx="649423" cy="2748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accent2"/>
                </a:solidFill>
              </a:rPr>
              <a:t>NÃO</a:t>
            </a:r>
          </a:p>
        </p:txBody>
      </p:sp>
      <p:sp>
        <p:nvSpPr>
          <p:cNvPr id="86" name="Retângulo 85">
            <a:extLst>
              <a:ext uri="{FF2B5EF4-FFF2-40B4-BE49-F238E27FC236}">
                <a16:creationId xmlns:a16="http://schemas.microsoft.com/office/drawing/2014/main" id="{DD712FAF-7C6D-488A-99FB-32FD0319C8A6}"/>
              </a:ext>
            </a:extLst>
          </p:cNvPr>
          <p:cNvSpPr/>
          <p:nvPr/>
        </p:nvSpPr>
        <p:spPr>
          <a:xfrm>
            <a:off x="4868317" y="6183291"/>
            <a:ext cx="649423" cy="2748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rgbClr val="C00000"/>
                </a:solidFill>
              </a:rPr>
              <a:t>NÃO</a:t>
            </a:r>
          </a:p>
        </p:txBody>
      </p:sp>
      <p:sp>
        <p:nvSpPr>
          <p:cNvPr id="87" name="Retângulo 86">
            <a:extLst>
              <a:ext uri="{FF2B5EF4-FFF2-40B4-BE49-F238E27FC236}">
                <a16:creationId xmlns:a16="http://schemas.microsoft.com/office/drawing/2014/main" id="{1C6B4E39-7559-42C2-B84B-C961A3BB8208}"/>
              </a:ext>
            </a:extLst>
          </p:cNvPr>
          <p:cNvSpPr/>
          <p:nvPr/>
        </p:nvSpPr>
        <p:spPr>
          <a:xfrm>
            <a:off x="4749443" y="4128146"/>
            <a:ext cx="649423" cy="2748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rgbClr val="105170"/>
                </a:solidFill>
              </a:rPr>
              <a:t>SIM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B8BD599-BEFC-405E-A2C6-EF81EF60C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7971" y="1365945"/>
            <a:ext cx="4820974" cy="3582440"/>
          </a:xfrm>
          <a:prstGeom prst="rect">
            <a:avLst/>
          </a:prstGeom>
        </p:spPr>
      </p:pic>
      <p:sp>
        <p:nvSpPr>
          <p:cNvPr id="35" name="Retângulo 34">
            <a:extLst>
              <a:ext uri="{FF2B5EF4-FFF2-40B4-BE49-F238E27FC236}">
                <a16:creationId xmlns:a16="http://schemas.microsoft.com/office/drawing/2014/main" id="{24DE9A87-701A-49A5-A7B3-8B039220904E}"/>
              </a:ext>
            </a:extLst>
          </p:cNvPr>
          <p:cNvSpPr/>
          <p:nvPr/>
        </p:nvSpPr>
        <p:spPr>
          <a:xfrm>
            <a:off x="5885332" y="1390021"/>
            <a:ext cx="1951242" cy="97231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rgbClr val="105170"/>
                </a:solidFill>
              </a:rPr>
              <a:t>Empresa envia o requerimento de designação do </a:t>
            </a:r>
            <a:r>
              <a:rPr lang="pt-BR" sz="1400" b="1" i="1">
                <a:solidFill>
                  <a:srgbClr val="C00000"/>
                </a:solidFill>
              </a:rPr>
              <a:t>Adm. de Usuários</a:t>
            </a:r>
            <a:r>
              <a:rPr lang="pt-BR" sz="1400" b="1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67" name="Retângulo 66">
            <a:extLst>
              <a:ext uri="{FF2B5EF4-FFF2-40B4-BE49-F238E27FC236}">
                <a16:creationId xmlns:a16="http://schemas.microsoft.com/office/drawing/2014/main" id="{A82638C7-8E57-4BE0-B93D-497A71E5F517}"/>
              </a:ext>
            </a:extLst>
          </p:cNvPr>
          <p:cNvSpPr/>
          <p:nvPr/>
        </p:nvSpPr>
        <p:spPr>
          <a:xfrm>
            <a:off x="5897220" y="2994251"/>
            <a:ext cx="1929453" cy="7028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rgbClr val="105170"/>
                </a:solidFill>
              </a:rPr>
              <a:t>Profissional realiza o cadastro no Portal.</a:t>
            </a:r>
          </a:p>
        </p:txBody>
      </p:sp>
      <p:cxnSp>
        <p:nvCxnSpPr>
          <p:cNvPr id="61" name="Conector de Seta Reta 60">
            <a:extLst>
              <a:ext uri="{FF2B5EF4-FFF2-40B4-BE49-F238E27FC236}">
                <a16:creationId xmlns:a16="http://schemas.microsoft.com/office/drawing/2014/main" id="{FC26B32F-AA8A-45A8-ADB9-1A4FABF453F9}"/>
              </a:ext>
            </a:extLst>
          </p:cNvPr>
          <p:cNvCxnSpPr>
            <a:cxnSpLocks/>
          </p:cNvCxnSpPr>
          <p:nvPr/>
        </p:nvCxnSpPr>
        <p:spPr>
          <a:xfrm flipV="1">
            <a:off x="6865301" y="2441467"/>
            <a:ext cx="0" cy="3973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: Angulado 38">
            <a:extLst>
              <a:ext uri="{FF2B5EF4-FFF2-40B4-BE49-F238E27FC236}">
                <a16:creationId xmlns:a16="http://schemas.microsoft.com/office/drawing/2014/main" id="{0950EE07-F039-4CE8-A462-A680A9159390}"/>
              </a:ext>
            </a:extLst>
          </p:cNvPr>
          <p:cNvCxnSpPr>
            <a:cxnSpLocks/>
          </p:cNvCxnSpPr>
          <p:nvPr/>
        </p:nvCxnSpPr>
        <p:spPr>
          <a:xfrm>
            <a:off x="7879334" y="1865950"/>
            <a:ext cx="1723091" cy="437179"/>
          </a:xfrm>
          <a:prstGeom prst="bentConnector3">
            <a:avLst>
              <a:gd name="adj1" fmla="val 99496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tângulo 39">
            <a:extLst>
              <a:ext uri="{FF2B5EF4-FFF2-40B4-BE49-F238E27FC236}">
                <a16:creationId xmlns:a16="http://schemas.microsoft.com/office/drawing/2014/main" id="{265B15B3-440B-4FF7-A34D-4719D73EE4FD}"/>
              </a:ext>
            </a:extLst>
          </p:cNvPr>
          <p:cNvSpPr/>
          <p:nvPr/>
        </p:nvSpPr>
        <p:spPr>
          <a:xfrm>
            <a:off x="8741257" y="2365299"/>
            <a:ext cx="1813532" cy="125567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i="1">
                <a:solidFill>
                  <a:srgbClr val="C00000"/>
                </a:solidFill>
              </a:rPr>
              <a:t>GEAC</a:t>
            </a:r>
            <a:r>
              <a:rPr lang="pt-BR" sz="1400" b="1">
                <a:solidFill>
                  <a:srgbClr val="105170"/>
                </a:solidFill>
              </a:rPr>
              <a:t> atribui o nível de acesso </a:t>
            </a:r>
            <a:r>
              <a:rPr lang="pt-BR" sz="1400" b="1" i="1">
                <a:solidFill>
                  <a:srgbClr val="C00000"/>
                </a:solidFill>
              </a:rPr>
              <a:t>Administrador de Usuários </a:t>
            </a:r>
            <a:r>
              <a:rPr lang="pt-BR" sz="1400" b="1">
                <a:solidFill>
                  <a:srgbClr val="105170"/>
                </a:solidFill>
              </a:rPr>
              <a:t>ao profissional.</a:t>
            </a: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9A44B1D7-65ED-4C7C-B9AD-D3E9AE2E5216}"/>
              </a:ext>
            </a:extLst>
          </p:cNvPr>
          <p:cNvSpPr/>
          <p:nvPr/>
        </p:nvSpPr>
        <p:spPr>
          <a:xfrm>
            <a:off x="8712106" y="4077806"/>
            <a:ext cx="1813532" cy="77644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Profissional com nível de acesso atribuído.</a:t>
            </a:r>
          </a:p>
        </p:txBody>
      </p:sp>
      <p:cxnSp>
        <p:nvCxnSpPr>
          <p:cNvPr id="81" name="Conector de Seta Reta 80">
            <a:extLst>
              <a:ext uri="{FF2B5EF4-FFF2-40B4-BE49-F238E27FC236}">
                <a16:creationId xmlns:a16="http://schemas.microsoft.com/office/drawing/2014/main" id="{6A6F49C2-B237-4188-8FC9-E3B7B9E5C099}"/>
              </a:ext>
            </a:extLst>
          </p:cNvPr>
          <p:cNvCxnSpPr>
            <a:cxnSpLocks/>
          </p:cNvCxnSpPr>
          <p:nvPr/>
        </p:nvCxnSpPr>
        <p:spPr>
          <a:xfrm>
            <a:off x="8206154" y="4466026"/>
            <a:ext cx="36273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C70636FC-7C1C-4089-A9E8-B35CDF862065}"/>
              </a:ext>
            </a:extLst>
          </p:cNvPr>
          <p:cNvCxnSpPr>
            <a:cxnSpLocks/>
          </p:cNvCxnSpPr>
          <p:nvPr/>
        </p:nvCxnSpPr>
        <p:spPr>
          <a:xfrm>
            <a:off x="9629822" y="3696544"/>
            <a:ext cx="0" cy="3097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C5990B53-D5DF-627E-EB9F-CD8D7BA664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1302" y="247876"/>
            <a:ext cx="2745115" cy="81718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3E7EBE2B-80FC-99FD-F06C-BE3341F08E42}"/>
              </a:ext>
            </a:extLst>
          </p:cNvPr>
          <p:cNvSpPr txBox="1"/>
          <p:nvPr/>
        </p:nvSpPr>
        <p:spPr>
          <a:xfrm>
            <a:off x="4780297" y="373070"/>
            <a:ext cx="7294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Portal Contábil</a:t>
            </a:r>
          </a:p>
          <a:p>
            <a:r>
              <a:rPr lang="pt-BR" sz="24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Fluxograma dos Requisitos de Acesso ao Portal </a:t>
            </a:r>
          </a:p>
        </p:txBody>
      </p:sp>
      <p:sp>
        <p:nvSpPr>
          <p:cNvPr id="14" name="Hexágono 13">
            <a:extLst>
              <a:ext uri="{FF2B5EF4-FFF2-40B4-BE49-F238E27FC236}">
                <a16:creationId xmlns:a16="http://schemas.microsoft.com/office/drawing/2014/main" id="{C4D51FF7-D7D3-42E2-A814-8B184D660994}"/>
              </a:ext>
            </a:extLst>
          </p:cNvPr>
          <p:cNvSpPr/>
          <p:nvPr/>
        </p:nvSpPr>
        <p:spPr>
          <a:xfrm>
            <a:off x="1483008" y="3542662"/>
            <a:ext cx="1896110" cy="574675"/>
          </a:xfrm>
          <a:prstGeom prst="hexagon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400" b="1" kern="120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Usuário administrador?</a:t>
            </a:r>
            <a:endParaRPr lang="pt-BR" sz="14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B5B03EDE-EE51-4BAC-A606-C9BC39560B5B}"/>
              </a:ext>
            </a:extLst>
          </p:cNvPr>
          <p:cNvSpPr/>
          <p:nvPr/>
        </p:nvSpPr>
        <p:spPr>
          <a:xfrm>
            <a:off x="5684203" y="3972405"/>
            <a:ext cx="2397760" cy="7327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400" b="1" kern="1200">
                <a:solidFill>
                  <a:srgbClr val="10517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 nível de acesso </a:t>
            </a:r>
            <a:r>
              <a:rPr lang="pt-BR" sz="1400" b="1" i="1" kern="1200">
                <a:solidFill>
                  <a:srgbClr val="C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Usuário</a:t>
            </a:r>
            <a:r>
              <a:rPr lang="pt-BR" sz="1400" b="1" i="1" kern="1200">
                <a:solidFill>
                  <a:srgbClr val="10517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400" b="1" kern="1200">
                <a:solidFill>
                  <a:srgbClr val="10517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é atribuído ao profissional pelo</a:t>
            </a:r>
            <a:r>
              <a:rPr lang="pt-BR" sz="1400" b="1" i="1" kern="1200">
                <a:solidFill>
                  <a:srgbClr val="10517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400" b="1" i="1" kern="1200">
                <a:solidFill>
                  <a:srgbClr val="C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Adm. de Usuários</a:t>
            </a:r>
            <a:r>
              <a:rPr lang="pt-BR" sz="1400" b="1" i="1" kern="1200">
                <a:solidFill>
                  <a:srgbClr val="10517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pt-BR" sz="1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Imagem 17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5CFED072-025B-4F06-A569-F61215F86A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3958" y="3933451"/>
            <a:ext cx="2936240" cy="2671445"/>
          </a:xfrm>
          <a:prstGeom prst="rect">
            <a:avLst/>
          </a:prstGeom>
        </p:spPr>
      </p:pic>
      <p:cxnSp>
        <p:nvCxnSpPr>
          <p:cNvPr id="19" name="Conector: Angulado 18">
            <a:extLst>
              <a:ext uri="{FF2B5EF4-FFF2-40B4-BE49-F238E27FC236}">
                <a16:creationId xmlns:a16="http://schemas.microsoft.com/office/drawing/2014/main" id="{D556B85C-B046-4413-82E6-D3BF49B2351B}"/>
              </a:ext>
            </a:extLst>
          </p:cNvPr>
          <p:cNvCxnSpPr>
            <a:cxnSpLocks/>
          </p:cNvCxnSpPr>
          <p:nvPr/>
        </p:nvCxnSpPr>
        <p:spPr>
          <a:xfrm>
            <a:off x="4641757" y="5669988"/>
            <a:ext cx="1170262" cy="469311"/>
          </a:xfrm>
          <a:prstGeom prst="bentConnector3">
            <a:avLst>
              <a:gd name="adj1" fmla="val -338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tângulo 19">
            <a:extLst>
              <a:ext uri="{FF2B5EF4-FFF2-40B4-BE49-F238E27FC236}">
                <a16:creationId xmlns:a16="http://schemas.microsoft.com/office/drawing/2014/main" id="{9760A9D9-96BD-4DAC-B667-7C9A83916933}"/>
              </a:ext>
            </a:extLst>
          </p:cNvPr>
          <p:cNvSpPr/>
          <p:nvPr/>
        </p:nvSpPr>
        <p:spPr>
          <a:xfrm>
            <a:off x="5872883" y="5800888"/>
            <a:ext cx="1956337" cy="6014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rgbClr val="105170"/>
                </a:solidFill>
              </a:rPr>
              <a:t>Profissional realiza o cadastro no Portal.</a:t>
            </a:r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1F76FDEC-6EDA-4B26-9AB5-3832D070D375}"/>
              </a:ext>
            </a:extLst>
          </p:cNvPr>
          <p:cNvCxnSpPr>
            <a:cxnSpLocks/>
          </p:cNvCxnSpPr>
          <p:nvPr/>
        </p:nvCxnSpPr>
        <p:spPr>
          <a:xfrm flipV="1">
            <a:off x="6871871" y="4956923"/>
            <a:ext cx="570" cy="7582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27556E9A-C114-4716-9F64-98EC458F629D}"/>
              </a:ext>
            </a:extLst>
          </p:cNvPr>
          <p:cNvCxnSpPr>
            <a:cxnSpLocks/>
          </p:cNvCxnSpPr>
          <p:nvPr/>
        </p:nvCxnSpPr>
        <p:spPr>
          <a:xfrm>
            <a:off x="8206154" y="4477695"/>
            <a:ext cx="36273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tângulo 25">
            <a:extLst>
              <a:ext uri="{FF2B5EF4-FFF2-40B4-BE49-F238E27FC236}">
                <a16:creationId xmlns:a16="http://schemas.microsoft.com/office/drawing/2014/main" id="{B5B03EDE-EE51-4BAC-A606-C9BC39560B5B}"/>
              </a:ext>
            </a:extLst>
          </p:cNvPr>
          <p:cNvSpPr/>
          <p:nvPr/>
        </p:nvSpPr>
        <p:spPr>
          <a:xfrm>
            <a:off x="5735281" y="4149955"/>
            <a:ext cx="2397760" cy="7327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400" b="1" kern="1200">
                <a:solidFill>
                  <a:srgbClr val="10517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 nível de acesso </a:t>
            </a:r>
            <a:r>
              <a:rPr lang="pt-BR" sz="1400" b="1" i="1" kern="1200">
                <a:solidFill>
                  <a:srgbClr val="C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Usuário</a:t>
            </a:r>
            <a:r>
              <a:rPr lang="pt-BR" sz="1400" b="1" i="1" kern="1200">
                <a:solidFill>
                  <a:srgbClr val="10517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400" b="1" kern="1200">
                <a:solidFill>
                  <a:srgbClr val="10517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é atribuído ao profissional pelo</a:t>
            </a:r>
            <a:r>
              <a:rPr lang="pt-BR" sz="1400" b="1" i="1" kern="1200">
                <a:solidFill>
                  <a:srgbClr val="10517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400" b="1" i="1" kern="1200">
                <a:solidFill>
                  <a:srgbClr val="C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Adm. de Usuários</a:t>
            </a:r>
            <a:r>
              <a:rPr lang="pt-BR" sz="1400" b="1" i="1" kern="1200">
                <a:solidFill>
                  <a:srgbClr val="10517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pt-BR" sz="1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8" name="object 6">
            <a:extLst>
              <a:ext uri="{FF2B5EF4-FFF2-40B4-BE49-F238E27FC236}">
                <a16:creationId xmlns:a16="http://schemas.microsoft.com/office/drawing/2014/main" id="{1320F580-8AF7-AADC-A475-2434339B4F6E}"/>
              </a:ext>
            </a:extLst>
          </p:cNvPr>
          <p:cNvGrpSpPr/>
          <p:nvPr/>
        </p:nvGrpSpPr>
        <p:grpSpPr>
          <a:xfrm>
            <a:off x="0" y="1186733"/>
            <a:ext cx="12190985" cy="220173"/>
            <a:chOff x="761" y="1178430"/>
            <a:chExt cx="9144509" cy="67871"/>
          </a:xfrm>
        </p:grpSpPr>
        <p:pic>
          <p:nvPicPr>
            <p:cNvPr id="29" name="object 7">
              <a:extLst>
                <a:ext uri="{FF2B5EF4-FFF2-40B4-BE49-F238E27FC236}">
                  <a16:creationId xmlns:a16="http://schemas.microsoft.com/office/drawing/2014/main" id="{BF1B6F4E-700A-EFF3-F695-73EB82D7F00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70" y="1178430"/>
              <a:ext cx="9144000" cy="67871"/>
            </a:xfrm>
            <a:prstGeom prst="rect">
              <a:avLst/>
            </a:prstGeom>
          </p:spPr>
        </p:pic>
        <p:sp>
          <p:nvSpPr>
            <p:cNvPr id="30" name="object 8">
              <a:extLst>
                <a:ext uri="{FF2B5EF4-FFF2-40B4-BE49-F238E27FC236}">
                  <a16:creationId xmlns:a16="http://schemas.microsoft.com/office/drawing/2014/main" id="{868D5A18-0143-EA71-F27D-BE4C785B18CC}"/>
                </a:ext>
              </a:extLst>
            </p:cNvPr>
            <p:cNvSpPr/>
            <p:nvPr/>
          </p:nvSpPr>
          <p:spPr>
            <a:xfrm>
              <a:off x="761" y="120777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758"/>
            </a:p>
          </p:txBody>
        </p:sp>
      </p:grpSp>
      <p:pic>
        <p:nvPicPr>
          <p:cNvPr id="33" name="Imagem 32">
            <a:extLst>
              <a:ext uri="{FF2B5EF4-FFF2-40B4-BE49-F238E27FC236}">
                <a16:creationId xmlns:a16="http://schemas.microsoft.com/office/drawing/2014/main" id="{91DBA827-42FF-BF36-0E92-D4C2DA0BE4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1661" y="1462971"/>
            <a:ext cx="1605999" cy="845256"/>
          </a:xfrm>
          <a:prstGeom prst="rect">
            <a:avLst/>
          </a:prstGeom>
        </p:spPr>
      </p:pic>
      <p:sp>
        <p:nvSpPr>
          <p:cNvPr id="50" name="Retângulo 49">
            <a:extLst>
              <a:ext uri="{FF2B5EF4-FFF2-40B4-BE49-F238E27FC236}">
                <a16:creationId xmlns:a16="http://schemas.microsoft.com/office/drawing/2014/main" id="{2D01BE3A-D817-0D6A-804B-45290E7FBEAA}"/>
              </a:ext>
            </a:extLst>
          </p:cNvPr>
          <p:cNvSpPr/>
          <p:nvPr/>
        </p:nvSpPr>
        <p:spPr>
          <a:xfrm>
            <a:off x="4950921" y="1478593"/>
            <a:ext cx="649423" cy="2748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rgbClr val="105170"/>
                </a:solidFill>
              </a:rPr>
              <a:t>SIM</a:t>
            </a:r>
          </a:p>
        </p:txBody>
      </p:sp>
      <p:cxnSp>
        <p:nvCxnSpPr>
          <p:cNvPr id="51" name="Conector: Angulado 50">
            <a:extLst>
              <a:ext uri="{FF2B5EF4-FFF2-40B4-BE49-F238E27FC236}">
                <a16:creationId xmlns:a16="http://schemas.microsoft.com/office/drawing/2014/main" id="{442B54E1-9C8B-747A-2238-1B1FCDC8B40C}"/>
              </a:ext>
            </a:extLst>
          </p:cNvPr>
          <p:cNvCxnSpPr>
            <a:cxnSpLocks/>
          </p:cNvCxnSpPr>
          <p:nvPr/>
        </p:nvCxnSpPr>
        <p:spPr>
          <a:xfrm flipV="1">
            <a:off x="4585740" y="1743545"/>
            <a:ext cx="1105957" cy="539923"/>
          </a:xfrm>
          <a:prstGeom prst="bentConnector3">
            <a:avLst>
              <a:gd name="adj1" fmla="val 1505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Imagem 51">
            <a:extLst>
              <a:ext uri="{FF2B5EF4-FFF2-40B4-BE49-F238E27FC236}">
                <a16:creationId xmlns:a16="http://schemas.microsoft.com/office/drawing/2014/main" id="{B6F4D4CA-D903-F7A5-79DA-479FCDA8C7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9196" y="4182020"/>
            <a:ext cx="1605999" cy="845256"/>
          </a:xfrm>
          <a:prstGeom prst="rect">
            <a:avLst/>
          </a:prstGeom>
        </p:spPr>
      </p:pic>
      <p:cxnSp>
        <p:nvCxnSpPr>
          <p:cNvPr id="53" name="Conector: Angulado 52">
            <a:extLst>
              <a:ext uri="{FF2B5EF4-FFF2-40B4-BE49-F238E27FC236}">
                <a16:creationId xmlns:a16="http://schemas.microsoft.com/office/drawing/2014/main" id="{16829DE4-D7C5-EE21-98A7-2EE4270BB988}"/>
              </a:ext>
            </a:extLst>
          </p:cNvPr>
          <p:cNvCxnSpPr>
            <a:cxnSpLocks/>
          </p:cNvCxnSpPr>
          <p:nvPr/>
        </p:nvCxnSpPr>
        <p:spPr>
          <a:xfrm flipV="1">
            <a:off x="4565442" y="4430238"/>
            <a:ext cx="1105957" cy="539923"/>
          </a:xfrm>
          <a:prstGeom prst="bentConnector3">
            <a:avLst>
              <a:gd name="adj1" fmla="val 1505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tângulo 55">
            <a:extLst>
              <a:ext uri="{FF2B5EF4-FFF2-40B4-BE49-F238E27FC236}">
                <a16:creationId xmlns:a16="http://schemas.microsoft.com/office/drawing/2014/main" id="{A0EE6A46-BCCF-6D59-D6D3-8AEAC9EA0C53}"/>
              </a:ext>
            </a:extLst>
          </p:cNvPr>
          <p:cNvSpPr/>
          <p:nvPr/>
        </p:nvSpPr>
        <p:spPr>
          <a:xfrm>
            <a:off x="4976671" y="4038924"/>
            <a:ext cx="649423" cy="2748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rgbClr val="105170"/>
                </a:solidFill>
              </a:rPr>
              <a:t>SIM</a:t>
            </a:r>
          </a:p>
        </p:txBody>
      </p:sp>
    </p:spTree>
    <p:extLst>
      <p:ext uri="{BB962C8B-B14F-4D97-AF65-F5344CB8AC3E}">
        <p14:creationId xmlns:p14="http://schemas.microsoft.com/office/powerpoint/2010/main" val="199260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22" grpId="0" animBg="1"/>
      <p:bldP spid="38" grpId="0"/>
      <p:bldP spid="54" grpId="0"/>
      <p:bldP spid="27" grpId="0" animBg="1"/>
      <p:bldP spid="37" grpId="0"/>
      <p:bldP spid="47" grpId="0" animBg="1"/>
      <p:bldP spid="83" grpId="0"/>
      <p:bldP spid="86" grpId="0"/>
      <p:bldP spid="87" grpId="0"/>
      <p:bldP spid="35" grpId="0" animBg="1"/>
      <p:bldP spid="67" grpId="0" animBg="1"/>
      <p:bldP spid="40" grpId="0" animBg="1"/>
      <p:bldP spid="42" grpId="0" animBg="1"/>
      <p:bldP spid="14" grpId="0" animBg="1"/>
      <p:bldP spid="17" grpId="0" animBg="1"/>
      <p:bldP spid="20" grpId="0" animBg="1"/>
      <p:bldP spid="26" grpId="0" animBg="1"/>
      <p:bldP spid="50" grpId="0"/>
      <p:bldP spid="5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B11FD8E8-C21A-E423-4BFD-D810EF724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5420" y="246888"/>
            <a:ext cx="2745115" cy="81718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E10F2B4-40BB-B11C-63AE-2666E9B7C102}"/>
              </a:ext>
            </a:extLst>
          </p:cNvPr>
          <p:cNvSpPr txBox="1"/>
          <p:nvPr/>
        </p:nvSpPr>
        <p:spPr>
          <a:xfrm>
            <a:off x="6524625" y="408551"/>
            <a:ext cx="52782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Portal Contábil</a:t>
            </a:r>
          </a:p>
          <a:p>
            <a:r>
              <a:rPr lang="pt-BR" sz="2400" b="1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Funcionalidade por nível de acesso</a:t>
            </a:r>
          </a:p>
        </p:txBody>
      </p:sp>
      <p:grpSp>
        <p:nvGrpSpPr>
          <p:cNvPr id="8" name="object 6">
            <a:extLst>
              <a:ext uri="{FF2B5EF4-FFF2-40B4-BE49-F238E27FC236}">
                <a16:creationId xmlns:a16="http://schemas.microsoft.com/office/drawing/2014/main" id="{DCD77039-DE36-D251-18CD-AD0C15A1765B}"/>
              </a:ext>
            </a:extLst>
          </p:cNvPr>
          <p:cNvGrpSpPr/>
          <p:nvPr/>
        </p:nvGrpSpPr>
        <p:grpSpPr>
          <a:xfrm>
            <a:off x="0" y="1303441"/>
            <a:ext cx="12192000" cy="487812"/>
            <a:chOff x="0" y="1171892"/>
            <a:chExt cx="9145270" cy="106680"/>
          </a:xfrm>
        </p:grpSpPr>
        <p:pic>
          <p:nvPicPr>
            <p:cNvPr id="11" name="object 7">
              <a:extLst>
                <a:ext uri="{FF2B5EF4-FFF2-40B4-BE49-F238E27FC236}">
                  <a16:creationId xmlns:a16="http://schemas.microsoft.com/office/drawing/2014/main" id="{700CA888-6221-DBA4-B483-67ABDE3E31A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71892"/>
              <a:ext cx="9144000" cy="106616"/>
            </a:xfrm>
            <a:prstGeom prst="rect">
              <a:avLst/>
            </a:prstGeom>
          </p:spPr>
        </p:pic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A129F4D2-B932-04CF-FAE2-28BFB8B27153}"/>
                </a:ext>
              </a:extLst>
            </p:cNvPr>
            <p:cNvSpPr/>
            <p:nvPr/>
          </p:nvSpPr>
          <p:spPr>
            <a:xfrm>
              <a:off x="761" y="120777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758"/>
            </a:p>
          </p:txBody>
        </p:sp>
      </p:grpSp>
      <p:sp>
        <p:nvSpPr>
          <p:cNvPr id="2" name="Título 3">
            <a:extLst>
              <a:ext uri="{FF2B5EF4-FFF2-40B4-BE49-F238E27FC236}">
                <a16:creationId xmlns:a16="http://schemas.microsoft.com/office/drawing/2014/main" id="{8D157477-6A3A-1B3C-A0E6-5CB8B2D84803}"/>
              </a:ext>
            </a:extLst>
          </p:cNvPr>
          <p:cNvSpPr txBox="1">
            <a:spLocks/>
          </p:cNvSpPr>
          <p:nvPr/>
        </p:nvSpPr>
        <p:spPr>
          <a:xfrm>
            <a:off x="8965420" y="6455935"/>
            <a:ext cx="3323395" cy="3103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Envio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Fiscalização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de Dados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Contábeis</a:t>
            </a:r>
            <a:endParaRPr lang="en-US" sz="1600" b="0" kern="1200">
              <a:solidFill>
                <a:srgbClr val="0A4362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F32CF0B8-6C47-D1DE-33DB-5287962F4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237910"/>
              </p:ext>
            </p:extLst>
          </p:nvPr>
        </p:nvGraphicFramePr>
        <p:xfrm>
          <a:off x="1120889" y="2178050"/>
          <a:ext cx="9506228" cy="634183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5574471">
                  <a:extLst>
                    <a:ext uri="{9D8B030D-6E8A-4147-A177-3AD203B41FA5}">
                      <a16:colId xmlns:a16="http://schemas.microsoft.com/office/drawing/2014/main" val="743159691"/>
                    </a:ext>
                  </a:extLst>
                </a:gridCol>
                <a:gridCol w="2025154">
                  <a:extLst>
                    <a:ext uri="{9D8B030D-6E8A-4147-A177-3AD203B41FA5}">
                      <a16:colId xmlns:a16="http://schemas.microsoft.com/office/drawing/2014/main" val="447968933"/>
                    </a:ext>
                  </a:extLst>
                </a:gridCol>
                <a:gridCol w="1906603">
                  <a:extLst>
                    <a:ext uri="{9D8B030D-6E8A-4147-A177-3AD203B41FA5}">
                      <a16:colId xmlns:a16="http://schemas.microsoft.com/office/drawing/2014/main" val="3994706007"/>
                    </a:ext>
                  </a:extLst>
                </a:gridCol>
              </a:tblGrid>
              <a:tr h="31194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Funcionalidade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Nível de Acesso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449384"/>
                  </a:ext>
                </a:extLst>
              </a:tr>
              <a:tr h="31922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Usuário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563827"/>
                  </a:ext>
                </a:extLst>
              </a:tr>
            </a:tbl>
          </a:graphicData>
        </a:graphic>
      </p:graphicFrame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058E5FDE-996F-997B-CD09-05A8B8359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505284"/>
              </p:ext>
            </p:extLst>
          </p:nvPr>
        </p:nvGraphicFramePr>
        <p:xfrm>
          <a:off x="1120889" y="2178050"/>
          <a:ext cx="9506228" cy="1113017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5574471">
                  <a:extLst>
                    <a:ext uri="{9D8B030D-6E8A-4147-A177-3AD203B41FA5}">
                      <a16:colId xmlns:a16="http://schemas.microsoft.com/office/drawing/2014/main" val="701389462"/>
                    </a:ext>
                  </a:extLst>
                </a:gridCol>
                <a:gridCol w="2025154">
                  <a:extLst>
                    <a:ext uri="{9D8B030D-6E8A-4147-A177-3AD203B41FA5}">
                      <a16:colId xmlns:a16="http://schemas.microsoft.com/office/drawing/2014/main" val="587891904"/>
                    </a:ext>
                  </a:extLst>
                </a:gridCol>
                <a:gridCol w="1906603">
                  <a:extLst>
                    <a:ext uri="{9D8B030D-6E8A-4147-A177-3AD203B41FA5}">
                      <a16:colId xmlns:a16="http://schemas.microsoft.com/office/drawing/2014/main" val="87307286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Funcionalidade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Nível de Acesso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410050"/>
                  </a:ext>
                </a:extLst>
              </a:tr>
              <a:tr h="31922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Usuário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25018"/>
                  </a:ext>
                </a:extLst>
              </a:tr>
              <a:tr h="4788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>
                          <a:effectLst/>
                        </a:rPr>
                        <a:t>Enviar  arquivos</a:t>
                      </a:r>
                      <a:endParaRPr lang="pt-BR" sz="2000" b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✅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✅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6855635"/>
                  </a:ext>
                </a:extLst>
              </a:tr>
            </a:tbl>
          </a:graphicData>
        </a:graphic>
      </p:graphicFrame>
      <p:graphicFrame>
        <p:nvGraphicFramePr>
          <p:cNvPr id="20" name="Tabela 19">
            <a:extLst>
              <a:ext uri="{FF2B5EF4-FFF2-40B4-BE49-F238E27FC236}">
                <a16:creationId xmlns:a16="http://schemas.microsoft.com/office/drawing/2014/main" id="{0F54F805-7C95-5B52-54E0-D5AD27E60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1148"/>
              </p:ext>
            </p:extLst>
          </p:nvPr>
        </p:nvGraphicFramePr>
        <p:xfrm>
          <a:off x="1120889" y="2197118"/>
          <a:ext cx="9506228" cy="1591851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5574471">
                  <a:extLst>
                    <a:ext uri="{9D8B030D-6E8A-4147-A177-3AD203B41FA5}">
                      <a16:colId xmlns:a16="http://schemas.microsoft.com/office/drawing/2014/main" val="215389077"/>
                    </a:ext>
                  </a:extLst>
                </a:gridCol>
                <a:gridCol w="2025154">
                  <a:extLst>
                    <a:ext uri="{9D8B030D-6E8A-4147-A177-3AD203B41FA5}">
                      <a16:colId xmlns:a16="http://schemas.microsoft.com/office/drawing/2014/main" val="1831167749"/>
                    </a:ext>
                  </a:extLst>
                </a:gridCol>
                <a:gridCol w="1906603">
                  <a:extLst>
                    <a:ext uri="{9D8B030D-6E8A-4147-A177-3AD203B41FA5}">
                      <a16:colId xmlns:a16="http://schemas.microsoft.com/office/drawing/2014/main" val="2985988321"/>
                    </a:ext>
                  </a:extLst>
                </a:gridCol>
              </a:tblGrid>
              <a:tr h="31194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Funcionalidade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Nível de Acesso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829220"/>
                  </a:ext>
                </a:extLst>
              </a:tr>
              <a:tr h="31922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Usuário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935118"/>
                  </a:ext>
                </a:extLst>
              </a:tr>
              <a:tr h="4788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>
                          <a:effectLst/>
                        </a:rPr>
                        <a:t>Enviar  arquivos</a:t>
                      </a:r>
                      <a:endParaRPr lang="pt-BR" sz="2000" b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✅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✅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3908381"/>
                  </a:ext>
                </a:extLst>
              </a:tr>
              <a:tr h="4788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>
                          <a:effectLst/>
                        </a:rPr>
                        <a:t>Consultar Envios</a:t>
                      </a:r>
                      <a:endParaRPr lang="pt-BR" sz="2000" b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✅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✅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3819556"/>
                  </a:ext>
                </a:extLst>
              </a:tr>
            </a:tbl>
          </a:graphicData>
        </a:graphic>
      </p:graphicFrame>
      <p:graphicFrame>
        <p:nvGraphicFramePr>
          <p:cNvPr id="22" name="Tabela 21">
            <a:extLst>
              <a:ext uri="{FF2B5EF4-FFF2-40B4-BE49-F238E27FC236}">
                <a16:creationId xmlns:a16="http://schemas.microsoft.com/office/drawing/2014/main" id="{128291FF-C318-51F5-5C96-9C9EDDC6A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210175"/>
              </p:ext>
            </p:extLst>
          </p:nvPr>
        </p:nvGraphicFramePr>
        <p:xfrm>
          <a:off x="1120889" y="2197118"/>
          <a:ext cx="9506228" cy="2067667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5574471">
                  <a:extLst>
                    <a:ext uri="{9D8B030D-6E8A-4147-A177-3AD203B41FA5}">
                      <a16:colId xmlns:a16="http://schemas.microsoft.com/office/drawing/2014/main" val="758274651"/>
                    </a:ext>
                  </a:extLst>
                </a:gridCol>
                <a:gridCol w="2025154">
                  <a:extLst>
                    <a:ext uri="{9D8B030D-6E8A-4147-A177-3AD203B41FA5}">
                      <a16:colId xmlns:a16="http://schemas.microsoft.com/office/drawing/2014/main" val="1240019756"/>
                    </a:ext>
                  </a:extLst>
                </a:gridCol>
                <a:gridCol w="1906603">
                  <a:extLst>
                    <a:ext uri="{9D8B030D-6E8A-4147-A177-3AD203B41FA5}">
                      <a16:colId xmlns:a16="http://schemas.microsoft.com/office/drawing/2014/main" val="518876538"/>
                    </a:ext>
                  </a:extLst>
                </a:gridCol>
              </a:tblGrid>
              <a:tr h="31194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Funcionalidade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>
                          <a:effectLst/>
                        </a:rPr>
                        <a:t>Nível de Acesso</a:t>
                      </a:r>
                      <a:endParaRPr lang="pt-BR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24281"/>
                  </a:ext>
                </a:extLst>
              </a:tr>
              <a:tr h="31922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Usuário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400040"/>
                  </a:ext>
                </a:extLst>
              </a:tr>
              <a:tr h="4788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>
                          <a:effectLst/>
                        </a:rPr>
                        <a:t>Enviar  arquivos</a:t>
                      </a:r>
                      <a:endParaRPr lang="pt-BR" sz="2000" b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✅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✅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8954566"/>
                  </a:ext>
                </a:extLst>
              </a:tr>
              <a:tr h="4788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>
                          <a:effectLst/>
                        </a:rPr>
                        <a:t>Consultar Envios</a:t>
                      </a:r>
                      <a:endParaRPr lang="pt-BR" sz="2000" b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✅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✅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9781256"/>
                  </a:ext>
                </a:extLst>
              </a:tr>
              <a:tr h="4788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>
                          <a:effectLst/>
                        </a:rPr>
                        <a:t>Alterar dados do Cadastro (Senha, E-mail Nome)</a:t>
                      </a:r>
                      <a:endParaRPr lang="pt-BR" sz="2000" b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✅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✅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6247807"/>
                  </a:ext>
                </a:extLst>
              </a:tr>
            </a:tbl>
          </a:graphicData>
        </a:graphic>
      </p:graphicFrame>
      <p:graphicFrame>
        <p:nvGraphicFramePr>
          <p:cNvPr id="24" name="Tabela 23">
            <a:extLst>
              <a:ext uri="{FF2B5EF4-FFF2-40B4-BE49-F238E27FC236}">
                <a16:creationId xmlns:a16="http://schemas.microsoft.com/office/drawing/2014/main" id="{30221B9C-1700-40D1-D56D-531E13980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914620"/>
              </p:ext>
            </p:extLst>
          </p:nvPr>
        </p:nvGraphicFramePr>
        <p:xfrm>
          <a:off x="1120889" y="2170318"/>
          <a:ext cx="9506228" cy="254951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5574471">
                  <a:extLst>
                    <a:ext uri="{9D8B030D-6E8A-4147-A177-3AD203B41FA5}">
                      <a16:colId xmlns:a16="http://schemas.microsoft.com/office/drawing/2014/main" val="1686057714"/>
                    </a:ext>
                  </a:extLst>
                </a:gridCol>
                <a:gridCol w="2025154">
                  <a:extLst>
                    <a:ext uri="{9D8B030D-6E8A-4147-A177-3AD203B41FA5}">
                      <a16:colId xmlns:a16="http://schemas.microsoft.com/office/drawing/2014/main" val="211533546"/>
                    </a:ext>
                  </a:extLst>
                </a:gridCol>
                <a:gridCol w="1906603">
                  <a:extLst>
                    <a:ext uri="{9D8B030D-6E8A-4147-A177-3AD203B41FA5}">
                      <a16:colId xmlns:a16="http://schemas.microsoft.com/office/drawing/2014/main" val="1875887530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Funcionalidade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Nível de Acesso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098025"/>
                  </a:ext>
                </a:extLst>
              </a:tr>
              <a:tr h="31922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Usuário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556117"/>
                  </a:ext>
                </a:extLst>
              </a:tr>
              <a:tr h="4788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>
                          <a:effectLst/>
                        </a:rPr>
                        <a:t>Enviar  arquivos</a:t>
                      </a:r>
                      <a:endParaRPr lang="pt-BR" sz="2000" b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✅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✅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2474809"/>
                  </a:ext>
                </a:extLst>
              </a:tr>
              <a:tr h="4788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>
                          <a:effectLst/>
                        </a:rPr>
                        <a:t>Consultar Envios</a:t>
                      </a:r>
                      <a:endParaRPr lang="pt-BR" sz="2000" b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✅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✅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3264466"/>
                  </a:ext>
                </a:extLst>
              </a:tr>
              <a:tr h="4788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>
                          <a:effectLst/>
                        </a:rPr>
                        <a:t>Alterar dados do Cadastro (Senha, E-mail Nome)</a:t>
                      </a:r>
                      <a:endParaRPr lang="pt-BR" sz="2000" b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✅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✅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6786197"/>
                  </a:ext>
                </a:extLst>
              </a:tr>
              <a:tr h="4788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>
                          <a:effectLst/>
                        </a:rPr>
                        <a:t>Vincular/Desvincular novos usuários à empresa</a:t>
                      </a:r>
                      <a:endParaRPr lang="pt-BR" sz="2000" b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❌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✅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52585453"/>
                  </a:ext>
                </a:extLst>
              </a:tr>
            </a:tbl>
          </a:graphicData>
        </a:graphic>
      </p:graphicFrame>
      <p:graphicFrame>
        <p:nvGraphicFramePr>
          <p:cNvPr id="25" name="Tabela 24">
            <a:extLst>
              <a:ext uri="{FF2B5EF4-FFF2-40B4-BE49-F238E27FC236}">
                <a16:creationId xmlns:a16="http://schemas.microsoft.com/office/drawing/2014/main" id="{F8D3C513-88C2-B86D-74BF-5B7D148E9E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056980"/>
              </p:ext>
            </p:extLst>
          </p:nvPr>
        </p:nvGraphicFramePr>
        <p:xfrm>
          <a:off x="895350" y="2178050"/>
          <a:ext cx="9731768" cy="3028353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5706728">
                  <a:extLst>
                    <a:ext uri="{9D8B030D-6E8A-4147-A177-3AD203B41FA5}">
                      <a16:colId xmlns:a16="http://schemas.microsoft.com/office/drawing/2014/main" val="1192067709"/>
                    </a:ext>
                  </a:extLst>
                </a:gridCol>
                <a:gridCol w="2073202">
                  <a:extLst>
                    <a:ext uri="{9D8B030D-6E8A-4147-A177-3AD203B41FA5}">
                      <a16:colId xmlns:a16="http://schemas.microsoft.com/office/drawing/2014/main" val="1216037657"/>
                    </a:ext>
                  </a:extLst>
                </a:gridCol>
                <a:gridCol w="1951838">
                  <a:extLst>
                    <a:ext uri="{9D8B030D-6E8A-4147-A177-3AD203B41FA5}">
                      <a16:colId xmlns:a16="http://schemas.microsoft.com/office/drawing/2014/main" val="4178297916"/>
                    </a:ext>
                  </a:extLst>
                </a:gridCol>
              </a:tblGrid>
              <a:tr h="31194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Funcionalidade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Nível de Acesso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37291"/>
                  </a:ext>
                </a:extLst>
              </a:tr>
              <a:tr h="31922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Usuário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957365"/>
                  </a:ext>
                </a:extLst>
              </a:tr>
              <a:tr h="4788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>
                          <a:effectLst/>
                        </a:rPr>
                        <a:t>Enviar  arquivos</a:t>
                      </a:r>
                      <a:endParaRPr lang="pt-BR" sz="2000" b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✅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✅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3859878"/>
                  </a:ext>
                </a:extLst>
              </a:tr>
              <a:tr h="4788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>
                          <a:effectLst/>
                        </a:rPr>
                        <a:t>Consultar Envios</a:t>
                      </a:r>
                      <a:endParaRPr lang="pt-BR" sz="2000" b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✅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✅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9165055"/>
                  </a:ext>
                </a:extLst>
              </a:tr>
              <a:tr h="4788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>
                          <a:effectLst/>
                        </a:rPr>
                        <a:t>Alterar dados do Cadastro (Senha, E-mail e Nome)</a:t>
                      </a:r>
                      <a:endParaRPr lang="pt-BR" sz="2000" b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✅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✅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2024097"/>
                  </a:ext>
                </a:extLst>
              </a:tr>
              <a:tr h="4788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>
                          <a:effectLst/>
                        </a:rPr>
                        <a:t>Vincular/Desvincular novos usuários à empresa</a:t>
                      </a:r>
                      <a:endParaRPr lang="pt-BR" sz="2000" b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❌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✅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5392137"/>
                  </a:ext>
                </a:extLst>
              </a:tr>
              <a:tr h="4788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Alterar a conta ou o CPF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>
                          <a:effectLst/>
                        </a:rPr>
                        <a:t>❌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>
                          <a:effectLst/>
                        </a:rPr>
                        <a:t>❌</a:t>
                      </a:r>
                      <a:endParaRPr lang="pt-BR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4652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80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88E3B15-3086-9022-738F-CD93E8BB1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65" y="179277"/>
            <a:ext cx="1664914" cy="690939"/>
          </a:xfrm>
          <a:prstGeom prst="rect">
            <a:avLst/>
          </a:prstGeom>
        </p:spPr>
      </p:pic>
      <p:grpSp>
        <p:nvGrpSpPr>
          <p:cNvPr id="13" name="object 2">
            <a:extLst>
              <a:ext uri="{FF2B5EF4-FFF2-40B4-BE49-F238E27FC236}">
                <a16:creationId xmlns:a16="http://schemas.microsoft.com/office/drawing/2014/main" id="{6F54A19F-5DD3-2B95-D52F-1687D6CD8B07}"/>
              </a:ext>
            </a:extLst>
          </p:cNvPr>
          <p:cNvGrpSpPr/>
          <p:nvPr/>
        </p:nvGrpSpPr>
        <p:grpSpPr>
          <a:xfrm>
            <a:off x="1639737" y="2507209"/>
            <a:ext cx="3684738" cy="540791"/>
            <a:chOff x="827531" y="2118334"/>
            <a:chExt cx="6498336" cy="449605"/>
          </a:xfrm>
        </p:grpSpPr>
        <p:pic>
          <p:nvPicPr>
            <p:cNvPr id="14" name="object 3">
              <a:extLst>
                <a:ext uri="{FF2B5EF4-FFF2-40B4-BE49-F238E27FC236}">
                  <a16:creationId xmlns:a16="http://schemas.microsoft.com/office/drawing/2014/main" id="{810E1894-FD31-7390-523F-21FCBA5635E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7531" y="2118334"/>
              <a:ext cx="6498336" cy="449605"/>
            </a:xfrm>
            <a:prstGeom prst="rect">
              <a:avLst/>
            </a:prstGeom>
          </p:spPr>
        </p:pic>
        <p:pic>
          <p:nvPicPr>
            <p:cNvPr id="15" name="object 4">
              <a:extLst>
                <a:ext uri="{FF2B5EF4-FFF2-40B4-BE49-F238E27FC236}">
                  <a16:creationId xmlns:a16="http://schemas.microsoft.com/office/drawing/2014/main" id="{FFB82725-5787-6B21-7A93-CC1CA2ABFBD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4776" y="2142743"/>
              <a:ext cx="6408420" cy="359662"/>
            </a:xfrm>
            <a:prstGeom prst="rect">
              <a:avLst/>
            </a:prstGeom>
          </p:spPr>
        </p:pic>
        <p:sp>
          <p:nvSpPr>
            <p:cNvPr id="16" name="object 5">
              <a:extLst>
                <a:ext uri="{FF2B5EF4-FFF2-40B4-BE49-F238E27FC236}">
                  <a16:creationId xmlns:a16="http://schemas.microsoft.com/office/drawing/2014/main" id="{5D1AEBED-14A8-E079-598D-389C66BBD182}"/>
                </a:ext>
              </a:extLst>
            </p:cNvPr>
            <p:cNvSpPr/>
            <p:nvPr/>
          </p:nvSpPr>
          <p:spPr>
            <a:xfrm>
              <a:off x="874775" y="2142744"/>
              <a:ext cx="6408420" cy="360045"/>
            </a:xfrm>
            <a:custGeom>
              <a:avLst/>
              <a:gdLst/>
              <a:ahLst/>
              <a:cxnLst/>
              <a:rect l="l" t="t" r="r" b="b"/>
              <a:pathLst>
                <a:path w="6408420" h="360044">
                  <a:moveTo>
                    <a:pt x="0" y="59944"/>
                  </a:moveTo>
                  <a:lnTo>
                    <a:pt x="4710" y="36593"/>
                  </a:lnTo>
                  <a:lnTo>
                    <a:pt x="17556" y="17541"/>
                  </a:lnTo>
                  <a:lnTo>
                    <a:pt x="36609" y="4704"/>
                  </a:lnTo>
                  <a:lnTo>
                    <a:pt x="59943" y="0"/>
                  </a:lnTo>
                  <a:lnTo>
                    <a:pt x="6348476" y="0"/>
                  </a:lnTo>
                  <a:lnTo>
                    <a:pt x="6371826" y="4704"/>
                  </a:lnTo>
                  <a:lnTo>
                    <a:pt x="6390878" y="17541"/>
                  </a:lnTo>
                  <a:lnTo>
                    <a:pt x="6403715" y="36593"/>
                  </a:lnTo>
                  <a:lnTo>
                    <a:pt x="6408420" y="59944"/>
                  </a:lnTo>
                  <a:lnTo>
                    <a:pt x="6408420" y="299720"/>
                  </a:lnTo>
                  <a:lnTo>
                    <a:pt x="6403715" y="323070"/>
                  </a:lnTo>
                  <a:lnTo>
                    <a:pt x="6390878" y="342122"/>
                  </a:lnTo>
                  <a:lnTo>
                    <a:pt x="6371826" y="354959"/>
                  </a:lnTo>
                  <a:lnTo>
                    <a:pt x="6348476" y="359663"/>
                  </a:lnTo>
                  <a:lnTo>
                    <a:pt x="59943" y="359663"/>
                  </a:lnTo>
                  <a:lnTo>
                    <a:pt x="36609" y="354959"/>
                  </a:lnTo>
                  <a:lnTo>
                    <a:pt x="17556" y="342122"/>
                  </a:lnTo>
                  <a:lnTo>
                    <a:pt x="4710" y="323070"/>
                  </a:lnTo>
                  <a:lnTo>
                    <a:pt x="0" y="299720"/>
                  </a:lnTo>
                  <a:lnTo>
                    <a:pt x="0" y="59944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sz="1758"/>
            </a:p>
          </p:txBody>
        </p:sp>
      </p:grpSp>
      <p:sp>
        <p:nvSpPr>
          <p:cNvPr id="18" name="Retângulo 7">
            <a:extLst>
              <a:ext uri="{FF2B5EF4-FFF2-40B4-BE49-F238E27FC236}">
                <a16:creationId xmlns:a16="http://schemas.microsoft.com/office/drawing/2014/main" id="{99D3BF96-BBDD-82A3-E830-09CC92E40685}"/>
              </a:ext>
            </a:extLst>
          </p:cNvPr>
          <p:cNvSpPr/>
          <p:nvPr/>
        </p:nvSpPr>
        <p:spPr>
          <a:xfrm>
            <a:off x="1639737" y="2440534"/>
            <a:ext cx="8351838" cy="2356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lvl="1" indent="-539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  <a:defRPr/>
            </a:pP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Obrigações dos Regulados</a:t>
            </a:r>
          </a:p>
          <a:p>
            <a:pPr marL="539750" lvl="1" indent="-539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  <a:defRPr/>
            </a:pP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Informações Requeridas pela OACI</a:t>
            </a:r>
          </a:p>
          <a:p>
            <a:pPr marL="539750" lvl="1" indent="-539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  <a:defRPr/>
            </a:pP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Portal Contábil</a:t>
            </a:r>
          </a:p>
          <a:p>
            <a:pPr marL="539750" lvl="1" indent="-539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  <a:defRPr/>
            </a:pP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Fiscalização</a:t>
            </a:r>
          </a:p>
        </p:txBody>
      </p:sp>
      <p:grpSp>
        <p:nvGrpSpPr>
          <p:cNvPr id="25" name="object 6">
            <a:extLst>
              <a:ext uri="{FF2B5EF4-FFF2-40B4-BE49-F238E27FC236}">
                <a16:creationId xmlns:a16="http://schemas.microsoft.com/office/drawing/2014/main" id="{54348870-0B4B-2436-4EB1-51950119D600}"/>
              </a:ext>
            </a:extLst>
          </p:cNvPr>
          <p:cNvGrpSpPr/>
          <p:nvPr/>
        </p:nvGrpSpPr>
        <p:grpSpPr>
          <a:xfrm>
            <a:off x="-103695" y="1218518"/>
            <a:ext cx="12192000" cy="487812"/>
            <a:chOff x="0" y="1171892"/>
            <a:chExt cx="9145270" cy="106680"/>
          </a:xfrm>
        </p:grpSpPr>
        <p:pic>
          <p:nvPicPr>
            <p:cNvPr id="26" name="object 7">
              <a:extLst>
                <a:ext uri="{FF2B5EF4-FFF2-40B4-BE49-F238E27FC236}">
                  <a16:creationId xmlns:a16="http://schemas.microsoft.com/office/drawing/2014/main" id="{505EB802-0244-5C42-63D8-3C66E9B9622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171892"/>
              <a:ext cx="9144000" cy="106616"/>
            </a:xfrm>
            <a:prstGeom prst="rect">
              <a:avLst/>
            </a:prstGeom>
          </p:spPr>
        </p:pic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2DB4E950-5754-FAE0-5B73-B0AC19B4FB5C}"/>
                </a:ext>
              </a:extLst>
            </p:cNvPr>
            <p:cNvSpPr/>
            <p:nvPr/>
          </p:nvSpPr>
          <p:spPr>
            <a:xfrm>
              <a:off x="761" y="120777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758"/>
            </a:p>
          </p:txBody>
        </p:sp>
      </p:grpSp>
      <p:pic>
        <p:nvPicPr>
          <p:cNvPr id="29" name="Imagem 28">
            <a:extLst>
              <a:ext uri="{FF2B5EF4-FFF2-40B4-BE49-F238E27FC236}">
                <a16:creationId xmlns:a16="http://schemas.microsoft.com/office/drawing/2014/main" id="{5A8ADA46-9B3C-D3A7-A43B-0D4BC75CF8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5420" y="246888"/>
            <a:ext cx="2745115" cy="81718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AA74D3F-B69A-5CEE-67F1-BB82535EBA6A}"/>
              </a:ext>
            </a:extLst>
          </p:cNvPr>
          <p:cNvSpPr txBox="1"/>
          <p:nvPr/>
        </p:nvSpPr>
        <p:spPr>
          <a:xfrm>
            <a:off x="6284180" y="394569"/>
            <a:ext cx="5660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Envio</a:t>
            </a:r>
            <a:r>
              <a:rPr lang="pt-BR" sz="2000" b="1" spc="74">
                <a:solidFill>
                  <a:srgbClr val="105170"/>
                </a:solidFill>
                <a:ea typeface="Source Sans Pro" panose="020B0503030403020204" pitchFamily="34" charset="0"/>
              </a:rPr>
              <a:t> </a:t>
            </a:r>
            <a:r>
              <a:rPr lang="pt-BR" sz="20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e Fiscalização de Dados Contábeis</a:t>
            </a:r>
          </a:p>
          <a:p>
            <a:r>
              <a:rPr lang="pt-BR" sz="24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Assuntos Abordados</a:t>
            </a:r>
          </a:p>
        </p:txBody>
      </p:sp>
    </p:spTree>
    <p:extLst>
      <p:ext uri="{BB962C8B-B14F-4D97-AF65-F5344CB8AC3E}">
        <p14:creationId xmlns:p14="http://schemas.microsoft.com/office/powerpoint/2010/main" val="2103502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88E3B15-3086-9022-738F-CD93E8BB1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65" y="179277"/>
            <a:ext cx="1664914" cy="690939"/>
          </a:xfrm>
          <a:prstGeom prst="rect">
            <a:avLst/>
          </a:prstGeom>
        </p:spPr>
      </p:pic>
      <p:grpSp>
        <p:nvGrpSpPr>
          <p:cNvPr id="25" name="object 6">
            <a:extLst>
              <a:ext uri="{FF2B5EF4-FFF2-40B4-BE49-F238E27FC236}">
                <a16:creationId xmlns:a16="http://schemas.microsoft.com/office/drawing/2014/main" id="{54348870-0B4B-2436-4EB1-51950119D600}"/>
              </a:ext>
            </a:extLst>
          </p:cNvPr>
          <p:cNvGrpSpPr/>
          <p:nvPr/>
        </p:nvGrpSpPr>
        <p:grpSpPr>
          <a:xfrm>
            <a:off x="0" y="1303441"/>
            <a:ext cx="12192000" cy="487812"/>
            <a:chOff x="0" y="1171892"/>
            <a:chExt cx="9145270" cy="106680"/>
          </a:xfrm>
        </p:grpSpPr>
        <p:pic>
          <p:nvPicPr>
            <p:cNvPr id="26" name="object 7">
              <a:extLst>
                <a:ext uri="{FF2B5EF4-FFF2-40B4-BE49-F238E27FC236}">
                  <a16:creationId xmlns:a16="http://schemas.microsoft.com/office/drawing/2014/main" id="{505EB802-0244-5C42-63D8-3C66E9B9622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71892"/>
              <a:ext cx="9144000" cy="106616"/>
            </a:xfrm>
            <a:prstGeom prst="rect">
              <a:avLst/>
            </a:prstGeom>
          </p:spPr>
        </p:pic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2DB4E950-5754-FAE0-5B73-B0AC19B4FB5C}"/>
                </a:ext>
              </a:extLst>
            </p:cNvPr>
            <p:cNvSpPr/>
            <p:nvPr/>
          </p:nvSpPr>
          <p:spPr>
            <a:xfrm>
              <a:off x="761" y="120777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758"/>
            </a:p>
          </p:txBody>
        </p:sp>
      </p:grpSp>
      <p:pic>
        <p:nvPicPr>
          <p:cNvPr id="29" name="Imagem 28">
            <a:extLst>
              <a:ext uri="{FF2B5EF4-FFF2-40B4-BE49-F238E27FC236}">
                <a16:creationId xmlns:a16="http://schemas.microsoft.com/office/drawing/2014/main" id="{5A8ADA46-9B3C-D3A7-A43B-0D4BC75CF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5420" y="246888"/>
            <a:ext cx="2745115" cy="817188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B12069A0-42A8-F632-A7FA-C00EF3AAB3D4}"/>
              </a:ext>
            </a:extLst>
          </p:cNvPr>
          <p:cNvSpPr txBox="1"/>
          <p:nvPr/>
        </p:nvSpPr>
        <p:spPr>
          <a:xfrm>
            <a:off x="7331930" y="408551"/>
            <a:ext cx="4470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Portal Contábil</a:t>
            </a:r>
          </a:p>
          <a:p>
            <a:r>
              <a:rPr lang="pt-BR" sz="24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Envio de Arquivos</a:t>
            </a: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2732AEAD-9D06-6B72-0970-507BBF271DCB}"/>
              </a:ext>
            </a:extLst>
          </p:cNvPr>
          <p:cNvSpPr txBox="1">
            <a:spLocks/>
          </p:cNvSpPr>
          <p:nvPr/>
        </p:nvSpPr>
        <p:spPr>
          <a:xfrm>
            <a:off x="8965420" y="6455935"/>
            <a:ext cx="3323395" cy="3103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Envio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Fiscalização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de Dados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Contábeis</a:t>
            </a:r>
            <a:endParaRPr lang="en-US" sz="1600" b="0" kern="1200">
              <a:solidFill>
                <a:srgbClr val="0A436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31FE4DD-66A8-8F2E-A315-D44C3165B3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25" y="1822846"/>
            <a:ext cx="10706522" cy="2902444"/>
          </a:xfrm>
          <a:prstGeom prst="rect">
            <a:avLst/>
          </a:prstGeom>
        </p:spPr>
      </p:pic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E18A3160-0BA3-5B06-1BD7-813164D17A17}"/>
              </a:ext>
            </a:extLst>
          </p:cNvPr>
          <p:cNvSpPr/>
          <p:nvPr/>
        </p:nvSpPr>
        <p:spPr>
          <a:xfrm rot="15552147">
            <a:off x="4236148" y="2184075"/>
            <a:ext cx="471023" cy="2890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80CF627F-5810-E44D-0871-7EB067FBB6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225" y="1822846"/>
            <a:ext cx="10706522" cy="411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7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88E3B15-3086-9022-738F-CD93E8BB1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65" y="179277"/>
            <a:ext cx="1664914" cy="690939"/>
          </a:xfrm>
          <a:prstGeom prst="rect">
            <a:avLst/>
          </a:prstGeom>
        </p:spPr>
      </p:pic>
      <p:grpSp>
        <p:nvGrpSpPr>
          <p:cNvPr id="25" name="object 6">
            <a:extLst>
              <a:ext uri="{FF2B5EF4-FFF2-40B4-BE49-F238E27FC236}">
                <a16:creationId xmlns:a16="http://schemas.microsoft.com/office/drawing/2014/main" id="{54348870-0B4B-2436-4EB1-51950119D600}"/>
              </a:ext>
            </a:extLst>
          </p:cNvPr>
          <p:cNvGrpSpPr/>
          <p:nvPr/>
        </p:nvGrpSpPr>
        <p:grpSpPr>
          <a:xfrm>
            <a:off x="0" y="1303441"/>
            <a:ext cx="12192000" cy="487812"/>
            <a:chOff x="0" y="1171892"/>
            <a:chExt cx="9145270" cy="106680"/>
          </a:xfrm>
        </p:grpSpPr>
        <p:pic>
          <p:nvPicPr>
            <p:cNvPr id="26" name="object 7">
              <a:extLst>
                <a:ext uri="{FF2B5EF4-FFF2-40B4-BE49-F238E27FC236}">
                  <a16:creationId xmlns:a16="http://schemas.microsoft.com/office/drawing/2014/main" id="{505EB802-0244-5C42-63D8-3C66E9B9622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71892"/>
              <a:ext cx="9144000" cy="106616"/>
            </a:xfrm>
            <a:prstGeom prst="rect">
              <a:avLst/>
            </a:prstGeom>
          </p:spPr>
        </p:pic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2DB4E950-5754-FAE0-5B73-B0AC19B4FB5C}"/>
                </a:ext>
              </a:extLst>
            </p:cNvPr>
            <p:cNvSpPr/>
            <p:nvPr/>
          </p:nvSpPr>
          <p:spPr>
            <a:xfrm>
              <a:off x="761" y="120777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758"/>
            </a:p>
          </p:txBody>
        </p:sp>
      </p:grpSp>
      <p:pic>
        <p:nvPicPr>
          <p:cNvPr id="29" name="Imagem 28">
            <a:extLst>
              <a:ext uri="{FF2B5EF4-FFF2-40B4-BE49-F238E27FC236}">
                <a16:creationId xmlns:a16="http://schemas.microsoft.com/office/drawing/2014/main" id="{5A8ADA46-9B3C-D3A7-A43B-0D4BC75CF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5420" y="246888"/>
            <a:ext cx="2745115" cy="817188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B12069A0-42A8-F632-A7FA-C00EF3AAB3D4}"/>
              </a:ext>
            </a:extLst>
          </p:cNvPr>
          <p:cNvSpPr txBox="1"/>
          <p:nvPr/>
        </p:nvSpPr>
        <p:spPr>
          <a:xfrm>
            <a:off x="7331930" y="408551"/>
            <a:ext cx="4470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Portal Contábil</a:t>
            </a:r>
          </a:p>
          <a:p>
            <a:r>
              <a:rPr lang="pt-BR" sz="24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Consulta de Envios</a:t>
            </a: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2732AEAD-9D06-6B72-0970-507BBF271DCB}"/>
              </a:ext>
            </a:extLst>
          </p:cNvPr>
          <p:cNvSpPr txBox="1">
            <a:spLocks/>
          </p:cNvSpPr>
          <p:nvPr/>
        </p:nvSpPr>
        <p:spPr>
          <a:xfrm>
            <a:off x="8965420" y="6455935"/>
            <a:ext cx="3323395" cy="3103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Envio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Fiscalização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de Dados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Contábeis</a:t>
            </a:r>
            <a:endParaRPr lang="en-US" sz="1600" b="0" kern="1200">
              <a:solidFill>
                <a:srgbClr val="0A436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1D00514-6118-C628-BDA7-4ABF2D33AE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1019" y="1847128"/>
            <a:ext cx="9348267" cy="2595465"/>
          </a:xfrm>
          <a:prstGeom prst="rect">
            <a:avLst/>
          </a:prstGeom>
        </p:spPr>
      </p:pic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E18A3160-0BA3-5B06-1BD7-813164D17A17}"/>
              </a:ext>
            </a:extLst>
          </p:cNvPr>
          <p:cNvSpPr/>
          <p:nvPr/>
        </p:nvSpPr>
        <p:spPr>
          <a:xfrm rot="10587006">
            <a:off x="2734453" y="4059966"/>
            <a:ext cx="471023" cy="2890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47D01425-4B91-A712-3D94-8FFEC446FF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1019" y="1862958"/>
            <a:ext cx="9348266" cy="3475915"/>
          </a:xfrm>
          <a:prstGeom prst="rect">
            <a:avLst/>
          </a:prstGeom>
        </p:spPr>
      </p:pic>
      <p:sp>
        <p:nvSpPr>
          <p:cNvPr id="43" name="Elipse 42">
            <a:extLst>
              <a:ext uri="{FF2B5EF4-FFF2-40B4-BE49-F238E27FC236}">
                <a16:creationId xmlns:a16="http://schemas.microsoft.com/office/drawing/2014/main" id="{68929E6F-A051-63C9-FC7E-09D03A632A09}"/>
              </a:ext>
            </a:extLst>
          </p:cNvPr>
          <p:cNvSpPr/>
          <p:nvPr/>
        </p:nvSpPr>
        <p:spPr>
          <a:xfrm>
            <a:off x="9667875" y="4743450"/>
            <a:ext cx="1295400" cy="48751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691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88E3B15-3086-9022-738F-CD93E8BB1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65" y="179277"/>
            <a:ext cx="1664914" cy="690939"/>
          </a:xfrm>
          <a:prstGeom prst="rect">
            <a:avLst/>
          </a:prstGeom>
        </p:spPr>
      </p:pic>
      <p:grpSp>
        <p:nvGrpSpPr>
          <p:cNvPr id="25" name="object 6">
            <a:extLst>
              <a:ext uri="{FF2B5EF4-FFF2-40B4-BE49-F238E27FC236}">
                <a16:creationId xmlns:a16="http://schemas.microsoft.com/office/drawing/2014/main" id="{54348870-0B4B-2436-4EB1-51950119D600}"/>
              </a:ext>
            </a:extLst>
          </p:cNvPr>
          <p:cNvGrpSpPr/>
          <p:nvPr/>
        </p:nvGrpSpPr>
        <p:grpSpPr>
          <a:xfrm>
            <a:off x="0" y="1303441"/>
            <a:ext cx="12192000" cy="487812"/>
            <a:chOff x="0" y="1171892"/>
            <a:chExt cx="9145270" cy="106680"/>
          </a:xfrm>
        </p:grpSpPr>
        <p:pic>
          <p:nvPicPr>
            <p:cNvPr id="26" name="object 7">
              <a:extLst>
                <a:ext uri="{FF2B5EF4-FFF2-40B4-BE49-F238E27FC236}">
                  <a16:creationId xmlns:a16="http://schemas.microsoft.com/office/drawing/2014/main" id="{505EB802-0244-5C42-63D8-3C66E9B9622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71892"/>
              <a:ext cx="9144000" cy="106616"/>
            </a:xfrm>
            <a:prstGeom prst="rect">
              <a:avLst/>
            </a:prstGeom>
          </p:spPr>
        </p:pic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2DB4E950-5754-FAE0-5B73-B0AC19B4FB5C}"/>
                </a:ext>
              </a:extLst>
            </p:cNvPr>
            <p:cNvSpPr/>
            <p:nvPr/>
          </p:nvSpPr>
          <p:spPr>
            <a:xfrm>
              <a:off x="761" y="120777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758"/>
            </a:p>
          </p:txBody>
        </p:sp>
      </p:grpSp>
      <p:pic>
        <p:nvPicPr>
          <p:cNvPr id="29" name="Imagem 28">
            <a:extLst>
              <a:ext uri="{FF2B5EF4-FFF2-40B4-BE49-F238E27FC236}">
                <a16:creationId xmlns:a16="http://schemas.microsoft.com/office/drawing/2014/main" id="{5A8ADA46-9B3C-D3A7-A43B-0D4BC75CF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5420" y="246888"/>
            <a:ext cx="2745115" cy="817188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B12069A0-42A8-F632-A7FA-C00EF3AAB3D4}"/>
              </a:ext>
            </a:extLst>
          </p:cNvPr>
          <p:cNvSpPr txBox="1"/>
          <p:nvPr/>
        </p:nvSpPr>
        <p:spPr>
          <a:xfrm>
            <a:off x="7331930" y="408551"/>
            <a:ext cx="4470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Portal Contábil</a:t>
            </a:r>
          </a:p>
          <a:p>
            <a:r>
              <a:rPr lang="pt-BR" sz="24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Consulta de Envios</a:t>
            </a: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2732AEAD-9D06-6B72-0970-507BBF271DCB}"/>
              </a:ext>
            </a:extLst>
          </p:cNvPr>
          <p:cNvSpPr txBox="1">
            <a:spLocks/>
          </p:cNvSpPr>
          <p:nvPr/>
        </p:nvSpPr>
        <p:spPr>
          <a:xfrm>
            <a:off x="8965420" y="6455935"/>
            <a:ext cx="3323395" cy="3103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Envio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Fiscalização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de Dados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Contábeis</a:t>
            </a:r>
            <a:endParaRPr lang="en-US" sz="1600" b="0" kern="1200">
              <a:solidFill>
                <a:srgbClr val="0A4362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9EA76E77-E95D-5782-E473-AE8943091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240472"/>
              </p:ext>
            </p:extLst>
          </p:nvPr>
        </p:nvGraphicFramePr>
        <p:xfrm>
          <a:off x="2629106" y="2354224"/>
          <a:ext cx="7350147" cy="54000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487215">
                  <a:extLst>
                    <a:ext uri="{9D8B030D-6E8A-4147-A177-3AD203B41FA5}">
                      <a16:colId xmlns:a16="http://schemas.microsoft.com/office/drawing/2014/main" val="1192067709"/>
                    </a:ext>
                  </a:extLst>
                </a:gridCol>
                <a:gridCol w="5862932">
                  <a:extLst>
                    <a:ext uri="{9D8B030D-6E8A-4147-A177-3AD203B41FA5}">
                      <a16:colId xmlns:a16="http://schemas.microsoft.com/office/drawing/2014/main" val="1216037657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Ícone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Funcionalidade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957365"/>
                  </a:ext>
                </a:extLst>
              </a:tr>
            </a:tbl>
          </a:graphicData>
        </a:graphic>
      </p:graphicFrame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AC6C1B9B-5A8B-6E4F-69D9-166EB2548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114514"/>
              </p:ext>
            </p:extLst>
          </p:nvPr>
        </p:nvGraphicFramePr>
        <p:xfrm>
          <a:off x="2629105" y="2377488"/>
          <a:ext cx="7350147" cy="108000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487215">
                  <a:extLst>
                    <a:ext uri="{9D8B030D-6E8A-4147-A177-3AD203B41FA5}">
                      <a16:colId xmlns:a16="http://schemas.microsoft.com/office/drawing/2014/main" val="3745128866"/>
                    </a:ext>
                  </a:extLst>
                </a:gridCol>
                <a:gridCol w="5862932">
                  <a:extLst>
                    <a:ext uri="{9D8B030D-6E8A-4147-A177-3AD203B41FA5}">
                      <a16:colId xmlns:a16="http://schemas.microsoft.com/office/drawing/2014/main" val="1202541557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Ícone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Funcionalidade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56195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2000" b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>
                          <a:solidFill>
                            <a:srgbClr val="156082"/>
                          </a:solidFill>
                        </a:rPr>
                        <a:t>Fazer o </a:t>
                      </a:r>
                      <a:r>
                        <a:rPr lang="pt-BR" sz="2000" b="1" i="0">
                          <a:solidFill>
                            <a:srgbClr val="156082"/>
                          </a:solidFill>
                        </a:rPr>
                        <a:t>Download do Arquivo </a:t>
                      </a:r>
                      <a:r>
                        <a:rPr lang="pt-BR" sz="2000" i="0">
                          <a:solidFill>
                            <a:srgbClr val="156082"/>
                          </a:solidFill>
                        </a:rPr>
                        <a:t>consultado</a:t>
                      </a:r>
                      <a:r>
                        <a:rPr lang="pt-BR" sz="2000" i="1">
                          <a:solidFill>
                            <a:srgbClr val="156082"/>
                          </a:solidFill>
                        </a:rPr>
                        <a:t>.</a:t>
                      </a:r>
                      <a:endParaRPr lang="pt-BR" sz="2000">
                        <a:solidFill>
                          <a:srgbClr val="156082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1966464"/>
                  </a:ext>
                </a:extLst>
              </a:tr>
            </a:tbl>
          </a:graphicData>
        </a:graphic>
      </p:graphicFrame>
      <p:pic>
        <p:nvPicPr>
          <p:cNvPr id="13" name="Imagem 12">
            <a:extLst>
              <a:ext uri="{FF2B5EF4-FFF2-40B4-BE49-F238E27FC236}">
                <a16:creationId xmlns:a16="http://schemas.microsoft.com/office/drawing/2014/main" id="{65CC0A96-4D4A-CD8B-9825-7F569E17F8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5707" y="2988689"/>
            <a:ext cx="295275" cy="304800"/>
          </a:xfrm>
          <a:prstGeom prst="rect">
            <a:avLst/>
          </a:prstGeom>
        </p:spPr>
      </p:pic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4882F682-6F9A-A019-E22D-83F42A0FC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1990"/>
              </p:ext>
            </p:extLst>
          </p:nvPr>
        </p:nvGraphicFramePr>
        <p:xfrm>
          <a:off x="2629104" y="2377488"/>
          <a:ext cx="7350147" cy="162000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487215">
                  <a:extLst>
                    <a:ext uri="{9D8B030D-6E8A-4147-A177-3AD203B41FA5}">
                      <a16:colId xmlns:a16="http://schemas.microsoft.com/office/drawing/2014/main" val="1957843307"/>
                    </a:ext>
                  </a:extLst>
                </a:gridCol>
                <a:gridCol w="5862932">
                  <a:extLst>
                    <a:ext uri="{9D8B030D-6E8A-4147-A177-3AD203B41FA5}">
                      <a16:colId xmlns:a16="http://schemas.microsoft.com/office/drawing/2014/main" val="67332675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Ícone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Funcionalidade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52238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2000" b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>
                          <a:solidFill>
                            <a:srgbClr val="156082"/>
                          </a:solidFill>
                        </a:rPr>
                        <a:t>Fazer o </a:t>
                      </a:r>
                      <a:r>
                        <a:rPr lang="pt-BR" sz="2000" b="1" i="0">
                          <a:solidFill>
                            <a:srgbClr val="156082"/>
                          </a:solidFill>
                        </a:rPr>
                        <a:t>Download do Arquivo </a:t>
                      </a:r>
                      <a:r>
                        <a:rPr lang="pt-BR" sz="2000" i="0">
                          <a:solidFill>
                            <a:srgbClr val="156082"/>
                          </a:solidFill>
                        </a:rPr>
                        <a:t>consultado</a:t>
                      </a:r>
                      <a:r>
                        <a:rPr lang="pt-BR" sz="2000" i="1">
                          <a:solidFill>
                            <a:srgbClr val="156082"/>
                          </a:solidFill>
                        </a:rPr>
                        <a:t>.</a:t>
                      </a:r>
                      <a:endParaRPr lang="pt-BR" sz="2000">
                        <a:solidFill>
                          <a:srgbClr val="156082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040435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2000" b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solidFill>
                            <a:srgbClr val="156082"/>
                          </a:solidFill>
                        </a:rPr>
                        <a:t>Acessar o </a:t>
                      </a:r>
                      <a:r>
                        <a:rPr lang="pt-BR" sz="2000" kern="1200">
                          <a:solidFill>
                            <a:srgbClr val="156082"/>
                          </a:solidFill>
                          <a:latin typeface="+mn-lt"/>
                          <a:ea typeface="+mn-ea"/>
                          <a:cs typeface="+mn-cs"/>
                        </a:rPr>
                        <a:t>relatório de </a:t>
                      </a:r>
                      <a:r>
                        <a:rPr lang="pt-BR" sz="2000" b="1" i="0">
                          <a:solidFill>
                            <a:srgbClr val="156082"/>
                          </a:solidFill>
                        </a:rPr>
                        <a:t>Críticas do Envio</a:t>
                      </a:r>
                      <a:r>
                        <a:rPr lang="pt-BR" sz="2000" i="0">
                          <a:solidFill>
                            <a:srgbClr val="156082"/>
                          </a:solidFill>
                        </a:rPr>
                        <a:t>.</a:t>
                      </a:r>
                      <a:endParaRPr lang="pt-BR" sz="2000">
                        <a:solidFill>
                          <a:srgbClr val="15608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43686542"/>
                  </a:ext>
                </a:extLst>
              </a:tr>
            </a:tbl>
          </a:graphicData>
        </a:graphic>
      </p:graphicFrame>
      <p:pic>
        <p:nvPicPr>
          <p:cNvPr id="15" name="Imagem 14">
            <a:extLst>
              <a:ext uri="{FF2B5EF4-FFF2-40B4-BE49-F238E27FC236}">
                <a16:creationId xmlns:a16="http://schemas.microsoft.com/office/drawing/2014/main" id="{9E8B3578-E160-66E0-4B54-521860BF9F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9519" y="3548859"/>
            <a:ext cx="285751" cy="30545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587B54BE-BF5D-47EF-9023-8B9276E393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4756" y="3011953"/>
            <a:ext cx="295275" cy="304800"/>
          </a:xfrm>
          <a:prstGeom prst="rect">
            <a:avLst/>
          </a:prstGeom>
        </p:spPr>
      </p:pic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7DDBE5E8-B3CD-7961-13EE-A740C72A3B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902031"/>
              </p:ext>
            </p:extLst>
          </p:nvPr>
        </p:nvGraphicFramePr>
        <p:xfrm>
          <a:off x="2629103" y="2377488"/>
          <a:ext cx="7350147" cy="216000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487215">
                  <a:extLst>
                    <a:ext uri="{9D8B030D-6E8A-4147-A177-3AD203B41FA5}">
                      <a16:colId xmlns:a16="http://schemas.microsoft.com/office/drawing/2014/main" val="1492292292"/>
                    </a:ext>
                  </a:extLst>
                </a:gridCol>
                <a:gridCol w="5862932">
                  <a:extLst>
                    <a:ext uri="{9D8B030D-6E8A-4147-A177-3AD203B41FA5}">
                      <a16:colId xmlns:a16="http://schemas.microsoft.com/office/drawing/2014/main" val="224051901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Ícone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Funcionalidade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99368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2000" b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>
                          <a:solidFill>
                            <a:srgbClr val="156082"/>
                          </a:solidFill>
                        </a:rPr>
                        <a:t>Fazer o </a:t>
                      </a:r>
                      <a:r>
                        <a:rPr lang="pt-BR" sz="2000" b="1" i="0">
                          <a:solidFill>
                            <a:srgbClr val="156082"/>
                          </a:solidFill>
                        </a:rPr>
                        <a:t>Download do Arquivo </a:t>
                      </a:r>
                      <a:r>
                        <a:rPr lang="pt-BR" sz="2000" i="0">
                          <a:solidFill>
                            <a:srgbClr val="156082"/>
                          </a:solidFill>
                        </a:rPr>
                        <a:t>consultado</a:t>
                      </a:r>
                      <a:r>
                        <a:rPr lang="pt-BR" sz="2000" i="1">
                          <a:solidFill>
                            <a:srgbClr val="156082"/>
                          </a:solidFill>
                        </a:rPr>
                        <a:t>.</a:t>
                      </a:r>
                      <a:endParaRPr lang="pt-BR" sz="2000">
                        <a:solidFill>
                          <a:srgbClr val="156082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391089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2000" b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solidFill>
                            <a:srgbClr val="156082"/>
                          </a:solidFill>
                        </a:rPr>
                        <a:t>Acessar o </a:t>
                      </a:r>
                      <a:r>
                        <a:rPr lang="pt-BR" sz="2000" kern="1200">
                          <a:solidFill>
                            <a:srgbClr val="156082"/>
                          </a:solidFill>
                          <a:latin typeface="+mn-lt"/>
                          <a:ea typeface="+mn-ea"/>
                          <a:cs typeface="+mn-cs"/>
                        </a:rPr>
                        <a:t>relatório de </a:t>
                      </a:r>
                      <a:r>
                        <a:rPr lang="pt-BR" sz="2000" b="1" i="0">
                          <a:solidFill>
                            <a:srgbClr val="156082"/>
                          </a:solidFill>
                        </a:rPr>
                        <a:t>Críticas do Envio</a:t>
                      </a:r>
                      <a:r>
                        <a:rPr lang="pt-BR" sz="2000" i="0">
                          <a:solidFill>
                            <a:srgbClr val="156082"/>
                          </a:solidFill>
                        </a:rPr>
                        <a:t>.</a:t>
                      </a:r>
                      <a:endParaRPr lang="pt-BR" sz="2000">
                        <a:solidFill>
                          <a:srgbClr val="15608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983585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2000" b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>
                          <a:solidFill>
                            <a:srgbClr val="156082"/>
                          </a:solidFill>
                        </a:rPr>
                        <a:t>Acessar o </a:t>
                      </a:r>
                      <a:r>
                        <a:rPr lang="pt-BR" sz="2000" b="1" i="0">
                          <a:solidFill>
                            <a:srgbClr val="156082"/>
                          </a:solidFill>
                        </a:rPr>
                        <a:t>Histórico de Envios.</a:t>
                      </a:r>
                      <a:endParaRPr lang="pt-BR" sz="2000" b="1">
                        <a:solidFill>
                          <a:srgbClr val="15608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6666388"/>
                  </a:ext>
                </a:extLst>
              </a:tr>
            </a:tbl>
          </a:graphicData>
        </a:graphic>
      </p:graphicFrame>
      <p:pic>
        <p:nvPicPr>
          <p:cNvPr id="18" name="Imagem 17">
            <a:extLst>
              <a:ext uri="{FF2B5EF4-FFF2-40B4-BE49-F238E27FC236}">
                <a16:creationId xmlns:a16="http://schemas.microsoft.com/office/drawing/2014/main" id="{EBAEBCC3-00C0-4727-82FD-4FCFF55BCC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9587" y="3008859"/>
            <a:ext cx="295275" cy="30480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08F986F0-F969-0951-E9EC-CCBC768F57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9111" y="3548859"/>
            <a:ext cx="285751" cy="305458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456725AB-10A5-6176-EAB5-DC026CCF15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1012" y="4081835"/>
            <a:ext cx="323850" cy="304800"/>
          </a:xfrm>
          <a:prstGeom prst="rect">
            <a:avLst/>
          </a:prstGeom>
        </p:spPr>
      </p:pic>
      <p:graphicFrame>
        <p:nvGraphicFramePr>
          <p:cNvPr id="21" name="Tabela 20">
            <a:extLst>
              <a:ext uri="{FF2B5EF4-FFF2-40B4-BE49-F238E27FC236}">
                <a16:creationId xmlns:a16="http://schemas.microsoft.com/office/drawing/2014/main" id="{DF2B80E5-B434-195B-64F6-8567CDDEC5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082403"/>
              </p:ext>
            </p:extLst>
          </p:nvPr>
        </p:nvGraphicFramePr>
        <p:xfrm>
          <a:off x="2629103" y="2377488"/>
          <a:ext cx="7350147" cy="270000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487215">
                  <a:extLst>
                    <a:ext uri="{9D8B030D-6E8A-4147-A177-3AD203B41FA5}">
                      <a16:colId xmlns:a16="http://schemas.microsoft.com/office/drawing/2014/main" val="1803659540"/>
                    </a:ext>
                  </a:extLst>
                </a:gridCol>
                <a:gridCol w="5862932">
                  <a:extLst>
                    <a:ext uri="{9D8B030D-6E8A-4147-A177-3AD203B41FA5}">
                      <a16:colId xmlns:a16="http://schemas.microsoft.com/office/drawing/2014/main" val="94178711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Ícone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Funcionalidade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71666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2000" b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>
                          <a:solidFill>
                            <a:srgbClr val="156082"/>
                          </a:solidFill>
                        </a:rPr>
                        <a:t>Fazer o </a:t>
                      </a:r>
                      <a:r>
                        <a:rPr lang="pt-BR" sz="2000" b="1" i="0">
                          <a:solidFill>
                            <a:srgbClr val="156082"/>
                          </a:solidFill>
                        </a:rPr>
                        <a:t>Download do Arquivo </a:t>
                      </a:r>
                      <a:r>
                        <a:rPr lang="pt-BR" sz="2000" i="0">
                          <a:solidFill>
                            <a:srgbClr val="156082"/>
                          </a:solidFill>
                        </a:rPr>
                        <a:t>consultado</a:t>
                      </a:r>
                      <a:r>
                        <a:rPr lang="pt-BR" sz="2000" i="1">
                          <a:solidFill>
                            <a:srgbClr val="156082"/>
                          </a:solidFill>
                        </a:rPr>
                        <a:t>.</a:t>
                      </a:r>
                      <a:endParaRPr lang="pt-BR" sz="2000">
                        <a:solidFill>
                          <a:srgbClr val="156082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43629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2000" b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solidFill>
                            <a:srgbClr val="156082"/>
                          </a:solidFill>
                        </a:rPr>
                        <a:t>Acessar o </a:t>
                      </a:r>
                      <a:r>
                        <a:rPr lang="pt-BR" sz="2000" kern="1200">
                          <a:solidFill>
                            <a:srgbClr val="156082"/>
                          </a:solidFill>
                          <a:latin typeface="+mn-lt"/>
                          <a:ea typeface="+mn-ea"/>
                          <a:cs typeface="+mn-cs"/>
                        </a:rPr>
                        <a:t>relatório de </a:t>
                      </a:r>
                      <a:r>
                        <a:rPr lang="pt-BR" sz="2000" b="1" i="0">
                          <a:solidFill>
                            <a:srgbClr val="156082"/>
                          </a:solidFill>
                        </a:rPr>
                        <a:t>Críticas do Envio</a:t>
                      </a:r>
                      <a:r>
                        <a:rPr lang="pt-BR" sz="2000" i="0">
                          <a:solidFill>
                            <a:srgbClr val="156082"/>
                          </a:solidFill>
                        </a:rPr>
                        <a:t>.</a:t>
                      </a:r>
                      <a:endParaRPr lang="pt-BR" sz="2000">
                        <a:solidFill>
                          <a:srgbClr val="15608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560679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2000" b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>
                          <a:solidFill>
                            <a:srgbClr val="156082"/>
                          </a:solidFill>
                        </a:rPr>
                        <a:t>Acessar o </a:t>
                      </a:r>
                      <a:r>
                        <a:rPr lang="pt-BR" sz="2000" b="1" i="0">
                          <a:solidFill>
                            <a:srgbClr val="156082"/>
                          </a:solidFill>
                        </a:rPr>
                        <a:t>Histórico de Envios.</a:t>
                      </a:r>
                      <a:endParaRPr lang="pt-BR" sz="2000" b="1">
                        <a:solidFill>
                          <a:srgbClr val="15608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79146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2000" b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kern="1200">
                          <a:solidFill>
                            <a:srgbClr val="156082"/>
                          </a:solidFill>
                          <a:latin typeface="+mn-lt"/>
                          <a:ea typeface="+mn-ea"/>
                          <a:cs typeface="+mn-cs"/>
                        </a:rPr>
                        <a:t>Fale Aqui</a:t>
                      </a:r>
                      <a:r>
                        <a:rPr lang="pt-BR" sz="2000" b="0" kern="1200">
                          <a:solidFill>
                            <a:srgbClr val="156082"/>
                          </a:solidFill>
                          <a:latin typeface="+mn-lt"/>
                          <a:ea typeface="+mn-ea"/>
                          <a:cs typeface="+mn-cs"/>
                        </a:rPr>
                        <a:t>. Troca de mensagens.</a:t>
                      </a:r>
                      <a:endParaRPr lang="pt-BR" sz="2000" b="0">
                        <a:solidFill>
                          <a:srgbClr val="15608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96777"/>
                  </a:ext>
                </a:extLst>
              </a:tr>
            </a:tbl>
          </a:graphicData>
        </a:graphic>
      </p:graphicFrame>
      <p:pic>
        <p:nvPicPr>
          <p:cNvPr id="22" name="Imagem 21">
            <a:extLst>
              <a:ext uri="{FF2B5EF4-FFF2-40B4-BE49-F238E27FC236}">
                <a16:creationId xmlns:a16="http://schemas.microsoft.com/office/drawing/2014/main" id="{015494AE-EE25-2E6B-EC0F-F7356B1A7C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5707" y="3029029"/>
            <a:ext cx="295275" cy="304800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1772FD8F-D393-2795-BE85-C715D93AFC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0468" y="3594729"/>
            <a:ext cx="285751" cy="305458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71F6117B-3D9D-5F1C-25D2-D93043F225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2369" y="4112123"/>
            <a:ext cx="323850" cy="304800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178D06CB-E586-0E2E-FCD5-6D5E2024D6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6769" y="4621122"/>
            <a:ext cx="338501" cy="31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88E3B15-3086-9022-738F-CD93E8BB1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65" y="179277"/>
            <a:ext cx="1664914" cy="690939"/>
          </a:xfrm>
          <a:prstGeom prst="rect">
            <a:avLst/>
          </a:prstGeom>
        </p:spPr>
      </p:pic>
      <p:grpSp>
        <p:nvGrpSpPr>
          <p:cNvPr id="25" name="object 6">
            <a:extLst>
              <a:ext uri="{FF2B5EF4-FFF2-40B4-BE49-F238E27FC236}">
                <a16:creationId xmlns:a16="http://schemas.microsoft.com/office/drawing/2014/main" id="{54348870-0B4B-2436-4EB1-51950119D600}"/>
              </a:ext>
            </a:extLst>
          </p:cNvPr>
          <p:cNvGrpSpPr/>
          <p:nvPr/>
        </p:nvGrpSpPr>
        <p:grpSpPr>
          <a:xfrm>
            <a:off x="0" y="1303441"/>
            <a:ext cx="12192000" cy="487812"/>
            <a:chOff x="0" y="1171892"/>
            <a:chExt cx="9145270" cy="106680"/>
          </a:xfrm>
        </p:grpSpPr>
        <p:pic>
          <p:nvPicPr>
            <p:cNvPr id="26" name="object 7">
              <a:extLst>
                <a:ext uri="{FF2B5EF4-FFF2-40B4-BE49-F238E27FC236}">
                  <a16:creationId xmlns:a16="http://schemas.microsoft.com/office/drawing/2014/main" id="{505EB802-0244-5C42-63D8-3C66E9B9622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71892"/>
              <a:ext cx="9144000" cy="106616"/>
            </a:xfrm>
            <a:prstGeom prst="rect">
              <a:avLst/>
            </a:prstGeom>
          </p:spPr>
        </p:pic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2DB4E950-5754-FAE0-5B73-B0AC19B4FB5C}"/>
                </a:ext>
              </a:extLst>
            </p:cNvPr>
            <p:cNvSpPr/>
            <p:nvPr/>
          </p:nvSpPr>
          <p:spPr>
            <a:xfrm>
              <a:off x="761" y="120777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758"/>
            </a:p>
          </p:txBody>
        </p:sp>
      </p:grpSp>
      <p:pic>
        <p:nvPicPr>
          <p:cNvPr id="29" name="Imagem 28">
            <a:extLst>
              <a:ext uri="{FF2B5EF4-FFF2-40B4-BE49-F238E27FC236}">
                <a16:creationId xmlns:a16="http://schemas.microsoft.com/office/drawing/2014/main" id="{5A8ADA46-9B3C-D3A7-A43B-0D4BC75CF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5420" y="246888"/>
            <a:ext cx="2745115" cy="817188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B12069A0-42A8-F632-A7FA-C00EF3AAB3D4}"/>
              </a:ext>
            </a:extLst>
          </p:cNvPr>
          <p:cNvSpPr txBox="1"/>
          <p:nvPr/>
        </p:nvSpPr>
        <p:spPr>
          <a:xfrm>
            <a:off x="7331930" y="408551"/>
            <a:ext cx="4470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Portal Contábil</a:t>
            </a:r>
          </a:p>
          <a:p>
            <a:r>
              <a:rPr lang="pt-BR" sz="24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Histórico de Envios</a:t>
            </a: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2732AEAD-9D06-6B72-0970-507BBF271DCB}"/>
              </a:ext>
            </a:extLst>
          </p:cNvPr>
          <p:cNvSpPr txBox="1">
            <a:spLocks/>
          </p:cNvSpPr>
          <p:nvPr/>
        </p:nvSpPr>
        <p:spPr>
          <a:xfrm>
            <a:off x="8965420" y="6455935"/>
            <a:ext cx="3323395" cy="3103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Envio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Fiscalização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de Dados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Contábeis</a:t>
            </a:r>
            <a:endParaRPr lang="en-US" sz="1600" b="0" kern="1200">
              <a:solidFill>
                <a:srgbClr val="0A436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EC59206-35DF-099B-19BB-01F9770EE3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911" y="1722508"/>
            <a:ext cx="10154178" cy="3889608"/>
          </a:xfrm>
          <a:prstGeom prst="rect">
            <a:avLst/>
          </a:prstGeom>
        </p:spPr>
      </p:pic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05649134-03EA-BED1-A36C-AA479BC1AE6A}"/>
              </a:ext>
            </a:extLst>
          </p:cNvPr>
          <p:cNvSpPr/>
          <p:nvPr/>
        </p:nvSpPr>
        <p:spPr>
          <a:xfrm rot="6298066">
            <a:off x="10790098" y="4767039"/>
            <a:ext cx="600075" cy="2349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305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88E3B15-3086-9022-738F-CD93E8BB1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65" y="179277"/>
            <a:ext cx="1664914" cy="690939"/>
          </a:xfrm>
          <a:prstGeom prst="rect">
            <a:avLst/>
          </a:prstGeom>
        </p:spPr>
      </p:pic>
      <p:grpSp>
        <p:nvGrpSpPr>
          <p:cNvPr id="25" name="object 6">
            <a:extLst>
              <a:ext uri="{FF2B5EF4-FFF2-40B4-BE49-F238E27FC236}">
                <a16:creationId xmlns:a16="http://schemas.microsoft.com/office/drawing/2014/main" id="{54348870-0B4B-2436-4EB1-51950119D600}"/>
              </a:ext>
            </a:extLst>
          </p:cNvPr>
          <p:cNvGrpSpPr/>
          <p:nvPr/>
        </p:nvGrpSpPr>
        <p:grpSpPr>
          <a:xfrm>
            <a:off x="0" y="1303441"/>
            <a:ext cx="12192000" cy="487812"/>
            <a:chOff x="0" y="1171892"/>
            <a:chExt cx="9145270" cy="106680"/>
          </a:xfrm>
        </p:grpSpPr>
        <p:pic>
          <p:nvPicPr>
            <p:cNvPr id="26" name="object 7">
              <a:extLst>
                <a:ext uri="{FF2B5EF4-FFF2-40B4-BE49-F238E27FC236}">
                  <a16:creationId xmlns:a16="http://schemas.microsoft.com/office/drawing/2014/main" id="{505EB802-0244-5C42-63D8-3C66E9B9622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71892"/>
              <a:ext cx="9144000" cy="106616"/>
            </a:xfrm>
            <a:prstGeom prst="rect">
              <a:avLst/>
            </a:prstGeom>
          </p:spPr>
        </p:pic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2DB4E950-5754-FAE0-5B73-B0AC19B4FB5C}"/>
                </a:ext>
              </a:extLst>
            </p:cNvPr>
            <p:cNvSpPr/>
            <p:nvPr/>
          </p:nvSpPr>
          <p:spPr>
            <a:xfrm>
              <a:off x="761" y="120777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758"/>
            </a:p>
          </p:txBody>
        </p:sp>
      </p:grpSp>
      <p:pic>
        <p:nvPicPr>
          <p:cNvPr id="29" name="Imagem 28">
            <a:extLst>
              <a:ext uri="{FF2B5EF4-FFF2-40B4-BE49-F238E27FC236}">
                <a16:creationId xmlns:a16="http://schemas.microsoft.com/office/drawing/2014/main" id="{5A8ADA46-9B3C-D3A7-A43B-0D4BC75CF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5420" y="246888"/>
            <a:ext cx="2745115" cy="817188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B12069A0-42A8-F632-A7FA-C00EF3AAB3D4}"/>
              </a:ext>
            </a:extLst>
          </p:cNvPr>
          <p:cNvSpPr txBox="1"/>
          <p:nvPr/>
        </p:nvSpPr>
        <p:spPr>
          <a:xfrm>
            <a:off x="7096125" y="408551"/>
            <a:ext cx="4706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Portal Contábil</a:t>
            </a:r>
          </a:p>
          <a:p>
            <a:r>
              <a:rPr lang="pt-BR" sz="24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Relatório de Críticas de Envio</a:t>
            </a: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2732AEAD-9D06-6B72-0970-507BBF271DCB}"/>
              </a:ext>
            </a:extLst>
          </p:cNvPr>
          <p:cNvSpPr txBox="1">
            <a:spLocks/>
          </p:cNvSpPr>
          <p:nvPr/>
        </p:nvSpPr>
        <p:spPr>
          <a:xfrm>
            <a:off x="8965420" y="6455935"/>
            <a:ext cx="3323395" cy="3103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Envio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Fiscalização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de Dados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Contábeis</a:t>
            </a:r>
            <a:endParaRPr lang="en-US" sz="1600" b="0" kern="1200">
              <a:solidFill>
                <a:srgbClr val="0A436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F8C6D9B-9A6A-BB28-74DC-CE9DF93A75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9148" y="4718787"/>
            <a:ext cx="8767851" cy="139232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C0B858C-D895-60CF-3346-89B77327BB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9148" y="1735818"/>
            <a:ext cx="8767851" cy="287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9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88E3B15-3086-9022-738F-CD93E8BB1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65" y="179277"/>
            <a:ext cx="1664914" cy="690939"/>
          </a:xfrm>
          <a:prstGeom prst="rect">
            <a:avLst/>
          </a:prstGeom>
        </p:spPr>
      </p:pic>
      <p:grpSp>
        <p:nvGrpSpPr>
          <p:cNvPr id="25" name="object 6">
            <a:extLst>
              <a:ext uri="{FF2B5EF4-FFF2-40B4-BE49-F238E27FC236}">
                <a16:creationId xmlns:a16="http://schemas.microsoft.com/office/drawing/2014/main" id="{54348870-0B4B-2436-4EB1-51950119D600}"/>
              </a:ext>
            </a:extLst>
          </p:cNvPr>
          <p:cNvGrpSpPr/>
          <p:nvPr/>
        </p:nvGrpSpPr>
        <p:grpSpPr>
          <a:xfrm>
            <a:off x="0" y="1303441"/>
            <a:ext cx="12192000" cy="487812"/>
            <a:chOff x="0" y="1171892"/>
            <a:chExt cx="9145270" cy="106680"/>
          </a:xfrm>
        </p:grpSpPr>
        <p:pic>
          <p:nvPicPr>
            <p:cNvPr id="26" name="object 7">
              <a:extLst>
                <a:ext uri="{FF2B5EF4-FFF2-40B4-BE49-F238E27FC236}">
                  <a16:creationId xmlns:a16="http://schemas.microsoft.com/office/drawing/2014/main" id="{505EB802-0244-5C42-63D8-3C66E9B9622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71892"/>
              <a:ext cx="9144000" cy="106616"/>
            </a:xfrm>
            <a:prstGeom prst="rect">
              <a:avLst/>
            </a:prstGeom>
          </p:spPr>
        </p:pic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2DB4E950-5754-FAE0-5B73-B0AC19B4FB5C}"/>
                </a:ext>
              </a:extLst>
            </p:cNvPr>
            <p:cNvSpPr/>
            <p:nvPr/>
          </p:nvSpPr>
          <p:spPr>
            <a:xfrm>
              <a:off x="761" y="120777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758"/>
            </a:p>
          </p:txBody>
        </p:sp>
      </p:grpSp>
      <p:pic>
        <p:nvPicPr>
          <p:cNvPr id="29" name="Imagem 28">
            <a:extLst>
              <a:ext uri="{FF2B5EF4-FFF2-40B4-BE49-F238E27FC236}">
                <a16:creationId xmlns:a16="http://schemas.microsoft.com/office/drawing/2014/main" id="{5A8ADA46-9B3C-D3A7-A43B-0D4BC75CF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5420" y="246888"/>
            <a:ext cx="2745115" cy="817188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B12069A0-42A8-F632-A7FA-C00EF3AAB3D4}"/>
              </a:ext>
            </a:extLst>
          </p:cNvPr>
          <p:cNvSpPr txBox="1"/>
          <p:nvPr/>
        </p:nvSpPr>
        <p:spPr>
          <a:xfrm>
            <a:off x="7331930" y="408551"/>
            <a:ext cx="4470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Portal Contábil</a:t>
            </a:r>
          </a:p>
          <a:p>
            <a:r>
              <a:rPr lang="pt-BR" sz="24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Fale Aqui</a:t>
            </a: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2732AEAD-9D06-6B72-0970-507BBF271DCB}"/>
              </a:ext>
            </a:extLst>
          </p:cNvPr>
          <p:cNvSpPr txBox="1">
            <a:spLocks/>
          </p:cNvSpPr>
          <p:nvPr/>
        </p:nvSpPr>
        <p:spPr>
          <a:xfrm>
            <a:off x="8965420" y="6455935"/>
            <a:ext cx="3323395" cy="3103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Envio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Fiscalização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de Dados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Contábeis</a:t>
            </a:r>
            <a:endParaRPr lang="en-US" sz="1600" b="0" kern="1200">
              <a:solidFill>
                <a:srgbClr val="0A436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8D2D8A1-369F-39A5-9730-81C16E1CC2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277" y="1685161"/>
            <a:ext cx="7905751" cy="373743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D8E533D-3D17-4C39-F340-BE233E54791C}"/>
              </a:ext>
            </a:extLst>
          </p:cNvPr>
          <p:cNvSpPr txBox="1"/>
          <p:nvPr/>
        </p:nvSpPr>
        <p:spPr>
          <a:xfrm>
            <a:off x="837351" y="5422595"/>
            <a:ext cx="105156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marR="6985" lvl="1" indent="-539750" algn="just">
              <a:spcBef>
                <a:spcPts val="600"/>
              </a:spcBef>
              <a:spcAft>
                <a:spcPts val="600"/>
              </a:spcAft>
              <a:buBlip>
                <a:blip r:embed="rId7"/>
              </a:buBlip>
              <a:tabLst>
                <a:tab pos="469265" algn="l"/>
              </a:tabLst>
              <a:defRPr/>
            </a:pPr>
            <a:r>
              <a:rPr lang="pt-BR" sz="2000" b="1">
                <a:solidFill>
                  <a:srgbClr val="105170"/>
                </a:solidFill>
                <a:cs typeface="Times New Roman" pitchFamily="18" charset="0"/>
              </a:rPr>
              <a:t>Atenção</a:t>
            </a: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: a empresa deve utilizar essa tela para envio do relatório de justificativas para cada crítica de inconsistência apontada pelo validador, que não corresponder a um erro.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89C0527D-4601-E381-9556-7750A807EF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9300" y="569306"/>
            <a:ext cx="867927" cy="81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0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88E3B15-3086-9022-738F-CD93E8BB1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65" y="179277"/>
            <a:ext cx="1664914" cy="690939"/>
          </a:xfrm>
          <a:prstGeom prst="rect">
            <a:avLst/>
          </a:prstGeom>
        </p:spPr>
      </p:pic>
      <p:grpSp>
        <p:nvGrpSpPr>
          <p:cNvPr id="13" name="object 2">
            <a:extLst>
              <a:ext uri="{FF2B5EF4-FFF2-40B4-BE49-F238E27FC236}">
                <a16:creationId xmlns:a16="http://schemas.microsoft.com/office/drawing/2014/main" id="{6F54A19F-5DD3-2B95-D52F-1687D6CD8B07}"/>
              </a:ext>
            </a:extLst>
          </p:cNvPr>
          <p:cNvGrpSpPr/>
          <p:nvPr/>
        </p:nvGrpSpPr>
        <p:grpSpPr>
          <a:xfrm>
            <a:off x="1639737" y="4323527"/>
            <a:ext cx="2265513" cy="540791"/>
            <a:chOff x="827531" y="2118334"/>
            <a:chExt cx="6498336" cy="449605"/>
          </a:xfrm>
        </p:grpSpPr>
        <p:pic>
          <p:nvPicPr>
            <p:cNvPr id="14" name="object 3">
              <a:extLst>
                <a:ext uri="{FF2B5EF4-FFF2-40B4-BE49-F238E27FC236}">
                  <a16:creationId xmlns:a16="http://schemas.microsoft.com/office/drawing/2014/main" id="{810E1894-FD31-7390-523F-21FCBA5635E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7531" y="2118334"/>
              <a:ext cx="6498336" cy="449605"/>
            </a:xfrm>
            <a:prstGeom prst="rect">
              <a:avLst/>
            </a:prstGeom>
          </p:spPr>
        </p:pic>
        <p:pic>
          <p:nvPicPr>
            <p:cNvPr id="15" name="object 4">
              <a:extLst>
                <a:ext uri="{FF2B5EF4-FFF2-40B4-BE49-F238E27FC236}">
                  <a16:creationId xmlns:a16="http://schemas.microsoft.com/office/drawing/2014/main" id="{FFB82725-5787-6B21-7A93-CC1CA2ABFBD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4776" y="2142743"/>
              <a:ext cx="6408420" cy="359662"/>
            </a:xfrm>
            <a:prstGeom prst="rect">
              <a:avLst/>
            </a:prstGeom>
          </p:spPr>
        </p:pic>
        <p:sp>
          <p:nvSpPr>
            <p:cNvPr id="16" name="object 5">
              <a:extLst>
                <a:ext uri="{FF2B5EF4-FFF2-40B4-BE49-F238E27FC236}">
                  <a16:creationId xmlns:a16="http://schemas.microsoft.com/office/drawing/2014/main" id="{5D1AEBED-14A8-E079-598D-389C66BBD182}"/>
                </a:ext>
              </a:extLst>
            </p:cNvPr>
            <p:cNvSpPr/>
            <p:nvPr/>
          </p:nvSpPr>
          <p:spPr>
            <a:xfrm>
              <a:off x="874775" y="2142744"/>
              <a:ext cx="6408420" cy="360045"/>
            </a:xfrm>
            <a:custGeom>
              <a:avLst/>
              <a:gdLst/>
              <a:ahLst/>
              <a:cxnLst/>
              <a:rect l="l" t="t" r="r" b="b"/>
              <a:pathLst>
                <a:path w="6408420" h="360044">
                  <a:moveTo>
                    <a:pt x="0" y="59944"/>
                  </a:moveTo>
                  <a:lnTo>
                    <a:pt x="4710" y="36593"/>
                  </a:lnTo>
                  <a:lnTo>
                    <a:pt x="17556" y="17541"/>
                  </a:lnTo>
                  <a:lnTo>
                    <a:pt x="36609" y="4704"/>
                  </a:lnTo>
                  <a:lnTo>
                    <a:pt x="59943" y="0"/>
                  </a:lnTo>
                  <a:lnTo>
                    <a:pt x="6348476" y="0"/>
                  </a:lnTo>
                  <a:lnTo>
                    <a:pt x="6371826" y="4704"/>
                  </a:lnTo>
                  <a:lnTo>
                    <a:pt x="6390878" y="17541"/>
                  </a:lnTo>
                  <a:lnTo>
                    <a:pt x="6403715" y="36593"/>
                  </a:lnTo>
                  <a:lnTo>
                    <a:pt x="6408420" y="59944"/>
                  </a:lnTo>
                  <a:lnTo>
                    <a:pt x="6408420" y="299720"/>
                  </a:lnTo>
                  <a:lnTo>
                    <a:pt x="6403715" y="323070"/>
                  </a:lnTo>
                  <a:lnTo>
                    <a:pt x="6390878" y="342122"/>
                  </a:lnTo>
                  <a:lnTo>
                    <a:pt x="6371826" y="354959"/>
                  </a:lnTo>
                  <a:lnTo>
                    <a:pt x="6348476" y="359663"/>
                  </a:lnTo>
                  <a:lnTo>
                    <a:pt x="59943" y="359663"/>
                  </a:lnTo>
                  <a:lnTo>
                    <a:pt x="36609" y="354959"/>
                  </a:lnTo>
                  <a:lnTo>
                    <a:pt x="17556" y="342122"/>
                  </a:lnTo>
                  <a:lnTo>
                    <a:pt x="4710" y="323070"/>
                  </a:lnTo>
                  <a:lnTo>
                    <a:pt x="0" y="299720"/>
                  </a:lnTo>
                  <a:lnTo>
                    <a:pt x="0" y="59944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sz="1758"/>
            </a:p>
          </p:txBody>
        </p:sp>
      </p:grpSp>
      <p:sp>
        <p:nvSpPr>
          <p:cNvPr id="18" name="Retângulo 7">
            <a:extLst>
              <a:ext uri="{FF2B5EF4-FFF2-40B4-BE49-F238E27FC236}">
                <a16:creationId xmlns:a16="http://schemas.microsoft.com/office/drawing/2014/main" id="{99D3BF96-BBDD-82A3-E830-09CC92E40685}"/>
              </a:ext>
            </a:extLst>
          </p:cNvPr>
          <p:cNvSpPr/>
          <p:nvPr/>
        </p:nvSpPr>
        <p:spPr>
          <a:xfrm>
            <a:off x="1639737" y="2440534"/>
            <a:ext cx="8351838" cy="2356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lvl="1" indent="-539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  <a:defRPr/>
            </a:pP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Obrigações dos Regulados</a:t>
            </a:r>
          </a:p>
          <a:p>
            <a:pPr marL="539750" lvl="1" indent="-539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  <a:defRPr/>
            </a:pP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Informações Requeridas pela OACI</a:t>
            </a:r>
          </a:p>
          <a:p>
            <a:pPr marL="539750" lvl="1" indent="-539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  <a:defRPr/>
            </a:pP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Portal Contábil</a:t>
            </a:r>
          </a:p>
          <a:p>
            <a:pPr marL="539750" lvl="1" indent="-539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  <a:defRPr/>
            </a:pP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Fiscalização</a:t>
            </a:r>
          </a:p>
        </p:txBody>
      </p:sp>
      <p:grpSp>
        <p:nvGrpSpPr>
          <p:cNvPr id="25" name="object 6">
            <a:extLst>
              <a:ext uri="{FF2B5EF4-FFF2-40B4-BE49-F238E27FC236}">
                <a16:creationId xmlns:a16="http://schemas.microsoft.com/office/drawing/2014/main" id="{54348870-0B4B-2436-4EB1-51950119D600}"/>
              </a:ext>
            </a:extLst>
          </p:cNvPr>
          <p:cNvGrpSpPr/>
          <p:nvPr/>
        </p:nvGrpSpPr>
        <p:grpSpPr>
          <a:xfrm>
            <a:off x="-103695" y="1218518"/>
            <a:ext cx="12192000" cy="487812"/>
            <a:chOff x="0" y="1171892"/>
            <a:chExt cx="9145270" cy="106680"/>
          </a:xfrm>
        </p:grpSpPr>
        <p:pic>
          <p:nvPicPr>
            <p:cNvPr id="26" name="object 7">
              <a:extLst>
                <a:ext uri="{FF2B5EF4-FFF2-40B4-BE49-F238E27FC236}">
                  <a16:creationId xmlns:a16="http://schemas.microsoft.com/office/drawing/2014/main" id="{505EB802-0244-5C42-63D8-3C66E9B9622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171892"/>
              <a:ext cx="9144000" cy="106616"/>
            </a:xfrm>
            <a:prstGeom prst="rect">
              <a:avLst/>
            </a:prstGeom>
          </p:spPr>
        </p:pic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2DB4E950-5754-FAE0-5B73-B0AC19B4FB5C}"/>
                </a:ext>
              </a:extLst>
            </p:cNvPr>
            <p:cNvSpPr/>
            <p:nvPr/>
          </p:nvSpPr>
          <p:spPr>
            <a:xfrm>
              <a:off x="761" y="120777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758"/>
            </a:p>
          </p:txBody>
        </p:sp>
      </p:grpSp>
      <p:pic>
        <p:nvPicPr>
          <p:cNvPr id="29" name="Imagem 28">
            <a:extLst>
              <a:ext uri="{FF2B5EF4-FFF2-40B4-BE49-F238E27FC236}">
                <a16:creationId xmlns:a16="http://schemas.microsoft.com/office/drawing/2014/main" id="{5A8ADA46-9B3C-D3A7-A43B-0D4BC75CF8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5420" y="246888"/>
            <a:ext cx="2745115" cy="81718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AA74D3F-B69A-5CEE-67F1-BB82535EBA6A}"/>
              </a:ext>
            </a:extLst>
          </p:cNvPr>
          <p:cNvSpPr txBox="1"/>
          <p:nvPr/>
        </p:nvSpPr>
        <p:spPr>
          <a:xfrm>
            <a:off x="6284180" y="394569"/>
            <a:ext cx="5660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Envio</a:t>
            </a:r>
            <a:r>
              <a:rPr lang="pt-BR" sz="2000" b="1" spc="74">
                <a:solidFill>
                  <a:srgbClr val="105170"/>
                </a:solidFill>
                <a:ea typeface="Source Sans Pro" panose="020B0503030403020204" pitchFamily="34" charset="0"/>
              </a:rPr>
              <a:t> </a:t>
            </a:r>
            <a:r>
              <a:rPr lang="pt-BR" sz="20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e Fiscalização de Dados Contábeis</a:t>
            </a:r>
          </a:p>
          <a:p>
            <a:r>
              <a:rPr lang="pt-BR" sz="24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Fiscalização</a:t>
            </a:r>
          </a:p>
        </p:txBody>
      </p:sp>
    </p:spTree>
    <p:extLst>
      <p:ext uri="{BB962C8B-B14F-4D97-AF65-F5344CB8AC3E}">
        <p14:creationId xmlns:p14="http://schemas.microsoft.com/office/powerpoint/2010/main" val="26355874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88E3B15-3086-9022-738F-CD93E8BB1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65" y="179277"/>
            <a:ext cx="1664914" cy="690939"/>
          </a:xfrm>
          <a:prstGeom prst="rect">
            <a:avLst/>
          </a:prstGeom>
        </p:spPr>
      </p:pic>
      <p:grpSp>
        <p:nvGrpSpPr>
          <p:cNvPr id="25" name="object 6">
            <a:extLst>
              <a:ext uri="{FF2B5EF4-FFF2-40B4-BE49-F238E27FC236}">
                <a16:creationId xmlns:a16="http://schemas.microsoft.com/office/drawing/2014/main" id="{54348870-0B4B-2436-4EB1-51950119D600}"/>
              </a:ext>
            </a:extLst>
          </p:cNvPr>
          <p:cNvGrpSpPr/>
          <p:nvPr/>
        </p:nvGrpSpPr>
        <p:grpSpPr>
          <a:xfrm>
            <a:off x="0" y="1198666"/>
            <a:ext cx="12192000" cy="487812"/>
            <a:chOff x="0" y="1171892"/>
            <a:chExt cx="9145270" cy="106680"/>
          </a:xfrm>
        </p:grpSpPr>
        <p:pic>
          <p:nvPicPr>
            <p:cNvPr id="26" name="object 7">
              <a:extLst>
                <a:ext uri="{FF2B5EF4-FFF2-40B4-BE49-F238E27FC236}">
                  <a16:creationId xmlns:a16="http://schemas.microsoft.com/office/drawing/2014/main" id="{505EB802-0244-5C42-63D8-3C66E9B9622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71892"/>
              <a:ext cx="9144000" cy="106616"/>
            </a:xfrm>
            <a:prstGeom prst="rect">
              <a:avLst/>
            </a:prstGeom>
          </p:spPr>
        </p:pic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2DB4E950-5754-FAE0-5B73-B0AC19B4FB5C}"/>
                </a:ext>
              </a:extLst>
            </p:cNvPr>
            <p:cNvSpPr/>
            <p:nvPr/>
          </p:nvSpPr>
          <p:spPr>
            <a:xfrm>
              <a:off x="761" y="120777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758"/>
            </a:p>
          </p:txBody>
        </p:sp>
      </p:grpSp>
      <p:pic>
        <p:nvPicPr>
          <p:cNvPr id="29" name="Imagem 28">
            <a:extLst>
              <a:ext uri="{FF2B5EF4-FFF2-40B4-BE49-F238E27FC236}">
                <a16:creationId xmlns:a16="http://schemas.microsoft.com/office/drawing/2014/main" id="{5A8ADA46-9B3C-D3A7-A43B-0D4BC75CF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5420" y="246888"/>
            <a:ext cx="2745115" cy="817188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B12069A0-42A8-F632-A7FA-C00EF3AAB3D4}"/>
              </a:ext>
            </a:extLst>
          </p:cNvPr>
          <p:cNvSpPr txBox="1"/>
          <p:nvPr/>
        </p:nvSpPr>
        <p:spPr>
          <a:xfrm>
            <a:off x="7001097" y="434206"/>
            <a:ext cx="4819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Fiscalização</a:t>
            </a:r>
          </a:p>
          <a:p>
            <a:r>
              <a:rPr lang="pt-BR" sz="24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Fluxograma do Processamento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CF834A1-E190-7E47-27E3-37C99BF44F73}"/>
              </a:ext>
            </a:extLst>
          </p:cNvPr>
          <p:cNvSpPr/>
          <p:nvPr/>
        </p:nvSpPr>
        <p:spPr>
          <a:xfrm>
            <a:off x="1378794" y="3888737"/>
            <a:ext cx="684359" cy="40957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rgbClr val="105170"/>
                </a:solidFill>
              </a:rPr>
              <a:t>Envio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A7BB8DA-DEFD-E58F-6E2B-540BE375725E}"/>
              </a:ext>
            </a:extLst>
          </p:cNvPr>
          <p:cNvSpPr/>
          <p:nvPr/>
        </p:nvSpPr>
        <p:spPr>
          <a:xfrm>
            <a:off x="2844812" y="3857641"/>
            <a:ext cx="1536618" cy="40957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rgbClr val="105170"/>
                </a:solidFill>
              </a:rPr>
              <a:t>Processamento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DD6260FC-EBD5-2AF6-50DE-9AD291AD73E9}"/>
              </a:ext>
            </a:extLst>
          </p:cNvPr>
          <p:cNvCxnSpPr>
            <a:cxnSpLocks/>
          </p:cNvCxnSpPr>
          <p:nvPr/>
        </p:nvCxnSpPr>
        <p:spPr>
          <a:xfrm>
            <a:off x="2146379" y="4089860"/>
            <a:ext cx="54791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id="{88E8D8E2-CF7D-0984-1043-F03593FD95A3}"/>
              </a:ext>
            </a:extLst>
          </p:cNvPr>
          <p:cNvSpPr/>
          <p:nvPr/>
        </p:nvSpPr>
        <p:spPr>
          <a:xfrm>
            <a:off x="4917676" y="3097893"/>
            <a:ext cx="1677677" cy="40957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rgbClr val="105170"/>
                </a:solidFill>
              </a:rPr>
              <a:t>Validado Automaticamente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C68B262-BF48-B69E-C2F6-0CB27798FA53}"/>
              </a:ext>
            </a:extLst>
          </p:cNvPr>
          <p:cNvSpPr/>
          <p:nvPr/>
        </p:nvSpPr>
        <p:spPr>
          <a:xfrm>
            <a:off x="4896334" y="3882001"/>
            <a:ext cx="1677677" cy="4095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rgbClr val="105170"/>
                </a:solidFill>
              </a:rPr>
              <a:t>Arquivo Recebido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EEB17D8A-5567-F4F4-833C-949948D5852E}"/>
              </a:ext>
            </a:extLst>
          </p:cNvPr>
          <p:cNvSpPr/>
          <p:nvPr/>
        </p:nvSpPr>
        <p:spPr>
          <a:xfrm>
            <a:off x="4896334" y="5397784"/>
            <a:ext cx="1677677" cy="4095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Críticas Identificadas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086B4AFE-BD75-4AE1-DE4F-BCE673F02F9C}"/>
              </a:ext>
            </a:extLst>
          </p:cNvPr>
          <p:cNvSpPr/>
          <p:nvPr/>
        </p:nvSpPr>
        <p:spPr>
          <a:xfrm>
            <a:off x="4880875" y="4714127"/>
            <a:ext cx="1677677" cy="4095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Arquivo Inválido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697CEB15-9D4A-1D0F-C2DC-D889E50193E8}"/>
              </a:ext>
            </a:extLst>
          </p:cNvPr>
          <p:cNvSpPr/>
          <p:nvPr/>
        </p:nvSpPr>
        <p:spPr>
          <a:xfrm>
            <a:off x="8308326" y="3601921"/>
            <a:ext cx="1677677" cy="4095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rgbClr val="156082"/>
                </a:solidFill>
              </a:rPr>
              <a:t>Validado pós Análise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01245367-8A85-3819-6AD8-6EE3F60B109D}"/>
              </a:ext>
            </a:extLst>
          </p:cNvPr>
          <p:cNvSpPr/>
          <p:nvPr/>
        </p:nvSpPr>
        <p:spPr>
          <a:xfrm>
            <a:off x="8342021" y="4298312"/>
            <a:ext cx="1677677" cy="4095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Rejeitado pós Análise</a:t>
            </a:r>
          </a:p>
        </p:txBody>
      </p:sp>
      <p:cxnSp>
        <p:nvCxnSpPr>
          <p:cNvPr id="21" name="Conector: Angulado 20">
            <a:extLst>
              <a:ext uri="{FF2B5EF4-FFF2-40B4-BE49-F238E27FC236}">
                <a16:creationId xmlns:a16="http://schemas.microsoft.com/office/drawing/2014/main" id="{4109C89B-A94E-6BE9-6D4C-1FD76C5AED9C}"/>
              </a:ext>
            </a:extLst>
          </p:cNvPr>
          <p:cNvCxnSpPr>
            <a:cxnSpLocks/>
          </p:cNvCxnSpPr>
          <p:nvPr/>
        </p:nvCxnSpPr>
        <p:spPr>
          <a:xfrm flipV="1">
            <a:off x="4402772" y="3322916"/>
            <a:ext cx="493562" cy="772383"/>
          </a:xfrm>
          <a:prstGeom prst="bentConnector3">
            <a:avLst>
              <a:gd name="adj1" fmla="val 4807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E6A5362A-BF53-A607-DFB8-BECDEE3F7818}"/>
              </a:ext>
            </a:extLst>
          </p:cNvPr>
          <p:cNvCxnSpPr>
            <a:cxnSpLocks/>
          </p:cNvCxnSpPr>
          <p:nvPr/>
        </p:nvCxnSpPr>
        <p:spPr>
          <a:xfrm>
            <a:off x="4646211" y="4096314"/>
            <a:ext cx="227925" cy="67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: Angulado 23">
            <a:extLst>
              <a:ext uri="{FF2B5EF4-FFF2-40B4-BE49-F238E27FC236}">
                <a16:creationId xmlns:a16="http://schemas.microsoft.com/office/drawing/2014/main" id="{DB6A3938-3EFB-4CBD-4372-144E09EB8448}"/>
              </a:ext>
            </a:extLst>
          </p:cNvPr>
          <p:cNvCxnSpPr>
            <a:cxnSpLocks/>
          </p:cNvCxnSpPr>
          <p:nvPr/>
        </p:nvCxnSpPr>
        <p:spPr>
          <a:xfrm rot="10800000">
            <a:off x="4633363" y="4062428"/>
            <a:ext cx="253623" cy="820363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: Angulado 30">
            <a:extLst>
              <a:ext uri="{FF2B5EF4-FFF2-40B4-BE49-F238E27FC236}">
                <a16:creationId xmlns:a16="http://schemas.microsoft.com/office/drawing/2014/main" id="{3283101F-1858-BD85-F1E1-94C52BA6EF10}"/>
              </a:ext>
            </a:extLst>
          </p:cNvPr>
          <p:cNvCxnSpPr>
            <a:cxnSpLocks/>
          </p:cNvCxnSpPr>
          <p:nvPr/>
        </p:nvCxnSpPr>
        <p:spPr>
          <a:xfrm rot="16200000" flipH="1">
            <a:off x="4413786" y="5110880"/>
            <a:ext cx="705446" cy="259650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extLst>
              <a:ext uri="{FF2B5EF4-FFF2-40B4-BE49-F238E27FC236}">
                <a16:creationId xmlns:a16="http://schemas.microsoft.com/office/drawing/2014/main" id="{687A03B5-AAD3-E1A4-DBEF-31F9978CEDEF}"/>
              </a:ext>
            </a:extLst>
          </p:cNvPr>
          <p:cNvSpPr/>
          <p:nvPr/>
        </p:nvSpPr>
        <p:spPr>
          <a:xfrm>
            <a:off x="8308326" y="5085701"/>
            <a:ext cx="1677677" cy="4095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rgbClr val="156082"/>
                </a:solidFill>
              </a:rPr>
              <a:t>Validado pós Análise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9EC2D705-366C-60AC-A341-6DEBEF9F1E86}"/>
              </a:ext>
            </a:extLst>
          </p:cNvPr>
          <p:cNvSpPr/>
          <p:nvPr/>
        </p:nvSpPr>
        <p:spPr>
          <a:xfrm>
            <a:off x="8342021" y="5727480"/>
            <a:ext cx="1677677" cy="4095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Rejeitado pós Análise</a:t>
            </a:r>
          </a:p>
        </p:txBody>
      </p:sp>
      <p:cxnSp>
        <p:nvCxnSpPr>
          <p:cNvPr id="34" name="Conector angulado 30">
            <a:extLst>
              <a:ext uri="{FF2B5EF4-FFF2-40B4-BE49-F238E27FC236}">
                <a16:creationId xmlns:a16="http://schemas.microsoft.com/office/drawing/2014/main" id="{8A1ED5D9-9DD4-4DE9-DF7B-53D752D2C10C}"/>
              </a:ext>
            </a:extLst>
          </p:cNvPr>
          <p:cNvCxnSpPr>
            <a:cxnSpLocks/>
          </p:cNvCxnSpPr>
          <p:nvPr/>
        </p:nvCxnSpPr>
        <p:spPr>
          <a:xfrm flipV="1">
            <a:off x="6591998" y="3781550"/>
            <a:ext cx="1711343" cy="372576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angulado 32">
            <a:extLst>
              <a:ext uri="{FF2B5EF4-FFF2-40B4-BE49-F238E27FC236}">
                <a16:creationId xmlns:a16="http://schemas.microsoft.com/office/drawing/2014/main" id="{3B095273-ECB6-D27F-EF4C-271CFCDD2E6C}"/>
              </a:ext>
            </a:extLst>
          </p:cNvPr>
          <p:cNvCxnSpPr>
            <a:cxnSpLocks/>
          </p:cNvCxnSpPr>
          <p:nvPr/>
        </p:nvCxnSpPr>
        <p:spPr>
          <a:xfrm>
            <a:off x="6596462" y="4153968"/>
            <a:ext cx="1707700" cy="338074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angulado 32">
            <a:extLst>
              <a:ext uri="{FF2B5EF4-FFF2-40B4-BE49-F238E27FC236}">
                <a16:creationId xmlns:a16="http://schemas.microsoft.com/office/drawing/2014/main" id="{6F76E5CC-2BB6-6BBE-292A-DF6B2CE17EAF}"/>
              </a:ext>
            </a:extLst>
          </p:cNvPr>
          <p:cNvCxnSpPr>
            <a:cxnSpLocks/>
          </p:cNvCxnSpPr>
          <p:nvPr/>
        </p:nvCxnSpPr>
        <p:spPr>
          <a:xfrm>
            <a:off x="6595353" y="5597741"/>
            <a:ext cx="1707700" cy="338074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ector angulado 30">
            <a:extLst>
              <a:ext uri="{FF2B5EF4-FFF2-40B4-BE49-F238E27FC236}">
                <a16:creationId xmlns:a16="http://schemas.microsoft.com/office/drawing/2014/main" id="{D1E825CB-FCAE-96F8-F4AD-F407ED3CB516}"/>
              </a:ext>
            </a:extLst>
          </p:cNvPr>
          <p:cNvCxnSpPr>
            <a:cxnSpLocks/>
          </p:cNvCxnSpPr>
          <p:nvPr/>
        </p:nvCxnSpPr>
        <p:spPr>
          <a:xfrm flipV="1">
            <a:off x="6585497" y="5228331"/>
            <a:ext cx="1711343" cy="372576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tângulo 1">
            <a:extLst>
              <a:ext uri="{FF2B5EF4-FFF2-40B4-BE49-F238E27FC236}">
                <a16:creationId xmlns:a16="http://schemas.microsoft.com/office/drawing/2014/main" id="{2006B175-51E5-AA43-C1FD-D483554134D7}"/>
              </a:ext>
            </a:extLst>
          </p:cNvPr>
          <p:cNvSpPr/>
          <p:nvPr/>
        </p:nvSpPr>
        <p:spPr>
          <a:xfrm>
            <a:off x="990780" y="2443576"/>
            <a:ext cx="6638744" cy="4095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rgbClr val="105170"/>
                </a:solidFill>
              </a:rPr>
              <a:t>Prazo de Envio das Demonstrações/Documentos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EA46ED3-8541-3EA7-512C-896075F6F6C6}"/>
              </a:ext>
            </a:extLst>
          </p:cNvPr>
          <p:cNvSpPr/>
          <p:nvPr/>
        </p:nvSpPr>
        <p:spPr>
          <a:xfrm>
            <a:off x="7629524" y="2443457"/>
            <a:ext cx="2708453" cy="4095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pt-BR" sz="1400" b="1">
                <a:solidFill>
                  <a:schemeClr val="bg1"/>
                </a:solidFill>
              </a:rPr>
              <a:t>Fiscalização da Anac</a:t>
            </a:r>
            <a:endParaRPr lang="pt-BR" sz="1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EA79DE6-7FAC-1282-9F37-A76323B4AFCC}"/>
              </a:ext>
            </a:extLst>
          </p:cNvPr>
          <p:cNvSpPr/>
          <p:nvPr/>
        </p:nvSpPr>
        <p:spPr>
          <a:xfrm>
            <a:off x="6790685" y="1833323"/>
            <a:ext cx="1677677" cy="4095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pt-BR" sz="1400" b="1">
                <a:solidFill>
                  <a:srgbClr val="156082"/>
                </a:solidFill>
              </a:rPr>
              <a:t>Fim do Prazo de Envio</a:t>
            </a:r>
            <a:endParaRPr lang="pt-BR" sz="1400">
              <a:solidFill>
                <a:srgbClr val="156082"/>
              </a:solidFill>
              <a:latin typeface="Calibri" panose="020F0502020204030204" pitchFamily="34" charset="0"/>
            </a:endParaRP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31B89066-60C6-0423-D18A-BF9B073F0071}"/>
              </a:ext>
            </a:extLst>
          </p:cNvPr>
          <p:cNvCxnSpPr>
            <a:cxnSpLocks/>
          </p:cNvCxnSpPr>
          <p:nvPr/>
        </p:nvCxnSpPr>
        <p:spPr>
          <a:xfrm>
            <a:off x="7629524" y="2258210"/>
            <a:ext cx="0" cy="41295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16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7" grpId="0" animBg="1"/>
      <p:bldP spid="19" grpId="0" animBg="1"/>
      <p:bldP spid="20" grpId="0" animBg="1"/>
      <p:bldP spid="32" grpId="0" animBg="1"/>
      <p:bldP spid="33" grpId="0" animBg="1"/>
      <p:bldP spid="2" grpId="0" animBg="1"/>
      <p:bldP spid="3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88E3B15-3086-9022-738F-CD93E8BB1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65" y="179277"/>
            <a:ext cx="1664914" cy="690939"/>
          </a:xfrm>
          <a:prstGeom prst="rect">
            <a:avLst/>
          </a:prstGeom>
        </p:spPr>
      </p:pic>
      <p:grpSp>
        <p:nvGrpSpPr>
          <p:cNvPr id="25" name="object 6">
            <a:extLst>
              <a:ext uri="{FF2B5EF4-FFF2-40B4-BE49-F238E27FC236}">
                <a16:creationId xmlns:a16="http://schemas.microsoft.com/office/drawing/2014/main" id="{54348870-0B4B-2436-4EB1-51950119D600}"/>
              </a:ext>
            </a:extLst>
          </p:cNvPr>
          <p:cNvGrpSpPr/>
          <p:nvPr/>
        </p:nvGrpSpPr>
        <p:grpSpPr>
          <a:xfrm>
            <a:off x="-103695" y="1218518"/>
            <a:ext cx="12192000" cy="487812"/>
            <a:chOff x="0" y="1171892"/>
            <a:chExt cx="9145270" cy="106680"/>
          </a:xfrm>
        </p:grpSpPr>
        <p:pic>
          <p:nvPicPr>
            <p:cNvPr id="26" name="object 7">
              <a:extLst>
                <a:ext uri="{FF2B5EF4-FFF2-40B4-BE49-F238E27FC236}">
                  <a16:creationId xmlns:a16="http://schemas.microsoft.com/office/drawing/2014/main" id="{505EB802-0244-5C42-63D8-3C66E9B9622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71892"/>
              <a:ext cx="9144000" cy="106616"/>
            </a:xfrm>
            <a:prstGeom prst="rect">
              <a:avLst/>
            </a:prstGeom>
          </p:spPr>
        </p:pic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2DB4E950-5754-FAE0-5B73-B0AC19B4FB5C}"/>
                </a:ext>
              </a:extLst>
            </p:cNvPr>
            <p:cNvSpPr/>
            <p:nvPr/>
          </p:nvSpPr>
          <p:spPr>
            <a:xfrm>
              <a:off x="761" y="120777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758"/>
            </a:p>
          </p:txBody>
        </p:sp>
      </p:grpSp>
      <p:pic>
        <p:nvPicPr>
          <p:cNvPr id="29" name="Imagem 28">
            <a:extLst>
              <a:ext uri="{FF2B5EF4-FFF2-40B4-BE49-F238E27FC236}">
                <a16:creationId xmlns:a16="http://schemas.microsoft.com/office/drawing/2014/main" id="{5A8ADA46-9B3C-D3A7-A43B-0D4BC75CF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5420" y="246888"/>
            <a:ext cx="2745115" cy="817188"/>
          </a:xfrm>
          <a:prstGeom prst="rect">
            <a:avLst/>
          </a:prstGeom>
        </p:spPr>
      </p:pic>
      <p:sp>
        <p:nvSpPr>
          <p:cNvPr id="2" name="Título 3">
            <a:extLst>
              <a:ext uri="{FF2B5EF4-FFF2-40B4-BE49-F238E27FC236}">
                <a16:creationId xmlns:a16="http://schemas.microsoft.com/office/drawing/2014/main" id="{099E2A7B-9498-0F39-0CE9-7177D8BA966D}"/>
              </a:ext>
            </a:extLst>
          </p:cNvPr>
          <p:cNvSpPr txBox="1">
            <a:spLocks/>
          </p:cNvSpPr>
          <p:nvPr/>
        </p:nvSpPr>
        <p:spPr>
          <a:xfrm>
            <a:off x="8965420" y="6455935"/>
            <a:ext cx="3323395" cy="3103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Envio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Fiscalização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de Dados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Contábeis</a:t>
            </a:r>
            <a:endParaRPr lang="en-US" sz="1600" b="0" kern="1200">
              <a:solidFill>
                <a:srgbClr val="0A436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4111CB6-9E50-4EFF-9473-2C62DA509D6D}"/>
              </a:ext>
            </a:extLst>
          </p:cNvPr>
          <p:cNvSpPr txBox="1"/>
          <p:nvPr/>
        </p:nvSpPr>
        <p:spPr>
          <a:xfrm>
            <a:off x="7216703" y="321727"/>
            <a:ext cx="4975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Fiscalização</a:t>
            </a:r>
          </a:p>
          <a:p>
            <a:r>
              <a:rPr lang="pt-BR" sz="24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Status do Arquivo de Dados</a:t>
            </a:r>
            <a:endParaRPr lang="pt-BR" sz="2000" b="1" spc="74">
              <a:solidFill>
                <a:schemeClr val="bg1">
                  <a:lumMod val="50000"/>
                </a:schemeClr>
              </a:solidFill>
              <a:ea typeface="Source Sans Pro" panose="020B0503030403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82DC354-B24A-7761-8D86-0F876CB7FC41}"/>
              </a:ext>
            </a:extLst>
          </p:cNvPr>
          <p:cNvSpPr txBox="1"/>
          <p:nvPr/>
        </p:nvSpPr>
        <p:spPr>
          <a:xfrm>
            <a:off x="409811" y="2054339"/>
            <a:ext cx="10515601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marR="6985" lvl="1" indent="-539750" algn="just">
              <a:spcBef>
                <a:spcPts val="600"/>
              </a:spcBef>
              <a:spcAft>
                <a:spcPts val="600"/>
              </a:spcAft>
              <a:buBlip>
                <a:blip r:embed="rId6"/>
              </a:buBlip>
              <a:tabLst>
                <a:tab pos="469265" algn="l"/>
              </a:tabLst>
              <a:defRPr/>
            </a:pPr>
            <a:r>
              <a:rPr lang="pt-BR" sz="2000" b="1">
                <a:solidFill>
                  <a:srgbClr val="C00000"/>
                </a:solidFill>
                <a:cs typeface="Times New Roman" pitchFamily="18" charset="0"/>
              </a:rPr>
              <a:t>Arquivo Inválido</a:t>
            </a:r>
            <a:r>
              <a:rPr lang="pt-BR" sz="2000">
                <a:solidFill>
                  <a:srgbClr val="C00000"/>
                </a:solidFill>
                <a:cs typeface="Times New Roman" pitchFamily="18" charset="0"/>
              </a:rPr>
              <a:t>:</a:t>
            </a:r>
          </a:p>
          <a:p>
            <a:pPr marL="1200150" lvl="2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>
                <a:solidFill>
                  <a:srgbClr val="156082"/>
                </a:solidFill>
                <a:cs typeface="Times New Roman"/>
              </a:rPr>
              <a:t>D</a:t>
            </a:r>
            <a:r>
              <a:rPr lang="pt-BR" sz="2000">
                <a:solidFill>
                  <a:srgbClr val="156082"/>
                </a:solidFill>
              </a:rPr>
              <a:t>ecorre de erros no formato do arquivo.</a:t>
            </a:r>
          </a:p>
          <a:p>
            <a:pPr marL="1200150" lvl="2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>
                <a:solidFill>
                  <a:srgbClr val="156082"/>
                </a:solidFill>
              </a:rPr>
              <a:t>A empresa deve </a:t>
            </a:r>
            <a:r>
              <a:rPr lang="pt-BR" sz="2000">
                <a:solidFill>
                  <a:srgbClr val="156082"/>
                </a:solidFill>
                <a:ea typeface="Calibri"/>
                <a:cs typeface="Times New Roman"/>
              </a:rPr>
              <a:t>retificar e reenviar dentro do prazo. </a:t>
            </a:r>
            <a:endParaRPr lang="pt-BR" sz="2000">
              <a:solidFill>
                <a:srgbClr val="156082"/>
              </a:solidFill>
            </a:endParaRPr>
          </a:p>
          <a:p>
            <a:pPr marL="539750" marR="6985" lvl="1" indent="-539750" algn="just">
              <a:spcBef>
                <a:spcPts val="600"/>
              </a:spcBef>
              <a:spcAft>
                <a:spcPts val="600"/>
              </a:spcAft>
              <a:buBlip>
                <a:blip r:embed="rId6"/>
              </a:buBlip>
              <a:tabLst>
                <a:tab pos="469265" algn="l"/>
              </a:tabLst>
              <a:defRPr/>
            </a:pPr>
            <a:r>
              <a:rPr lang="pt-BR" sz="2000" b="1">
                <a:solidFill>
                  <a:srgbClr val="FF9966"/>
                </a:solidFill>
                <a:cs typeface="Times New Roman" pitchFamily="18" charset="0"/>
              </a:rPr>
              <a:t>Críticas Identificadas</a:t>
            </a:r>
            <a:r>
              <a:rPr lang="pt-BR" sz="2000">
                <a:solidFill>
                  <a:srgbClr val="FF9966"/>
                </a:solidFill>
                <a:cs typeface="Times New Roman" pitchFamily="18" charset="0"/>
              </a:rPr>
              <a:t>:</a:t>
            </a:r>
          </a:p>
          <a:p>
            <a:pPr marL="1200150" lvl="2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>
                <a:solidFill>
                  <a:srgbClr val="156082"/>
                </a:solidFill>
                <a:ea typeface="Calibri"/>
                <a:cs typeface="Times New Roman"/>
              </a:rPr>
              <a:t>A empresa deve verificar se as críticas representam inconsistências e, caso positivo, retificar e reenviar dentro do prazo. </a:t>
            </a:r>
          </a:p>
          <a:p>
            <a:pPr marL="1200150" lvl="2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>
                <a:solidFill>
                  <a:srgbClr val="156082"/>
                </a:solidFill>
                <a:ea typeface="Calibri"/>
                <a:cs typeface="Times New Roman"/>
              </a:rPr>
              <a:t>A empresa deve apresentar justificativa para cada crítica de inconsistência apontada pelo validador que não corresponder a um erro.</a:t>
            </a:r>
          </a:p>
        </p:txBody>
      </p:sp>
    </p:spTree>
    <p:extLst>
      <p:ext uri="{BB962C8B-B14F-4D97-AF65-F5344CB8AC3E}">
        <p14:creationId xmlns:p14="http://schemas.microsoft.com/office/powerpoint/2010/main" val="180373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88E3B15-3086-9022-738F-CD93E8BB1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65" y="179277"/>
            <a:ext cx="1664914" cy="690939"/>
          </a:xfrm>
          <a:prstGeom prst="rect">
            <a:avLst/>
          </a:prstGeom>
        </p:spPr>
      </p:pic>
      <p:grpSp>
        <p:nvGrpSpPr>
          <p:cNvPr id="25" name="object 6">
            <a:extLst>
              <a:ext uri="{FF2B5EF4-FFF2-40B4-BE49-F238E27FC236}">
                <a16:creationId xmlns:a16="http://schemas.microsoft.com/office/drawing/2014/main" id="{54348870-0B4B-2436-4EB1-51950119D600}"/>
              </a:ext>
            </a:extLst>
          </p:cNvPr>
          <p:cNvGrpSpPr/>
          <p:nvPr/>
        </p:nvGrpSpPr>
        <p:grpSpPr>
          <a:xfrm>
            <a:off x="-103695" y="1218518"/>
            <a:ext cx="12192000" cy="487812"/>
            <a:chOff x="0" y="1171892"/>
            <a:chExt cx="9145270" cy="106680"/>
          </a:xfrm>
        </p:grpSpPr>
        <p:pic>
          <p:nvPicPr>
            <p:cNvPr id="26" name="object 7">
              <a:extLst>
                <a:ext uri="{FF2B5EF4-FFF2-40B4-BE49-F238E27FC236}">
                  <a16:creationId xmlns:a16="http://schemas.microsoft.com/office/drawing/2014/main" id="{505EB802-0244-5C42-63D8-3C66E9B9622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71892"/>
              <a:ext cx="9144000" cy="106616"/>
            </a:xfrm>
            <a:prstGeom prst="rect">
              <a:avLst/>
            </a:prstGeom>
          </p:spPr>
        </p:pic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2DB4E950-5754-FAE0-5B73-B0AC19B4FB5C}"/>
                </a:ext>
              </a:extLst>
            </p:cNvPr>
            <p:cNvSpPr/>
            <p:nvPr/>
          </p:nvSpPr>
          <p:spPr>
            <a:xfrm>
              <a:off x="761" y="120777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758"/>
            </a:p>
          </p:txBody>
        </p:sp>
      </p:grpSp>
      <p:pic>
        <p:nvPicPr>
          <p:cNvPr id="29" name="Imagem 28">
            <a:extLst>
              <a:ext uri="{FF2B5EF4-FFF2-40B4-BE49-F238E27FC236}">
                <a16:creationId xmlns:a16="http://schemas.microsoft.com/office/drawing/2014/main" id="{5A8ADA46-9B3C-D3A7-A43B-0D4BC75CF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5420" y="246888"/>
            <a:ext cx="2745115" cy="817188"/>
          </a:xfrm>
          <a:prstGeom prst="rect">
            <a:avLst/>
          </a:prstGeom>
        </p:spPr>
      </p:pic>
      <p:sp>
        <p:nvSpPr>
          <p:cNvPr id="2" name="Título 3">
            <a:extLst>
              <a:ext uri="{FF2B5EF4-FFF2-40B4-BE49-F238E27FC236}">
                <a16:creationId xmlns:a16="http://schemas.microsoft.com/office/drawing/2014/main" id="{099E2A7B-9498-0F39-0CE9-7177D8BA966D}"/>
              </a:ext>
            </a:extLst>
          </p:cNvPr>
          <p:cNvSpPr txBox="1">
            <a:spLocks/>
          </p:cNvSpPr>
          <p:nvPr/>
        </p:nvSpPr>
        <p:spPr>
          <a:xfrm>
            <a:off x="8965420" y="6455935"/>
            <a:ext cx="3323395" cy="3103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Envio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Fiscalização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de Dados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Contábeis</a:t>
            </a:r>
            <a:endParaRPr lang="en-US" sz="1600" b="0" kern="1200">
              <a:solidFill>
                <a:srgbClr val="0A436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4111CB6-9E50-4EFF-9473-2C62DA509D6D}"/>
              </a:ext>
            </a:extLst>
          </p:cNvPr>
          <p:cNvSpPr txBox="1"/>
          <p:nvPr/>
        </p:nvSpPr>
        <p:spPr>
          <a:xfrm>
            <a:off x="6819901" y="321727"/>
            <a:ext cx="5372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Fiscalização</a:t>
            </a:r>
          </a:p>
          <a:p>
            <a:r>
              <a:rPr lang="pt-BR" sz="24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Habilitação do Contador/Auditor</a:t>
            </a:r>
            <a:endParaRPr lang="pt-BR" sz="2000" b="1" spc="74">
              <a:solidFill>
                <a:schemeClr val="bg1">
                  <a:lumMod val="50000"/>
                </a:schemeClr>
              </a:solidFill>
              <a:ea typeface="Source Sans Pro" panose="020B0503030403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82DC354-B24A-7761-8D86-0F876CB7FC41}"/>
              </a:ext>
            </a:extLst>
          </p:cNvPr>
          <p:cNvSpPr txBox="1"/>
          <p:nvPr/>
        </p:nvSpPr>
        <p:spPr>
          <a:xfrm>
            <a:off x="1007103" y="2121438"/>
            <a:ext cx="962001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marR="6985" lvl="1" indent="-539750" algn="just">
              <a:spcBef>
                <a:spcPts val="1200"/>
              </a:spcBef>
              <a:spcAft>
                <a:spcPts val="1200"/>
              </a:spcAft>
              <a:buBlip>
                <a:blip r:embed="rId6"/>
              </a:buBlip>
              <a:tabLst>
                <a:tab pos="469265" algn="l"/>
              </a:tabLst>
              <a:defRPr/>
            </a:pPr>
            <a:r>
              <a:rPr lang="pt-BR" sz="2000" b="1">
                <a:solidFill>
                  <a:srgbClr val="156082"/>
                </a:solidFill>
                <a:cs typeface="Times New Roman"/>
              </a:rPr>
              <a:t>Habilitação Profissional do Contador:</a:t>
            </a:r>
          </a:p>
          <a:p>
            <a:pPr marL="1200150" lvl="2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000">
                <a:solidFill>
                  <a:srgbClr val="156082"/>
                </a:solidFill>
                <a:cs typeface="Times New Roman"/>
              </a:rPr>
              <a:t>Verificada pela Anac, na página do CFC, com base nos dados reportados na quinta parte do arquivo de dados das Demonstrações Contábeis Trimestrais e da DCA</a:t>
            </a:r>
            <a:r>
              <a:rPr lang="pt-BR" sz="2000">
                <a:solidFill>
                  <a:srgbClr val="156082"/>
                </a:solidFill>
              </a:rPr>
              <a:t>.</a:t>
            </a:r>
          </a:p>
          <a:p>
            <a:pPr marL="539750" marR="6985" lvl="1" indent="-539750" algn="just">
              <a:spcBef>
                <a:spcPts val="1200"/>
              </a:spcBef>
              <a:spcAft>
                <a:spcPts val="1200"/>
              </a:spcAft>
              <a:buBlip>
                <a:blip r:embed="rId6"/>
              </a:buBlip>
              <a:tabLst>
                <a:tab pos="469265" algn="l"/>
              </a:tabLst>
              <a:defRPr/>
            </a:pPr>
            <a:r>
              <a:rPr lang="pt-BR" sz="2000" b="1">
                <a:solidFill>
                  <a:srgbClr val="156082"/>
                </a:solidFill>
                <a:cs typeface="Times New Roman"/>
              </a:rPr>
              <a:t>Habilitação Profissional do Auditor :</a:t>
            </a:r>
          </a:p>
          <a:p>
            <a:pPr marL="1200150" marR="6985" lvl="2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469265" algn="l"/>
              </a:tabLst>
              <a:defRPr/>
            </a:pPr>
            <a:r>
              <a:rPr lang="pt-BR" sz="2000">
                <a:solidFill>
                  <a:srgbClr val="156082"/>
                </a:solidFill>
                <a:cs typeface="Times New Roman"/>
              </a:rPr>
              <a:t>Verificada pela Anac, na página do CFC/CNAI, com base nos dados reportados na sexta parte do arquivo de dados das Demonstrações Contábeis Trimestrais e da DCA.</a:t>
            </a:r>
          </a:p>
        </p:txBody>
      </p:sp>
    </p:spTree>
    <p:extLst>
      <p:ext uri="{BB962C8B-B14F-4D97-AF65-F5344CB8AC3E}">
        <p14:creationId xmlns:p14="http://schemas.microsoft.com/office/powerpoint/2010/main" val="381807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7">
            <a:extLst>
              <a:ext uri="{FF2B5EF4-FFF2-40B4-BE49-F238E27FC236}">
                <a16:creationId xmlns:a16="http://schemas.microsoft.com/office/drawing/2014/main" id="{99D3BF96-BBDD-82A3-E830-09CC92E40685}"/>
              </a:ext>
            </a:extLst>
          </p:cNvPr>
          <p:cNvSpPr/>
          <p:nvPr/>
        </p:nvSpPr>
        <p:spPr>
          <a:xfrm>
            <a:off x="1313922" y="2117660"/>
            <a:ext cx="835183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lvl="1" indent="-539750" algn="just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  <a:defRPr/>
            </a:pPr>
            <a:r>
              <a:rPr lang="pt-BR" sz="2000" b="1">
                <a:solidFill>
                  <a:srgbClr val="105170"/>
                </a:solidFill>
                <a:latin typeface="+mn-lt"/>
                <a:cs typeface="Times New Roman" pitchFamily="18" charset="0"/>
              </a:rPr>
              <a:t>Resolução ANAC nº 342, de 9/09/2014</a:t>
            </a:r>
            <a:r>
              <a:rPr lang="pt-BR" sz="2000" b="1">
                <a:solidFill>
                  <a:srgbClr val="105170"/>
                </a:solidFill>
                <a:latin typeface="+mn-lt"/>
              </a:rPr>
              <a:t>:</a:t>
            </a:r>
            <a:endParaRPr lang="pt-BR" sz="2000">
              <a:solidFill>
                <a:srgbClr val="105170"/>
              </a:solidFill>
              <a:latin typeface="+mn-lt"/>
            </a:endParaRPr>
          </a:p>
          <a:p>
            <a:pPr marL="457200" lvl="4" algn="just">
              <a:spcAft>
                <a:spcPts val="1200"/>
              </a:spcAft>
              <a:defRPr/>
            </a:pPr>
            <a:r>
              <a:rPr lang="pt-BR" sz="2000">
                <a:solidFill>
                  <a:srgbClr val="105170"/>
                </a:solidFill>
                <a:latin typeface="+mn-lt"/>
                <a:cs typeface="Times New Roman" pitchFamily="18" charset="0"/>
              </a:rPr>
              <a:t>Regulamenta os documentos e as demonstrações contábeis a serem apresentados à ANAC.</a:t>
            </a:r>
          </a:p>
          <a:p>
            <a:pPr marL="539750" lvl="1" indent="-539750" algn="just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  <a:defRPr/>
            </a:pPr>
            <a:r>
              <a:rPr lang="pt-BR" sz="2000" b="1">
                <a:solidFill>
                  <a:srgbClr val="105170"/>
                </a:solidFill>
                <a:latin typeface="+mn-lt"/>
                <a:cs typeface="Times New Roman" pitchFamily="18" charset="0"/>
              </a:rPr>
              <a:t>Portaria ANAC nº 380/SAS, de 5/2/2018:</a:t>
            </a:r>
          </a:p>
          <a:p>
            <a:pPr marL="457200" lvl="4" algn="just">
              <a:spcAft>
                <a:spcPts val="1200"/>
              </a:spcAft>
              <a:defRPr/>
            </a:pP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Detalha</a:t>
            </a:r>
            <a:r>
              <a:rPr lang="pt-BR" sz="2000">
                <a:solidFill>
                  <a:srgbClr val="105170"/>
                </a:solidFill>
                <a:latin typeface="+mn-lt"/>
                <a:cs typeface="Times New Roman" pitchFamily="18" charset="0"/>
              </a:rPr>
              <a:t> a estrutura e os procedimentos de remessa dos documentos e  das demonstrações contábeis.</a:t>
            </a:r>
          </a:p>
          <a:p>
            <a:pPr marL="539750" lvl="1" indent="-539750" algn="just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  <a:defRPr/>
            </a:pPr>
            <a:r>
              <a:rPr lang="pt-BR" sz="2000" b="1">
                <a:solidFill>
                  <a:srgbClr val="105170"/>
                </a:solidFill>
                <a:cs typeface="Times New Roman" pitchFamily="18" charset="0"/>
              </a:rPr>
              <a:t>Portaria ANAC nº 2149/SRE, de 11/09/2014:</a:t>
            </a:r>
          </a:p>
          <a:p>
            <a:pPr marL="457200" lvl="4" algn="just">
              <a:spcAft>
                <a:spcPts val="600"/>
              </a:spcAft>
              <a:defRPr/>
            </a:pP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Detalha os procedimentos de apresentação das informações econômico-financeiras requeridas pela OACI.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88E3B15-3086-9022-738F-CD93E8BB1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465" y="179277"/>
            <a:ext cx="1664914" cy="690939"/>
          </a:xfrm>
          <a:prstGeom prst="rect">
            <a:avLst/>
          </a:prstGeom>
        </p:spPr>
      </p:pic>
      <p:sp>
        <p:nvSpPr>
          <p:cNvPr id="6" name="Título 3">
            <a:extLst>
              <a:ext uri="{FF2B5EF4-FFF2-40B4-BE49-F238E27FC236}">
                <a16:creationId xmlns:a16="http://schemas.microsoft.com/office/drawing/2014/main" id="{1EB777E5-7DA2-E2B3-1C9E-C57B7E786C08}"/>
              </a:ext>
            </a:extLst>
          </p:cNvPr>
          <p:cNvSpPr txBox="1">
            <a:spLocks/>
          </p:cNvSpPr>
          <p:nvPr/>
        </p:nvSpPr>
        <p:spPr>
          <a:xfrm>
            <a:off x="8979408" y="6565392"/>
            <a:ext cx="3026664" cy="286554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pt-BR" sz="1600" b="0">
                <a:solidFill>
                  <a:srgbClr val="0A4362"/>
                </a:solidFill>
                <a:ea typeface="+mn-ea"/>
                <a:cs typeface="Times New Roman" pitchFamily="18" charset="0"/>
              </a:rPr>
              <a:t>Envio e Fiscalização de Dados Contábeis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7A1E70C8-004B-3412-56DB-47CD0000DF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5420" y="246888"/>
            <a:ext cx="2745115" cy="817188"/>
          </a:xfrm>
          <a:prstGeom prst="rect">
            <a:avLst/>
          </a:prstGeom>
        </p:spPr>
      </p:pic>
      <p:grpSp>
        <p:nvGrpSpPr>
          <p:cNvPr id="7" name="object 6">
            <a:extLst>
              <a:ext uri="{FF2B5EF4-FFF2-40B4-BE49-F238E27FC236}">
                <a16:creationId xmlns:a16="http://schemas.microsoft.com/office/drawing/2014/main" id="{6216E0CC-8F60-D427-5BFD-0BAEEA9FAD90}"/>
              </a:ext>
            </a:extLst>
          </p:cNvPr>
          <p:cNvGrpSpPr/>
          <p:nvPr/>
        </p:nvGrpSpPr>
        <p:grpSpPr>
          <a:xfrm>
            <a:off x="0" y="1198666"/>
            <a:ext cx="12192000" cy="487812"/>
            <a:chOff x="0" y="1171892"/>
            <a:chExt cx="9145270" cy="106680"/>
          </a:xfrm>
        </p:grpSpPr>
        <p:pic>
          <p:nvPicPr>
            <p:cNvPr id="8" name="object 7">
              <a:extLst>
                <a:ext uri="{FF2B5EF4-FFF2-40B4-BE49-F238E27FC236}">
                  <a16:creationId xmlns:a16="http://schemas.microsoft.com/office/drawing/2014/main" id="{90C1E172-D19A-93D4-DE9F-99494CDC82C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171892"/>
              <a:ext cx="9144000" cy="106616"/>
            </a:xfrm>
            <a:prstGeom prst="rect">
              <a:avLst/>
            </a:prstGeom>
          </p:spPr>
        </p:pic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BFF6FB75-6FDB-399A-6C98-37523BC29CE5}"/>
                </a:ext>
              </a:extLst>
            </p:cNvPr>
            <p:cNvSpPr/>
            <p:nvPr/>
          </p:nvSpPr>
          <p:spPr>
            <a:xfrm>
              <a:off x="761" y="120777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758"/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5D4DB04-2B20-DAF0-17E2-53BA36DDF702}"/>
              </a:ext>
            </a:extLst>
          </p:cNvPr>
          <p:cNvSpPr txBox="1"/>
          <p:nvPr/>
        </p:nvSpPr>
        <p:spPr>
          <a:xfrm>
            <a:off x="6912863" y="381478"/>
            <a:ext cx="5093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Obrigação dos Regulados</a:t>
            </a:r>
          </a:p>
          <a:p>
            <a:r>
              <a:rPr lang="pt-BR" sz="24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Regulamentação Vigente</a:t>
            </a:r>
          </a:p>
        </p:txBody>
      </p:sp>
    </p:spTree>
    <p:extLst>
      <p:ext uri="{BB962C8B-B14F-4D97-AF65-F5344CB8AC3E}">
        <p14:creationId xmlns:p14="http://schemas.microsoft.com/office/powerpoint/2010/main" val="211253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88E3B15-3086-9022-738F-CD93E8BB1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65" y="179277"/>
            <a:ext cx="1664914" cy="690939"/>
          </a:xfrm>
          <a:prstGeom prst="rect">
            <a:avLst/>
          </a:prstGeom>
        </p:spPr>
      </p:pic>
      <p:grpSp>
        <p:nvGrpSpPr>
          <p:cNvPr id="25" name="object 6">
            <a:extLst>
              <a:ext uri="{FF2B5EF4-FFF2-40B4-BE49-F238E27FC236}">
                <a16:creationId xmlns:a16="http://schemas.microsoft.com/office/drawing/2014/main" id="{54348870-0B4B-2436-4EB1-51950119D600}"/>
              </a:ext>
            </a:extLst>
          </p:cNvPr>
          <p:cNvGrpSpPr/>
          <p:nvPr/>
        </p:nvGrpSpPr>
        <p:grpSpPr>
          <a:xfrm>
            <a:off x="-103695" y="1218518"/>
            <a:ext cx="12192000" cy="487812"/>
            <a:chOff x="0" y="1171892"/>
            <a:chExt cx="9145270" cy="106680"/>
          </a:xfrm>
        </p:grpSpPr>
        <p:pic>
          <p:nvPicPr>
            <p:cNvPr id="26" name="object 7">
              <a:extLst>
                <a:ext uri="{FF2B5EF4-FFF2-40B4-BE49-F238E27FC236}">
                  <a16:creationId xmlns:a16="http://schemas.microsoft.com/office/drawing/2014/main" id="{505EB802-0244-5C42-63D8-3C66E9B9622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71892"/>
              <a:ext cx="9144000" cy="106616"/>
            </a:xfrm>
            <a:prstGeom prst="rect">
              <a:avLst/>
            </a:prstGeom>
          </p:spPr>
        </p:pic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2DB4E950-5754-FAE0-5B73-B0AC19B4FB5C}"/>
                </a:ext>
              </a:extLst>
            </p:cNvPr>
            <p:cNvSpPr/>
            <p:nvPr/>
          </p:nvSpPr>
          <p:spPr>
            <a:xfrm>
              <a:off x="761" y="120777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758"/>
            </a:p>
          </p:txBody>
        </p:sp>
      </p:grpSp>
      <p:pic>
        <p:nvPicPr>
          <p:cNvPr id="29" name="Imagem 28">
            <a:extLst>
              <a:ext uri="{FF2B5EF4-FFF2-40B4-BE49-F238E27FC236}">
                <a16:creationId xmlns:a16="http://schemas.microsoft.com/office/drawing/2014/main" id="{5A8ADA46-9B3C-D3A7-A43B-0D4BC75CF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5420" y="246888"/>
            <a:ext cx="2745115" cy="817188"/>
          </a:xfrm>
          <a:prstGeom prst="rect">
            <a:avLst/>
          </a:prstGeom>
        </p:spPr>
      </p:pic>
      <p:sp>
        <p:nvSpPr>
          <p:cNvPr id="2" name="Título 3">
            <a:extLst>
              <a:ext uri="{FF2B5EF4-FFF2-40B4-BE49-F238E27FC236}">
                <a16:creationId xmlns:a16="http://schemas.microsoft.com/office/drawing/2014/main" id="{099E2A7B-9498-0F39-0CE9-7177D8BA966D}"/>
              </a:ext>
            </a:extLst>
          </p:cNvPr>
          <p:cNvSpPr txBox="1">
            <a:spLocks/>
          </p:cNvSpPr>
          <p:nvPr/>
        </p:nvSpPr>
        <p:spPr>
          <a:xfrm>
            <a:off x="8965420" y="6455935"/>
            <a:ext cx="3323395" cy="3103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Envio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Fiscalização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de Dados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Contábeis</a:t>
            </a:r>
            <a:endParaRPr lang="en-US" sz="1600" b="0" kern="1200">
              <a:solidFill>
                <a:srgbClr val="0A436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4111CB6-9E50-4EFF-9473-2C62DA509D6D}"/>
              </a:ext>
            </a:extLst>
          </p:cNvPr>
          <p:cNvSpPr txBox="1"/>
          <p:nvPr/>
        </p:nvSpPr>
        <p:spPr>
          <a:xfrm>
            <a:off x="6467475" y="271764"/>
            <a:ext cx="52915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Fiscalização</a:t>
            </a:r>
          </a:p>
          <a:p>
            <a:r>
              <a:rPr lang="pt-BR" sz="24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Dados Inexatos ou Inconsistentes</a:t>
            </a:r>
          </a:p>
          <a:p>
            <a:endParaRPr lang="pt-BR" sz="2000" b="1" spc="74">
              <a:solidFill>
                <a:schemeClr val="bg1">
                  <a:lumMod val="50000"/>
                </a:schemeClr>
              </a:solidFill>
              <a:ea typeface="Source Sans Pro" panose="020B0503030403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82DC354-B24A-7761-8D86-0F876CB7FC41}"/>
              </a:ext>
            </a:extLst>
          </p:cNvPr>
          <p:cNvSpPr txBox="1"/>
          <p:nvPr/>
        </p:nvSpPr>
        <p:spPr>
          <a:xfrm>
            <a:off x="1136827" y="2183938"/>
            <a:ext cx="9201150" cy="3587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marR="6985" lvl="1" indent="-539750" algn="just">
              <a:spcBef>
                <a:spcPts val="600"/>
              </a:spcBef>
              <a:spcAft>
                <a:spcPts val="600"/>
              </a:spcAft>
              <a:buBlip>
                <a:blip r:embed="rId6"/>
              </a:buBlip>
              <a:tabLst>
                <a:tab pos="469265" algn="l"/>
              </a:tabLst>
              <a:defRPr/>
            </a:pPr>
            <a:r>
              <a:rPr lang="pt-BR" sz="2000" b="1">
                <a:solidFill>
                  <a:srgbClr val="105170"/>
                </a:solidFill>
                <a:cs typeface="Times New Roman" pitchFamily="18" charset="0"/>
              </a:rPr>
              <a:t>Não identificados pelo Portal Contábil:</a:t>
            </a:r>
          </a:p>
          <a:p>
            <a:pPr marL="742950" lvl="1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>
                <a:solidFill>
                  <a:srgbClr val="156082"/>
                </a:solidFill>
              </a:rPr>
              <a:t> a empresa deve providenciar a retificação e a reapresentação dos documentos e das demonstrações contábeis no prazo de 5 (cinco) dias úteis contados da ciência do resultado do processamento pela ANAC; e</a:t>
            </a:r>
          </a:p>
          <a:p>
            <a:pPr marL="742950" lvl="1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>
                <a:solidFill>
                  <a:srgbClr val="156082"/>
                </a:solidFill>
              </a:rPr>
              <a:t>se retificadas no prazo hábil, não implica a aplicação de medidas administrativas.</a:t>
            </a:r>
          </a:p>
          <a:p>
            <a:pPr marL="1200150" lvl="2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2000">
              <a:solidFill>
                <a:srgbClr val="1560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28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88E3B15-3086-9022-738F-CD93E8BB1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65" y="179277"/>
            <a:ext cx="1664914" cy="690939"/>
          </a:xfrm>
          <a:prstGeom prst="rect">
            <a:avLst/>
          </a:prstGeom>
        </p:spPr>
      </p:pic>
      <p:grpSp>
        <p:nvGrpSpPr>
          <p:cNvPr id="25" name="object 6">
            <a:extLst>
              <a:ext uri="{FF2B5EF4-FFF2-40B4-BE49-F238E27FC236}">
                <a16:creationId xmlns:a16="http://schemas.microsoft.com/office/drawing/2014/main" id="{54348870-0B4B-2436-4EB1-51950119D600}"/>
              </a:ext>
            </a:extLst>
          </p:cNvPr>
          <p:cNvGrpSpPr/>
          <p:nvPr/>
        </p:nvGrpSpPr>
        <p:grpSpPr>
          <a:xfrm>
            <a:off x="-103695" y="1218518"/>
            <a:ext cx="12192000" cy="487812"/>
            <a:chOff x="0" y="1171892"/>
            <a:chExt cx="9145270" cy="106680"/>
          </a:xfrm>
        </p:grpSpPr>
        <p:pic>
          <p:nvPicPr>
            <p:cNvPr id="26" name="object 7">
              <a:extLst>
                <a:ext uri="{FF2B5EF4-FFF2-40B4-BE49-F238E27FC236}">
                  <a16:creationId xmlns:a16="http://schemas.microsoft.com/office/drawing/2014/main" id="{505EB802-0244-5C42-63D8-3C66E9B9622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71892"/>
              <a:ext cx="9144000" cy="106616"/>
            </a:xfrm>
            <a:prstGeom prst="rect">
              <a:avLst/>
            </a:prstGeom>
          </p:spPr>
        </p:pic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2DB4E950-5754-FAE0-5B73-B0AC19B4FB5C}"/>
                </a:ext>
              </a:extLst>
            </p:cNvPr>
            <p:cNvSpPr/>
            <p:nvPr/>
          </p:nvSpPr>
          <p:spPr>
            <a:xfrm>
              <a:off x="761" y="120777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758"/>
            </a:p>
          </p:txBody>
        </p:sp>
      </p:grpSp>
      <p:pic>
        <p:nvPicPr>
          <p:cNvPr id="29" name="Imagem 28">
            <a:extLst>
              <a:ext uri="{FF2B5EF4-FFF2-40B4-BE49-F238E27FC236}">
                <a16:creationId xmlns:a16="http://schemas.microsoft.com/office/drawing/2014/main" id="{5A8ADA46-9B3C-D3A7-A43B-0D4BC75CF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5420" y="246888"/>
            <a:ext cx="2745115" cy="817188"/>
          </a:xfrm>
          <a:prstGeom prst="rect">
            <a:avLst/>
          </a:prstGeom>
        </p:spPr>
      </p:pic>
      <p:sp>
        <p:nvSpPr>
          <p:cNvPr id="2" name="Título 3">
            <a:extLst>
              <a:ext uri="{FF2B5EF4-FFF2-40B4-BE49-F238E27FC236}">
                <a16:creationId xmlns:a16="http://schemas.microsoft.com/office/drawing/2014/main" id="{099E2A7B-9498-0F39-0CE9-7177D8BA966D}"/>
              </a:ext>
            </a:extLst>
          </p:cNvPr>
          <p:cNvSpPr txBox="1">
            <a:spLocks/>
          </p:cNvSpPr>
          <p:nvPr/>
        </p:nvSpPr>
        <p:spPr>
          <a:xfrm>
            <a:off x="8965420" y="6455935"/>
            <a:ext cx="3323395" cy="3103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Envio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Fiscalização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de Dados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Contábeis</a:t>
            </a:r>
            <a:endParaRPr lang="en-US" sz="1600" b="0" kern="1200">
              <a:solidFill>
                <a:srgbClr val="0A436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4111CB6-9E50-4EFF-9473-2C62DA509D6D}"/>
              </a:ext>
            </a:extLst>
          </p:cNvPr>
          <p:cNvSpPr txBox="1"/>
          <p:nvPr/>
        </p:nvSpPr>
        <p:spPr>
          <a:xfrm>
            <a:off x="5810250" y="184178"/>
            <a:ext cx="60535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Fiscalização</a:t>
            </a:r>
          </a:p>
          <a:p>
            <a:r>
              <a:rPr lang="pt-BR" sz="24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Apuração de Infrações - Regulamentos</a:t>
            </a:r>
          </a:p>
          <a:p>
            <a:endParaRPr lang="pt-BR" sz="2000" b="1" spc="74">
              <a:solidFill>
                <a:schemeClr val="bg1">
                  <a:lumMod val="50000"/>
                </a:schemeClr>
              </a:solidFill>
              <a:ea typeface="Source Sans Pro" panose="020B0503030403020204" pitchFamily="34" charset="0"/>
            </a:endParaRP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291E0352-598C-E063-FC3F-F063E41FF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290" y="2113592"/>
            <a:ext cx="8329399" cy="2673428"/>
          </a:xfrm>
        </p:spPr>
        <p:txBody>
          <a:bodyPr>
            <a:normAutofit fontScale="25000" lnSpcReduction="20000"/>
          </a:bodyPr>
          <a:lstStyle/>
          <a:p>
            <a:pPr marL="539750" marR="6985" lvl="1" indent="-539750" algn="just" defTabSz="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Blip>
                <a:blip r:embed="rId6"/>
              </a:buBlip>
              <a:tabLst>
                <a:tab pos="469265" algn="l"/>
              </a:tabLst>
              <a:defRPr/>
            </a:pPr>
            <a:r>
              <a:rPr lang="pt-BR" sz="8000" b="1">
                <a:solidFill>
                  <a:srgbClr val="105170"/>
                </a:solidFill>
                <a:cs typeface="Times New Roman" pitchFamily="18" charset="0"/>
              </a:rPr>
              <a:t>Resolução ANAC nº 472/2018</a:t>
            </a:r>
          </a:p>
          <a:p>
            <a:pPr lvl="2" algn="just" defTabSz="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8000">
                <a:solidFill>
                  <a:srgbClr val="156082"/>
                </a:solidFill>
                <a:ea typeface="Calibri"/>
                <a:cs typeface="Times New Roman"/>
              </a:rPr>
              <a:t>Estabelece providências administrativas decorrentes do exercício das atividades de fiscalização sob competência da Anac.</a:t>
            </a:r>
          </a:p>
          <a:p>
            <a:pPr marL="539750" marR="6985" lvl="1" indent="-539750" algn="just" defTabSz="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Blip>
                <a:blip r:embed="rId6"/>
              </a:buBlip>
              <a:tabLst>
                <a:tab pos="469265" algn="l"/>
              </a:tabLst>
              <a:defRPr/>
            </a:pPr>
            <a:r>
              <a:rPr lang="pt-BR" sz="8000" b="1">
                <a:solidFill>
                  <a:srgbClr val="105170"/>
                </a:solidFill>
                <a:cs typeface="Times New Roman" pitchFamily="18" charset="0"/>
              </a:rPr>
              <a:t>Portaria nº 12.717/SAS/2023 </a:t>
            </a:r>
          </a:p>
          <a:p>
            <a:pPr lvl="2" algn="just" defTabSz="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8000">
                <a:solidFill>
                  <a:srgbClr val="156082"/>
                </a:solidFill>
                <a:ea typeface="Calibri"/>
                <a:cs typeface="Times New Roman"/>
              </a:rPr>
              <a:t>Aprova o Compêndio de Elementos de Fiscalização - CEF da Resolução nº 342, de 9 de setembro de 2014.</a:t>
            </a:r>
          </a:p>
          <a:p>
            <a:pPr marL="400050" lvl="2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pt-BR" sz="2000" b="1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pt-BR" sz="2600" b="1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pt-BR" sz="200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endParaRPr lang="pt-BR" sz="16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BBD9A604-48D1-D276-4910-D80B96E3A4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553" y="5101399"/>
            <a:ext cx="1436737" cy="1076166"/>
          </a:xfrm>
          <a:prstGeom prst="rect">
            <a:avLst/>
          </a:prstGeom>
          <a:solidFill>
            <a:srgbClr val="F65857"/>
          </a:solidFill>
        </p:spPr>
      </p:pic>
    </p:spTree>
    <p:extLst>
      <p:ext uri="{BB962C8B-B14F-4D97-AF65-F5344CB8AC3E}">
        <p14:creationId xmlns:p14="http://schemas.microsoft.com/office/powerpoint/2010/main" val="240400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88E3B15-3086-9022-738F-CD93E8BB1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65" y="179277"/>
            <a:ext cx="1664914" cy="690939"/>
          </a:xfrm>
          <a:prstGeom prst="rect">
            <a:avLst/>
          </a:prstGeom>
        </p:spPr>
      </p:pic>
      <p:grpSp>
        <p:nvGrpSpPr>
          <p:cNvPr id="25" name="object 6">
            <a:extLst>
              <a:ext uri="{FF2B5EF4-FFF2-40B4-BE49-F238E27FC236}">
                <a16:creationId xmlns:a16="http://schemas.microsoft.com/office/drawing/2014/main" id="{54348870-0B4B-2436-4EB1-51950119D600}"/>
              </a:ext>
            </a:extLst>
          </p:cNvPr>
          <p:cNvGrpSpPr/>
          <p:nvPr/>
        </p:nvGrpSpPr>
        <p:grpSpPr>
          <a:xfrm>
            <a:off x="0" y="1198666"/>
            <a:ext cx="12192000" cy="487812"/>
            <a:chOff x="0" y="1171892"/>
            <a:chExt cx="9145270" cy="106680"/>
          </a:xfrm>
        </p:grpSpPr>
        <p:pic>
          <p:nvPicPr>
            <p:cNvPr id="26" name="object 7">
              <a:extLst>
                <a:ext uri="{FF2B5EF4-FFF2-40B4-BE49-F238E27FC236}">
                  <a16:creationId xmlns:a16="http://schemas.microsoft.com/office/drawing/2014/main" id="{505EB802-0244-5C42-63D8-3C66E9B9622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71892"/>
              <a:ext cx="9144000" cy="106616"/>
            </a:xfrm>
            <a:prstGeom prst="rect">
              <a:avLst/>
            </a:prstGeom>
          </p:spPr>
        </p:pic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2DB4E950-5754-FAE0-5B73-B0AC19B4FB5C}"/>
                </a:ext>
              </a:extLst>
            </p:cNvPr>
            <p:cNvSpPr/>
            <p:nvPr/>
          </p:nvSpPr>
          <p:spPr>
            <a:xfrm>
              <a:off x="761" y="120777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758"/>
            </a:p>
          </p:txBody>
        </p:sp>
      </p:grpSp>
      <p:pic>
        <p:nvPicPr>
          <p:cNvPr id="29" name="Imagem 28">
            <a:extLst>
              <a:ext uri="{FF2B5EF4-FFF2-40B4-BE49-F238E27FC236}">
                <a16:creationId xmlns:a16="http://schemas.microsoft.com/office/drawing/2014/main" id="{5A8ADA46-9B3C-D3A7-A43B-0D4BC75CF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5420" y="246888"/>
            <a:ext cx="2745115" cy="817188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B12069A0-42A8-F632-A7FA-C00EF3AAB3D4}"/>
              </a:ext>
            </a:extLst>
          </p:cNvPr>
          <p:cNvSpPr txBox="1"/>
          <p:nvPr/>
        </p:nvSpPr>
        <p:spPr>
          <a:xfrm>
            <a:off x="7001097" y="434206"/>
            <a:ext cx="4819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Fiscalização</a:t>
            </a:r>
          </a:p>
          <a:p>
            <a:r>
              <a:rPr lang="pt-BR" sz="24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Fluxograma da Fiscalização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EA79DE6-7FAC-1282-9F37-A76323B4AFCC}"/>
              </a:ext>
            </a:extLst>
          </p:cNvPr>
          <p:cNvSpPr/>
          <p:nvPr/>
        </p:nvSpPr>
        <p:spPr>
          <a:xfrm>
            <a:off x="2998390" y="2160171"/>
            <a:ext cx="1677677" cy="447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pt-BR" sz="1600" b="1">
                <a:solidFill>
                  <a:schemeClr val="bg1"/>
                </a:solidFill>
              </a:rPr>
              <a:t>Fim do Prazo de Envio</a:t>
            </a:r>
            <a:endParaRPr lang="pt-BR" sz="16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064EF91-F9B4-F1B2-C053-6A077F9981AB}"/>
              </a:ext>
            </a:extLst>
          </p:cNvPr>
          <p:cNvSpPr/>
          <p:nvPr/>
        </p:nvSpPr>
        <p:spPr>
          <a:xfrm>
            <a:off x="6589619" y="2176792"/>
            <a:ext cx="1677677" cy="43096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pt-BR" sz="1600" b="1">
                <a:solidFill>
                  <a:schemeClr val="bg1"/>
                </a:solidFill>
              </a:rPr>
              <a:t>Término da Fiscalização</a:t>
            </a:r>
            <a:endParaRPr lang="pt-BR" sz="16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41CA2DE8-8FD1-26F9-E945-3508B83A4D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111284"/>
              </p:ext>
            </p:extLst>
          </p:nvPr>
        </p:nvGraphicFramePr>
        <p:xfrm>
          <a:off x="246000" y="3276600"/>
          <a:ext cx="11520000" cy="2304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1018936964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521973986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311511879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405035021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4088247247"/>
                    </a:ext>
                  </a:extLst>
                </a:gridCol>
              </a:tblGrid>
              <a:tr h="432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Prazo de Envio das Demonstrações/Documentos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pt-BR" sz="1600" b="1" u="none" strike="noStrike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604426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i="0" u="none" strike="noStrike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5484504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15608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1600" b="1" i="0" u="none" strike="noStrike">
                        <a:solidFill>
                          <a:srgbClr val="15608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1600" b="1" i="0" u="none" strike="noStrike">
                        <a:solidFill>
                          <a:srgbClr val="15608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1600" b="1" i="0" u="none" strike="noStrike">
                        <a:solidFill>
                          <a:srgbClr val="15608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1600" b="1" i="0" u="none" strike="noStrike">
                        <a:solidFill>
                          <a:srgbClr val="15608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000217"/>
                  </a:ext>
                </a:extLst>
              </a:tr>
            </a:tbl>
          </a:graphicData>
        </a:graphic>
      </p:graphicFrame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77BF764F-5097-365C-8EBC-68610D548AD5}"/>
              </a:ext>
            </a:extLst>
          </p:cNvPr>
          <p:cNvCxnSpPr>
            <a:cxnSpLocks/>
          </p:cNvCxnSpPr>
          <p:nvPr/>
        </p:nvCxnSpPr>
        <p:spPr>
          <a:xfrm>
            <a:off x="481465" y="3000375"/>
            <a:ext cx="2962275" cy="0"/>
          </a:xfrm>
          <a:prstGeom prst="straightConnector1">
            <a:avLst/>
          </a:prstGeom>
          <a:ln w="28575">
            <a:solidFill>
              <a:schemeClr val="accent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E8D47682-82EA-2187-244A-D077FF4B2C78}"/>
              </a:ext>
            </a:extLst>
          </p:cNvPr>
          <p:cNvCxnSpPr>
            <a:cxnSpLocks/>
          </p:cNvCxnSpPr>
          <p:nvPr/>
        </p:nvCxnSpPr>
        <p:spPr>
          <a:xfrm>
            <a:off x="4063797" y="3000375"/>
            <a:ext cx="2937300" cy="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938CDFCC-2048-8238-9990-A5A0B907AB47}"/>
              </a:ext>
            </a:extLst>
          </p:cNvPr>
          <p:cNvCxnSpPr/>
          <p:nvPr/>
        </p:nvCxnSpPr>
        <p:spPr>
          <a:xfrm>
            <a:off x="7858800" y="3000375"/>
            <a:ext cx="3390225" cy="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ítulo 3">
            <a:extLst>
              <a:ext uri="{FF2B5EF4-FFF2-40B4-BE49-F238E27FC236}">
                <a16:creationId xmlns:a16="http://schemas.microsoft.com/office/drawing/2014/main" id="{CFC91D23-AEEC-CA70-89E8-49AAD050B1C0}"/>
              </a:ext>
            </a:extLst>
          </p:cNvPr>
          <p:cNvSpPr txBox="1">
            <a:spLocks/>
          </p:cNvSpPr>
          <p:nvPr/>
        </p:nvSpPr>
        <p:spPr>
          <a:xfrm>
            <a:off x="8965420" y="6455935"/>
            <a:ext cx="3323395" cy="3103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Envio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Fiscalização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de Dados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Contábeis</a:t>
            </a:r>
            <a:endParaRPr lang="en-US" sz="1600" b="0" kern="1200">
              <a:solidFill>
                <a:srgbClr val="0A4362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0" name="Tabela 39">
            <a:extLst>
              <a:ext uri="{FF2B5EF4-FFF2-40B4-BE49-F238E27FC236}">
                <a16:creationId xmlns:a16="http://schemas.microsoft.com/office/drawing/2014/main" id="{1A97878D-2E9D-BC53-F443-79DDF938EE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339449"/>
              </p:ext>
            </p:extLst>
          </p:nvPr>
        </p:nvGraphicFramePr>
        <p:xfrm>
          <a:off x="246000" y="3276600"/>
          <a:ext cx="11520000" cy="2304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1018936964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521973986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311511879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405035021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4088247247"/>
                    </a:ext>
                  </a:extLst>
                </a:gridCol>
              </a:tblGrid>
              <a:tr h="432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Prazo de Envio das Demonstrações/Documentos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pt-BR" sz="1600" b="1" u="none" strike="noStrike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604426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i="0" u="none" strike="noStrike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5484504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156082"/>
                          </a:solidFill>
                          <a:effectLst/>
                          <a:latin typeface="+mn-lt"/>
                        </a:rPr>
                        <a:t>Cumprir com a obrigação de envio de demonstrações e documentos.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1600" b="1" i="0" u="none" strike="noStrike">
                        <a:solidFill>
                          <a:srgbClr val="15608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1600" b="1" i="0" u="none" strike="noStrike">
                        <a:solidFill>
                          <a:srgbClr val="15608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1600" b="1" i="0" u="none" strike="noStrike">
                        <a:solidFill>
                          <a:srgbClr val="15608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1600" b="1" i="0" u="none" strike="noStrike">
                        <a:solidFill>
                          <a:srgbClr val="15608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000217"/>
                  </a:ext>
                </a:extLst>
              </a:tr>
            </a:tbl>
          </a:graphicData>
        </a:graphic>
      </p:graphicFrame>
      <p:graphicFrame>
        <p:nvGraphicFramePr>
          <p:cNvPr id="42" name="Tabela 41">
            <a:extLst>
              <a:ext uri="{FF2B5EF4-FFF2-40B4-BE49-F238E27FC236}">
                <a16:creationId xmlns:a16="http://schemas.microsoft.com/office/drawing/2014/main" id="{90849584-A285-256C-0EBE-6A9E451F5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677449"/>
              </p:ext>
            </p:extLst>
          </p:nvPr>
        </p:nvGraphicFramePr>
        <p:xfrm>
          <a:off x="246000" y="3298111"/>
          <a:ext cx="11520000" cy="2304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1018936964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521973986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311511879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405035021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4088247247"/>
                    </a:ext>
                  </a:extLst>
                </a:gridCol>
              </a:tblGrid>
              <a:tr h="432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Prazo de Envio das Demonstrações/Documentos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Fiscalização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pt-BR" sz="1600" b="1" u="none" strike="noStrike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604426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Tempestividade</a:t>
                      </a:r>
                      <a:endParaRPr lang="pt-BR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Qualidade</a:t>
                      </a:r>
                      <a:endParaRPr lang="pt-BR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i="0" u="none" strike="noStrike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5484504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156082"/>
                          </a:solidFill>
                          <a:effectLst/>
                          <a:latin typeface="+mn-lt"/>
                        </a:rPr>
                        <a:t>Cumprir com a obrigação de envio de demonstrações e documentos.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1600" b="1" i="0" u="none" strike="noStrike">
                        <a:solidFill>
                          <a:srgbClr val="15608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1600" b="1" i="0" u="none" strike="noStrike">
                        <a:solidFill>
                          <a:srgbClr val="15608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1600" b="1" i="0" u="none" strike="noStrike">
                        <a:solidFill>
                          <a:srgbClr val="15608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1600" b="1" i="0" u="none" strike="noStrike">
                        <a:solidFill>
                          <a:srgbClr val="15608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000217"/>
                  </a:ext>
                </a:extLst>
              </a:tr>
            </a:tbl>
          </a:graphicData>
        </a:graphic>
      </p:graphicFrame>
      <p:graphicFrame>
        <p:nvGraphicFramePr>
          <p:cNvPr id="43" name="Tabela 42">
            <a:extLst>
              <a:ext uri="{FF2B5EF4-FFF2-40B4-BE49-F238E27FC236}">
                <a16:creationId xmlns:a16="http://schemas.microsoft.com/office/drawing/2014/main" id="{C033AAC2-BFB4-BA9F-05DC-CA5AF43B0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020870"/>
              </p:ext>
            </p:extLst>
          </p:nvPr>
        </p:nvGraphicFramePr>
        <p:xfrm>
          <a:off x="246000" y="3276600"/>
          <a:ext cx="11520000" cy="2304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1018936964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521973986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311511879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405035021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4088247247"/>
                    </a:ext>
                  </a:extLst>
                </a:gridCol>
              </a:tblGrid>
              <a:tr h="432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Prazo de Envio das Demonstrações/Documentos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Fiscalização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pt-BR" sz="1600" b="1" u="none" strike="noStrike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604426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Tempestividade</a:t>
                      </a:r>
                      <a:endParaRPr lang="pt-BR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Qualidade</a:t>
                      </a:r>
                      <a:endParaRPr lang="pt-BR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i="0" u="none" strike="noStrike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5484504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156082"/>
                          </a:solidFill>
                          <a:effectLst/>
                          <a:latin typeface="+mn-lt"/>
                        </a:rPr>
                        <a:t>Cumprir com a obrigação de envio de demonstrações e documentos.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600" b="1" i="0" u="none" strike="noStrike">
                          <a:solidFill>
                            <a:srgbClr val="156082"/>
                          </a:solidFill>
                          <a:effectLst/>
                          <a:latin typeface="+mn-lt"/>
                        </a:rPr>
                        <a:t>Tempestivo</a:t>
                      </a:r>
                    </a:p>
                    <a:p>
                      <a:pPr lvl="0" algn="ctr" font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600" b="1" i="0" u="none" strike="noStrike">
                          <a:solidFill>
                            <a:srgbClr val="156082"/>
                          </a:solidFill>
                          <a:effectLst/>
                          <a:latin typeface="+mn-lt"/>
                        </a:rPr>
                        <a:t>Intempestivo</a:t>
                      </a:r>
                    </a:p>
                    <a:p>
                      <a:pPr lvl="0" algn="ctr" font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600" b="1" i="0" u="none" strike="noStrike">
                          <a:solidFill>
                            <a:srgbClr val="156082"/>
                          </a:solidFill>
                          <a:effectLst/>
                          <a:latin typeface="+mn-lt"/>
                        </a:rPr>
                        <a:t>Ausência de Envio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600" b="1" i="0" u="none" strike="noStrike">
                          <a:solidFill>
                            <a:srgbClr val="156082"/>
                          </a:solidFill>
                          <a:effectLst/>
                          <a:latin typeface="+mn-lt"/>
                        </a:rPr>
                        <a:t>De acordo</a:t>
                      </a:r>
                    </a:p>
                    <a:p>
                      <a:pPr algn="ctr" font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600" b="1" i="0" u="none" strike="noStrike">
                          <a:solidFill>
                            <a:srgbClr val="156082"/>
                          </a:solidFill>
                          <a:effectLst/>
                          <a:latin typeface="+mn-lt"/>
                        </a:rPr>
                        <a:t>Em desacordo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1600" b="1" i="0" u="none" strike="noStrike">
                        <a:solidFill>
                          <a:srgbClr val="15608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1600" b="1" i="0" u="none" strike="noStrike">
                        <a:solidFill>
                          <a:srgbClr val="15608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000217"/>
                  </a:ext>
                </a:extLst>
              </a:tr>
            </a:tbl>
          </a:graphicData>
        </a:graphic>
      </p:graphicFrame>
      <p:graphicFrame>
        <p:nvGraphicFramePr>
          <p:cNvPr id="44" name="Tabela 43">
            <a:extLst>
              <a:ext uri="{FF2B5EF4-FFF2-40B4-BE49-F238E27FC236}">
                <a16:creationId xmlns:a16="http://schemas.microsoft.com/office/drawing/2014/main" id="{0B91D209-8058-F084-3994-5966ADC86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93592"/>
              </p:ext>
            </p:extLst>
          </p:nvPr>
        </p:nvGraphicFramePr>
        <p:xfrm>
          <a:off x="246000" y="3287356"/>
          <a:ext cx="11520000" cy="2304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1018936964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521973986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311511879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405035021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4088247247"/>
                    </a:ext>
                  </a:extLst>
                </a:gridCol>
              </a:tblGrid>
              <a:tr h="432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Prazo de Envio das Demonstrações/Documentos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Fiscalização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Aplicação de Providências Administrativas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604426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Tempestividade</a:t>
                      </a:r>
                      <a:endParaRPr lang="pt-BR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Qualidade</a:t>
                      </a:r>
                      <a:endParaRPr lang="pt-BR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Preventivas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Sancionatória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484504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156082"/>
                          </a:solidFill>
                          <a:effectLst/>
                          <a:latin typeface="+mn-lt"/>
                        </a:rPr>
                        <a:t>Cumprir com a obrigação de envio de demonstrações e documentos.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600" b="1" i="0" u="none" strike="noStrike">
                          <a:solidFill>
                            <a:srgbClr val="156082"/>
                          </a:solidFill>
                          <a:effectLst/>
                          <a:latin typeface="+mn-lt"/>
                        </a:rPr>
                        <a:t>Tempestivo</a:t>
                      </a:r>
                    </a:p>
                    <a:p>
                      <a:pPr lvl="0" algn="ctr" font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600" b="1" i="0" u="none" strike="noStrike">
                          <a:solidFill>
                            <a:srgbClr val="156082"/>
                          </a:solidFill>
                          <a:effectLst/>
                          <a:latin typeface="+mn-lt"/>
                        </a:rPr>
                        <a:t>Intempestivo</a:t>
                      </a:r>
                    </a:p>
                    <a:p>
                      <a:pPr lvl="0" algn="ctr" font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600" b="1" i="0" u="none" strike="noStrike">
                          <a:solidFill>
                            <a:srgbClr val="156082"/>
                          </a:solidFill>
                          <a:effectLst/>
                          <a:latin typeface="+mn-lt"/>
                        </a:rPr>
                        <a:t>Ausência de Envio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600" b="1" i="0" u="none" strike="noStrike">
                          <a:solidFill>
                            <a:srgbClr val="156082"/>
                          </a:solidFill>
                          <a:effectLst/>
                          <a:latin typeface="+mn-lt"/>
                        </a:rPr>
                        <a:t>De acordo</a:t>
                      </a:r>
                    </a:p>
                    <a:p>
                      <a:pPr algn="ctr" font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600" b="1" i="0" u="none" strike="noStrike">
                          <a:solidFill>
                            <a:srgbClr val="156082"/>
                          </a:solidFill>
                          <a:effectLst/>
                          <a:latin typeface="+mn-lt"/>
                        </a:rPr>
                        <a:t>Em desacordo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1600" b="1" i="0" u="none" strike="noStrike">
                        <a:solidFill>
                          <a:srgbClr val="15608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1600" b="1" i="0" u="none" strike="noStrike">
                        <a:solidFill>
                          <a:srgbClr val="15608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000217"/>
                  </a:ext>
                </a:extLst>
              </a:tr>
            </a:tbl>
          </a:graphicData>
        </a:graphic>
      </p:graphicFrame>
      <p:graphicFrame>
        <p:nvGraphicFramePr>
          <p:cNvPr id="45" name="Tabela 44">
            <a:extLst>
              <a:ext uri="{FF2B5EF4-FFF2-40B4-BE49-F238E27FC236}">
                <a16:creationId xmlns:a16="http://schemas.microsoft.com/office/drawing/2014/main" id="{0C8C506E-9755-6656-DF44-FF0C48708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122792"/>
              </p:ext>
            </p:extLst>
          </p:nvPr>
        </p:nvGraphicFramePr>
        <p:xfrm>
          <a:off x="246000" y="3287355"/>
          <a:ext cx="11520000" cy="2304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1018936964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521973986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311511879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405035021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4088247247"/>
                    </a:ext>
                  </a:extLst>
                </a:gridCol>
              </a:tblGrid>
              <a:tr h="432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Prazo de Envio das Demonstrações/Documentos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Fiscalização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Aplicação de Providências Administrativas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604426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Tempestividade</a:t>
                      </a:r>
                      <a:endParaRPr lang="pt-BR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Qualidade</a:t>
                      </a:r>
                      <a:endParaRPr lang="pt-BR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Preventivas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Sancionatórias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484504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156082"/>
                          </a:solidFill>
                          <a:effectLst/>
                          <a:latin typeface="+mn-lt"/>
                        </a:rPr>
                        <a:t>Cumprir com a obrigação de envio de demonstrações e documentos.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600" b="1" i="0" u="none" strike="noStrike">
                          <a:solidFill>
                            <a:srgbClr val="156082"/>
                          </a:solidFill>
                          <a:effectLst/>
                          <a:latin typeface="+mn-lt"/>
                        </a:rPr>
                        <a:t>Tempestivo</a:t>
                      </a:r>
                    </a:p>
                    <a:p>
                      <a:pPr lvl="0" algn="ctr" font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600" b="1" i="0" u="none" strike="noStrike">
                          <a:solidFill>
                            <a:srgbClr val="156082"/>
                          </a:solidFill>
                          <a:effectLst/>
                          <a:latin typeface="+mn-lt"/>
                        </a:rPr>
                        <a:t>Intempestivo</a:t>
                      </a:r>
                    </a:p>
                    <a:p>
                      <a:pPr lvl="0" algn="ctr" font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600" b="1" i="0" u="none" strike="noStrike">
                          <a:solidFill>
                            <a:srgbClr val="156082"/>
                          </a:solidFill>
                          <a:effectLst/>
                          <a:latin typeface="+mn-lt"/>
                        </a:rPr>
                        <a:t>Ausência de Envio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600" b="1" i="0" u="none" strike="noStrike">
                          <a:solidFill>
                            <a:srgbClr val="156082"/>
                          </a:solidFill>
                          <a:effectLst/>
                          <a:latin typeface="+mn-lt"/>
                        </a:rPr>
                        <a:t>De acordo</a:t>
                      </a:r>
                    </a:p>
                    <a:p>
                      <a:pPr algn="ctr" font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600" b="1" i="0" u="none" strike="noStrike">
                          <a:solidFill>
                            <a:srgbClr val="156082"/>
                          </a:solidFill>
                          <a:effectLst/>
                          <a:latin typeface="+mn-lt"/>
                        </a:rPr>
                        <a:t>Em desacordo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600" b="1" i="0" u="none" strike="noStrike">
                          <a:solidFill>
                            <a:srgbClr val="156082"/>
                          </a:solidFill>
                          <a:effectLst/>
                          <a:latin typeface="+mn-lt"/>
                        </a:rPr>
                        <a:t>ACI</a:t>
                      </a:r>
                    </a:p>
                    <a:p>
                      <a:pPr algn="ctr" font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600" b="1" i="0" u="none" strike="noStrike">
                          <a:solidFill>
                            <a:srgbClr val="156082"/>
                          </a:solidFill>
                          <a:effectLst/>
                          <a:latin typeface="+mn-lt"/>
                        </a:rPr>
                        <a:t>SRCI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600" b="1" i="0" u="none" strike="noStrike">
                          <a:solidFill>
                            <a:srgbClr val="156082"/>
                          </a:solidFill>
                          <a:effectLst/>
                          <a:latin typeface="+mn-lt"/>
                        </a:rPr>
                        <a:t>Multa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000217"/>
                  </a:ext>
                </a:extLst>
              </a:tr>
            </a:tbl>
          </a:graphicData>
        </a:graphic>
      </p:graphicFrame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5DEA13F9-E50F-DE58-0907-F3BB77019FF9}"/>
              </a:ext>
            </a:extLst>
          </p:cNvPr>
          <p:cNvCxnSpPr>
            <a:cxnSpLocks/>
          </p:cNvCxnSpPr>
          <p:nvPr/>
        </p:nvCxnSpPr>
        <p:spPr>
          <a:xfrm>
            <a:off x="3835882" y="2607761"/>
            <a:ext cx="0" cy="325792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40F624AD-15E5-0AA7-B862-658723E49F8E}"/>
              </a:ext>
            </a:extLst>
          </p:cNvPr>
          <p:cNvCxnSpPr>
            <a:cxnSpLocks/>
          </p:cNvCxnSpPr>
          <p:nvPr/>
        </p:nvCxnSpPr>
        <p:spPr>
          <a:xfrm>
            <a:off x="7441357" y="2607761"/>
            <a:ext cx="0" cy="335660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78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88E3B15-3086-9022-738F-CD93E8BB1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65" y="179277"/>
            <a:ext cx="1664914" cy="690939"/>
          </a:xfrm>
          <a:prstGeom prst="rect">
            <a:avLst/>
          </a:prstGeom>
        </p:spPr>
      </p:pic>
      <p:grpSp>
        <p:nvGrpSpPr>
          <p:cNvPr id="25" name="object 6">
            <a:extLst>
              <a:ext uri="{FF2B5EF4-FFF2-40B4-BE49-F238E27FC236}">
                <a16:creationId xmlns:a16="http://schemas.microsoft.com/office/drawing/2014/main" id="{54348870-0B4B-2436-4EB1-51950119D600}"/>
              </a:ext>
            </a:extLst>
          </p:cNvPr>
          <p:cNvGrpSpPr/>
          <p:nvPr/>
        </p:nvGrpSpPr>
        <p:grpSpPr>
          <a:xfrm>
            <a:off x="-103695" y="1218518"/>
            <a:ext cx="12192000" cy="487812"/>
            <a:chOff x="0" y="1171892"/>
            <a:chExt cx="9145270" cy="106680"/>
          </a:xfrm>
        </p:grpSpPr>
        <p:pic>
          <p:nvPicPr>
            <p:cNvPr id="26" name="object 7">
              <a:extLst>
                <a:ext uri="{FF2B5EF4-FFF2-40B4-BE49-F238E27FC236}">
                  <a16:creationId xmlns:a16="http://schemas.microsoft.com/office/drawing/2014/main" id="{505EB802-0244-5C42-63D8-3C66E9B9622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71892"/>
              <a:ext cx="9144000" cy="106616"/>
            </a:xfrm>
            <a:prstGeom prst="rect">
              <a:avLst/>
            </a:prstGeom>
          </p:spPr>
        </p:pic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2DB4E950-5754-FAE0-5B73-B0AC19B4FB5C}"/>
                </a:ext>
              </a:extLst>
            </p:cNvPr>
            <p:cNvSpPr/>
            <p:nvPr/>
          </p:nvSpPr>
          <p:spPr>
            <a:xfrm>
              <a:off x="761" y="120777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758"/>
            </a:p>
          </p:txBody>
        </p:sp>
      </p:grpSp>
      <p:pic>
        <p:nvPicPr>
          <p:cNvPr id="29" name="Imagem 28">
            <a:extLst>
              <a:ext uri="{FF2B5EF4-FFF2-40B4-BE49-F238E27FC236}">
                <a16:creationId xmlns:a16="http://schemas.microsoft.com/office/drawing/2014/main" id="{5A8ADA46-9B3C-D3A7-A43B-0D4BC75CF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5420" y="246888"/>
            <a:ext cx="2745115" cy="81718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4111CB6-9E50-4EFF-9473-2C62DA509D6D}"/>
              </a:ext>
            </a:extLst>
          </p:cNvPr>
          <p:cNvSpPr txBox="1"/>
          <p:nvPr/>
        </p:nvSpPr>
        <p:spPr>
          <a:xfrm>
            <a:off x="5905501" y="271764"/>
            <a:ext cx="5853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Fiscalização</a:t>
            </a:r>
          </a:p>
          <a:p>
            <a:r>
              <a:rPr lang="pt-BR" sz="24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Apuração de Infrações - Mapeamento</a:t>
            </a:r>
            <a:endParaRPr lang="pt-BR" sz="2000" b="1" spc="74">
              <a:solidFill>
                <a:schemeClr val="bg1">
                  <a:lumMod val="50000"/>
                </a:schemeClr>
              </a:solidFill>
              <a:ea typeface="Source Sans Pro" panose="020B0503030403020204" pitchFamily="34" charset="0"/>
            </a:endParaRPr>
          </a:p>
        </p:txBody>
      </p:sp>
      <p:graphicFrame>
        <p:nvGraphicFramePr>
          <p:cNvPr id="39" name="Tabela 38">
            <a:extLst>
              <a:ext uri="{FF2B5EF4-FFF2-40B4-BE49-F238E27FC236}">
                <a16:creationId xmlns:a16="http://schemas.microsoft.com/office/drawing/2014/main" id="{5F9BF002-4B32-D804-D92D-884DA9D6EC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479499"/>
              </p:ext>
            </p:extLst>
          </p:nvPr>
        </p:nvGraphicFramePr>
        <p:xfrm>
          <a:off x="915427" y="2776899"/>
          <a:ext cx="10361146" cy="178368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val="2812511878"/>
                    </a:ext>
                  </a:extLst>
                </a:gridCol>
                <a:gridCol w="1492748">
                  <a:extLst>
                    <a:ext uri="{9D8B030D-6E8A-4147-A177-3AD203B41FA5}">
                      <a16:colId xmlns:a16="http://schemas.microsoft.com/office/drawing/2014/main" val="349823470"/>
                    </a:ext>
                  </a:extLst>
                </a:gridCol>
                <a:gridCol w="1194199">
                  <a:extLst>
                    <a:ext uri="{9D8B030D-6E8A-4147-A177-3AD203B41FA5}">
                      <a16:colId xmlns:a16="http://schemas.microsoft.com/office/drawing/2014/main" val="2215334106"/>
                    </a:ext>
                  </a:extLst>
                </a:gridCol>
                <a:gridCol w="1194199">
                  <a:extLst>
                    <a:ext uri="{9D8B030D-6E8A-4147-A177-3AD203B41FA5}">
                      <a16:colId xmlns:a16="http://schemas.microsoft.com/office/drawing/2014/main" val="2132260533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785266915"/>
                    </a:ext>
                  </a:extLst>
                </a:gridCol>
              </a:tblGrid>
              <a:tr h="432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Obrigação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Fiscalização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Providência Administrativa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690665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Tempestividade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Qualidade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Providência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Incidência da Sanção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315606"/>
                  </a:ext>
                </a:extLst>
              </a:tr>
              <a:tr h="4320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Manter em situação regular a habilitação profissional do contador/auditor.</a:t>
                      </a:r>
                      <a:endParaRPr lang="pt-BR" sz="1600" b="1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Não se aplica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De acordo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550227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Em desacordo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Multa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 por período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487335"/>
                  </a:ext>
                </a:extLst>
              </a:tr>
            </a:tbl>
          </a:graphicData>
        </a:graphic>
      </p:graphicFrame>
      <p:sp>
        <p:nvSpPr>
          <p:cNvPr id="49" name="Título 3">
            <a:extLst>
              <a:ext uri="{FF2B5EF4-FFF2-40B4-BE49-F238E27FC236}">
                <a16:creationId xmlns:a16="http://schemas.microsoft.com/office/drawing/2014/main" id="{2C8633B0-3CAD-DF69-5DEA-94C650B7F17F}"/>
              </a:ext>
            </a:extLst>
          </p:cNvPr>
          <p:cNvSpPr txBox="1">
            <a:spLocks/>
          </p:cNvSpPr>
          <p:nvPr/>
        </p:nvSpPr>
        <p:spPr>
          <a:xfrm>
            <a:off x="8965420" y="6455935"/>
            <a:ext cx="3323395" cy="3103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Envio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Fiscalização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de Dados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Contábeis</a:t>
            </a:r>
            <a:endParaRPr lang="en-US" sz="1600" b="0" kern="1200">
              <a:solidFill>
                <a:srgbClr val="0A436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2" name="Imagem 51">
            <a:extLst>
              <a:ext uri="{FF2B5EF4-FFF2-40B4-BE49-F238E27FC236}">
                <a16:creationId xmlns:a16="http://schemas.microsoft.com/office/drawing/2014/main" id="{5084D5F3-FD4E-6ED6-D523-656F25B4D4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5285" y="320614"/>
            <a:ext cx="962026" cy="720591"/>
          </a:xfrm>
          <a:prstGeom prst="rect">
            <a:avLst/>
          </a:prstGeom>
          <a:solidFill>
            <a:srgbClr val="F65857"/>
          </a:solidFill>
        </p:spPr>
      </p:pic>
    </p:spTree>
    <p:extLst>
      <p:ext uri="{BB962C8B-B14F-4D97-AF65-F5344CB8AC3E}">
        <p14:creationId xmlns:p14="http://schemas.microsoft.com/office/powerpoint/2010/main" val="264674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88E3B15-3086-9022-738F-CD93E8BB1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65" y="179277"/>
            <a:ext cx="1664914" cy="690939"/>
          </a:xfrm>
          <a:prstGeom prst="rect">
            <a:avLst/>
          </a:prstGeom>
        </p:spPr>
      </p:pic>
      <p:grpSp>
        <p:nvGrpSpPr>
          <p:cNvPr id="25" name="object 6">
            <a:extLst>
              <a:ext uri="{FF2B5EF4-FFF2-40B4-BE49-F238E27FC236}">
                <a16:creationId xmlns:a16="http://schemas.microsoft.com/office/drawing/2014/main" id="{54348870-0B4B-2436-4EB1-51950119D600}"/>
              </a:ext>
            </a:extLst>
          </p:cNvPr>
          <p:cNvGrpSpPr/>
          <p:nvPr/>
        </p:nvGrpSpPr>
        <p:grpSpPr>
          <a:xfrm>
            <a:off x="-103695" y="1218518"/>
            <a:ext cx="12192000" cy="487812"/>
            <a:chOff x="0" y="1171892"/>
            <a:chExt cx="9145270" cy="106680"/>
          </a:xfrm>
        </p:grpSpPr>
        <p:pic>
          <p:nvPicPr>
            <p:cNvPr id="26" name="object 7">
              <a:extLst>
                <a:ext uri="{FF2B5EF4-FFF2-40B4-BE49-F238E27FC236}">
                  <a16:creationId xmlns:a16="http://schemas.microsoft.com/office/drawing/2014/main" id="{505EB802-0244-5C42-63D8-3C66E9B9622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71892"/>
              <a:ext cx="9144000" cy="106616"/>
            </a:xfrm>
            <a:prstGeom prst="rect">
              <a:avLst/>
            </a:prstGeom>
          </p:spPr>
        </p:pic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2DB4E950-5754-FAE0-5B73-B0AC19B4FB5C}"/>
                </a:ext>
              </a:extLst>
            </p:cNvPr>
            <p:cNvSpPr/>
            <p:nvPr/>
          </p:nvSpPr>
          <p:spPr>
            <a:xfrm>
              <a:off x="761" y="120777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758"/>
            </a:p>
          </p:txBody>
        </p:sp>
      </p:grpSp>
      <p:pic>
        <p:nvPicPr>
          <p:cNvPr id="29" name="Imagem 28">
            <a:extLst>
              <a:ext uri="{FF2B5EF4-FFF2-40B4-BE49-F238E27FC236}">
                <a16:creationId xmlns:a16="http://schemas.microsoft.com/office/drawing/2014/main" id="{5A8ADA46-9B3C-D3A7-A43B-0D4BC75CF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5420" y="246888"/>
            <a:ext cx="2745115" cy="81718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4111CB6-9E50-4EFF-9473-2C62DA509D6D}"/>
              </a:ext>
            </a:extLst>
          </p:cNvPr>
          <p:cNvSpPr txBox="1"/>
          <p:nvPr/>
        </p:nvSpPr>
        <p:spPr>
          <a:xfrm>
            <a:off x="5857875" y="271764"/>
            <a:ext cx="5901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Fiscalização</a:t>
            </a:r>
          </a:p>
          <a:p>
            <a:r>
              <a:rPr lang="pt-BR" sz="24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Apuração de Infrações - Mapeamento</a:t>
            </a:r>
            <a:endParaRPr lang="pt-BR" sz="2000" b="1" spc="74">
              <a:solidFill>
                <a:schemeClr val="bg1">
                  <a:lumMod val="50000"/>
                </a:schemeClr>
              </a:solidFill>
              <a:ea typeface="Source Sans Pro" panose="020B0503030403020204" pitchFamily="34" charset="0"/>
            </a:endParaRPr>
          </a:p>
        </p:txBody>
      </p:sp>
      <p:pic>
        <p:nvPicPr>
          <p:cNvPr id="48" name="Imagem 47">
            <a:extLst>
              <a:ext uri="{FF2B5EF4-FFF2-40B4-BE49-F238E27FC236}">
                <a16:creationId xmlns:a16="http://schemas.microsoft.com/office/drawing/2014/main" id="{48E15D32-0B1F-4920-E5A5-446A71CC05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9061" y="462654"/>
            <a:ext cx="962026" cy="720591"/>
          </a:xfrm>
          <a:prstGeom prst="rect">
            <a:avLst/>
          </a:prstGeom>
          <a:solidFill>
            <a:srgbClr val="F65857"/>
          </a:solidFill>
        </p:spPr>
      </p:pic>
      <p:sp>
        <p:nvSpPr>
          <p:cNvPr id="49" name="Título 3">
            <a:extLst>
              <a:ext uri="{FF2B5EF4-FFF2-40B4-BE49-F238E27FC236}">
                <a16:creationId xmlns:a16="http://schemas.microsoft.com/office/drawing/2014/main" id="{2C8633B0-3CAD-DF69-5DEA-94C650B7F17F}"/>
              </a:ext>
            </a:extLst>
          </p:cNvPr>
          <p:cNvSpPr txBox="1">
            <a:spLocks/>
          </p:cNvSpPr>
          <p:nvPr/>
        </p:nvSpPr>
        <p:spPr>
          <a:xfrm>
            <a:off x="8965420" y="6455935"/>
            <a:ext cx="3323395" cy="3103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Envio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Fiscalização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de Dados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Contábeis</a:t>
            </a:r>
            <a:endParaRPr lang="en-US" sz="1600" b="0" kern="1200">
              <a:solidFill>
                <a:srgbClr val="0A4362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33F7BB70-CEA9-295A-AB69-5B6881D956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330117"/>
              </p:ext>
            </p:extLst>
          </p:nvPr>
        </p:nvGraphicFramePr>
        <p:xfrm>
          <a:off x="336000" y="2156355"/>
          <a:ext cx="11520000" cy="36624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542451803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414824705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86378358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157853131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0690571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407664657"/>
                    </a:ext>
                  </a:extLst>
                </a:gridCol>
              </a:tblGrid>
              <a:tr h="432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Obrigação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Fiscalização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Providência Administrativa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396149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Tempestividade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Qualidade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Providência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Incidência da Sanção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Carência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735046"/>
                  </a:ext>
                </a:extLst>
              </a:tr>
              <a:tr h="360000">
                <a:tc rowSpan="6"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Apresentar as Demonstrações Contábeis Trimestrais (DCT)</a:t>
                      </a:r>
                      <a:endParaRPr lang="pt-BR" sz="1600" b="1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Ausência de envio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Multa 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 por demonstração ou documento </a:t>
                      </a:r>
                      <a:r>
                        <a:rPr lang="pt-BR" sz="1600" b="1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não enviado</a:t>
                      </a:r>
                      <a:endParaRPr lang="pt-BR" sz="1600" b="1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47805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Envio tempestivo 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 acordo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69371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Em desacordo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ACI/SRCI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por demonstração ou documento </a:t>
                      </a:r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em desacordo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 meses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911286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Envio intempestivo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 acordo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ACI 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por cada demonstração ou documento </a:t>
                      </a:r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intempestivo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 meses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822360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Em desacordo 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ACI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por cada demonstração ou documento </a:t>
                      </a:r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intempestivo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 meses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97429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ACI/SRCI 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por demonstração ou documento </a:t>
                      </a:r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em desacordo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 meses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585001"/>
                  </a:ext>
                </a:extLst>
              </a:tr>
            </a:tbl>
          </a:graphicData>
        </a:graphic>
      </p:graphicFrame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29D8668A-EBA0-A369-69B5-32F97DD5E3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63200"/>
              </p:ext>
            </p:extLst>
          </p:nvPr>
        </p:nvGraphicFramePr>
        <p:xfrm>
          <a:off x="336000" y="2156355"/>
          <a:ext cx="11520000" cy="36624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542451803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414824705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86378358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157853131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0690571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407664657"/>
                    </a:ext>
                  </a:extLst>
                </a:gridCol>
              </a:tblGrid>
              <a:tr h="432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Obrigação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Fiscalização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Providência Administrativa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396149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Tempestividade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Qualidade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Providência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Incidência da Sanção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Carência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735046"/>
                  </a:ext>
                </a:extLst>
              </a:tr>
              <a:tr h="360000">
                <a:tc rowSpan="6"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Apresentar as Demonstrações Contábeis Trimestrais (DCT)</a:t>
                      </a:r>
                      <a:endParaRPr lang="pt-BR" sz="1600" b="1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Ausência de envio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Multa 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 por demonstração ou documento </a:t>
                      </a:r>
                      <a:r>
                        <a:rPr lang="pt-BR" sz="1600" b="1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não enviado</a:t>
                      </a:r>
                      <a:endParaRPr lang="pt-BR" sz="1600" b="1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47805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Envio tempestivo 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De acordo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69371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Em desacordo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ACI/SRCI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 por demonstração ou documento </a:t>
                      </a:r>
                      <a:r>
                        <a:rPr lang="pt-BR" sz="1600" b="1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em desacordo</a:t>
                      </a:r>
                      <a:endParaRPr lang="pt-BR" sz="1600" b="1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12 meses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911286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Envio intempestivo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 acordo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ACI 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por cada demonstração ou documento </a:t>
                      </a:r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intempestivo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 meses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822360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Em desacordo 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ACI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por cada demonstração ou documento </a:t>
                      </a:r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intempestivo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 meses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97429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ACI/SRCI 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por demonstração ou documento </a:t>
                      </a:r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em desacordo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 meses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585001"/>
                  </a:ext>
                </a:extLst>
              </a:tr>
            </a:tbl>
          </a:graphicData>
        </a:graphic>
      </p:graphicFrame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7AB90B7C-F347-EBC6-34E7-D3C186731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451092"/>
              </p:ext>
            </p:extLst>
          </p:nvPr>
        </p:nvGraphicFramePr>
        <p:xfrm>
          <a:off x="336000" y="2156355"/>
          <a:ext cx="11520000" cy="36624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542451803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414824705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86378358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157853131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0690571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407664657"/>
                    </a:ext>
                  </a:extLst>
                </a:gridCol>
              </a:tblGrid>
              <a:tr h="432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Obrigação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Fiscalização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Providência Administrativa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396149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Tempestividade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Qualidade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Providência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Incidência da Sanção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Carência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735046"/>
                  </a:ext>
                </a:extLst>
              </a:tr>
              <a:tr h="360000">
                <a:tc rowSpan="6"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Apresentar as Demonstrações Contábeis Trimestrais (DCT)</a:t>
                      </a:r>
                      <a:endParaRPr lang="pt-BR" sz="1600" b="1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Ausência de envio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Multa 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 por demonstração ou documento </a:t>
                      </a:r>
                      <a:r>
                        <a:rPr lang="pt-BR" sz="1600" b="1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não enviado</a:t>
                      </a:r>
                      <a:endParaRPr lang="pt-BR" sz="1600" b="1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47805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Envio tempestivo 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De acordo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69371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Em desacordo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ACI/SRCI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 por demonstração ou documento </a:t>
                      </a:r>
                      <a:r>
                        <a:rPr lang="pt-BR" sz="1600" b="1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em desacordo</a:t>
                      </a:r>
                      <a:endParaRPr lang="pt-BR" sz="1600" b="1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12 meses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911286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Envio intempestivo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De acordo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ACI 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 por cada demonstração ou documento </a:t>
                      </a:r>
                      <a:r>
                        <a:rPr lang="pt-BR" sz="1600" b="1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intempestivo</a:t>
                      </a:r>
                      <a:endParaRPr lang="pt-BR" sz="1600" b="1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6 meses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822360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Em desacordo 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ACI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por cada demonstração ou documento </a:t>
                      </a:r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intempestivo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 meses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97429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ACI/SRCI 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por demonstração ou documento </a:t>
                      </a:r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em desacordo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 meses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585001"/>
                  </a:ext>
                </a:extLst>
              </a:tr>
            </a:tbl>
          </a:graphicData>
        </a:graphic>
      </p:graphicFrame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7FFEB886-5258-6B61-DCF7-F5E024C1C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110259"/>
              </p:ext>
            </p:extLst>
          </p:nvPr>
        </p:nvGraphicFramePr>
        <p:xfrm>
          <a:off x="336000" y="2156355"/>
          <a:ext cx="11520000" cy="36624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542451803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414824705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86378358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157853131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0690571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407664657"/>
                    </a:ext>
                  </a:extLst>
                </a:gridCol>
              </a:tblGrid>
              <a:tr h="432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Obrigação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Fiscalização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Providência Administrativa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396149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Tempestividade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Qualidade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Providência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Incidência da Sanção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Carência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735046"/>
                  </a:ext>
                </a:extLst>
              </a:tr>
              <a:tr h="360000">
                <a:tc rowSpan="6"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Apresentar as Demonstrações Contábeis Trimestrais (DCT)</a:t>
                      </a:r>
                      <a:endParaRPr lang="pt-BR" sz="1600" b="1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Ausência de envio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Multa 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 por demonstração ou documento </a:t>
                      </a:r>
                      <a:r>
                        <a:rPr lang="pt-BR" sz="1600" b="1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não enviado</a:t>
                      </a:r>
                      <a:endParaRPr lang="pt-BR" sz="1600" b="1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47805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Envio tempestivo 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De acordo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69371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Em desacordo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ACI/SRCI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 por demonstração ou documento </a:t>
                      </a:r>
                      <a:r>
                        <a:rPr lang="pt-BR" sz="1600" b="1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em desacordo</a:t>
                      </a:r>
                      <a:endParaRPr lang="pt-BR" sz="1600" b="1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12 meses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911286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Envio intempestivo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De acordo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ACI 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 por cada demonstração ou documento </a:t>
                      </a:r>
                      <a:r>
                        <a:rPr lang="pt-BR" sz="1600" b="1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intempestivo</a:t>
                      </a:r>
                      <a:endParaRPr lang="pt-BR" sz="1600" b="1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6 meses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822360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Em desacordo 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ACI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 por cada demonstração ou documento </a:t>
                      </a:r>
                      <a:r>
                        <a:rPr lang="pt-BR" sz="1600" b="1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intempestivo</a:t>
                      </a:r>
                      <a:endParaRPr lang="pt-BR" sz="1600" b="1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6 meses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97429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ACI/SRCI 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 por demonstração ou documento </a:t>
                      </a:r>
                      <a:r>
                        <a:rPr lang="pt-BR" sz="1600" b="1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em desacordo</a:t>
                      </a:r>
                      <a:endParaRPr lang="pt-BR" sz="1600" b="1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12 meses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585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01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88E3B15-3086-9022-738F-CD93E8BB1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65" y="179277"/>
            <a:ext cx="1664914" cy="690939"/>
          </a:xfrm>
          <a:prstGeom prst="rect">
            <a:avLst/>
          </a:prstGeom>
        </p:spPr>
      </p:pic>
      <p:grpSp>
        <p:nvGrpSpPr>
          <p:cNvPr id="25" name="object 6">
            <a:extLst>
              <a:ext uri="{FF2B5EF4-FFF2-40B4-BE49-F238E27FC236}">
                <a16:creationId xmlns:a16="http://schemas.microsoft.com/office/drawing/2014/main" id="{54348870-0B4B-2436-4EB1-51950119D600}"/>
              </a:ext>
            </a:extLst>
          </p:cNvPr>
          <p:cNvGrpSpPr/>
          <p:nvPr/>
        </p:nvGrpSpPr>
        <p:grpSpPr>
          <a:xfrm>
            <a:off x="-103695" y="1218518"/>
            <a:ext cx="12192000" cy="487812"/>
            <a:chOff x="0" y="1171892"/>
            <a:chExt cx="9145270" cy="106680"/>
          </a:xfrm>
        </p:grpSpPr>
        <p:pic>
          <p:nvPicPr>
            <p:cNvPr id="26" name="object 7">
              <a:extLst>
                <a:ext uri="{FF2B5EF4-FFF2-40B4-BE49-F238E27FC236}">
                  <a16:creationId xmlns:a16="http://schemas.microsoft.com/office/drawing/2014/main" id="{505EB802-0244-5C42-63D8-3C66E9B9622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71892"/>
              <a:ext cx="9144000" cy="106616"/>
            </a:xfrm>
            <a:prstGeom prst="rect">
              <a:avLst/>
            </a:prstGeom>
          </p:spPr>
        </p:pic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2DB4E950-5754-FAE0-5B73-B0AC19B4FB5C}"/>
                </a:ext>
              </a:extLst>
            </p:cNvPr>
            <p:cNvSpPr/>
            <p:nvPr/>
          </p:nvSpPr>
          <p:spPr>
            <a:xfrm>
              <a:off x="761" y="120777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758"/>
            </a:p>
          </p:txBody>
        </p:sp>
      </p:grpSp>
      <p:pic>
        <p:nvPicPr>
          <p:cNvPr id="29" name="Imagem 28">
            <a:extLst>
              <a:ext uri="{FF2B5EF4-FFF2-40B4-BE49-F238E27FC236}">
                <a16:creationId xmlns:a16="http://schemas.microsoft.com/office/drawing/2014/main" id="{5A8ADA46-9B3C-D3A7-A43B-0D4BC75CF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5420" y="246888"/>
            <a:ext cx="2745115" cy="817188"/>
          </a:xfrm>
          <a:prstGeom prst="rect">
            <a:avLst/>
          </a:prstGeom>
        </p:spPr>
      </p:pic>
      <p:sp>
        <p:nvSpPr>
          <p:cNvPr id="2" name="Título 3">
            <a:extLst>
              <a:ext uri="{FF2B5EF4-FFF2-40B4-BE49-F238E27FC236}">
                <a16:creationId xmlns:a16="http://schemas.microsoft.com/office/drawing/2014/main" id="{099E2A7B-9498-0F39-0CE9-7177D8BA966D}"/>
              </a:ext>
            </a:extLst>
          </p:cNvPr>
          <p:cNvSpPr txBox="1">
            <a:spLocks/>
          </p:cNvSpPr>
          <p:nvPr/>
        </p:nvSpPr>
        <p:spPr>
          <a:xfrm>
            <a:off x="8965420" y="6455935"/>
            <a:ext cx="3323395" cy="3103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Envio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Fiscalização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de Dados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Contábeis</a:t>
            </a:r>
            <a:endParaRPr lang="en-US" sz="1600" b="0" kern="1200">
              <a:solidFill>
                <a:srgbClr val="0A436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4111CB6-9E50-4EFF-9473-2C62DA509D6D}"/>
              </a:ext>
            </a:extLst>
          </p:cNvPr>
          <p:cNvSpPr txBox="1"/>
          <p:nvPr/>
        </p:nvSpPr>
        <p:spPr>
          <a:xfrm>
            <a:off x="5962651" y="271764"/>
            <a:ext cx="5796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Fiscalização</a:t>
            </a:r>
          </a:p>
          <a:p>
            <a:r>
              <a:rPr lang="pt-BR" sz="24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Apuração de Infrações - Mapeamento</a:t>
            </a:r>
            <a:endParaRPr lang="pt-BR" sz="2000" b="1" spc="74">
              <a:solidFill>
                <a:schemeClr val="bg1">
                  <a:lumMod val="50000"/>
                </a:schemeClr>
              </a:solidFill>
              <a:ea typeface="Source Sans Pro" panose="020B0503030403020204" pitchFamily="34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C6B4150-6C92-9326-5F47-D59991058F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218845"/>
              </p:ext>
            </p:extLst>
          </p:nvPr>
        </p:nvGraphicFramePr>
        <p:xfrm>
          <a:off x="336000" y="2160056"/>
          <a:ext cx="11520000" cy="36624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56042381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70278103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03864763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62238305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40480934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817729170"/>
                    </a:ext>
                  </a:extLst>
                </a:gridCol>
              </a:tblGrid>
              <a:tr h="432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Obrigação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Fiscalização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Providência Administrativa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164508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Tempestividade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Qualidade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Providência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Incidência da Sanção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Carência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047296"/>
                  </a:ext>
                </a:extLst>
              </a:tr>
              <a:tr h="360000">
                <a:tc rowSpan="6"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Apresentar as Demonstrações Contábeis Anuais (DCA)</a:t>
                      </a:r>
                      <a:endParaRPr lang="pt-BR" sz="1600" b="1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Ausência de envio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Multa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 por demonstração ou documento </a:t>
                      </a:r>
                      <a:r>
                        <a:rPr lang="pt-BR" sz="1600" b="1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não enviado</a:t>
                      </a:r>
                      <a:endParaRPr lang="pt-BR" sz="1600" b="1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11931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Envio tempestivo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 acordo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98534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Em desacordo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ACI/SRCI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por demonstração ou documento </a:t>
                      </a:r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em desacordo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 meses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13191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Envio intempestivo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 acordo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ACI 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por cada demonstração ou documento </a:t>
                      </a:r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intempestivo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24 meses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75927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Em desacordo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ACI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por cada demonstração ou documento </a:t>
                      </a:r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intempestivo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24 meses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36636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ACI/SRCI 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por demonstração ou documento </a:t>
                      </a:r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em desacordo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 meses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96798"/>
                  </a:ext>
                </a:extLst>
              </a:tr>
            </a:tbl>
          </a:graphicData>
        </a:graphic>
      </p:graphicFrame>
      <p:pic>
        <p:nvPicPr>
          <p:cNvPr id="9" name="Imagem 8">
            <a:extLst>
              <a:ext uri="{FF2B5EF4-FFF2-40B4-BE49-F238E27FC236}">
                <a16:creationId xmlns:a16="http://schemas.microsoft.com/office/drawing/2014/main" id="{66F1B8F9-0986-EAEE-778E-D5C16CCEC6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8625" y="387248"/>
            <a:ext cx="946440" cy="708916"/>
          </a:xfrm>
          <a:prstGeom prst="rect">
            <a:avLst/>
          </a:prstGeom>
          <a:solidFill>
            <a:srgbClr val="F65857"/>
          </a:solidFill>
        </p:spPr>
      </p:pic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077B3BEC-DEA3-0743-957F-0DDE9AF2D2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005871"/>
              </p:ext>
            </p:extLst>
          </p:nvPr>
        </p:nvGraphicFramePr>
        <p:xfrm>
          <a:off x="336000" y="2156355"/>
          <a:ext cx="11520000" cy="36624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542451803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414824705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86378358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157853131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0690571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407664657"/>
                    </a:ext>
                  </a:extLst>
                </a:gridCol>
              </a:tblGrid>
              <a:tr h="432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Obrigação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Fiscalização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Providência Administrativa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396149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Tempestividade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Qualidade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Providência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Incidência da Sanção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Carência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735046"/>
                  </a:ext>
                </a:extLst>
              </a:tr>
              <a:tr h="360000">
                <a:tc rowSpan="6"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Apresentar as Demonstrações Contábeis Trimestrais (DCT)</a:t>
                      </a:r>
                      <a:endParaRPr lang="pt-BR" sz="1600" b="1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Ausência de envio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Multa 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 por demonstração ou documento </a:t>
                      </a:r>
                      <a:r>
                        <a:rPr lang="pt-BR" sz="1600" b="1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não enviado</a:t>
                      </a:r>
                      <a:endParaRPr lang="pt-BR" sz="1600" b="1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47805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Envio tempestivo 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De acordo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69371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Em desacordo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ACI/SRCI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 por demonstração ou documento </a:t>
                      </a:r>
                      <a:r>
                        <a:rPr lang="pt-BR" sz="1600" b="1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em desacordo</a:t>
                      </a:r>
                      <a:endParaRPr lang="pt-BR" sz="1600" b="1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12 meses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911286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Envio intempestivo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 acordo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ACI 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por cada demonstração ou documento </a:t>
                      </a:r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intempestivo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 meses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822360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Em desacordo 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ACI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por cada demonstração ou documento </a:t>
                      </a:r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intempestivo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 meses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97429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ACI/SRCI 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por demonstração ou documento </a:t>
                      </a:r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em desacordo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 meses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585001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FFE974F6-03B7-0873-42B4-B64CFDDA51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662731"/>
              </p:ext>
            </p:extLst>
          </p:nvPr>
        </p:nvGraphicFramePr>
        <p:xfrm>
          <a:off x="336000" y="2151574"/>
          <a:ext cx="11520000" cy="36624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56042381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70278103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03864763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62238305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40480934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817729170"/>
                    </a:ext>
                  </a:extLst>
                </a:gridCol>
              </a:tblGrid>
              <a:tr h="432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Obrigação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Fiscalização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Providência Administrativa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164508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Tempestividade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Qualidade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Providência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Incidência da Sanção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Carência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047296"/>
                  </a:ext>
                </a:extLst>
              </a:tr>
              <a:tr h="360000">
                <a:tc rowSpan="6"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Apresentar as Demonstrações Contábeis Anuais (DCA)</a:t>
                      </a:r>
                      <a:endParaRPr lang="pt-BR" sz="1600" b="1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Ausência de envio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Multa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 por demonstração ou documento </a:t>
                      </a:r>
                      <a:r>
                        <a:rPr lang="pt-BR" sz="1600" b="1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não enviado</a:t>
                      </a:r>
                      <a:endParaRPr lang="pt-BR" sz="1600" b="1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11931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Envio tempestivo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De acordo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98534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Em desacordo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ACI/SRCI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 por demonstração ou documento </a:t>
                      </a:r>
                      <a:r>
                        <a:rPr lang="pt-BR" sz="1600" b="1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em desacordo</a:t>
                      </a:r>
                      <a:endParaRPr lang="pt-BR" sz="1600" b="1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12 meses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13191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Envio intempestivo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De acordo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ACI 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 por cada demonstração ou documento </a:t>
                      </a:r>
                      <a:r>
                        <a:rPr lang="pt-BR" sz="1600" b="1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intempestivo</a:t>
                      </a:r>
                      <a:endParaRPr lang="pt-BR" sz="1600" b="1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24 meses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75927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Em desacordo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ACI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por cada demonstração ou documento </a:t>
                      </a:r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intempestivo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24 meses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36636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ACI/SRCI 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por demonstração ou documento </a:t>
                      </a:r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em desacordo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 meses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96798"/>
                  </a:ext>
                </a:extLst>
              </a:tr>
            </a:tbl>
          </a:graphicData>
        </a:graphic>
      </p:graphicFrame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CD5574B5-DF48-E0FE-BA90-B03D112C38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526069"/>
              </p:ext>
            </p:extLst>
          </p:nvPr>
        </p:nvGraphicFramePr>
        <p:xfrm>
          <a:off x="336000" y="2156355"/>
          <a:ext cx="11520000" cy="3721904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56042381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70278103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03864763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62238305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40480934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817729170"/>
                    </a:ext>
                  </a:extLst>
                </a:gridCol>
              </a:tblGrid>
              <a:tr h="432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Obigação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Fiscalização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Providência Administrativa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164508"/>
                  </a:ext>
                </a:extLst>
              </a:tr>
              <a:tr h="43995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Tempestividade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Qualidade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Providência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Incidência da Sanção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Carência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047296"/>
                  </a:ext>
                </a:extLst>
              </a:tr>
              <a:tr h="496663">
                <a:tc rowSpan="6"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Apresentar as Demonstrações Contábeis Anuais (DCA)</a:t>
                      </a:r>
                      <a:endParaRPr lang="pt-BR" sz="1600" b="1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Ausência de envio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Multa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 por demonstração ou documento </a:t>
                      </a:r>
                      <a:r>
                        <a:rPr lang="pt-BR" sz="1600" b="1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não enviado</a:t>
                      </a:r>
                      <a:endParaRPr lang="pt-BR" sz="1600" b="1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119318"/>
                  </a:ext>
                </a:extLst>
              </a:tr>
              <a:tr h="36663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Envio tempestivo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De acordo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985341"/>
                  </a:ext>
                </a:extLst>
              </a:tr>
              <a:tr h="4966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Em desacordo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ACI/SRCI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 por demonstração ou documento </a:t>
                      </a:r>
                      <a:r>
                        <a:rPr lang="pt-BR" sz="1600" b="1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em desacordo</a:t>
                      </a:r>
                      <a:endParaRPr lang="pt-BR" sz="1600" b="1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12 meses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131918"/>
                  </a:ext>
                </a:extLst>
              </a:tr>
              <a:tr h="4966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Envio intempestivo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De acordo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ACI 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 por cada demonstração ou documento </a:t>
                      </a:r>
                      <a:r>
                        <a:rPr lang="pt-BR" sz="1600" b="1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intempestivo</a:t>
                      </a:r>
                      <a:endParaRPr lang="pt-BR" sz="1600" b="1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24 meses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759278"/>
                  </a:ext>
                </a:extLst>
              </a:tr>
              <a:tr h="4966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Em desacordo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ACI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 por cada demonstração ou documento </a:t>
                      </a:r>
                      <a:r>
                        <a:rPr lang="pt-BR" sz="1600" b="1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intempestivo</a:t>
                      </a:r>
                      <a:endParaRPr lang="pt-BR" sz="1600" b="1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24 meses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366365"/>
                  </a:ext>
                </a:extLst>
              </a:tr>
              <a:tr h="4966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ACI/SRCI 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 por demonstração ou documento </a:t>
                      </a:r>
                      <a:r>
                        <a:rPr lang="pt-BR" sz="1600" b="1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em desacordo</a:t>
                      </a:r>
                      <a:endParaRPr lang="pt-BR" sz="1600" b="1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12 meses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96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866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88E3B15-3086-9022-738F-CD93E8BB1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65" y="179277"/>
            <a:ext cx="1664914" cy="690939"/>
          </a:xfrm>
          <a:prstGeom prst="rect">
            <a:avLst/>
          </a:prstGeom>
        </p:spPr>
      </p:pic>
      <p:grpSp>
        <p:nvGrpSpPr>
          <p:cNvPr id="25" name="object 6">
            <a:extLst>
              <a:ext uri="{FF2B5EF4-FFF2-40B4-BE49-F238E27FC236}">
                <a16:creationId xmlns:a16="http://schemas.microsoft.com/office/drawing/2014/main" id="{54348870-0B4B-2436-4EB1-51950119D600}"/>
              </a:ext>
            </a:extLst>
          </p:cNvPr>
          <p:cNvGrpSpPr/>
          <p:nvPr/>
        </p:nvGrpSpPr>
        <p:grpSpPr>
          <a:xfrm>
            <a:off x="-103695" y="1218518"/>
            <a:ext cx="12192000" cy="487812"/>
            <a:chOff x="0" y="1171892"/>
            <a:chExt cx="9145270" cy="106680"/>
          </a:xfrm>
        </p:grpSpPr>
        <p:pic>
          <p:nvPicPr>
            <p:cNvPr id="26" name="object 7">
              <a:extLst>
                <a:ext uri="{FF2B5EF4-FFF2-40B4-BE49-F238E27FC236}">
                  <a16:creationId xmlns:a16="http://schemas.microsoft.com/office/drawing/2014/main" id="{505EB802-0244-5C42-63D8-3C66E9B9622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71892"/>
              <a:ext cx="9144000" cy="106616"/>
            </a:xfrm>
            <a:prstGeom prst="rect">
              <a:avLst/>
            </a:prstGeom>
          </p:spPr>
        </p:pic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2DB4E950-5754-FAE0-5B73-B0AC19B4FB5C}"/>
                </a:ext>
              </a:extLst>
            </p:cNvPr>
            <p:cNvSpPr/>
            <p:nvPr/>
          </p:nvSpPr>
          <p:spPr>
            <a:xfrm>
              <a:off x="761" y="120777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758"/>
            </a:p>
          </p:txBody>
        </p:sp>
      </p:grpSp>
      <p:pic>
        <p:nvPicPr>
          <p:cNvPr id="29" name="Imagem 28">
            <a:extLst>
              <a:ext uri="{FF2B5EF4-FFF2-40B4-BE49-F238E27FC236}">
                <a16:creationId xmlns:a16="http://schemas.microsoft.com/office/drawing/2014/main" id="{5A8ADA46-9B3C-D3A7-A43B-0D4BC75CF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5420" y="246888"/>
            <a:ext cx="2745115" cy="81718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4111CB6-9E50-4EFF-9473-2C62DA509D6D}"/>
              </a:ext>
            </a:extLst>
          </p:cNvPr>
          <p:cNvSpPr txBox="1"/>
          <p:nvPr/>
        </p:nvSpPr>
        <p:spPr>
          <a:xfrm>
            <a:off x="5905501" y="271764"/>
            <a:ext cx="5853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Fiscalização</a:t>
            </a:r>
          </a:p>
          <a:p>
            <a:r>
              <a:rPr lang="pt-BR" sz="24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Apuração de Infrações - Mapeamento</a:t>
            </a:r>
            <a:endParaRPr lang="pt-BR" sz="2000" b="1" spc="74">
              <a:solidFill>
                <a:schemeClr val="bg1">
                  <a:lumMod val="50000"/>
                </a:schemeClr>
              </a:solidFill>
              <a:ea typeface="Source Sans Pro" panose="020B0503030403020204" pitchFamily="34" charset="0"/>
            </a:endParaRPr>
          </a:p>
        </p:txBody>
      </p:sp>
      <p:graphicFrame>
        <p:nvGraphicFramePr>
          <p:cNvPr id="39" name="Tabela 38">
            <a:extLst>
              <a:ext uri="{FF2B5EF4-FFF2-40B4-BE49-F238E27FC236}">
                <a16:creationId xmlns:a16="http://schemas.microsoft.com/office/drawing/2014/main" id="{5F9BF002-4B32-D804-D92D-884DA9D6EC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958421"/>
              </p:ext>
            </p:extLst>
          </p:nvPr>
        </p:nvGraphicFramePr>
        <p:xfrm>
          <a:off x="238991" y="2300543"/>
          <a:ext cx="11520000" cy="2484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2812511878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4982347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21533410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132260533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785266915"/>
                    </a:ext>
                  </a:extLst>
                </a:gridCol>
              </a:tblGrid>
              <a:tr h="432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Obrigação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Fiscalização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Providência Administrativa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690665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Tempestividade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Qualidade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Providência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Incidência da Sanção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315606"/>
                  </a:ext>
                </a:extLst>
              </a:tr>
              <a:tr h="54000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Retificar erros e inconsistências verificados na DCA, na DCT ou nas Informações OACI, no prazo de 5 dias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Retificação tempestiva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De acordo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550227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Em desacordo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Multa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 por demonstração ou documento </a:t>
                      </a:r>
                      <a:r>
                        <a:rPr lang="pt-BR" sz="1600" b="1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não retificado no prazo legal</a:t>
                      </a:r>
                      <a:endParaRPr lang="pt-BR" sz="1600" b="1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487335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pPr algn="l" fontAlgn="ctr"/>
                      <a:endParaRPr lang="pt-BR" sz="1600" b="1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Ausência de retificação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Multa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por demonstração ou documento </a:t>
                      </a:r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retificado no prazo legal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172551"/>
                  </a:ext>
                </a:extLst>
              </a:tr>
            </a:tbl>
          </a:graphicData>
        </a:graphic>
      </p:graphicFrame>
      <p:sp>
        <p:nvSpPr>
          <p:cNvPr id="49" name="Título 3">
            <a:extLst>
              <a:ext uri="{FF2B5EF4-FFF2-40B4-BE49-F238E27FC236}">
                <a16:creationId xmlns:a16="http://schemas.microsoft.com/office/drawing/2014/main" id="{2C8633B0-3CAD-DF69-5DEA-94C650B7F17F}"/>
              </a:ext>
            </a:extLst>
          </p:cNvPr>
          <p:cNvSpPr txBox="1">
            <a:spLocks/>
          </p:cNvSpPr>
          <p:nvPr/>
        </p:nvSpPr>
        <p:spPr>
          <a:xfrm>
            <a:off x="8965420" y="6455935"/>
            <a:ext cx="3323395" cy="3103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Envio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Fiscalização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de Dados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Contábeis</a:t>
            </a:r>
            <a:endParaRPr lang="en-US" sz="1600" b="0" kern="1200">
              <a:solidFill>
                <a:srgbClr val="0A436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2" name="Imagem 51">
            <a:extLst>
              <a:ext uri="{FF2B5EF4-FFF2-40B4-BE49-F238E27FC236}">
                <a16:creationId xmlns:a16="http://schemas.microsoft.com/office/drawing/2014/main" id="{5084D5F3-FD4E-6ED6-D523-656F25B4D4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5285" y="320614"/>
            <a:ext cx="962026" cy="720591"/>
          </a:xfrm>
          <a:prstGeom prst="rect">
            <a:avLst/>
          </a:prstGeom>
          <a:solidFill>
            <a:srgbClr val="F65857"/>
          </a:solidFill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211251CC-64D1-0008-6CA6-1A27445AC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717853"/>
              </p:ext>
            </p:extLst>
          </p:nvPr>
        </p:nvGraphicFramePr>
        <p:xfrm>
          <a:off x="238991" y="2300543"/>
          <a:ext cx="11520000" cy="2484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2812511878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4982347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21533410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132260533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785266915"/>
                    </a:ext>
                  </a:extLst>
                </a:gridCol>
              </a:tblGrid>
              <a:tr h="432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Obrigação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Fiscalização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Providência Administrativa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690665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Tempestividade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Qualidade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Providência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Incidência da Sanção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315606"/>
                  </a:ext>
                </a:extLst>
              </a:tr>
              <a:tr h="54000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Retificar erros e inconsistências verificados na DCA, na DCT ou nas Informações OACI, no prazo de 5 dias.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Retificação tempestiva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De acordo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550227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Em desacordo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Multa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 por demonstração ou documento </a:t>
                      </a:r>
                      <a:r>
                        <a:rPr lang="pt-BR" sz="1600" b="1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não retificado no prazo legal</a:t>
                      </a:r>
                      <a:endParaRPr lang="pt-BR" sz="1600" b="1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487335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pPr algn="l" fontAlgn="ctr"/>
                      <a:endParaRPr lang="pt-BR" sz="1600" b="1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Ausência de retificação 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Multa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 por demonstração ou documento </a:t>
                      </a:r>
                      <a:r>
                        <a:rPr lang="pt-BR" sz="1600" b="1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não retificado no prazo legal</a:t>
                      </a:r>
                      <a:endParaRPr lang="pt-BR" sz="1600" b="1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17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76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88E3B15-3086-9022-738F-CD93E8BB1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65" y="179277"/>
            <a:ext cx="1664914" cy="690939"/>
          </a:xfrm>
          <a:prstGeom prst="rect">
            <a:avLst/>
          </a:prstGeom>
        </p:spPr>
      </p:pic>
      <p:grpSp>
        <p:nvGrpSpPr>
          <p:cNvPr id="25" name="object 6">
            <a:extLst>
              <a:ext uri="{FF2B5EF4-FFF2-40B4-BE49-F238E27FC236}">
                <a16:creationId xmlns:a16="http://schemas.microsoft.com/office/drawing/2014/main" id="{54348870-0B4B-2436-4EB1-51950119D600}"/>
              </a:ext>
            </a:extLst>
          </p:cNvPr>
          <p:cNvGrpSpPr/>
          <p:nvPr/>
        </p:nvGrpSpPr>
        <p:grpSpPr>
          <a:xfrm>
            <a:off x="-103695" y="1218518"/>
            <a:ext cx="12192000" cy="487812"/>
            <a:chOff x="0" y="1171892"/>
            <a:chExt cx="9145270" cy="106680"/>
          </a:xfrm>
        </p:grpSpPr>
        <p:pic>
          <p:nvPicPr>
            <p:cNvPr id="26" name="object 7">
              <a:extLst>
                <a:ext uri="{FF2B5EF4-FFF2-40B4-BE49-F238E27FC236}">
                  <a16:creationId xmlns:a16="http://schemas.microsoft.com/office/drawing/2014/main" id="{505EB802-0244-5C42-63D8-3C66E9B9622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71892"/>
              <a:ext cx="9144000" cy="106616"/>
            </a:xfrm>
            <a:prstGeom prst="rect">
              <a:avLst/>
            </a:prstGeom>
          </p:spPr>
        </p:pic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2DB4E950-5754-FAE0-5B73-B0AC19B4FB5C}"/>
                </a:ext>
              </a:extLst>
            </p:cNvPr>
            <p:cNvSpPr/>
            <p:nvPr/>
          </p:nvSpPr>
          <p:spPr>
            <a:xfrm>
              <a:off x="761" y="120777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758"/>
            </a:p>
          </p:txBody>
        </p:sp>
      </p:grpSp>
      <p:pic>
        <p:nvPicPr>
          <p:cNvPr id="29" name="Imagem 28">
            <a:extLst>
              <a:ext uri="{FF2B5EF4-FFF2-40B4-BE49-F238E27FC236}">
                <a16:creationId xmlns:a16="http://schemas.microsoft.com/office/drawing/2014/main" id="{5A8ADA46-9B3C-D3A7-A43B-0D4BC75CF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5420" y="246888"/>
            <a:ext cx="2745115" cy="81718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4111CB6-9E50-4EFF-9473-2C62DA509D6D}"/>
              </a:ext>
            </a:extLst>
          </p:cNvPr>
          <p:cNvSpPr txBox="1"/>
          <p:nvPr/>
        </p:nvSpPr>
        <p:spPr>
          <a:xfrm>
            <a:off x="5905501" y="271764"/>
            <a:ext cx="5853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Fiscalização</a:t>
            </a:r>
          </a:p>
          <a:p>
            <a:r>
              <a:rPr lang="pt-BR" sz="24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Apuração de Infrações - Mapeamento</a:t>
            </a:r>
            <a:endParaRPr lang="pt-BR" sz="2000" b="1" spc="74">
              <a:solidFill>
                <a:schemeClr val="bg1">
                  <a:lumMod val="50000"/>
                </a:schemeClr>
              </a:solidFill>
              <a:ea typeface="Source Sans Pro" panose="020B0503030403020204" pitchFamily="34" charset="0"/>
            </a:endParaRPr>
          </a:p>
        </p:txBody>
      </p:sp>
      <p:sp>
        <p:nvSpPr>
          <p:cNvPr id="49" name="Título 3">
            <a:extLst>
              <a:ext uri="{FF2B5EF4-FFF2-40B4-BE49-F238E27FC236}">
                <a16:creationId xmlns:a16="http://schemas.microsoft.com/office/drawing/2014/main" id="{2C8633B0-3CAD-DF69-5DEA-94C650B7F17F}"/>
              </a:ext>
            </a:extLst>
          </p:cNvPr>
          <p:cNvSpPr txBox="1">
            <a:spLocks/>
          </p:cNvSpPr>
          <p:nvPr/>
        </p:nvSpPr>
        <p:spPr>
          <a:xfrm>
            <a:off x="8965420" y="6455935"/>
            <a:ext cx="3323395" cy="3103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Envio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Fiscalização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de Dados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Contábeis</a:t>
            </a:r>
            <a:endParaRPr lang="en-US" sz="1600" b="0" kern="1200">
              <a:solidFill>
                <a:srgbClr val="0A436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2" name="Imagem 51">
            <a:extLst>
              <a:ext uri="{FF2B5EF4-FFF2-40B4-BE49-F238E27FC236}">
                <a16:creationId xmlns:a16="http://schemas.microsoft.com/office/drawing/2014/main" id="{5084D5F3-FD4E-6ED6-D523-656F25B4D4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5285" y="320614"/>
            <a:ext cx="962026" cy="720591"/>
          </a:xfrm>
          <a:prstGeom prst="rect">
            <a:avLst/>
          </a:prstGeom>
          <a:solidFill>
            <a:srgbClr val="F65857"/>
          </a:solidFill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ABF66019-BB02-4A7D-A0AE-E066A0FC6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566269"/>
              </p:ext>
            </p:extLst>
          </p:nvPr>
        </p:nvGraphicFramePr>
        <p:xfrm>
          <a:off x="336000" y="2559155"/>
          <a:ext cx="11520000" cy="20832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2812511878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34982347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132260533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785266915"/>
                    </a:ext>
                  </a:extLst>
                </a:gridCol>
              </a:tblGrid>
              <a:tr h="432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Obrigação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Fiscalização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Providência Administrativa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690665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Tempestividade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Providência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Incidência da Sanção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315606"/>
                  </a:ext>
                </a:extLst>
              </a:tr>
              <a:tr h="5400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Apresentar livros, registros, documentos, demonstrações e quaisquer informações necessárias à verificação da organização e da consistência da contabilidade.</a:t>
                      </a:r>
                      <a:endParaRPr lang="pt-BR" sz="1600" b="1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Envio tempestivo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550227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pPr algn="l" fontAlgn="ctr"/>
                      <a:endParaRPr lang="pt-BR" sz="1600" b="1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Ausência de envio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Multa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 por fiscalização</a:t>
                      </a:r>
                      <a:endParaRPr lang="pt-BR" sz="1600" b="1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17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64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88E3B15-3086-9022-738F-CD93E8BB1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65" y="179277"/>
            <a:ext cx="1664914" cy="690939"/>
          </a:xfrm>
          <a:prstGeom prst="rect">
            <a:avLst/>
          </a:prstGeom>
        </p:spPr>
      </p:pic>
      <p:grpSp>
        <p:nvGrpSpPr>
          <p:cNvPr id="25" name="object 6">
            <a:extLst>
              <a:ext uri="{FF2B5EF4-FFF2-40B4-BE49-F238E27FC236}">
                <a16:creationId xmlns:a16="http://schemas.microsoft.com/office/drawing/2014/main" id="{54348870-0B4B-2436-4EB1-51950119D600}"/>
              </a:ext>
            </a:extLst>
          </p:cNvPr>
          <p:cNvGrpSpPr/>
          <p:nvPr/>
        </p:nvGrpSpPr>
        <p:grpSpPr>
          <a:xfrm>
            <a:off x="-103695" y="1218518"/>
            <a:ext cx="12192000" cy="487812"/>
            <a:chOff x="0" y="1171892"/>
            <a:chExt cx="9145270" cy="106680"/>
          </a:xfrm>
        </p:grpSpPr>
        <p:pic>
          <p:nvPicPr>
            <p:cNvPr id="26" name="object 7">
              <a:extLst>
                <a:ext uri="{FF2B5EF4-FFF2-40B4-BE49-F238E27FC236}">
                  <a16:creationId xmlns:a16="http://schemas.microsoft.com/office/drawing/2014/main" id="{505EB802-0244-5C42-63D8-3C66E9B9622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71892"/>
              <a:ext cx="9144000" cy="106616"/>
            </a:xfrm>
            <a:prstGeom prst="rect">
              <a:avLst/>
            </a:prstGeom>
          </p:spPr>
        </p:pic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2DB4E950-5754-FAE0-5B73-B0AC19B4FB5C}"/>
                </a:ext>
              </a:extLst>
            </p:cNvPr>
            <p:cNvSpPr/>
            <p:nvPr/>
          </p:nvSpPr>
          <p:spPr>
            <a:xfrm>
              <a:off x="761" y="120777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758"/>
            </a:p>
          </p:txBody>
        </p:sp>
      </p:grpSp>
      <p:pic>
        <p:nvPicPr>
          <p:cNvPr id="29" name="Imagem 28">
            <a:extLst>
              <a:ext uri="{FF2B5EF4-FFF2-40B4-BE49-F238E27FC236}">
                <a16:creationId xmlns:a16="http://schemas.microsoft.com/office/drawing/2014/main" id="{5A8ADA46-9B3C-D3A7-A43B-0D4BC75CF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5420" y="246888"/>
            <a:ext cx="2745115" cy="81718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4111CB6-9E50-4EFF-9473-2C62DA509D6D}"/>
              </a:ext>
            </a:extLst>
          </p:cNvPr>
          <p:cNvSpPr txBox="1"/>
          <p:nvPr/>
        </p:nvSpPr>
        <p:spPr>
          <a:xfrm>
            <a:off x="5809420" y="360420"/>
            <a:ext cx="5901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Fiscalização</a:t>
            </a:r>
          </a:p>
          <a:p>
            <a:r>
              <a:rPr lang="pt-BR" sz="24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Apuração de Infrações - Mapeamento</a:t>
            </a:r>
            <a:endParaRPr lang="pt-BR" sz="2000" b="1" spc="74">
              <a:solidFill>
                <a:schemeClr val="bg1">
                  <a:lumMod val="50000"/>
                </a:schemeClr>
              </a:solidFill>
              <a:ea typeface="Source Sans Pro" panose="020B0503030403020204" pitchFamily="34" charset="0"/>
            </a:endParaRPr>
          </a:p>
        </p:txBody>
      </p:sp>
      <p:pic>
        <p:nvPicPr>
          <p:cNvPr id="48" name="Imagem 47">
            <a:extLst>
              <a:ext uri="{FF2B5EF4-FFF2-40B4-BE49-F238E27FC236}">
                <a16:creationId xmlns:a16="http://schemas.microsoft.com/office/drawing/2014/main" id="{48E15D32-0B1F-4920-E5A5-446A71CC05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9061" y="462654"/>
            <a:ext cx="962026" cy="720591"/>
          </a:xfrm>
          <a:prstGeom prst="rect">
            <a:avLst/>
          </a:prstGeom>
          <a:solidFill>
            <a:srgbClr val="F65857"/>
          </a:solidFill>
        </p:spPr>
      </p:pic>
      <p:sp>
        <p:nvSpPr>
          <p:cNvPr id="49" name="Título 3">
            <a:extLst>
              <a:ext uri="{FF2B5EF4-FFF2-40B4-BE49-F238E27FC236}">
                <a16:creationId xmlns:a16="http://schemas.microsoft.com/office/drawing/2014/main" id="{2C8633B0-3CAD-DF69-5DEA-94C650B7F17F}"/>
              </a:ext>
            </a:extLst>
          </p:cNvPr>
          <p:cNvSpPr txBox="1">
            <a:spLocks/>
          </p:cNvSpPr>
          <p:nvPr/>
        </p:nvSpPr>
        <p:spPr>
          <a:xfrm>
            <a:off x="8965420" y="6455935"/>
            <a:ext cx="3323395" cy="3103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Envio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Fiscalização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de Dados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Contábeis</a:t>
            </a:r>
            <a:endParaRPr lang="en-US" sz="1600" b="0" kern="1200">
              <a:solidFill>
                <a:srgbClr val="0A4362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33F7BB70-CEA9-295A-AB69-5B6881D956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327655"/>
              </p:ext>
            </p:extLst>
          </p:nvPr>
        </p:nvGraphicFramePr>
        <p:xfrm>
          <a:off x="336000" y="1950025"/>
          <a:ext cx="11520000" cy="4104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542451803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414824705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86378358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157853131"/>
                    </a:ext>
                  </a:extLst>
                </a:gridCol>
                <a:gridCol w="3960000">
                  <a:extLst>
                    <a:ext uri="{9D8B030D-6E8A-4147-A177-3AD203B41FA5}">
                      <a16:colId xmlns:a16="http://schemas.microsoft.com/office/drawing/2014/main" val="206905719"/>
                    </a:ext>
                  </a:extLst>
                </a:gridCol>
              </a:tblGrid>
              <a:tr h="432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Obrigação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Fiscalização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Providência Administrativa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396149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Tempestividade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Qualidade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Providência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Incidência da Sanção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735046"/>
                  </a:ext>
                </a:extLst>
              </a:tr>
              <a:tr h="540000">
                <a:tc rowSpan="6"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Apresentar as informações requeridas pela OACI (Form. EF, Questionário sobre Custos e Questionário sobre Receitas)</a:t>
                      </a:r>
                      <a:endParaRPr lang="pt-BR" sz="1600" b="1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Ausência de envio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Multa 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 por documento </a:t>
                      </a:r>
                      <a:r>
                        <a:rPr lang="pt-BR" sz="1600" b="1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não enviado</a:t>
                      </a:r>
                      <a:endParaRPr lang="pt-BR" sz="1600" b="1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478055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Envio tempestivo 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 acordo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693711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Em desacordo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Multa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por documento </a:t>
                      </a:r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retificado no prazo de 5 dias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911286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Envio intempestivo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 acordo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ACI 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por documento </a:t>
                      </a:r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intempestivo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822360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Em desacordo 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ACI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por documento </a:t>
                      </a:r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intempestivo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974299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Multa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por documento </a:t>
                      </a:r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retificado no prazo de 5 dias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585001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768C24E-3BDB-934A-0594-5E6E09F34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400323"/>
              </p:ext>
            </p:extLst>
          </p:nvPr>
        </p:nvGraphicFramePr>
        <p:xfrm>
          <a:off x="336000" y="1950025"/>
          <a:ext cx="11520000" cy="4104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542451803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414824705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86378358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157853131"/>
                    </a:ext>
                  </a:extLst>
                </a:gridCol>
                <a:gridCol w="3960000">
                  <a:extLst>
                    <a:ext uri="{9D8B030D-6E8A-4147-A177-3AD203B41FA5}">
                      <a16:colId xmlns:a16="http://schemas.microsoft.com/office/drawing/2014/main" val="206905719"/>
                    </a:ext>
                  </a:extLst>
                </a:gridCol>
              </a:tblGrid>
              <a:tr h="432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Obrigação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Fiscalização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Providência Administrativa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396149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Tempestividade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Qualidade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Providência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Incidência da Sanção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735046"/>
                  </a:ext>
                </a:extLst>
              </a:tr>
              <a:tr h="540000">
                <a:tc rowSpan="6"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Apresentar as informações requeridas pela OACI (Form. EF, Questionário sobre Custos e Questionário sobre Receitas)</a:t>
                      </a:r>
                      <a:endParaRPr lang="pt-BR" sz="1600" b="1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Ausência de envio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Multa 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 por documento </a:t>
                      </a:r>
                      <a:r>
                        <a:rPr lang="pt-BR" sz="1600" b="1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não enviado</a:t>
                      </a:r>
                      <a:endParaRPr lang="pt-BR" sz="1600" b="1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478055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Envio tempestivo 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De acordo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693711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Em desacordo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Multa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 por documento </a:t>
                      </a:r>
                      <a:r>
                        <a:rPr lang="pt-BR" sz="1600" b="1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não retificado no prazo de 5 dias</a:t>
                      </a:r>
                      <a:endParaRPr lang="pt-BR" sz="1600" b="1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911286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Envio intempestivo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 acordo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ACI 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por documento </a:t>
                      </a:r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intempestivo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822360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Em desacordo 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ACI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por documento </a:t>
                      </a:r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intempestivo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974299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Multa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por documento </a:t>
                      </a:r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retificado no prazo de 5 dias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585001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A95B997C-9111-544A-FE81-D9CCA24951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879901"/>
              </p:ext>
            </p:extLst>
          </p:nvPr>
        </p:nvGraphicFramePr>
        <p:xfrm>
          <a:off x="336000" y="1950025"/>
          <a:ext cx="11520000" cy="4104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542451803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414824705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86378358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157853131"/>
                    </a:ext>
                  </a:extLst>
                </a:gridCol>
                <a:gridCol w="3960000">
                  <a:extLst>
                    <a:ext uri="{9D8B030D-6E8A-4147-A177-3AD203B41FA5}">
                      <a16:colId xmlns:a16="http://schemas.microsoft.com/office/drawing/2014/main" val="206905719"/>
                    </a:ext>
                  </a:extLst>
                </a:gridCol>
              </a:tblGrid>
              <a:tr h="432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Obrigação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Fiscalização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Providência Administrativa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396149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Tempestividade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Qualidade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Providência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Incidência da Sanção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735046"/>
                  </a:ext>
                </a:extLst>
              </a:tr>
              <a:tr h="540000">
                <a:tc rowSpan="6"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Apresentar as informações requeridas pela OACI (Form. EF, Questionário sobre Custos e Questionário sobre Receitas)</a:t>
                      </a:r>
                      <a:endParaRPr lang="pt-BR" sz="1600" b="1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Ausência de envio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Multa 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 por documento </a:t>
                      </a:r>
                      <a:r>
                        <a:rPr lang="pt-BR" sz="1600" b="1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não enviado</a:t>
                      </a:r>
                      <a:endParaRPr lang="pt-BR" sz="1600" b="1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478055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Envio tempestivo 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De acordo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693711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Em desacordo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Multa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 por documento </a:t>
                      </a:r>
                      <a:r>
                        <a:rPr lang="pt-BR" sz="1600" b="1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não retificado no prazo de 5 dias</a:t>
                      </a:r>
                      <a:endParaRPr lang="pt-BR" sz="1600" b="1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911286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Envio intempestivo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De acordo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ACI 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 por documento </a:t>
                      </a:r>
                      <a:r>
                        <a:rPr lang="pt-BR" sz="1600" b="1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intempestivo</a:t>
                      </a:r>
                      <a:endParaRPr lang="pt-BR" sz="1600" b="1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822360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Em desacordo 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ACI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por documento </a:t>
                      </a:r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intempestivo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974299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Multa</a:t>
                      </a:r>
                      <a:endParaRPr lang="pt-BR" sz="16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por documento </a:t>
                      </a:r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não retificado no prazo de 5 dias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585001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B8DAB3F9-822E-435B-17B2-0C6F1BB1C3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57848"/>
              </p:ext>
            </p:extLst>
          </p:nvPr>
        </p:nvGraphicFramePr>
        <p:xfrm>
          <a:off x="336000" y="1950025"/>
          <a:ext cx="11520000" cy="4104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542451803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414824705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86378358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157853131"/>
                    </a:ext>
                  </a:extLst>
                </a:gridCol>
                <a:gridCol w="3960000">
                  <a:extLst>
                    <a:ext uri="{9D8B030D-6E8A-4147-A177-3AD203B41FA5}">
                      <a16:colId xmlns:a16="http://schemas.microsoft.com/office/drawing/2014/main" val="206905719"/>
                    </a:ext>
                  </a:extLst>
                </a:gridCol>
              </a:tblGrid>
              <a:tr h="432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Obrigação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Fiscalização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Providência Administrativa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396149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Tempestividade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Qualidade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Providência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Incidência da Sanção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735046"/>
                  </a:ext>
                </a:extLst>
              </a:tr>
              <a:tr h="540000">
                <a:tc rowSpan="6"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Apresentar as informações requeridas pela OACI (Form. EF, Questionário sobre Custos e Questionário sobre Receitas)</a:t>
                      </a:r>
                      <a:endParaRPr lang="pt-BR" sz="1600" b="1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Ausência de envio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Multa 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 por documento </a:t>
                      </a:r>
                      <a:r>
                        <a:rPr lang="pt-BR" sz="1600" b="1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não enviado</a:t>
                      </a:r>
                      <a:endParaRPr lang="pt-BR" sz="1600" b="1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478055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Envio tempestivo 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De acordo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693711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Em desacordo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Multa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 por documento </a:t>
                      </a:r>
                      <a:r>
                        <a:rPr lang="pt-BR" sz="1600" b="1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não retificado no prazo de 5 dias</a:t>
                      </a:r>
                      <a:endParaRPr lang="pt-BR" sz="1600" b="1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911286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Envio intempestivo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De acordo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ACI 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 por documento </a:t>
                      </a:r>
                      <a:r>
                        <a:rPr lang="pt-BR" sz="1600" b="1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intempestivo</a:t>
                      </a:r>
                      <a:endParaRPr lang="pt-BR" sz="1600" b="1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822360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Em desacordo 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ACI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 por documento </a:t>
                      </a:r>
                      <a:r>
                        <a:rPr lang="pt-BR" sz="1600" b="1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intempestivo</a:t>
                      </a:r>
                      <a:endParaRPr lang="pt-BR" sz="1600" b="1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974299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Multa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 por documento </a:t>
                      </a:r>
                      <a:r>
                        <a:rPr lang="pt-BR" sz="1600" b="1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não retificado no prazo de 5 dias</a:t>
                      </a:r>
                      <a:endParaRPr lang="pt-BR" sz="1600" b="1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585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66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C925CFC-1D04-26AE-C628-5D8DA6EEAAEC}"/>
              </a:ext>
            </a:extLst>
          </p:cNvPr>
          <p:cNvSpPr/>
          <p:nvPr/>
        </p:nvSpPr>
        <p:spPr>
          <a:xfrm>
            <a:off x="545482" y="1689643"/>
            <a:ext cx="112340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457200" algn="just" defTabSz="9144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sz="220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Definidos nos anexos da Resolução ANAC nº 472/2018:</a:t>
            </a:r>
            <a:endParaRPr lang="pt-BR" sz="2000">
              <a:solidFill>
                <a:schemeClr val="tx2"/>
              </a:solidFill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68F7521-1100-9DC6-9A4C-543F8DD864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816364"/>
              </p:ext>
            </p:extLst>
          </p:nvPr>
        </p:nvGraphicFramePr>
        <p:xfrm>
          <a:off x="412460" y="2120530"/>
          <a:ext cx="11160000" cy="42744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200000">
                  <a:extLst>
                    <a:ext uri="{9D8B030D-6E8A-4147-A177-3AD203B41FA5}">
                      <a16:colId xmlns:a16="http://schemas.microsoft.com/office/drawing/2014/main" val="2618573255"/>
                    </a:ext>
                  </a:extLst>
                </a:gridCol>
                <a:gridCol w="1320000">
                  <a:extLst>
                    <a:ext uri="{9D8B030D-6E8A-4147-A177-3AD203B41FA5}">
                      <a16:colId xmlns:a16="http://schemas.microsoft.com/office/drawing/2014/main" val="1558932284"/>
                    </a:ext>
                  </a:extLst>
                </a:gridCol>
                <a:gridCol w="1320000">
                  <a:extLst>
                    <a:ext uri="{9D8B030D-6E8A-4147-A177-3AD203B41FA5}">
                      <a16:colId xmlns:a16="http://schemas.microsoft.com/office/drawing/2014/main" val="2688702212"/>
                    </a:ext>
                  </a:extLst>
                </a:gridCol>
                <a:gridCol w="1320000">
                  <a:extLst>
                    <a:ext uri="{9D8B030D-6E8A-4147-A177-3AD203B41FA5}">
                      <a16:colId xmlns:a16="http://schemas.microsoft.com/office/drawing/2014/main" val="2629951533"/>
                    </a:ext>
                  </a:extLst>
                </a:gridCol>
              </a:tblGrid>
              <a:tr h="432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Conduta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Valor da Multa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428839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pPr algn="ctr" fontAlgn="ctr"/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Mínimo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Médio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Máximo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6666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Não manter a habilitação profissional contador/auditor em situação regular. 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4.000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7.000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10.000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80665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600" b="0">
                          <a:solidFill>
                            <a:schemeClr val="accent1"/>
                          </a:solidFill>
                          <a:latin typeface="+mn-lt"/>
                        </a:rPr>
                        <a:t>Não apresenta os documentos e as demonstrações contábeis anuais ou trimestrais.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1.600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2.800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4.000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76604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>
                          <a:solidFill>
                            <a:schemeClr val="accent1"/>
                          </a:solidFill>
                          <a:latin typeface="+mn-lt"/>
                        </a:rPr>
                        <a:t>Deixa de retificar </a:t>
                      </a:r>
                      <a:r>
                        <a:rPr lang="pt-BR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erros e inconsistências verificados na DCA, na DCT ou nas Informações OACI, no prazo de 5 dias.</a:t>
                      </a:r>
                    </a:p>
                    <a:p>
                      <a:pPr algn="just" fontAlgn="ctr"/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4.000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7.000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10.000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5892"/>
                  </a:ext>
                </a:extLst>
              </a:tr>
              <a:tr h="429815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>
                          <a:solidFill>
                            <a:schemeClr val="accent1"/>
                          </a:solidFill>
                          <a:latin typeface="+mn-lt"/>
                        </a:rPr>
                        <a:t>Envia os dados em desacordo com as instruções e procedimentos expedidos pela ANAC. 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4.000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7.000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10.000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92377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>
                          <a:solidFill>
                            <a:schemeClr val="accent1"/>
                          </a:solidFill>
                          <a:latin typeface="+mn-lt"/>
                        </a:rPr>
                        <a:t>Recusa ou omite a apresentação de livros, registros, documentos, demonstrações e quaisquer informações necessárias à verificação da organização e da consistência da contabilidade, quando requisitados pela ANAC. 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8.000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14.000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20.000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89334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>
                          <a:solidFill>
                            <a:schemeClr val="accent1"/>
                          </a:solidFill>
                          <a:latin typeface="+mn-lt"/>
                        </a:rPr>
                        <a:t>Não apresenta as informações requeridas por organismos internacionais. </a:t>
                      </a:r>
                      <a:endParaRPr lang="pt-BR" sz="1600" b="0" i="0" u="none" strike="noStrike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1.600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2.800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4.000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323352"/>
                  </a:ext>
                </a:extLst>
              </a:tr>
            </a:tbl>
          </a:graphicData>
        </a:graphic>
      </p:graphicFrame>
      <p:grpSp>
        <p:nvGrpSpPr>
          <p:cNvPr id="5" name="object 6">
            <a:extLst>
              <a:ext uri="{FF2B5EF4-FFF2-40B4-BE49-F238E27FC236}">
                <a16:creationId xmlns:a16="http://schemas.microsoft.com/office/drawing/2014/main" id="{BDA30136-0C29-D786-3CCA-CB8496400375}"/>
              </a:ext>
            </a:extLst>
          </p:cNvPr>
          <p:cNvGrpSpPr/>
          <p:nvPr/>
        </p:nvGrpSpPr>
        <p:grpSpPr>
          <a:xfrm>
            <a:off x="-103695" y="1218518"/>
            <a:ext cx="12192000" cy="487812"/>
            <a:chOff x="0" y="1171892"/>
            <a:chExt cx="9145270" cy="106680"/>
          </a:xfrm>
        </p:grpSpPr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90843E2D-2349-1ECF-F461-4CE3355335E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71892"/>
              <a:ext cx="9144000" cy="106616"/>
            </a:xfrm>
            <a:prstGeom prst="rect">
              <a:avLst/>
            </a:prstGeom>
          </p:spPr>
        </p:pic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1E953AEB-552E-5A06-B4A2-1F43DE6068C6}"/>
                </a:ext>
              </a:extLst>
            </p:cNvPr>
            <p:cNvSpPr/>
            <p:nvPr/>
          </p:nvSpPr>
          <p:spPr>
            <a:xfrm>
              <a:off x="761" y="120777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758"/>
            </a:p>
          </p:txBody>
        </p:sp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55B9C274-D0F9-A358-4599-D3E86FD39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5420" y="246888"/>
            <a:ext cx="2745115" cy="81718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20D88D8D-6D67-F428-7A7F-CD23D5C9FE68}"/>
              </a:ext>
            </a:extLst>
          </p:cNvPr>
          <p:cNvSpPr txBox="1"/>
          <p:nvPr/>
        </p:nvSpPr>
        <p:spPr>
          <a:xfrm>
            <a:off x="5286376" y="367048"/>
            <a:ext cx="6633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Fiscalização</a:t>
            </a:r>
          </a:p>
          <a:p>
            <a:r>
              <a:rPr lang="pt-BR" sz="24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Apuração de Infrações – Valores das Multas</a:t>
            </a:r>
            <a:endParaRPr lang="pt-BR" sz="2000" b="1" spc="74">
              <a:solidFill>
                <a:schemeClr val="bg1">
                  <a:lumMod val="50000"/>
                </a:schemeClr>
              </a:solidFill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48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88E3B15-3086-9022-738F-CD93E8BB1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65" y="179277"/>
            <a:ext cx="1664914" cy="690939"/>
          </a:xfrm>
          <a:prstGeom prst="rect">
            <a:avLst/>
          </a:prstGeom>
        </p:spPr>
      </p:pic>
      <p:sp>
        <p:nvSpPr>
          <p:cNvPr id="6" name="Título 3">
            <a:extLst>
              <a:ext uri="{FF2B5EF4-FFF2-40B4-BE49-F238E27FC236}">
                <a16:creationId xmlns:a16="http://schemas.microsoft.com/office/drawing/2014/main" id="{1EB777E5-7DA2-E2B3-1C9E-C57B7E786C08}"/>
              </a:ext>
            </a:extLst>
          </p:cNvPr>
          <p:cNvSpPr txBox="1">
            <a:spLocks/>
          </p:cNvSpPr>
          <p:nvPr/>
        </p:nvSpPr>
        <p:spPr>
          <a:xfrm>
            <a:off x="8979408" y="6565392"/>
            <a:ext cx="3026664" cy="286554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pt-BR" sz="1600" b="0">
                <a:solidFill>
                  <a:srgbClr val="0A4362"/>
                </a:solidFill>
                <a:ea typeface="+mn-ea"/>
                <a:cs typeface="Times New Roman" pitchFamily="18" charset="0"/>
              </a:rPr>
              <a:t>Envio e Fiscalização de Dados Contábeis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7A1E70C8-004B-3412-56DB-47CD0000D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5420" y="246888"/>
            <a:ext cx="2745115" cy="817188"/>
          </a:xfrm>
          <a:prstGeom prst="rect">
            <a:avLst/>
          </a:prstGeom>
        </p:spPr>
      </p:pic>
      <p:grpSp>
        <p:nvGrpSpPr>
          <p:cNvPr id="7" name="object 6">
            <a:extLst>
              <a:ext uri="{FF2B5EF4-FFF2-40B4-BE49-F238E27FC236}">
                <a16:creationId xmlns:a16="http://schemas.microsoft.com/office/drawing/2014/main" id="{6216E0CC-8F60-D427-5BFD-0BAEEA9FAD90}"/>
              </a:ext>
            </a:extLst>
          </p:cNvPr>
          <p:cNvGrpSpPr/>
          <p:nvPr/>
        </p:nvGrpSpPr>
        <p:grpSpPr>
          <a:xfrm>
            <a:off x="0" y="1198666"/>
            <a:ext cx="12192000" cy="487812"/>
            <a:chOff x="0" y="1171892"/>
            <a:chExt cx="9145270" cy="106680"/>
          </a:xfrm>
        </p:grpSpPr>
        <p:pic>
          <p:nvPicPr>
            <p:cNvPr id="8" name="object 7">
              <a:extLst>
                <a:ext uri="{FF2B5EF4-FFF2-40B4-BE49-F238E27FC236}">
                  <a16:creationId xmlns:a16="http://schemas.microsoft.com/office/drawing/2014/main" id="{90C1E172-D19A-93D4-DE9F-99494CDC82C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171892"/>
              <a:ext cx="9144000" cy="106616"/>
            </a:xfrm>
            <a:prstGeom prst="rect">
              <a:avLst/>
            </a:prstGeom>
          </p:spPr>
        </p:pic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BFF6FB75-6FDB-399A-6C98-37523BC29CE5}"/>
                </a:ext>
              </a:extLst>
            </p:cNvPr>
            <p:cNvSpPr/>
            <p:nvPr/>
          </p:nvSpPr>
          <p:spPr>
            <a:xfrm>
              <a:off x="761" y="120777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758"/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5D4DB04-2B20-DAF0-17E2-53BA36DDF702}"/>
              </a:ext>
            </a:extLst>
          </p:cNvPr>
          <p:cNvSpPr txBox="1"/>
          <p:nvPr/>
        </p:nvSpPr>
        <p:spPr>
          <a:xfrm>
            <a:off x="7581638" y="294635"/>
            <a:ext cx="43055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Obrigações dos Regulados</a:t>
            </a:r>
          </a:p>
          <a:p>
            <a:r>
              <a:rPr lang="pt-BR" sz="24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Principais Obrigações</a:t>
            </a:r>
          </a:p>
        </p:txBody>
      </p:sp>
      <p:sp>
        <p:nvSpPr>
          <p:cNvPr id="2" name="Retângulo 7">
            <a:extLst>
              <a:ext uri="{FF2B5EF4-FFF2-40B4-BE49-F238E27FC236}">
                <a16:creationId xmlns:a16="http://schemas.microsoft.com/office/drawing/2014/main" id="{306BDC50-AF32-2BBE-197F-13B79B72A1D5}"/>
              </a:ext>
            </a:extLst>
          </p:cNvPr>
          <p:cNvSpPr/>
          <p:nvPr/>
        </p:nvSpPr>
        <p:spPr>
          <a:xfrm>
            <a:off x="990072" y="1935456"/>
            <a:ext cx="96040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marR="6985" lvl="1" indent="-539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69265" algn="l"/>
              </a:tabLst>
              <a:defRPr/>
            </a:pP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Manter a escrituração contábil e os documentos de suporte organizados de acordo com a legislação societária brasileira e com as normas contábeis; </a:t>
            </a:r>
          </a:p>
          <a:p>
            <a:pPr marL="539750" marR="6985" lvl="1" indent="-539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69265" algn="l"/>
              </a:tabLst>
              <a:defRPr/>
            </a:pP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Manter pano de contas com nomenclaturas adequadas ao registro dos fatos que envolvem os serviços aéreos públicos, segregando as receitas, as despesas e os custos dos serviços aéreos das demais atividades desempenhadas pela empresa; </a:t>
            </a:r>
          </a:p>
          <a:p>
            <a:pPr marL="539750" marR="6985" lvl="1" indent="-539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69265" algn="l"/>
              </a:tabLst>
              <a:defRPr/>
            </a:pP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Manter, em situação regular, a habilitação profissional dos responsáveis pelas demonstrações contábeis e pelos serviços de auditoria independente;</a:t>
            </a:r>
          </a:p>
          <a:p>
            <a:pPr marL="539750" marR="6985" lvl="1" indent="-539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69265" algn="l"/>
              </a:tabLst>
              <a:defRPr/>
            </a:pP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Enviar Demonstrações Contábeis Trimestrais (DCT) e Anuais (DCA); e</a:t>
            </a:r>
          </a:p>
          <a:p>
            <a:pPr marL="539750" marR="6985" lvl="1" indent="-539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69265" algn="l"/>
              </a:tabLst>
              <a:defRPr/>
            </a:pP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Enviar as informações requeridas pela OACI.</a:t>
            </a:r>
          </a:p>
        </p:txBody>
      </p:sp>
    </p:spTree>
    <p:extLst>
      <p:ext uri="{BB962C8B-B14F-4D97-AF65-F5344CB8AC3E}">
        <p14:creationId xmlns:p14="http://schemas.microsoft.com/office/powerpoint/2010/main" val="335313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C925CFC-1D04-26AE-C628-5D8DA6EEAAEC}"/>
              </a:ext>
            </a:extLst>
          </p:cNvPr>
          <p:cNvSpPr/>
          <p:nvPr/>
        </p:nvSpPr>
        <p:spPr>
          <a:xfrm>
            <a:off x="1051169" y="1546635"/>
            <a:ext cx="1008966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457200" algn="just" defTabSz="9144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sz="220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pt-BR" sz="2000">
                <a:solidFill>
                  <a:schemeClr val="accent1"/>
                </a:solidFill>
                <a:cs typeface="Times New Roman" pitchFamily="18" charset="0"/>
              </a:rPr>
              <a:t>Desconto de 50%:</a:t>
            </a:r>
          </a:p>
          <a:p>
            <a:pPr marL="792480" lvl="1" indent="-342900" algn="just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2000">
                <a:solidFill>
                  <a:schemeClr val="accent1"/>
                </a:solidFill>
              </a:rPr>
              <a:t>Deve ser requerido antes da decisão administrativa de primeira instância.</a:t>
            </a:r>
          </a:p>
          <a:p>
            <a:pPr marL="792480" lvl="1" indent="-342900" algn="just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2000">
                <a:solidFill>
                  <a:schemeClr val="accent1"/>
                </a:solidFill>
              </a:rPr>
              <a:t>Implica no reconhecimento da prática da infração e na renúncia do direito de defesa.</a:t>
            </a:r>
          </a:p>
          <a:p>
            <a:pPr marL="792480" lvl="1" indent="-342900" algn="just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2000">
                <a:solidFill>
                  <a:schemeClr val="accent1"/>
                </a:solidFill>
              </a:rPr>
              <a:t>Defesa e pedido de desconto apresentados simultaneamente: apenas a defesa será apreciada.</a:t>
            </a:r>
          </a:p>
          <a:p>
            <a:pPr marL="514350" lvl="1" indent="-457200" algn="just" defTabSz="9144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>
                <a:solidFill>
                  <a:schemeClr val="accent1"/>
                </a:solidFill>
                <a:cs typeface="Times New Roman" pitchFamily="18" charset="0"/>
              </a:rPr>
              <a:t>O desconto é calculado sobre o valor médio do enquadramento: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AB1D9428-548C-4404-F2D3-C5FC85C917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741700"/>
              </p:ext>
            </p:extLst>
          </p:nvPr>
        </p:nvGraphicFramePr>
        <p:xfrm>
          <a:off x="4116000" y="4622287"/>
          <a:ext cx="3960000" cy="1800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320000">
                  <a:extLst>
                    <a:ext uri="{9D8B030D-6E8A-4147-A177-3AD203B41FA5}">
                      <a16:colId xmlns:a16="http://schemas.microsoft.com/office/drawing/2014/main" val="402041298"/>
                    </a:ext>
                  </a:extLst>
                </a:gridCol>
                <a:gridCol w="1320000">
                  <a:extLst>
                    <a:ext uri="{9D8B030D-6E8A-4147-A177-3AD203B41FA5}">
                      <a16:colId xmlns:a16="http://schemas.microsoft.com/office/drawing/2014/main" val="3147955088"/>
                    </a:ext>
                  </a:extLst>
                </a:gridCol>
                <a:gridCol w="1320000">
                  <a:extLst>
                    <a:ext uri="{9D8B030D-6E8A-4147-A177-3AD203B41FA5}">
                      <a16:colId xmlns:a16="http://schemas.microsoft.com/office/drawing/2014/main" val="3413353453"/>
                    </a:ext>
                  </a:extLst>
                </a:gridCol>
              </a:tblGrid>
              <a:tr h="3600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Valor da Multa</a:t>
                      </a:r>
                      <a:endParaRPr lang="pt-BR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37513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Mínimo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Médio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Máximo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77989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8.000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14.000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20.000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8886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4.000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7.000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10.000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0192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1.600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2.800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4.000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929176"/>
                  </a:ext>
                </a:extLst>
              </a:tr>
            </a:tbl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FCDB0215-46D8-3530-B8B7-FB7854767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5420" y="246888"/>
            <a:ext cx="2745115" cy="81718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E5BAC13-875B-8C6D-78F1-5AE7720CDBBE}"/>
              </a:ext>
            </a:extLst>
          </p:cNvPr>
          <p:cNvSpPr txBox="1"/>
          <p:nvPr/>
        </p:nvSpPr>
        <p:spPr>
          <a:xfrm>
            <a:off x="4116000" y="367048"/>
            <a:ext cx="7804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Fiscalização</a:t>
            </a:r>
          </a:p>
          <a:p>
            <a:r>
              <a:rPr lang="pt-BR" sz="24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Apuração de Infrações – Requerimento de Desconto</a:t>
            </a:r>
            <a:endParaRPr lang="pt-BR" sz="2000" b="1" spc="74">
              <a:solidFill>
                <a:schemeClr val="bg1">
                  <a:lumMod val="50000"/>
                </a:schemeClr>
              </a:solidFill>
              <a:ea typeface="Source Sans Pro" panose="020B0503030403020204" pitchFamily="34" charset="0"/>
            </a:endParaRPr>
          </a:p>
        </p:txBody>
      </p:sp>
      <p:grpSp>
        <p:nvGrpSpPr>
          <p:cNvPr id="9" name="object 6">
            <a:extLst>
              <a:ext uri="{FF2B5EF4-FFF2-40B4-BE49-F238E27FC236}">
                <a16:creationId xmlns:a16="http://schemas.microsoft.com/office/drawing/2014/main" id="{B27AC4CB-348B-638B-295A-DD77D4A09FE9}"/>
              </a:ext>
            </a:extLst>
          </p:cNvPr>
          <p:cNvGrpSpPr/>
          <p:nvPr/>
        </p:nvGrpSpPr>
        <p:grpSpPr>
          <a:xfrm>
            <a:off x="-103695" y="1218518"/>
            <a:ext cx="12192000" cy="487812"/>
            <a:chOff x="0" y="1171892"/>
            <a:chExt cx="9145270" cy="106680"/>
          </a:xfrm>
        </p:grpSpPr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E4A6085F-C325-CD18-C836-96F5CB3B9B9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71892"/>
              <a:ext cx="9144000" cy="106616"/>
            </a:xfrm>
            <a:prstGeom prst="rect">
              <a:avLst/>
            </a:prstGeom>
          </p:spPr>
        </p:pic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B1B33028-5533-3C8A-829F-43824BA6C191}"/>
                </a:ext>
              </a:extLst>
            </p:cNvPr>
            <p:cNvSpPr/>
            <p:nvPr/>
          </p:nvSpPr>
          <p:spPr>
            <a:xfrm>
              <a:off x="761" y="120777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758"/>
            </a:p>
          </p:txBody>
        </p:sp>
      </p:grpSp>
    </p:spTree>
    <p:extLst>
      <p:ext uri="{BB962C8B-B14F-4D97-AF65-F5344CB8AC3E}">
        <p14:creationId xmlns:p14="http://schemas.microsoft.com/office/powerpoint/2010/main" val="358696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1748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88E3B15-3086-9022-738F-CD93E8BB1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65" y="179277"/>
            <a:ext cx="1664914" cy="690939"/>
          </a:xfrm>
          <a:prstGeom prst="rect">
            <a:avLst/>
          </a:prstGeom>
        </p:spPr>
      </p:pic>
      <p:sp>
        <p:nvSpPr>
          <p:cNvPr id="6" name="Título 3">
            <a:extLst>
              <a:ext uri="{FF2B5EF4-FFF2-40B4-BE49-F238E27FC236}">
                <a16:creationId xmlns:a16="http://schemas.microsoft.com/office/drawing/2014/main" id="{1EB777E5-7DA2-E2B3-1C9E-C57B7E786C08}"/>
              </a:ext>
            </a:extLst>
          </p:cNvPr>
          <p:cNvSpPr txBox="1">
            <a:spLocks/>
          </p:cNvSpPr>
          <p:nvPr/>
        </p:nvSpPr>
        <p:spPr>
          <a:xfrm>
            <a:off x="8979408" y="6565392"/>
            <a:ext cx="3026664" cy="286554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pt-BR" sz="1600" b="0">
                <a:solidFill>
                  <a:srgbClr val="0A4362"/>
                </a:solidFill>
                <a:ea typeface="+mn-ea"/>
                <a:cs typeface="Times New Roman" pitchFamily="18" charset="0"/>
              </a:rPr>
              <a:t>Envio e Fiscalização de Dados Contábeis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7A1E70C8-004B-3412-56DB-47CD0000D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5420" y="246888"/>
            <a:ext cx="2745115" cy="817188"/>
          </a:xfrm>
          <a:prstGeom prst="rect">
            <a:avLst/>
          </a:prstGeom>
        </p:spPr>
      </p:pic>
      <p:grpSp>
        <p:nvGrpSpPr>
          <p:cNvPr id="7" name="object 6">
            <a:extLst>
              <a:ext uri="{FF2B5EF4-FFF2-40B4-BE49-F238E27FC236}">
                <a16:creationId xmlns:a16="http://schemas.microsoft.com/office/drawing/2014/main" id="{6216E0CC-8F60-D427-5BFD-0BAEEA9FAD90}"/>
              </a:ext>
            </a:extLst>
          </p:cNvPr>
          <p:cNvGrpSpPr/>
          <p:nvPr/>
        </p:nvGrpSpPr>
        <p:grpSpPr>
          <a:xfrm>
            <a:off x="0" y="1198666"/>
            <a:ext cx="12192000" cy="487812"/>
            <a:chOff x="0" y="1171892"/>
            <a:chExt cx="9145270" cy="106680"/>
          </a:xfrm>
        </p:grpSpPr>
        <p:pic>
          <p:nvPicPr>
            <p:cNvPr id="8" name="object 7">
              <a:extLst>
                <a:ext uri="{FF2B5EF4-FFF2-40B4-BE49-F238E27FC236}">
                  <a16:creationId xmlns:a16="http://schemas.microsoft.com/office/drawing/2014/main" id="{90C1E172-D19A-93D4-DE9F-99494CDC82C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171892"/>
              <a:ext cx="9144000" cy="106616"/>
            </a:xfrm>
            <a:prstGeom prst="rect">
              <a:avLst/>
            </a:prstGeom>
          </p:spPr>
        </p:pic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BFF6FB75-6FDB-399A-6C98-37523BC29CE5}"/>
                </a:ext>
              </a:extLst>
            </p:cNvPr>
            <p:cNvSpPr/>
            <p:nvPr/>
          </p:nvSpPr>
          <p:spPr>
            <a:xfrm>
              <a:off x="761" y="120777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758"/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5D4DB04-2B20-DAF0-17E2-53BA36DDF702}"/>
              </a:ext>
            </a:extLst>
          </p:cNvPr>
          <p:cNvSpPr txBox="1"/>
          <p:nvPr/>
        </p:nvSpPr>
        <p:spPr>
          <a:xfrm>
            <a:off x="5010150" y="429225"/>
            <a:ext cx="6995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Obrigações dos Regulados</a:t>
            </a:r>
          </a:p>
          <a:p>
            <a:r>
              <a:rPr lang="pt-BR" sz="24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Quem deve enviar demonstrações contábeis?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9B7C53E-C9F7-66AF-5995-BBCB68A036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35012"/>
              </p:ext>
            </p:extLst>
          </p:nvPr>
        </p:nvGraphicFramePr>
        <p:xfrm>
          <a:off x="614172" y="2230981"/>
          <a:ext cx="10963656" cy="30480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136661">
                  <a:extLst>
                    <a:ext uri="{9D8B030D-6E8A-4147-A177-3AD203B41FA5}">
                      <a16:colId xmlns:a16="http://schemas.microsoft.com/office/drawing/2014/main" val="2216702080"/>
                    </a:ext>
                  </a:extLst>
                </a:gridCol>
                <a:gridCol w="4446046">
                  <a:extLst>
                    <a:ext uri="{9D8B030D-6E8A-4147-A177-3AD203B41FA5}">
                      <a16:colId xmlns:a16="http://schemas.microsoft.com/office/drawing/2014/main" val="3636250124"/>
                    </a:ext>
                  </a:extLst>
                </a:gridCol>
                <a:gridCol w="3380949">
                  <a:extLst>
                    <a:ext uri="{9D8B030D-6E8A-4147-A177-3AD203B41FA5}">
                      <a16:colId xmlns:a16="http://schemas.microsoft.com/office/drawing/2014/main" val="26035322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Demonstrações Contábeis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Enquadramento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>
                          <a:solidFill>
                            <a:schemeClr val="bg1"/>
                          </a:solidFill>
                        </a:rPr>
                        <a:t>Participação de Mercado Relevante </a:t>
                      </a:r>
                      <a:endParaRPr lang="pt-BR" sz="18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7855" marR="478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733397"/>
                  </a:ext>
                </a:extLst>
              </a:tr>
              <a:tr h="1249680">
                <a:tc>
                  <a:txBody>
                    <a:bodyPr/>
                    <a:lstStyle/>
                    <a:p>
                      <a:pPr marL="720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rgbClr val="156082"/>
                          </a:solidFill>
                          <a:effectLst/>
                        </a:rPr>
                        <a:t>Anuais (DCA)</a:t>
                      </a:r>
                      <a:endParaRPr lang="pt-BR" sz="1800" b="1" dirty="0">
                        <a:solidFill>
                          <a:srgbClr val="156082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3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rgbClr val="156082"/>
                          </a:solidFill>
                        </a:rPr>
                        <a:t>Empresas brasileiras que exploram os serviços de </a:t>
                      </a:r>
                      <a:r>
                        <a:rPr lang="pt-BR" sz="1800" b="1" kern="1200" dirty="0">
                          <a:solidFill>
                            <a:srgbClr val="156082"/>
                          </a:solidFill>
                        </a:rPr>
                        <a:t>transporte aéreo público</a:t>
                      </a:r>
                      <a:r>
                        <a:rPr lang="pt-BR" sz="1800" kern="1200" dirty="0">
                          <a:solidFill>
                            <a:srgbClr val="156082"/>
                          </a:solidFill>
                        </a:rPr>
                        <a:t>, com participação de mercado relevante.</a:t>
                      </a:r>
                      <a:endParaRPr lang="pt-BR" sz="1800" b="1" kern="1200" dirty="0">
                        <a:solidFill>
                          <a:srgbClr val="156082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2000" marR="0" lvl="3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rgbClr val="156082"/>
                          </a:solidFill>
                        </a:rPr>
                        <a:t>Igual ou superior a 1% no mercado doméstico ou internacional, em termos de </a:t>
                      </a:r>
                      <a:r>
                        <a:rPr lang="pt-BR" sz="1800" b="1" kern="1200" dirty="0">
                          <a:solidFill>
                            <a:srgbClr val="156082"/>
                          </a:solidFill>
                          <a:effectLst/>
                        </a:rPr>
                        <a:t>passageiros</a:t>
                      </a:r>
                      <a:r>
                        <a:rPr lang="pt-BR" sz="1800" kern="1200" dirty="0">
                          <a:solidFill>
                            <a:srgbClr val="156082"/>
                          </a:solidFill>
                        </a:rPr>
                        <a:t> </a:t>
                      </a:r>
                      <a:r>
                        <a:rPr lang="pt-BR" sz="1800" b="1" kern="1200" dirty="0">
                          <a:solidFill>
                            <a:srgbClr val="156082"/>
                          </a:solidFill>
                        </a:rPr>
                        <a:t>quilômetros transportados pagos </a:t>
                      </a:r>
                      <a:r>
                        <a:rPr lang="pt-BR" sz="1800" kern="1200" dirty="0">
                          <a:solidFill>
                            <a:srgbClr val="156082"/>
                          </a:solidFill>
                        </a:rPr>
                        <a:t>- RPK ou de </a:t>
                      </a:r>
                      <a:r>
                        <a:rPr lang="pt-BR" sz="1800" b="1" kern="1200" dirty="0">
                          <a:solidFill>
                            <a:srgbClr val="156082"/>
                          </a:solidFill>
                        </a:rPr>
                        <a:t>toneladas quilômetros transportadas pagas </a:t>
                      </a:r>
                      <a:r>
                        <a:rPr lang="pt-BR" sz="1800" kern="1200" dirty="0">
                          <a:solidFill>
                            <a:srgbClr val="156082"/>
                          </a:solidFill>
                        </a:rPr>
                        <a:t>– RTK.</a:t>
                      </a:r>
                      <a:endParaRPr lang="pt-BR" sz="1800" b="1" kern="1200" dirty="0">
                        <a:solidFill>
                          <a:srgbClr val="156082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951692"/>
                  </a:ext>
                </a:extLst>
              </a:tr>
              <a:tr h="1249680">
                <a:tc>
                  <a:txBody>
                    <a:bodyPr/>
                    <a:lstStyle/>
                    <a:p>
                      <a:pPr marL="72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3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701651"/>
                  </a:ext>
                </a:extLst>
              </a:tr>
            </a:tbl>
          </a:graphicData>
        </a:graphic>
      </p:graphicFrame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82974DBB-C1FE-6AC3-CF78-0A0D2312FF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457677"/>
              </p:ext>
            </p:extLst>
          </p:nvPr>
        </p:nvGraphicFramePr>
        <p:xfrm>
          <a:off x="614172" y="2230981"/>
          <a:ext cx="10963656" cy="30480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136661">
                  <a:extLst>
                    <a:ext uri="{9D8B030D-6E8A-4147-A177-3AD203B41FA5}">
                      <a16:colId xmlns:a16="http://schemas.microsoft.com/office/drawing/2014/main" val="2424986691"/>
                    </a:ext>
                  </a:extLst>
                </a:gridCol>
                <a:gridCol w="4446046">
                  <a:extLst>
                    <a:ext uri="{9D8B030D-6E8A-4147-A177-3AD203B41FA5}">
                      <a16:colId xmlns:a16="http://schemas.microsoft.com/office/drawing/2014/main" val="3174123945"/>
                    </a:ext>
                  </a:extLst>
                </a:gridCol>
                <a:gridCol w="3380949">
                  <a:extLst>
                    <a:ext uri="{9D8B030D-6E8A-4147-A177-3AD203B41FA5}">
                      <a16:colId xmlns:a16="http://schemas.microsoft.com/office/drawing/2014/main" val="36852555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Demonstrações Contábeis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</a:rPr>
                        <a:t>Enquadramento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>
                          <a:solidFill>
                            <a:schemeClr val="bg1"/>
                          </a:solidFill>
                        </a:rPr>
                        <a:t>Participação de Mercado Relevante </a:t>
                      </a:r>
                      <a:endParaRPr lang="pt-BR" sz="18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7855" marR="478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852855"/>
                  </a:ext>
                </a:extLst>
              </a:tr>
              <a:tr h="1249680">
                <a:tc>
                  <a:txBody>
                    <a:bodyPr/>
                    <a:lstStyle/>
                    <a:p>
                      <a:pPr marL="720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rgbClr val="156082"/>
                          </a:solidFill>
                          <a:effectLst/>
                        </a:rPr>
                        <a:t>Anuais (DCA)</a:t>
                      </a:r>
                      <a:endParaRPr lang="pt-BR" sz="1800" b="1" dirty="0">
                        <a:solidFill>
                          <a:srgbClr val="156082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3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rgbClr val="156082"/>
                          </a:solidFill>
                        </a:rPr>
                        <a:t>Empresas brasileiras que exploram os serviços de </a:t>
                      </a:r>
                      <a:r>
                        <a:rPr lang="pt-BR" sz="1800" b="1" kern="1200" dirty="0">
                          <a:solidFill>
                            <a:srgbClr val="156082"/>
                          </a:solidFill>
                        </a:rPr>
                        <a:t>transporte aéreo público</a:t>
                      </a:r>
                      <a:r>
                        <a:rPr lang="pt-BR" sz="1800" kern="1200" dirty="0">
                          <a:solidFill>
                            <a:srgbClr val="156082"/>
                          </a:solidFill>
                        </a:rPr>
                        <a:t>, com participação de mercado relevante.</a:t>
                      </a:r>
                      <a:endParaRPr lang="pt-BR" sz="1800" b="1" kern="1200" dirty="0">
                        <a:solidFill>
                          <a:srgbClr val="156082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2000" marR="0" lvl="3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rgbClr val="156082"/>
                          </a:solidFill>
                        </a:rPr>
                        <a:t>Igual ou superior a 1% no mercado doméstico ou internacional, em termos de </a:t>
                      </a:r>
                      <a:r>
                        <a:rPr lang="pt-BR" sz="1800" b="1" kern="1200" dirty="0">
                          <a:solidFill>
                            <a:srgbClr val="156082"/>
                          </a:solidFill>
                          <a:effectLst/>
                        </a:rPr>
                        <a:t>passageiros</a:t>
                      </a:r>
                      <a:r>
                        <a:rPr lang="pt-BR" sz="1800" kern="1200" dirty="0">
                          <a:solidFill>
                            <a:srgbClr val="156082"/>
                          </a:solidFill>
                        </a:rPr>
                        <a:t> </a:t>
                      </a:r>
                      <a:r>
                        <a:rPr lang="pt-BR" sz="1800" b="1" kern="1200" dirty="0">
                          <a:solidFill>
                            <a:srgbClr val="156082"/>
                          </a:solidFill>
                        </a:rPr>
                        <a:t>quilômetros transportados pagos </a:t>
                      </a:r>
                      <a:r>
                        <a:rPr lang="pt-BR" sz="1800" kern="1200" dirty="0">
                          <a:solidFill>
                            <a:srgbClr val="156082"/>
                          </a:solidFill>
                        </a:rPr>
                        <a:t>- RPK ou de </a:t>
                      </a:r>
                      <a:r>
                        <a:rPr lang="pt-BR" sz="1800" b="1" kern="1200" dirty="0">
                          <a:solidFill>
                            <a:srgbClr val="156082"/>
                          </a:solidFill>
                        </a:rPr>
                        <a:t>toneladas quilômetros transportadas pagas </a:t>
                      </a:r>
                      <a:r>
                        <a:rPr lang="pt-BR" sz="1800" kern="1200" dirty="0">
                          <a:solidFill>
                            <a:srgbClr val="156082"/>
                          </a:solidFill>
                        </a:rPr>
                        <a:t>– RTK.</a:t>
                      </a:r>
                      <a:endParaRPr lang="pt-BR" sz="1800" b="1" kern="1200" dirty="0">
                        <a:solidFill>
                          <a:srgbClr val="156082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776242"/>
                  </a:ext>
                </a:extLst>
              </a:tr>
              <a:tr h="1249680">
                <a:tc>
                  <a:txBody>
                    <a:bodyPr/>
                    <a:lstStyle/>
                    <a:p>
                      <a:pPr marL="72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156082"/>
                          </a:solidFill>
                          <a:effectLst/>
                        </a:rPr>
                        <a:t>Trimestrais (DCT)</a:t>
                      </a:r>
                      <a:endParaRPr lang="pt-BR" sz="1800" b="1" dirty="0">
                        <a:solidFill>
                          <a:srgbClr val="156082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3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rgbClr val="156082"/>
                          </a:solidFill>
                        </a:rPr>
                        <a:t>Empresas brasileiras que exploram os serviços de </a:t>
                      </a:r>
                      <a:r>
                        <a:rPr lang="pt-BR" sz="1800" b="1" kern="1200" dirty="0">
                          <a:solidFill>
                            <a:srgbClr val="156082"/>
                          </a:solidFill>
                        </a:rPr>
                        <a:t>transporte aéreo público,</a:t>
                      </a:r>
                      <a:r>
                        <a:rPr lang="pt-BR" sz="1800" kern="1200" dirty="0">
                          <a:solidFill>
                            <a:srgbClr val="156082"/>
                          </a:solidFill>
                        </a:rPr>
                        <a:t> com participação de mercado </a:t>
                      </a:r>
                      <a:r>
                        <a:rPr lang="pt-BR" sz="1800" b="1" kern="1200" dirty="0">
                          <a:solidFill>
                            <a:srgbClr val="156082"/>
                          </a:solidFill>
                        </a:rPr>
                        <a:t>relevante em termos de RPK</a:t>
                      </a:r>
                      <a:r>
                        <a:rPr lang="pt-BR" sz="1800" kern="1200" dirty="0">
                          <a:solidFill>
                            <a:srgbClr val="156082"/>
                          </a:solidFill>
                        </a:rPr>
                        <a:t>.</a:t>
                      </a:r>
                      <a:endParaRPr lang="pt-BR" sz="1800" b="1" kern="1200" dirty="0">
                        <a:solidFill>
                          <a:srgbClr val="156082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755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37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>
            <a:extLst>
              <a:ext uri="{FF2B5EF4-FFF2-40B4-BE49-F238E27FC236}">
                <a16:creationId xmlns:a16="http://schemas.microsoft.com/office/drawing/2014/main" id="{2732AEAD-9D06-6B72-0970-507BBF271DCB}"/>
              </a:ext>
            </a:extLst>
          </p:cNvPr>
          <p:cNvSpPr txBox="1">
            <a:spLocks/>
          </p:cNvSpPr>
          <p:nvPr/>
        </p:nvSpPr>
        <p:spPr>
          <a:xfrm>
            <a:off x="8778240" y="6417883"/>
            <a:ext cx="3323395" cy="3103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Envio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Fiscalização</a:t>
            </a:r>
            <a:r>
              <a:rPr lang="en-US" sz="1600" b="0" kern="1200">
                <a:solidFill>
                  <a:srgbClr val="0A4362"/>
                </a:solidFill>
                <a:latin typeface="+mn-lt"/>
                <a:ea typeface="+mn-ea"/>
                <a:cs typeface="+mn-cs"/>
              </a:rPr>
              <a:t> de Dados </a:t>
            </a:r>
            <a:r>
              <a:rPr lang="en-US" sz="1600" b="0" kern="1200" err="1">
                <a:solidFill>
                  <a:srgbClr val="0A4362"/>
                </a:solidFill>
                <a:latin typeface="+mn-lt"/>
                <a:ea typeface="+mn-ea"/>
                <a:cs typeface="+mn-cs"/>
              </a:rPr>
              <a:t>Contábeis</a:t>
            </a:r>
            <a:endParaRPr lang="en-US" sz="1600" b="0" kern="1200">
              <a:solidFill>
                <a:srgbClr val="0A436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B0C47A4E-046A-70D2-AC85-A3587C7DB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54" y="102327"/>
            <a:ext cx="1626312" cy="673545"/>
          </a:xfrm>
          <a:prstGeom prst="rect">
            <a:avLst/>
          </a:prstGeom>
        </p:spPr>
      </p:pic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E935508F-4094-4CB2-C181-F436FC08B6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306607"/>
              </p:ext>
            </p:extLst>
          </p:nvPr>
        </p:nvGraphicFramePr>
        <p:xfrm>
          <a:off x="584455" y="2741188"/>
          <a:ext cx="11021396" cy="118109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338210">
                  <a:extLst>
                    <a:ext uri="{9D8B030D-6E8A-4147-A177-3AD203B41FA5}">
                      <a16:colId xmlns:a16="http://schemas.microsoft.com/office/drawing/2014/main" val="2216702080"/>
                    </a:ext>
                  </a:extLst>
                </a:gridCol>
                <a:gridCol w="3895789">
                  <a:extLst>
                    <a:ext uri="{9D8B030D-6E8A-4147-A177-3AD203B41FA5}">
                      <a16:colId xmlns:a16="http://schemas.microsoft.com/office/drawing/2014/main" val="3636250124"/>
                    </a:ext>
                  </a:extLst>
                </a:gridCol>
                <a:gridCol w="2787397">
                  <a:extLst>
                    <a:ext uri="{9D8B030D-6E8A-4147-A177-3AD203B41FA5}">
                      <a16:colId xmlns:a16="http://schemas.microsoft.com/office/drawing/2014/main" val="816318151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>
                          <a:solidFill>
                            <a:schemeClr val="bg1"/>
                          </a:solidFill>
                          <a:effectLst/>
                        </a:rPr>
                        <a:t>Obrigação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>
                          <a:solidFill>
                            <a:schemeClr val="bg1"/>
                          </a:solidFill>
                          <a:effectLst/>
                        </a:rPr>
                        <a:t>Prazo de Envio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>
                          <a:solidFill>
                            <a:schemeClr val="bg1"/>
                          </a:solidFill>
                          <a:effectLst/>
                        </a:rPr>
                        <a:t>Modo de Envio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73339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720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>
                          <a:solidFill>
                            <a:schemeClr val="accent1"/>
                          </a:solidFill>
                          <a:effectLst/>
                        </a:rPr>
                        <a:t>Demonstrações Contábeis Trimestrais</a:t>
                      </a:r>
                      <a:endParaRPr lang="pt-BR" sz="2000" b="1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solidFill>
                            <a:schemeClr val="accent1"/>
                          </a:solidFill>
                          <a:effectLst/>
                        </a:rPr>
                        <a:t>Até 45 dias após o encerramento do trimestre de referência</a:t>
                      </a:r>
                      <a:endParaRPr lang="pt-BR" sz="200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solidFill>
                            <a:schemeClr val="accent1"/>
                          </a:solidFill>
                          <a:effectLst/>
                        </a:rPr>
                        <a:t>Via Portal Contábil</a:t>
                      </a:r>
                      <a:endParaRPr lang="pt-BR" sz="200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951692"/>
                  </a:ext>
                </a:extLst>
              </a:tr>
            </a:tbl>
          </a:graphicData>
        </a:graphic>
      </p:graphicFrame>
      <p:grpSp>
        <p:nvGrpSpPr>
          <p:cNvPr id="16" name="object 6">
            <a:extLst>
              <a:ext uri="{FF2B5EF4-FFF2-40B4-BE49-F238E27FC236}">
                <a16:creationId xmlns:a16="http://schemas.microsoft.com/office/drawing/2014/main" id="{0384FCF9-114D-3D86-C144-39899AEC02BA}"/>
              </a:ext>
            </a:extLst>
          </p:cNvPr>
          <p:cNvGrpSpPr/>
          <p:nvPr/>
        </p:nvGrpSpPr>
        <p:grpSpPr>
          <a:xfrm>
            <a:off x="0" y="1198666"/>
            <a:ext cx="12192000" cy="487812"/>
            <a:chOff x="0" y="1171892"/>
            <a:chExt cx="9145270" cy="106680"/>
          </a:xfrm>
        </p:grpSpPr>
        <p:pic>
          <p:nvPicPr>
            <p:cNvPr id="17" name="object 7">
              <a:extLst>
                <a:ext uri="{FF2B5EF4-FFF2-40B4-BE49-F238E27FC236}">
                  <a16:creationId xmlns:a16="http://schemas.microsoft.com/office/drawing/2014/main" id="{19BA3904-3B33-3927-59BC-C49B1C6B14E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71892"/>
              <a:ext cx="9144000" cy="106616"/>
            </a:xfrm>
            <a:prstGeom prst="rect">
              <a:avLst/>
            </a:prstGeom>
          </p:spPr>
        </p:pic>
        <p:sp>
          <p:nvSpPr>
            <p:cNvPr id="18" name="object 8">
              <a:extLst>
                <a:ext uri="{FF2B5EF4-FFF2-40B4-BE49-F238E27FC236}">
                  <a16:creationId xmlns:a16="http://schemas.microsoft.com/office/drawing/2014/main" id="{204975E6-0AB7-E532-2B65-C9F4C3E381F1}"/>
                </a:ext>
              </a:extLst>
            </p:cNvPr>
            <p:cNvSpPr/>
            <p:nvPr/>
          </p:nvSpPr>
          <p:spPr>
            <a:xfrm>
              <a:off x="761" y="120777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758"/>
            </a:p>
          </p:txBody>
        </p:sp>
      </p:grpSp>
      <p:pic>
        <p:nvPicPr>
          <p:cNvPr id="20" name="Imagem 19">
            <a:extLst>
              <a:ext uri="{FF2B5EF4-FFF2-40B4-BE49-F238E27FC236}">
                <a16:creationId xmlns:a16="http://schemas.microsoft.com/office/drawing/2014/main" id="{1A772460-9E0A-0AA7-46B5-C09CE7CD6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3848" y="267851"/>
            <a:ext cx="3429052" cy="957958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D1EE47EF-7096-FCEE-06AF-1271EE2C2B63}"/>
              </a:ext>
            </a:extLst>
          </p:cNvPr>
          <p:cNvSpPr txBox="1"/>
          <p:nvPr/>
        </p:nvSpPr>
        <p:spPr>
          <a:xfrm>
            <a:off x="4486275" y="408551"/>
            <a:ext cx="7519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Obrigações dos Regulados </a:t>
            </a:r>
          </a:p>
          <a:p>
            <a:r>
              <a:rPr lang="pt-BR" sz="24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Prazos de envio das Demonstrações Contábeis</a:t>
            </a:r>
          </a:p>
        </p:txBody>
      </p:sp>
      <p:graphicFrame>
        <p:nvGraphicFramePr>
          <p:cNvPr id="22" name="Tabela 21">
            <a:extLst>
              <a:ext uri="{FF2B5EF4-FFF2-40B4-BE49-F238E27FC236}">
                <a16:creationId xmlns:a16="http://schemas.microsoft.com/office/drawing/2014/main" id="{3D7DE907-7F14-53E8-43AA-4F75DEC1FD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402789"/>
              </p:ext>
            </p:extLst>
          </p:nvPr>
        </p:nvGraphicFramePr>
        <p:xfrm>
          <a:off x="584455" y="2741188"/>
          <a:ext cx="11021396" cy="226109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168520">
                  <a:extLst>
                    <a:ext uri="{9D8B030D-6E8A-4147-A177-3AD203B41FA5}">
                      <a16:colId xmlns:a16="http://schemas.microsoft.com/office/drawing/2014/main" val="2216702080"/>
                    </a:ext>
                  </a:extLst>
                </a:gridCol>
                <a:gridCol w="4257675">
                  <a:extLst>
                    <a:ext uri="{9D8B030D-6E8A-4147-A177-3AD203B41FA5}">
                      <a16:colId xmlns:a16="http://schemas.microsoft.com/office/drawing/2014/main" val="3636250124"/>
                    </a:ext>
                  </a:extLst>
                </a:gridCol>
                <a:gridCol w="2595201">
                  <a:extLst>
                    <a:ext uri="{9D8B030D-6E8A-4147-A177-3AD203B41FA5}">
                      <a16:colId xmlns:a16="http://schemas.microsoft.com/office/drawing/2014/main" val="816318151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>
                          <a:solidFill>
                            <a:schemeClr val="bg1"/>
                          </a:solidFill>
                          <a:effectLst/>
                        </a:rPr>
                        <a:t>Obrigação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>
                          <a:solidFill>
                            <a:schemeClr val="bg1"/>
                          </a:solidFill>
                          <a:effectLst/>
                        </a:rPr>
                        <a:t>Prazo de Envio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>
                          <a:solidFill>
                            <a:schemeClr val="bg1"/>
                          </a:solidFill>
                          <a:effectLst/>
                        </a:rPr>
                        <a:t>Modo de Envio</a:t>
                      </a:r>
                      <a:endParaRPr lang="pt-BR" sz="2000" b="1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73339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720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>
                          <a:solidFill>
                            <a:schemeClr val="accent1"/>
                          </a:solidFill>
                          <a:effectLst/>
                        </a:rPr>
                        <a:t>Demonstrações Contábeis Trimestrais (DCT)</a:t>
                      </a:r>
                      <a:endParaRPr lang="pt-BR" sz="2000" b="1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solidFill>
                            <a:schemeClr val="accent1"/>
                          </a:solidFill>
                          <a:effectLst/>
                        </a:rPr>
                        <a:t>Até 45 dias após o encerramento do trimestre de referência.</a:t>
                      </a:r>
                      <a:endParaRPr lang="pt-BR" sz="200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solidFill>
                            <a:schemeClr val="accent1"/>
                          </a:solidFill>
                          <a:effectLst/>
                        </a:rPr>
                        <a:t>Via Portal Contábil</a:t>
                      </a:r>
                      <a:endParaRPr lang="pt-BR" sz="200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95169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720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>
                          <a:solidFill>
                            <a:schemeClr val="accent1"/>
                          </a:solidFill>
                          <a:effectLst/>
                        </a:rPr>
                        <a:t>Demonstrações Contábeis Anuais (DCA)</a:t>
                      </a:r>
                      <a:endParaRPr lang="pt-BR" sz="2000" b="1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solidFill>
                            <a:schemeClr val="accent1"/>
                          </a:solidFill>
                          <a:effectLst/>
                        </a:rPr>
                        <a:t>Até o último dia útil do mês de abril do exercício social subsequente.</a:t>
                      </a:r>
                      <a:endParaRPr lang="pt-BR" sz="200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solidFill>
                            <a:schemeClr val="accent1"/>
                          </a:solidFill>
                          <a:effectLst/>
                        </a:rPr>
                        <a:t>Via Portal Contábil </a:t>
                      </a:r>
                      <a:endParaRPr lang="pt-BR" sz="2000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172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14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B0C47A4E-046A-70D2-AC85-A3587C7DB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54" y="102327"/>
            <a:ext cx="1626312" cy="673545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D7B57818-1F1D-1368-E5B6-8E90F1C0E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655406"/>
              </p:ext>
            </p:extLst>
          </p:nvPr>
        </p:nvGraphicFramePr>
        <p:xfrm>
          <a:off x="625449" y="1752394"/>
          <a:ext cx="10619891" cy="23659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756051">
                  <a:extLst>
                    <a:ext uri="{9D8B030D-6E8A-4147-A177-3AD203B41FA5}">
                      <a16:colId xmlns:a16="http://schemas.microsoft.com/office/drawing/2014/main" val="498475384"/>
                    </a:ext>
                  </a:extLst>
                </a:gridCol>
                <a:gridCol w="5772150">
                  <a:extLst>
                    <a:ext uri="{9D8B030D-6E8A-4147-A177-3AD203B41FA5}">
                      <a16:colId xmlns:a16="http://schemas.microsoft.com/office/drawing/2014/main" val="1045855941"/>
                    </a:ext>
                  </a:extLst>
                </a:gridCol>
                <a:gridCol w="1091690">
                  <a:extLst>
                    <a:ext uri="{9D8B030D-6E8A-4147-A177-3AD203B41FA5}">
                      <a16:colId xmlns:a16="http://schemas.microsoft.com/office/drawing/2014/main" val="196676827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</a:rPr>
                        <a:t>Obrigação</a:t>
                      </a:r>
                      <a:endParaRPr lang="pt-BR" sz="1800" b="1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</a:rPr>
                        <a:t>Demonstrações/Documentos</a:t>
                      </a:r>
                      <a:endParaRPr lang="pt-BR" sz="1800" b="1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</a:rPr>
                        <a:t>Formato</a:t>
                      </a:r>
                      <a:endParaRPr lang="pt-BR" sz="1800" b="1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375458"/>
                  </a:ext>
                </a:extLst>
              </a:tr>
              <a:tr h="360000">
                <a:tc rowSpan="3"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accent1"/>
                          </a:solidFill>
                          <a:effectLst/>
                        </a:rPr>
                        <a:t>Demonstrações Contábeis Trimestrais (T1, T2 e T3)</a:t>
                      </a:r>
                      <a:endParaRPr lang="pt-BR" sz="1800" b="1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4900" indent="-34290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800" kern="1200">
                          <a:solidFill>
                            <a:schemeClr val="accent1"/>
                          </a:solidFill>
                          <a:effectLst/>
                        </a:rPr>
                        <a:t>Arquivo de Dados das Demonstrações Contábeis:</a:t>
                      </a:r>
                    </a:p>
                    <a:p>
                      <a:pPr marL="929250" lvl="1" indent="-40005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pt-BR" sz="1800" kern="1200">
                          <a:solidFill>
                            <a:schemeClr val="accent1"/>
                          </a:solidFill>
                          <a:effectLst/>
                        </a:rPr>
                        <a:t>Balanço Patrimonial</a:t>
                      </a:r>
                    </a:p>
                    <a:p>
                      <a:pPr marL="929250" lvl="1" indent="-40005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pt-BR" sz="1800" kern="1200">
                          <a:solidFill>
                            <a:schemeClr val="accent1"/>
                          </a:solidFill>
                          <a:effectLst/>
                        </a:rPr>
                        <a:t>Demonstração do Resultado</a:t>
                      </a:r>
                    </a:p>
                    <a:p>
                      <a:pPr marL="929250" lvl="1" indent="-40005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pt-BR" sz="1800" kern="1200">
                          <a:solidFill>
                            <a:schemeClr val="accent1"/>
                          </a:solidFill>
                          <a:effectLst/>
                        </a:rPr>
                        <a:t>Demonstração dos Fluxos de Caixa</a:t>
                      </a:r>
                      <a:endParaRPr lang="pt-BR" sz="1800" kern="120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>
                          <a:solidFill>
                            <a:schemeClr val="accent1"/>
                          </a:solidFill>
                          <a:effectLst/>
                        </a:rPr>
                        <a:t>.</a:t>
                      </a:r>
                      <a:r>
                        <a:rPr lang="pt-BR" sz="1800" kern="1200" err="1">
                          <a:solidFill>
                            <a:schemeClr val="accent1"/>
                          </a:solidFill>
                          <a:effectLst/>
                        </a:rPr>
                        <a:t>csv</a:t>
                      </a:r>
                      <a:endParaRPr lang="pt-BR" sz="1800" kern="120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829484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indent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800" kern="1200">
                          <a:solidFill>
                            <a:schemeClr val="accent1"/>
                          </a:solidFill>
                          <a:effectLst/>
                        </a:rPr>
                        <a:t>2.   Notas Explicativas</a:t>
                      </a:r>
                      <a:endParaRPr lang="pt-BR" sz="1800" kern="120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>
                          <a:solidFill>
                            <a:schemeClr val="accent1"/>
                          </a:solidFill>
                          <a:effectLst/>
                        </a:rPr>
                        <a:t>.</a:t>
                      </a:r>
                      <a:r>
                        <a:rPr lang="pt-BR" sz="1800" kern="1200" err="1">
                          <a:solidFill>
                            <a:schemeClr val="accent1"/>
                          </a:solidFill>
                          <a:effectLst/>
                        </a:rPr>
                        <a:t>pdf</a:t>
                      </a:r>
                      <a:endParaRPr lang="pt-BR" sz="1800" kern="120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826080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indent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800" kern="1200">
                          <a:solidFill>
                            <a:schemeClr val="accent1"/>
                          </a:solidFill>
                          <a:effectLst/>
                        </a:rPr>
                        <a:t>3. Relatório de Revisão das Informações Trimestrais (Somente 2º Trimestre)</a:t>
                      </a:r>
                      <a:endParaRPr lang="pt-BR" sz="1800" kern="120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>
                          <a:solidFill>
                            <a:schemeClr val="accent1"/>
                          </a:solidFill>
                          <a:effectLst/>
                        </a:rPr>
                        <a:t>.</a:t>
                      </a:r>
                      <a:r>
                        <a:rPr lang="pt-BR" sz="1800" kern="1200" err="1">
                          <a:solidFill>
                            <a:schemeClr val="accent1"/>
                          </a:solidFill>
                          <a:effectLst/>
                        </a:rPr>
                        <a:t>pdf</a:t>
                      </a:r>
                      <a:endParaRPr lang="pt-BR" sz="1800" kern="120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857812"/>
                  </a:ext>
                </a:extLst>
              </a:tr>
            </a:tbl>
          </a:graphicData>
        </a:graphic>
      </p:graphicFrame>
      <p:pic>
        <p:nvPicPr>
          <p:cNvPr id="10" name="Imagem 9">
            <a:extLst>
              <a:ext uri="{FF2B5EF4-FFF2-40B4-BE49-F238E27FC236}">
                <a16:creationId xmlns:a16="http://schemas.microsoft.com/office/drawing/2014/main" id="{BD0CFB83-EA65-93CE-E76E-6DD3F63C1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8605" y="332915"/>
            <a:ext cx="2819541" cy="828116"/>
          </a:xfrm>
          <a:prstGeom prst="rect">
            <a:avLst/>
          </a:prstGeom>
        </p:spPr>
      </p:pic>
      <p:grpSp>
        <p:nvGrpSpPr>
          <p:cNvPr id="11" name="object 6">
            <a:extLst>
              <a:ext uri="{FF2B5EF4-FFF2-40B4-BE49-F238E27FC236}">
                <a16:creationId xmlns:a16="http://schemas.microsoft.com/office/drawing/2014/main" id="{9C4CCE75-5DBD-6572-826D-DE29CBDF5122}"/>
              </a:ext>
            </a:extLst>
          </p:cNvPr>
          <p:cNvGrpSpPr/>
          <p:nvPr/>
        </p:nvGrpSpPr>
        <p:grpSpPr>
          <a:xfrm>
            <a:off x="0" y="1130924"/>
            <a:ext cx="12192000" cy="487812"/>
            <a:chOff x="0" y="1171892"/>
            <a:chExt cx="9145270" cy="106680"/>
          </a:xfrm>
        </p:grpSpPr>
        <p:pic>
          <p:nvPicPr>
            <p:cNvPr id="12" name="object 7">
              <a:extLst>
                <a:ext uri="{FF2B5EF4-FFF2-40B4-BE49-F238E27FC236}">
                  <a16:creationId xmlns:a16="http://schemas.microsoft.com/office/drawing/2014/main" id="{AF73300D-5603-8D4C-1564-629F36D55EB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71892"/>
              <a:ext cx="9144000" cy="106616"/>
            </a:xfrm>
            <a:prstGeom prst="rect">
              <a:avLst/>
            </a:prstGeom>
          </p:spPr>
        </p:pic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A6B6B755-0697-1DC5-3286-8D8C42F47ED0}"/>
                </a:ext>
              </a:extLst>
            </p:cNvPr>
            <p:cNvSpPr/>
            <p:nvPr/>
          </p:nvSpPr>
          <p:spPr>
            <a:xfrm>
              <a:off x="761" y="120777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758"/>
            </a:p>
          </p:txBody>
        </p: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9EC7E37-5DD1-17DB-2CBF-230D3345D5DA}"/>
              </a:ext>
            </a:extLst>
          </p:cNvPr>
          <p:cNvSpPr txBox="1"/>
          <p:nvPr/>
        </p:nvSpPr>
        <p:spPr>
          <a:xfrm>
            <a:off x="5553075" y="226177"/>
            <a:ext cx="6491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Obrigações dos Regulados </a:t>
            </a:r>
          </a:p>
          <a:p>
            <a:r>
              <a:rPr lang="pt-BR" sz="24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Relação de Demonstrações/Documentos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411AC348-A6E6-B8BA-2CED-847B64BC16CF}"/>
              </a:ext>
            </a:extLst>
          </p:cNvPr>
          <p:cNvGraphicFramePr>
            <a:graphicFrameLocks noGrp="1"/>
          </p:cNvGraphicFramePr>
          <p:nvPr/>
        </p:nvGraphicFramePr>
        <p:xfrm>
          <a:off x="625449" y="1752394"/>
          <a:ext cx="10619891" cy="45432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756051">
                  <a:extLst>
                    <a:ext uri="{9D8B030D-6E8A-4147-A177-3AD203B41FA5}">
                      <a16:colId xmlns:a16="http://schemas.microsoft.com/office/drawing/2014/main" val="498475384"/>
                    </a:ext>
                  </a:extLst>
                </a:gridCol>
                <a:gridCol w="5772150">
                  <a:extLst>
                    <a:ext uri="{9D8B030D-6E8A-4147-A177-3AD203B41FA5}">
                      <a16:colId xmlns:a16="http://schemas.microsoft.com/office/drawing/2014/main" val="1045855941"/>
                    </a:ext>
                  </a:extLst>
                </a:gridCol>
                <a:gridCol w="1091690">
                  <a:extLst>
                    <a:ext uri="{9D8B030D-6E8A-4147-A177-3AD203B41FA5}">
                      <a16:colId xmlns:a16="http://schemas.microsoft.com/office/drawing/2014/main" val="196676827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</a:rPr>
                        <a:t>Obrigação</a:t>
                      </a:r>
                      <a:endParaRPr lang="pt-BR" sz="1800" b="1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</a:rPr>
                        <a:t>Demonstrações/Documentos</a:t>
                      </a:r>
                      <a:endParaRPr lang="pt-BR" sz="1800" b="1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bg1"/>
                          </a:solidFill>
                          <a:effectLst/>
                        </a:rPr>
                        <a:t>Formato</a:t>
                      </a:r>
                      <a:endParaRPr lang="pt-BR" sz="1800" b="1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375458"/>
                  </a:ext>
                </a:extLst>
              </a:tr>
              <a:tr h="360000">
                <a:tc rowSpan="3"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accent1"/>
                          </a:solidFill>
                          <a:effectLst/>
                        </a:rPr>
                        <a:t>Demonstrações Contábeis Trimestrais (T1, T2 e T3)</a:t>
                      </a:r>
                      <a:endParaRPr lang="pt-BR" sz="1800" b="1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4900" indent="-34290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800" kern="1200">
                          <a:solidFill>
                            <a:schemeClr val="accent1"/>
                          </a:solidFill>
                          <a:effectLst/>
                        </a:rPr>
                        <a:t>Arquivo de Dados das Demonstrações Contábeis:</a:t>
                      </a:r>
                    </a:p>
                    <a:p>
                      <a:pPr marL="929250" lvl="1" indent="-40005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pt-BR" sz="1800" kern="1200">
                          <a:solidFill>
                            <a:schemeClr val="accent1"/>
                          </a:solidFill>
                          <a:effectLst/>
                        </a:rPr>
                        <a:t>Balanço Patrimonial</a:t>
                      </a:r>
                    </a:p>
                    <a:p>
                      <a:pPr marL="929250" lvl="1" indent="-40005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pt-BR" sz="1800" kern="1200">
                          <a:solidFill>
                            <a:schemeClr val="accent1"/>
                          </a:solidFill>
                          <a:effectLst/>
                        </a:rPr>
                        <a:t>Demonstração do Resultado</a:t>
                      </a:r>
                    </a:p>
                    <a:p>
                      <a:pPr marL="929250" lvl="1" indent="-40005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pt-BR" sz="1800" kern="1200">
                          <a:solidFill>
                            <a:schemeClr val="accent1"/>
                          </a:solidFill>
                          <a:effectLst/>
                        </a:rPr>
                        <a:t>Demonstração dos Fluxos de Caixa</a:t>
                      </a:r>
                      <a:endParaRPr lang="pt-BR" sz="1800" kern="120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>
                          <a:solidFill>
                            <a:schemeClr val="accent1"/>
                          </a:solidFill>
                          <a:effectLst/>
                        </a:rPr>
                        <a:t>.</a:t>
                      </a:r>
                      <a:r>
                        <a:rPr lang="pt-BR" sz="1800" kern="1200" err="1">
                          <a:solidFill>
                            <a:schemeClr val="accent1"/>
                          </a:solidFill>
                          <a:effectLst/>
                        </a:rPr>
                        <a:t>csv</a:t>
                      </a:r>
                      <a:endParaRPr lang="pt-BR" sz="1800" kern="120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829484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indent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800" kern="1200">
                          <a:solidFill>
                            <a:schemeClr val="accent1"/>
                          </a:solidFill>
                          <a:effectLst/>
                        </a:rPr>
                        <a:t>2.   Notas Explicativas</a:t>
                      </a:r>
                      <a:endParaRPr lang="pt-BR" sz="1800" kern="120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>
                          <a:solidFill>
                            <a:schemeClr val="accent1"/>
                          </a:solidFill>
                          <a:effectLst/>
                        </a:rPr>
                        <a:t>.</a:t>
                      </a:r>
                      <a:r>
                        <a:rPr lang="pt-BR" sz="1800" kern="1200" err="1">
                          <a:solidFill>
                            <a:schemeClr val="accent1"/>
                          </a:solidFill>
                          <a:effectLst/>
                        </a:rPr>
                        <a:t>pdf</a:t>
                      </a:r>
                      <a:endParaRPr lang="pt-BR" sz="1800" kern="120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826080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indent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800" kern="1200">
                          <a:solidFill>
                            <a:schemeClr val="accent1"/>
                          </a:solidFill>
                          <a:effectLst/>
                        </a:rPr>
                        <a:t>3. Relatório de Revisão das Informações Trimestrais (Somente 2º Trimestre)</a:t>
                      </a:r>
                      <a:endParaRPr lang="pt-BR" sz="1800" kern="120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>
                          <a:solidFill>
                            <a:schemeClr val="accent1"/>
                          </a:solidFill>
                          <a:effectLst/>
                        </a:rPr>
                        <a:t>.</a:t>
                      </a:r>
                      <a:r>
                        <a:rPr lang="pt-BR" sz="1800" kern="1200" err="1">
                          <a:solidFill>
                            <a:schemeClr val="accent1"/>
                          </a:solidFill>
                          <a:effectLst/>
                        </a:rPr>
                        <a:t>pdf</a:t>
                      </a:r>
                      <a:endParaRPr lang="pt-BR" sz="1800" kern="120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857812"/>
                  </a:ext>
                </a:extLst>
              </a:tr>
              <a:tr h="360000">
                <a:tc rowSpan="4"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accent1"/>
                          </a:solidFill>
                          <a:effectLst/>
                        </a:rPr>
                        <a:t>Demonstrações Contábeis Anuais (DCA)</a:t>
                      </a:r>
                      <a:endParaRPr lang="pt-BR" sz="1800" b="1">
                        <a:solidFill>
                          <a:schemeClr val="accent1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55" marR="47855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>
                          <a:solidFill>
                            <a:schemeClr val="accent1"/>
                          </a:solidFill>
                          <a:effectLst/>
                        </a:rPr>
                        <a:t>1.   Arquivo de Dados das Demonstrações Contábeis:</a:t>
                      </a:r>
                    </a:p>
                    <a:p>
                      <a:pPr marL="929250" lvl="1" indent="-40005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pt-BR" sz="1800" kern="1200">
                          <a:solidFill>
                            <a:schemeClr val="accent1"/>
                          </a:solidFill>
                          <a:effectLst/>
                        </a:rPr>
                        <a:t>Balanço Patrimonial</a:t>
                      </a:r>
                    </a:p>
                    <a:p>
                      <a:pPr marL="929250" lvl="1" indent="-40005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pt-BR" sz="1800" kern="1200">
                          <a:solidFill>
                            <a:schemeClr val="accent1"/>
                          </a:solidFill>
                          <a:effectLst/>
                        </a:rPr>
                        <a:t>Demonstração do Resultado</a:t>
                      </a:r>
                    </a:p>
                    <a:p>
                      <a:pPr marL="929250" lvl="1" indent="-40005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pt-BR" sz="1800" kern="1200">
                          <a:solidFill>
                            <a:schemeClr val="accent1"/>
                          </a:solidFill>
                          <a:effectLst/>
                        </a:rPr>
                        <a:t>Demonstração dos Fluxos de Caixa</a:t>
                      </a:r>
                      <a:endParaRPr lang="pt-BR" sz="1800" kern="120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>
                          <a:solidFill>
                            <a:schemeClr val="accent1"/>
                          </a:solidFill>
                          <a:effectLst/>
                        </a:rPr>
                        <a:t>.</a:t>
                      </a:r>
                      <a:r>
                        <a:rPr lang="pt-BR" sz="1800" kern="1200" err="1">
                          <a:solidFill>
                            <a:schemeClr val="accent1"/>
                          </a:solidFill>
                          <a:effectLst/>
                        </a:rPr>
                        <a:t>csv</a:t>
                      </a:r>
                      <a:endParaRPr lang="pt-BR" sz="1800" kern="120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99487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>
                          <a:solidFill>
                            <a:schemeClr val="accent1"/>
                          </a:solidFill>
                          <a:effectLst/>
                        </a:rPr>
                        <a:t>2.  Notas Explicativas</a:t>
                      </a:r>
                      <a:endParaRPr lang="pt-BR" sz="1800" kern="120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>
                          <a:solidFill>
                            <a:schemeClr val="accent1"/>
                          </a:solidFill>
                          <a:effectLst/>
                        </a:rPr>
                        <a:t>.</a:t>
                      </a:r>
                      <a:r>
                        <a:rPr lang="pt-BR" sz="1800" kern="1200" err="1">
                          <a:solidFill>
                            <a:schemeClr val="accent1"/>
                          </a:solidFill>
                          <a:effectLst/>
                        </a:rPr>
                        <a:t>pdf</a:t>
                      </a:r>
                      <a:endParaRPr lang="pt-BR" sz="1800" kern="120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75501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>
                          <a:solidFill>
                            <a:schemeClr val="accent1"/>
                          </a:solidFill>
                          <a:effectLst/>
                        </a:rPr>
                        <a:t>3.  Relatório da Administração</a:t>
                      </a:r>
                      <a:endParaRPr lang="pt-BR" sz="1800" kern="120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>
                          <a:solidFill>
                            <a:schemeClr val="accent1"/>
                          </a:solidFill>
                          <a:effectLst/>
                        </a:rPr>
                        <a:t>.</a:t>
                      </a:r>
                      <a:r>
                        <a:rPr lang="pt-BR" sz="1800" kern="1200" err="1">
                          <a:solidFill>
                            <a:schemeClr val="accent1"/>
                          </a:solidFill>
                          <a:effectLst/>
                        </a:rPr>
                        <a:t>pdf</a:t>
                      </a:r>
                      <a:endParaRPr lang="pt-BR" sz="1800" kern="120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523757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>
                          <a:solidFill>
                            <a:schemeClr val="accent1"/>
                          </a:solidFill>
                          <a:effectLst/>
                        </a:rPr>
                        <a:t>4.   Relatório do Auditor Independente</a:t>
                      </a:r>
                      <a:endParaRPr lang="pt-BR" sz="1800" kern="120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>
                          <a:solidFill>
                            <a:schemeClr val="accent1"/>
                          </a:solidFill>
                          <a:effectLst/>
                        </a:rPr>
                        <a:t>.</a:t>
                      </a:r>
                      <a:r>
                        <a:rPr lang="pt-BR" sz="1800" kern="1200" err="1">
                          <a:solidFill>
                            <a:schemeClr val="accent1"/>
                          </a:solidFill>
                          <a:effectLst/>
                        </a:rPr>
                        <a:t>pdf</a:t>
                      </a:r>
                      <a:endParaRPr lang="pt-BR" sz="1800" kern="120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355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41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B0C47A4E-046A-70D2-AC85-A3587C7DB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54" y="102327"/>
            <a:ext cx="1626312" cy="67354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D0CFB83-EA65-93CE-E76E-6DD3F63C1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8605" y="332915"/>
            <a:ext cx="2819541" cy="828116"/>
          </a:xfrm>
          <a:prstGeom prst="rect">
            <a:avLst/>
          </a:prstGeom>
        </p:spPr>
      </p:pic>
      <p:grpSp>
        <p:nvGrpSpPr>
          <p:cNvPr id="11" name="object 6">
            <a:extLst>
              <a:ext uri="{FF2B5EF4-FFF2-40B4-BE49-F238E27FC236}">
                <a16:creationId xmlns:a16="http://schemas.microsoft.com/office/drawing/2014/main" id="{9C4CCE75-5DBD-6572-826D-DE29CBDF5122}"/>
              </a:ext>
            </a:extLst>
          </p:cNvPr>
          <p:cNvGrpSpPr/>
          <p:nvPr/>
        </p:nvGrpSpPr>
        <p:grpSpPr>
          <a:xfrm>
            <a:off x="0" y="1112830"/>
            <a:ext cx="12192000" cy="487812"/>
            <a:chOff x="0" y="1171892"/>
            <a:chExt cx="9145270" cy="106680"/>
          </a:xfrm>
        </p:grpSpPr>
        <p:pic>
          <p:nvPicPr>
            <p:cNvPr id="12" name="object 7">
              <a:extLst>
                <a:ext uri="{FF2B5EF4-FFF2-40B4-BE49-F238E27FC236}">
                  <a16:creationId xmlns:a16="http://schemas.microsoft.com/office/drawing/2014/main" id="{AF73300D-5603-8D4C-1564-629F36D55EB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71892"/>
              <a:ext cx="9144000" cy="106616"/>
            </a:xfrm>
            <a:prstGeom prst="rect">
              <a:avLst/>
            </a:prstGeom>
          </p:spPr>
        </p:pic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A6B6B755-0697-1DC5-3286-8D8C42F47ED0}"/>
                </a:ext>
              </a:extLst>
            </p:cNvPr>
            <p:cNvSpPr/>
            <p:nvPr/>
          </p:nvSpPr>
          <p:spPr>
            <a:xfrm>
              <a:off x="761" y="120777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1758"/>
            </a:p>
          </p:txBody>
        </p: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9EC7E37-5DD1-17DB-2CBF-230D3345D5DA}"/>
              </a:ext>
            </a:extLst>
          </p:cNvPr>
          <p:cNvSpPr txBox="1"/>
          <p:nvPr/>
        </p:nvSpPr>
        <p:spPr>
          <a:xfrm>
            <a:off x="4933950" y="226177"/>
            <a:ext cx="7110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Obrigações dos Regulados </a:t>
            </a:r>
          </a:p>
          <a:p>
            <a:r>
              <a:rPr lang="pt-BR" sz="2400" b="1" spc="74">
                <a:solidFill>
                  <a:schemeClr val="bg1">
                    <a:lumMod val="50000"/>
                  </a:schemeClr>
                </a:solidFill>
                <a:ea typeface="Source Sans Pro" panose="020B0503030403020204" pitchFamily="34" charset="0"/>
              </a:rPr>
              <a:t>Utilidade dos Dados e Informações Contábeis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27AD716A-F6DF-FB7B-4FFC-B8D57D26A25F}"/>
              </a:ext>
            </a:extLst>
          </p:cNvPr>
          <p:cNvSpPr txBox="1"/>
          <p:nvPr/>
        </p:nvSpPr>
        <p:spPr>
          <a:xfrm>
            <a:off x="951647" y="1716206"/>
            <a:ext cx="9532595" cy="43992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9750" marR="6985" lvl="1" indent="-539750" algn="just">
              <a:spcBef>
                <a:spcPts val="600"/>
              </a:spcBef>
              <a:spcAft>
                <a:spcPts val="600"/>
              </a:spcAft>
              <a:buBlip>
                <a:blip r:embed="rId5"/>
              </a:buBlip>
              <a:tabLst>
                <a:tab pos="469265" algn="l"/>
              </a:tabLst>
              <a:defRPr/>
            </a:pPr>
            <a:r>
              <a:rPr lang="pt-BR" sz="2000" b="1">
                <a:solidFill>
                  <a:srgbClr val="105170"/>
                </a:solidFill>
                <a:cs typeface="Times New Roman" pitchFamily="18" charset="0"/>
              </a:rPr>
              <a:t>Para a Agência</a:t>
            </a: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: </a:t>
            </a:r>
          </a:p>
          <a:p>
            <a:pPr marL="996950" marR="6985" lvl="2" indent="-539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69265" algn="l"/>
              </a:tabLst>
              <a:defRPr/>
            </a:pP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Acompanhamento de mercado;</a:t>
            </a:r>
          </a:p>
          <a:p>
            <a:pPr marL="996950" marR="6985" lvl="2" indent="-539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69265" algn="l"/>
              </a:tabLst>
              <a:defRPr/>
            </a:pP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Realização de estudos;</a:t>
            </a:r>
          </a:p>
          <a:p>
            <a:pPr marL="996950" marR="6985" lvl="2" indent="-539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69265" algn="l"/>
              </a:tabLst>
              <a:defRPr/>
            </a:pP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Tomada de decisões;</a:t>
            </a:r>
          </a:p>
          <a:p>
            <a:pPr marL="996950" marR="6985" lvl="2" indent="-539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69265" algn="l"/>
              </a:tabLst>
              <a:defRPr/>
            </a:pP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Mensurar o impacto de medidas regulatórias;</a:t>
            </a:r>
          </a:p>
          <a:p>
            <a:pPr marL="996950" marR="6985" lvl="2" indent="-539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69265" algn="l"/>
              </a:tabLst>
              <a:defRPr/>
            </a:pP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Amparar políticas públicas;</a:t>
            </a:r>
          </a:p>
          <a:p>
            <a:pPr marL="996950" marR="6985" lvl="2" indent="-539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69265" algn="l"/>
              </a:tabLst>
              <a:defRPr/>
            </a:pP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Atender demandas do Governo, do Congresso, do MP etc.</a:t>
            </a:r>
          </a:p>
          <a:p>
            <a:pPr marL="539750" marR="6985" lvl="1" indent="-539750" algn="just">
              <a:spcBef>
                <a:spcPts val="1200"/>
              </a:spcBef>
              <a:spcAft>
                <a:spcPts val="600"/>
              </a:spcAft>
              <a:buBlip>
                <a:blip r:embed="rId5"/>
              </a:buBlip>
              <a:tabLst>
                <a:tab pos="469265" algn="l"/>
              </a:tabLst>
              <a:defRPr/>
            </a:pPr>
            <a:r>
              <a:rPr lang="pt-BR" sz="2000" b="1">
                <a:solidFill>
                  <a:srgbClr val="105170"/>
                </a:solidFill>
                <a:cs typeface="Times New Roman" pitchFamily="18" charset="0"/>
              </a:rPr>
              <a:t>Público externo: </a:t>
            </a: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fins diversos.</a:t>
            </a:r>
          </a:p>
          <a:p>
            <a:pPr marL="996950" marR="6985" lvl="2" indent="-539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69265" algn="l"/>
              </a:tabLst>
              <a:defRPr/>
            </a:pPr>
            <a:r>
              <a:rPr lang="pt-BR" sz="2000">
                <a:solidFill>
                  <a:srgbClr val="105170"/>
                </a:solidFill>
                <a:cs typeface="Times New Roman" pitchFamily="18" charset="0"/>
              </a:rPr>
              <a:t>As demonstrações contábeis recebidas pela Agência são publicados na página da Anac para livre e irrestrito acesso de qualquer interessado.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11E22B3-8A3B-04EA-F7BE-D3E88404BD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751" y="1838550"/>
            <a:ext cx="3868002" cy="232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3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pa Anac 2022 - 2023">
  <a:themeElements>
    <a:clrScheme name="Anac 2023">
      <a:dk1>
        <a:srgbClr val="2F5496"/>
      </a:dk1>
      <a:lt1>
        <a:srgbClr val="FFFFFF"/>
      </a:lt1>
      <a:dk2>
        <a:srgbClr val="2F5496"/>
      </a:dk2>
      <a:lt2>
        <a:srgbClr val="FFFFFF"/>
      </a:lt2>
      <a:accent1>
        <a:srgbClr val="00ADEE"/>
      </a:accent1>
      <a:accent2>
        <a:srgbClr val="006991"/>
      </a:accent2>
      <a:accent3>
        <a:srgbClr val="005878"/>
      </a:accent3>
      <a:accent4>
        <a:srgbClr val="0084B4"/>
      </a:accent4>
      <a:accent5>
        <a:srgbClr val="172949"/>
      </a:accent5>
      <a:accent6>
        <a:srgbClr val="0084B4"/>
      </a:accent6>
      <a:hlink>
        <a:srgbClr val="5BD2FF"/>
      </a:hlink>
      <a:folHlink>
        <a:srgbClr val="0081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s Fina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9B175C92A687447AFC29F236A96BEF9" ma:contentTypeVersion="14" ma:contentTypeDescription="Crie um novo documento." ma:contentTypeScope="" ma:versionID="acbf7868378153ec025775395d682a24">
  <xsd:schema xmlns:xsd="http://www.w3.org/2001/XMLSchema" xmlns:xs="http://www.w3.org/2001/XMLSchema" xmlns:p="http://schemas.microsoft.com/office/2006/metadata/properties" xmlns:ns3="a0924e1f-e50f-4922-a84c-302c28569776" xmlns:ns4="8368da1e-f3ac-416a-9310-5183e664d7e7" targetNamespace="http://schemas.microsoft.com/office/2006/metadata/properties" ma:root="true" ma:fieldsID="81cca2ecbcf606d57286e96d07acbf8f" ns3:_="" ns4:_="">
    <xsd:import namespace="a0924e1f-e50f-4922-a84c-302c28569776"/>
    <xsd:import namespace="8368da1e-f3ac-416a-9310-5183e664d7e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24e1f-e50f-4922-a84c-302c285697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68da1e-f3ac-416a-9310-5183e664d7e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0924e1f-e50f-4922-a84c-302c28569776" xsi:nil="true"/>
  </documentManagement>
</p:properties>
</file>

<file path=customXml/itemProps1.xml><?xml version="1.0" encoding="utf-8"?>
<ds:datastoreItem xmlns:ds="http://schemas.openxmlformats.org/officeDocument/2006/customXml" ds:itemID="{770FCCD0-DF00-4D70-AAFE-CBC6E9E919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88126F-675E-4C48-9279-517E370DF2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24e1f-e50f-4922-a84c-302c28569776"/>
    <ds:schemaRef ds:uri="8368da1e-f3ac-416a-9310-5183e664d7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11A7E4-4AB1-4364-BA95-8AA6859011A7}">
  <ds:schemaRefs>
    <ds:schemaRef ds:uri="a0924e1f-e50f-4922-a84c-302c28569776"/>
    <ds:schemaRef ds:uri="http://www.w3.org/XML/1998/namespace"/>
    <ds:schemaRef ds:uri="http://purl.org/dc/elements/1.1/"/>
    <ds:schemaRef ds:uri="http://purl.org/dc/terms/"/>
    <ds:schemaRef ds:uri="8368da1e-f3ac-416a-9310-5183e664d7e7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4429</Words>
  <Application>Microsoft Office PowerPoint</Application>
  <PresentationFormat>Widescreen</PresentationFormat>
  <Paragraphs>1107</Paragraphs>
  <Slides>51</Slides>
  <Notes>42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51</vt:i4>
      </vt:variant>
    </vt:vector>
  </HeadingPairs>
  <TitlesOfParts>
    <vt:vector size="62" baseType="lpstr">
      <vt:lpstr>Aptos</vt:lpstr>
      <vt:lpstr>Aptos Display</vt:lpstr>
      <vt:lpstr>Aptos Narrow</vt:lpstr>
      <vt:lpstr>Arial</vt:lpstr>
      <vt:lpstr>Calibri</vt:lpstr>
      <vt:lpstr>Source Sans Pro</vt:lpstr>
      <vt:lpstr>Times New Roman</vt:lpstr>
      <vt:lpstr>Wingdings</vt:lpstr>
      <vt:lpstr>Capa Anac 2022 - 2023</vt:lpstr>
      <vt:lpstr>Slides Finais</vt:lpstr>
      <vt:lpstr>Tema do Office</vt:lpstr>
      <vt:lpstr>Apresentação do PowerPoint</vt:lpstr>
      <vt:lpstr> Envio e Fiscalização de Dados Contábeis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Laio</dc:creator>
  <cp:lastModifiedBy>Felemon Gomes Boaventura</cp:lastModifiedBy>
  <cp:revision>8</cp:revision>
  <dcterms:created xsi:type="dcterms:W3CDTF">2022-07-08T18:05:37Z</dcterms:created>
  <dcterms:modified xsi:type="dcterms:W3CDTF">2024-10-09T22:42:47Z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0x010100C9B175C92A687447AFC29F236A96BEF9</vt:lpwstr>
  </property>
</Properties>
</file>