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4"/>
    <p:sldMasterId id="2147483705" r:id="rId5"/>
  </p:sldMasterIdLst>
  <p:notesMasterIdLst>
    <p:notesMasterId r:id="rId19"/>
  </p:notesMasterIdLst>
  <p:handoutMasterIdLst>
    <p:handoutMasterId r:id="rId20"/>
  </p:handoutMasterIdLst>
  <p:sldIdLst>
    <p:sldId id="283" r:id="rId6"/>
    <p:sldId id="878" r:id="rId7"/>
    <p:sldId id="1119" r:id="rId8"/>
    <p:sldId id="884" r:id="rId9"/>
    <p:sldId id="885" r:id="rId10"/>
    <p:sldId id="880" r:id="rId11"/>
    <p:sldId id="881" r:id="rId12"/>
    <p:sldId id="883" r:id="rId13"/>
    <p:sldId id="882" r:id="rId14"/>
    <p:sldId id="886" r:id="rId15"/>
    <p:sldId id="1120" r:id="rId16"/>
    <p:sldId id="1121" r:id="rId17"/>
    <p:sldId id="30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72" userDrawn="1">
          <p15:clr>
            <a:srgbClr val="A4A3A4"/>
          </p15:clr>
        </p15:guide>
        <p15:guide id="2" orient="horz" pos="2523" userDrawn="1">
          <p15:clr>
            <a:srgbClr val="A4A3A4"/>
          </p15:clr>
        </p15:guide>
        <p15:guide id="3" pos="165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lian La Luna" initials="LLL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E01F"/>
    <a:srgbClr val="90AE60"/>
    <a:srgbClr val="215968"/>
    <a:srgbClr val="36939C"/>
    <a:srgbClr val="03786C"/>
    <a:srgbClr val="9F9F9F"/>
    <a:srgbClr val="2A8B7C"/>
    <a:srgbClr val="044B59"/>
    <a:srgbClr val="DAE132"/>
    <a:srgbClr val="649B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C89EF96-8CEA-46FF-86C4-4CE0E760980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48" autoAdjust="0"/>
    <p:restoredTop sz="96283" autoAdjust="0"/>
  </p:normalViewPr>
  <p:slideViewPr>
    <p:cSldViewPr snapToGrid="0">
      <p:cViewPr varScale="1">
        <p:scale>
          <a:sx n="103" d="100"/>
          <a:sy n="103" d="100"/>
        </p:scale>
        <p:origin x="1974" y="114"/>
      </p:cViewPr>
      <p:guideLst>
        <p:guide pos="272"/>
        <p:guide orient="horz" pos="2523"/>
        <p:guide pos="165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8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Pasta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Pasta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Pasta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Pasta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pt-BR" sz="1600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r>
              <a:rPr lang="pt-BR" sz="1600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CHART 1 - AIRLINES' TRANSACTION COSTS / OPERATING COSTS AND EXPENSES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pt-BR" sz="1600" b="1" i="0" u="none" strike="noStrike" kern="1200" spc="0" baseline="0" dirty="0">
              <a:solidFill>
                <a:prstClr val="black">
                  <a:lumMod val="65000"/>
                  <a:lumOff val="35000"/>
                </a:prst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defRPr>
          </a:pPr>
          <a:endParaRPr lang="pt-B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Brazilian carriers</c:v>
          </c:tx>
          <c:spPr>
            <a:ln w="28575" cap="rnd">
              <a:solidFill>
                <a:srgbClr val="90AE60"/>
              </a:solidFill>
              <a:round/>
            </a:ln>
            <a:effectLst/>
          </c:spPr>
          <c:marker>
            <c:symbol val="none"/>
          </c:marker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90AE6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Lit>
              <c:formatCode>General</c:formatCode>
              <c:ptCount val="7"/>
              <c:pt idx="0">
                <c:v>2015</c:v>
              </c:pt>
              <c:pt idx="1">
                <c:v>2016</c:v>
              </c:pt>
              <c:pt idx="2">
                <c:v>2017</c:v>
              </c:pt>
              <c:pt idx="3">
                <c:v>2018</c:v>
              </c:pt>
              <c:pt idx="4">
                <c:v>2019</c:v>
              </c:pt>
              <c:pt idx="5">
                <c:v>2020</c:v>
              </c:pt>
              <c:pt idx="6">
                <c:v>2021</c:v>
              </c:pt>
            </c:numLit>
          </c:cat>
          <c:val>
            <c:numLit>
              <c:formatCode>0%</c:formatCode>
              <c:ptCount val="7"/>
              <c:pt idx="0">
                <c:v>7.9459039237281787E-2</c:v>
              </c:pt>
              <c:pt idx="1">
                <c:v>8.048293226405509E-2</c:v>
              </c:pt>
              <c:pt idx="2">
                <c:v>7.5959100335160193E-2</c:v>
              </c:pt>
              <c:pt idx="3">
                <c:v>6.7147754525796674E-2</c:v>
              </c:pt>
              <c:pt idx="4">
                <c:v>6.8553567265168383E-2</c:v>
              </c:pt>
              <c:pt idx="5">
                <c:v>5.804490924768984E-2</c:v>
              </c:pt>
              <c:pt idx="6">
                <c:v>5.1926430912908425E-2</c:v>
              </c:pt>
            </c:numLit>
          </c:val>
          <c:smooth val="0"/>
          <c:extLst>
            <c:ext xmlns:c16="http://schemas.microsoft.com/office/drawing/2014/chart" uri="{C3380CC4-5D6E-409C-BE32-E72D297353CC}">
              <c16:uniqueId val="{00000000-A9EA-4099-850B-5C08B8B310C1}"/>
            </c:ext>
          </c:extLst>
        </c:ser>
        <c:ser>
          <c:idx val="1"/>
          <c:order val="1"/>
          <c:tx>
            <c:v>American carriers</c:v>
          </c:tx>
          <c:spPr>
            <a:ln w="28575" cap="rnd">
              <a:solidFill>
                <a:srgbClr val="215968"/>
              </a:solidFill>
              <a:round/>
            </a:ln>
            <a:effectLst/>
          </c:spPr>
          <c:marker>
            <c:symbol val="none"/>
          </c:marker>
          <c:dLbls>
            <c:dLbl>
              <c:idx val="6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9EA-4099-850B-5C08B8B310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215968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Lit>
              <c:formatCode>General</c:formatCode>
              <c:ptCount val="7"/>
              <c:pt idx="0">
                <c:v>2015</c:v>
              </c:pt>
              <c:pt idx="1">
                <c:v>2016</c:v>
              </c:pt>
              <c:pt idx="2">
                <c:v>2017</c:v>
              </c:pt>
              <c:pt idx="3">
                <c:v>2018</c:v>
              </c:pt>
              <c:pt idx="4">
                <c:v>2019</c:v>
              </c:pt>
              <c:pt idx="5">
                <c:v>2020</c:v>
              </c:pt>
              <c:pt idx="6">
                <c:v>2021</c:v>
              </c:pt>
            </c:numLit>
          </c:cat>
          <c:val>
            <c:numLit>
              <c:formatCode>0.0%</c:formatCode>
              <c:ptCount val="7"/>
              <c:pt idx="0">
                <c:v>1.5796504444984778E-2</c:v>
              </c:pt>
              <c:pt idx="1">
                <c:v>1.4445154323068563E-2</c:v>
              </c:pt>
              <c:pt idx="2">
                <c:v>1.4322668299634061E-2</c:v>
              </c:pt>
              <c:pt idx="3">
                <c:v>1.3511244958386969E-2</c:v>
              </c:pt>
              <c:pt idx="4">
                <c:v>1.3395576756353923E-2</c:v>
              </c:pt>
              <c:pt idx="5">
                <c:v>7.0299936924383957E-3</c:v>
              </c:pt>
              <c:pt idx="6">
                <c:v>8.2484446926358885E-3</c:v>
              </c:pt>
            </c:numLit>
          </c:val>
          <c:smooth val="0"/>
          <c:extLst>
            <c:ext xmlns:c16="http://schemas.microsoft.com/office/drawing/2014/chart" uri="{C3380CC4-5D6E-409C-BE32-E72D297353CC}">
              <c16:uniqueId val="{00000002-A9EA-4099-850B-5C08B8B310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46106416"/>
        <c:axId val="2046107856"/>
      </c:lineChart>
      <c:lineChart>
        <c:grouping val="standard"/>
        <c:varyColors val="0"/>
        <c:ser>
          <c:idx val="2"/>
          <c:order val="2"/>
          <c:tx>
            <c:v>Average GAP (pp)</c:v>
          </c:tx>
          <c:spPr>
            <a:ln w="28575" cap="rnd">
              <a:solidFill>
                <a:schemeClr val="accent3"/>
              </a:solidFill>
              <a:prstDash val="dash"/>
              <a:round/>
            </a:ln>
            <a:effectLst/>
          </c:spPr>
          <c:marker>
            <c:symbol val="none"/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9EA-4099-850B-5C08B8B310C1}"/>
                </c:ext>
              </c:extLst>
            </c:dLbl>
            <c:dLbl>
              <c:idx val="6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9EA-4099-850B-5C08B8B310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lang="pt-BR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Lit>
              <c:formatCode>General</c:formatCode>
              <c:ptCount val="7"/>
              <c:pt idx="0">
                <c:v>2015</c:v>
              </c:pt>
              <c:pt idx="1">
                <c:v>2016</c:v>
              </c:pt>
              <c:pt idx="2">
                <c:v>2017</c:v>
              </c:pt>
              <c:pt idx="3">
                <c:v>2018</c:v>
              </c:pt>
              <c:pt idx="4">
                <c:v>2019</c:v>
              </c:pt>
              <c:pt idx="5">
                <c:v>2020</c:v>
              </c:pt>
              <c:pt idx="6">
                <c:v>2021</c:v>
              </c:pt>
            </c:numLit>
          </c:cat>
          <c:val>
            <c:numLit>
              <c:formatCode>0.0</c:formatCode>
              <c:ptCount val="7"/>
              <c:pt idx="0">
                <c:v>5.6403449517222537</c:v>
              </c:pt>
              <c:pt idx="1">
                <c:v>5.6403449517222537</c:v>
              </c:pt>
              <c:pt idx="2">
                <c:v>5.6403449517222537</c:v>
              </c:pt>
              <c:pt idx="3">
                <c:v>5.6403449517222537</c:v>
              </c:pt>
              <c:pt idx="4">
                <c:v>5.6403449517222537</c:v>
              </c:pt>
              <c:pt idx="5">
                <c:v>5.6403449517222537</c:v>
              </c:pt>
              <c:pt idx="6">
                <c:v>5.6403449517222537</c:v>
              </c:pt>
            </c:numLit>
          </c:val>
          <c:smooth val="0"/>
          <c:extLst>
            <c:ext xmlns:c16="http://schemas.microsoft.com/office/drawing/2014/chart" uri="{C3380CC4-5D6E-409C-BE32-E72D297353CC}">
              <c16:uniqueId val="{00000005-A9EA-4099-850B-5C08B8B310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45227392"/>
        <c:axId val="445221632"/>
      </c:lineChart>
      <c:catAx>
        <c:axId val="2046106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pt-BR"/>
          </a:p>
        </c:txPr>
        <c:crossAx val="2046107856"/>
        <c:crosses val="autoZero"/>
        <c:auto val="1"/>
        <c:lblAlgn val="ctr"/>
        <c:lblOffset val="100"/>
        <c:noMultiLvlLbl val="0"/>
      </c:catAx>
      <c:valAx>
        <c:axId val="2046107856"/>
        <c:scaling>
          <c:orientation val="minMax"/>
          <c:max val="9.0000000000000024E-2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046106416"/>
        <c:crosses val="autoZero"/>
        <c:crossBetween val="between"/>
        <c:majorUnit val="1.0000000000000002E-2"/>
      </c:valAx>
      <c:valAx>
        <c:axId val="445221632"/>
        <c:scaling>
          <c:orientation val="minMax"/>
          <c:max val="9"/>
          <c:min val="3"/>
        </c:scaling>
        <c:delete val="0"/>
        <c:axPos val="r"/>
        <c:title>
          <c:tx>
            <c:rich>
              <a:bodyPr rot="5400000" spcFirstLastPara="1" vertOverflow="ellipsis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/>
                  <a:t>GAP</a:t>
                </a:r>
                <a:r>
                  <a:rPr lang="pt-BR" baseline="0"/>
                  <a:t> (pp)</a:t>
                </a:r>
                <a:endParaRPr lang="pt-BR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5400000" spcFirstLastPara="1" vertOverflow="ellipsis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#,##0.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45227392"/>
        <c:crosses val="max"/>
        <c:crossBetween val="between"/>
      </c:valAx>
      <c:catAx>
        <c:axId val="44522739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4522163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pt-BR" sz="1600" b="1" i="0" u="none" strike="noStrike" kern="1200" spc="0" baseline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r>
              <a:rPr lang="pt-BR" sz="1600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CHART 2 - AIRLINES' TRANSACTION COSTS / OPERATING REVENUES</a:t>
            </a:r>
          </a:p>
        </c:rich>
      </c:tx>
      <c:layout>
        <c:manualLayout>
          <c:xMode val="edge"/>
          <c:yMode val="edge"/>
          <c:x val="0.17628846326611552"/>
          <c:y val="1.499690615006982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pt-BR" sz="1600" b="1" i="0" u="none" strike="noStrike" kern="1200" spc="0" baseline="0" dirty="0" smtClean="0">
              <a:solidFill>
                <a:prstClr val="black">
                  <a:lumMod val="65000"/>
                  <a:lumOff val="35000"/>
                </a:prst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defRPr>
          </a:pPr>
          <a:endParaRPr lang="pt-B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Brazilian carriers</c:v>
          </c:tx>
          <c:spPr>
            <a:ln w="28575" cap="rnd">
              <a:solidFill>
                <a:srgbClr val="90AE6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90AE6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Lit>
              <c:formatCode>General</c:formatCode>
              <c:ptCount val="7"/>
              <c:pt idx="0">
                <c:v>2015</c:v>
              </c:pt>
              <c:pt idx="1">
                <c:v>2016</c:v>
              </c:pt>
              <c:pt idx="2">
                <c:v>2017</c:v>
              </c:pt>
              <c:pt idx="3">
                <c:v>2018</c:v>
              </c:pt>
              <c:pt idx="4">
                <c:v>2019</c:v>
              </c:pt>
              <c:pt idx="5">
                <c:v>2020</c:v>
              </c:pt>
              <c:pt idx="6">
                <c:v>2021</c:v>
              </c:pt>
            </c:numLit>
          </c:cat>
          <c:val>
            <c:numLit>
              <c:formatCode>0%</c:formatCode>
              <c:ptCount val="7"/>
              <c:pt idx="0">
                <c:v>7.9310359406020159E-2</c:v>
              </c:pt>
              <c:pt idx="1">
                <c:v>7.85310876526919E-2</c:v>
              </c:pt>
              <c:pt idx="2">
                <c:v>6.9600841066107727E-2</c:v>
              </c:pt>
              <c:pt idx="3">
                <c:v>6.5083107674292484E-2</c:v>
              </c:pt>
              <c:pt idx="4">
                <c:v>6.6118017779935825E-2</c:v>
              </c:pt>
              <c:pt idx="5">
                <c:v>7.8960906913512041E-2</c:v>
              </c:pt>
              <c:pt idx="6">
                <c:v>6.3188399309790824E-2</c:v>
              </c:pt>
            </c:numLit>
          </c:val>
          <c:smooth val="0"/>
          <c:extLst>
            <c:ext xmlns:c16="http://schemas.microsoft.com/office/drawing/2014/chart" uri="{C3380CC4-5D6E-409C-BE32-E72D297353CC}">
              <c16:uniqueId val="{00000000-CE4E-40A0-8CDE-DB47E5269874}"/>
            </c:ext>
          </c:extLst>
        </c:ser>
        <c:ser>
          <c:idx val="1"/>
          <c:order val="1"/>
          <c:tx>
            <c:v>American carriers</c:v>
          </c:tx>
          <c:spPr>
            <a:ln w="28575" cap="rnd">
              <a:solidFill>
                <a:srgbClr val="215968"/>
              </a:solidFill>
              <a:round/>
            </a:ln>
            <a:effectLst/>
          </c:spPr>
          <c:marker>
            <c:symbol val="none"/>
          </c:marker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215968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Lit>
              <c:formatCode>General</c:formatCode>
              <c:ptCount val="7"/>
              <c:pt idx="0">
                <c:v>2015</c:v>
              </c:pt>
              <c:pt idx="1">
                <c:v>2016</c:v>
              </c:pt>
              <c:pt idx="2">
                <c:v>2017</c:v>
              </c:pt>
              <c:pt idx="3">
                <c:v>2018</c:v>
              </c:pt>
              <c:pt idx="4">
                <c:v>2019</c:v>
              </c:pt>
              <c:pt idx="5">
                <c:v>2020</c:v>
              </c:pt>
              <c:pt idx="6">
                <c:v>2021</c:v>
              </c:pt>
            </c:numLit>
          </c:cat>
          <c:val>
            <c:numLit>
              <c:formatCode>0.0%</c:formatCode>
              <c:ptCount val="7"/>
              <c:pt idx="0">
                <c:v>1.2785618295101983E-2</c:v>
              </c:pt>
              <c:pt idx="1">
                <c:v>1.1941521215008426E-2</c:v>
              </c:pt>
              <c:pt idx="2">
                <c:v>1.2224362095874046E-2</c:v>
              </c:pt>
              <c:pt idx="3">
                <c:v>1.1884611844954217E-2</c:v>
              </c:pt>
              <c:pt idx="4">
                <c:v>1.1694071579710624E-2</c:v>
              </c:pt>
              <c:pt idx="5">
                <c:v>8.9194837855125202E-3</c:v>
              </c:pt>
              <c:pt idx="6">
                <c:v>8.3917830065329546E-3</c:v>
              </c:pt>
            </c:numLit>
          </c:val>
          <c:smooth val="0"/>
          <c:extLst>
            <c:ext xmlns:c16="http://schemas.microsoft.com/office/drawing/2014/chart" uri="{C3380CC4-5D6E-409C-BE32-E72D297353CC}">
              <c16:uniqueId val="{00000001-CE4E-40A0-8CDE-DB47E52698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46106416"/>
        <c:axId val="2046107856"/>
      </c:lineChart>
      <c:lineChart>
        <c:grouping val="standard"/>
        <c:varyColors val="0"/>
        <c:ser>
          <c:idx val="2"/>
          <c:order val="2"/>
          <c:tx>
            <c:v>Average GAP (pp)</c:v>
          </c:tx>
          <c:spPr>
            <a:ln w="28575" cap="rnd">
              <a:solidFill>
                <a:schemeClr val="accent3"/>
              </a:solidFill>
              <a:prstDash val="dash"/>
              <a:round/>
            </a:ln>
            <a:effectLst/>
          </c:spPr>
          <c:marker>
            <c:symbol val="none"/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E4E-40A0-8CDE-DB47E5269874}"/>
                </c:ext>
              </c:extLst>
            </c:dLbl>
            <c:dLbl>
              <c:idx val="6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E4E-40A0-8CDE-DB47E5269874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lang="pt-BR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Lit>
              <c:formatCode>General</c:formatCode>
              <c:ptCount val="7"/>
              <c:pt idx="0">
                <c:v>2015</c:v>
              </c:pt>
              <c:pt idx="1">
                <c:v>2016</c:v>
              </c:pt>
              <c:pt idx="2">
                <c:v>2017</c:v>
              </c:pt>
              <c:pt idx="3">
                <c:v>2018</c:v>
              </c:pt>
              <c:pt idx="4">
                <c:v>2019</c:v>
              </c:pt>
              <c:pt idx="5">
                <c:v>2020</c:v>
              </c:pt>
              <c:pt idx="6">
                <c:v>2021</c:v>
              </c:pt>
            </c:numLit>
          </c:cat>
          <c:val>
            <c:numLit>
              <c:formatCode>0.0</c:formatCode>
              <c:ptCount val="7"/>
              <c:pt idx="0">
                <c:v>6.0421609711379451</c:v>
              </c:pt>
              <c:pt idx="1">
                <c:v>6.0421609711379451</c:v>
              </c:pt>
              <c:pt idx="2">
                <c:v>6.0421609711379451</c:v>
              </c:pt>
              <c:pt idx="3">
                <c:v>6.0421609711379451</c:v>
              </c:pt>
              <c:pt idx="4">
                <c:v>6.0421609711379451</c:v>
              </c:pt>
              <c:pt idx="5">
                <c:v>6.0421609711379451</c:v>
              </c:pt>
              <c:pt idx="6">
                <c:v>6.0421609711379451</c:v>
              </c:pt>
            </c:numLit>
          </c:val>
          <c:smooth val="0"/>
          <c:extLst>
            <c:ext xmlns:c16="http://schemas.microsoft.com/office/drawing/2014/chart" uri="{C3380CC4-5D6E-409C-BE32-E72D297353CC}">
              <c16:uniqueId val="{00000004-CE4E-40A0-8CDE-DB47E52698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69627376"/>
        <c:axId val="969623056"/>
      </c:lineChart>
      <c:catAx>
        <c:axId val="2046106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pt-BR"/>
          </a:p>
        </c:txPr>
        <c:crossAx val="2046107856"/>
        <c:crosses val="autoZero"/>
        <c:auto val="1"/>
        <c:lblAlgn val="ctr"/>
        <c:lblOffset val="100"/>
        <c:noMultiLvlLbl val="0"/>
      </c:catAx>
      <c:valAx>
        <c:axId val="2046107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046106416"/>
        <c:crosses val="autoZero"/>
        <c:crossBetween val="between"/>
        <c:majorUnit val="1.0000000000000002E-2"/>
      </c:valAx>
      <c:valAx>
        <c:axId val="969623056"/>
        <c:scaling>
          <c:orientation val="minMax"/>
          <c:max val="9"/>
          <c:min val="3"/>
        </c:scaling>
        <c:delete val="0"/>
        <c:axPos val="r"/>
        <c:numFmt formatCode="0.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69627376"/>
        <c:crosses val="max"/>
        <c:crossBetween val="between"/>
      </c:valAx>
      <c:catAx>
        <c:axId val="9696273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6962305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pt-BR" sz="1600" b="1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r>
              <a:rPr lang="pt-BR" sz="1600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CHART 5 - AIRLINES' NET REVENUES / OPERATING REVENUES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pt-BR" sz="1600" b="1" i="0" u="none" strike="noStrike" kern="1200" spc="0" baseline="0">
              <a:solidFill>
                <a:prstClr val="black">
                  <a:lumMod val="65000"/>
                  <a:lumOff val="35000"/>
                </a:prst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defRPr>
          </a:pPr>
          <a:endParaRPr lang="pt-B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Brazilian carriers</c:v>
          </c:tx>
          <c:spPr>
            <a:ln w="28575" cap="rnd">
              <a:solidFill>
                <a:srgbClr val="90AE6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076-442B-8708-1837DEC8B146}"/>
                </c:ext>
              </c:extLst>
            </c:dLbl>
            <c:dLbl>
              <c:idx val="1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076-442B-8708-1837DEC8B146}"/>
                </c:ext>
              </c:extLst>
            </c:dLbl>
            <c:dLbl>
              <c:idx val="2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076-442B-8708-1837DEC8B146}"/>
                </c:ext>
              </c:extLst>
            </c:dLbl>
            <c:dLbl>
              <c:idx val="3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076-442B-8708-1837DEC8B146}"/>
                </c:ext>
              </c:extLst>
            </c:dLbl>
            <c:dLbl>
              <c:idx val="4"/>
              <c:spPr>
                <a:solidFill>
                  <a:sysClr val="window" lastClr="FFFFFF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90AE60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defRPr>
                  </a:pPr>
                  <a:endParaRPr lang="pt-BR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076-442B-8708-1837DEC8B146}"/>
                </c:ext>
              </c:extLst>
            </c:dLbl>
            <c:dLbl>
              <c:idx val="5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076-442B-8708-1837DEC8B14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90AE6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Lit>
              <c:formatCode>General</c:formatCode>
              <c:ptCount val="7"/>
              <c:pt idx="0">
                <c:v>2015</c:v>
              </c:pt>
              <c:pt idx="1">
                <c:v>2016</c:v>
              </c:pt>
              <c:pt idx="2">
                <c:v>2017</c:v>
              </c:pt>
              <c:pt idx="3">
                <c:v>2018</c:v>
              </c:pt>
              <c:pt idx="4">
                <c:v>2019</c:v>
              </c:pt>
              <c:pt idx="5">
                <c:v>2020</c:v>
              </c:pt>
              <c:pt idx="6">
                <c:v>2021</c:v>
              </c:pt>
            </c:numLit>
          </c:cat>
          <c:val>
            <c:numLit>
              <c:formatCode>0.0%</c:formatCode>
              <c:ptCount val="7"/>
              <c:pt idx="0">
                <c:v>1.8711506291643591E-3</c:v>
              </c:pt>
              <c:pt idx="1">
                <c:v>2.4251658785982257E-2</c:v>
              </c:pt>
              <c:pt idx="2">
                <c:v>8.3706353037324419E-2</c:v>
              </c:pt>
              <c:pt idx="3">
                <c:v>3.0747816752546744E-2</c:v>
              </c:pt>
              <c:pt idx="4">
                <c:v>3.5527684151165174E-2</c:v>
              </c:pt>
              <c:pt idx="5">
                <c:v>-0.36034163782682893</c:v>
              </c:pt>
              <c:pt idx="6">
                <c:v>-0.21688315947943912</c:v>
              </c:pt>
            </c:numLit>
          </c:val>
          <c:smooth val="0"/>
          <c:extLst>
            <c:ext xmlns:c16="http://schemas.microsoft.com/office/drawing/2014/chart" uri="{C3380CC4-5D6E-409C-BE32-E72D297353CC}">
              <c16:uniqueId val="{00000006-6076-442B-8708-1837DEC8B146}"/>
            </c:ext>
          </c:extLst>
        </c:ser>
        <c:ser>
          <c:idx val="1"/>
          <c:order val="1"/>
          <c:tx>
            <c:v>American carriers</c:v>
          </c:tx>
          <c:spPr>
            <a:ln w="28575" cap="rnd">
              <a:solidFill>
                <a:srgbClr val="215968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076-442B-8708-1837DEC8B146}"/>
                </c:ext>
              </c:extLst>
            </c:dLbl>
            <c:dLbl>
              <c:idx val="1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076-442B-8708-1837DEC8B146}"/>
                </c:ext>
              </c:extLst>
            </c:dLbl>
            <c:dLbl>
              <c:idx val="5"/>
              <c:layout>
                <c:manualLayout>
                  <c:x val="-4.3905392156862746E-2"/>
                  <c:y val="-0.14284861111111116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076-442B-8708-1837DEC8B146}"/>
                </c:ext>
              </c:extLst>
            </c:dLbl>
            <c:dLbl>
              <c:idx val="6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076-442B-8708-1837DEC8B14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215968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Lit>
              <c:formatCode>General</c:formatCode>
              <c:ptCount val="7"/>
              <c:pt idx="0">
                <c:v>2015</c:v>
              </c:pt>
              <c:pt idx="1">
                <c:v>2016</c:v>
              </c:pt>
              <c:pt idx="2">
                <c:v>2017</c:v>
              </c:pt>
              <c:pt idx="3">
                <c:v>2018</c:v>
              </c:pt>
              <c:pt idx="4">
                <c:v>2019</c:v>
              </c:pt>
              <c:pt idx="5">
                <c:v>2020</c:v>
              </c:pt>
              <c:pt idx="6">
                <c:v>2021</c:v>
              </c:pt>
            </c:numLit>
          </c:cat>
          <c:val>
            <c:numLit>
              <c:formatCode>0.0%</c:formatCode>
              <c:ptCount val="7"/>
              <c:pt idx="0">
                <c:v>0.19060458346142012</c:v>
              </c:pt>
              <c:pt idx="1">
                <c:v>0.17331992805794369</c:v>
              </c:pt>
              <c:pt idx="2">
                <c:v>0.14650246447539569</c:v>
              </c:pt>
              <c:pt idx="3">
                <c:v>0.12039106081213014</c:v>
              </c:pt>
              <c:pt idx="4">
                <c:v>0.12701992662139203</c:v>
              </c:pt>
              <c:pt idx="5">
                <c:v>-0.26877550332747785</c:v>
              </c:pt>
              <c:pt idx="6">
                <c:v>-1.7377617143391363E-2</c:v>
              </c:pt>
            </c:numLit>
          </c:val>
          <c:smooth val="0"/>
          <c:extLst>
            <c:ext xmlns:c16="http://schemas.microsoft.com/office/drawing/2014/chart" uri="{C3380CC4-5D6E-409C-BE32-E72D297353CC}">
              <c16:uniqueId val="{0000000B-6076-442B-8708-1837DEC8B1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46106416"/>
        <c:axId val="2046107856"/>
      </c:lineChart>
      <c:lineChart>
        <c:grouping val="standard"/>
        <c:varyColors val="0"/>
        <c:ser>
          <c:idx val="2"/>
          <c:order val="2"/>
          <c:tx>
            <c:v>Brazilian carriers' average</c:v>
          </c:tx>
          <c:spPr>
            <a:ln w="28575" cap="rnd">
              <a:solidFill>
                <a:srgbClr val="90AE60"/>
              </a:solidFill>
              <a:prstDash val="dash"/>
              <a:round/>
            </a:ln>
            <a:effectLst/>
          </c:spPr>
          <c:marker>
            <c:symbol val="none"/>
          </c:marker>
          <c:dLbls>
            <c:dLbl>
              <c:idx val="6"/>
              <c:numFmt formatCode="0.0%" sourceLinked="0"/>
              <c:spPr>
                <a:solidFill>
                  <a:sysClr val="window" lastClr="FFFFFF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rgbClr val="90AE60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defRPr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6076-442B-8708-1837DEC8B14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B05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Lit>
              <c:formatCode>General</c:formatCode>
              <c:ptCount val="7"/>
              <c:pt idx="0">
                <c:v>2015</c:v>
              </c:pt>
              <c:pt idx="1">
                <c:v>2016</c:v>
              </c:pt>
              <c:pt idx="2">
                <c:v>2017</c:v>
              </c:pt>
              <c:pt idx="3">
                <c:v>2018</c:v>
              </c:pt>
              <c:pt idx="4">
                <c:v>2019</c:v>
              </c:pt>
              <c:pt idx="5">
                <c:v>2020</c:v>
              </c:pt>
              <c:pt idx="6">
                <c:v>2021</c:v>
              </c:pt>
            </c:numLit>
          </c:cat>
          <c:val>
            <c:numLit>
              <c:formatCode>0.0%</c:formatCode>
              <c:ptCount val="7"/>
              <c:pt idx="0">
                <c:v>-9.569896986641865E-3</c:v>
              </c:pt>
              <c:pt idx="1">
                <c:v>-9.569896986641865E-3</c:v>
              </c:pt>
              <c:pt idx="2">
                <c:v>-9.569896986641865E-3</c:v>
              </c:pt>
              <c:pt idx="3">
                <c:v>-9.569896986641865E-3</c:v>
              </c:pt>
              <c:pt idx="4">
                <c:v>-9.569896986641865E-3</c:v>
              </c:pt>
              <c:pt idx="5">
                <c:v>-9.569896986641865E-3</c:v>
              </c:pt>
              <c:pt idx="6">
                <c:v>-9.569896986641865E-3</c:v>
              </c:pt>
            </c:numLit>
          </c:val>
          <c:smooth val="0"/>
          <c:extLst>
            <c:ext xmlns:c16="http://schemas.microsoft.com/office/drawing/2014/chart" uri="{C3380CC4-5D6E-409C-BE32-E72D297353CC}">
              <c16:uniqueId val="{0000000D-6076-442B-8708-1837DEC8B146}"/>
            </c:ext>
          </c:extLst>
        </c:ser>
        <c:ser>
          <c:idx val="3"/>
          <c:order val="3"/>
          <c:tx>
            <c:v>American carriers' average</c:v>
          </c:tx>
          <c:spPr>
            <a:ln w="28575" cap="rnd">
              <a:solidFill>
                <a:srgbClr val="215968"/>
              </a:solidFill>
              <a:prstDash val="dash"/>
              <a:round/>
            </a:ln>
            <a:effectLst/>
          </c:spPr>
          <c:marker>
            <c:symbol val="none"/>
          </c:marker>
          <c:dLbls>
            <c:dLbl>
              <c:idx val="6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rgbClr val="215968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defRPr>
                    </a:pPr>
                    <a:fld id="{53C805EC-3AF0-4141-8594-23708EDF5422}" type="VALUE">
                      <a:rPr lang="en-US" sz="1800">
                        <a:solidFill>
                          <a:srgbClr val="215968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a:pPr>
                        <a:defRPr sz="1400" b="1">
                          <a:solidFill>
                            <a:srgbClr val="215968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defRPr>
                      </a:pPr>
                      <a:t>[VALOR]</a:t>
                    </a:fld>
                    <a:endParaRPr lang="pt-BR"/>
                  </a:p>
                </c:rich>
              </c:tx>
              <c:numFmt formatCode="0.0%" sourceLinked="0"/>
              <c:spPr>
                <a:solidFill>
                  <a:sysClr val="window" lastClr="FFFFFF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215968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defRPr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E-6076-442B-8708-1837DEC8B146}"/>
                </c:ext>
              </c:extLst>
            </c:dLbl>
            <c:numFmt formatCode="0.0%" sourceLinked="0"/>
            <c:spPr>
              <a:solidFill>
                <a:sysClr val="window" lastClr="FFFFFF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Lit>
              <c:formatCode>General</c:formatCode>
              <c:ptCount val="7"/>
              <c:pt idx="0">
                <c:v>2015</c:v>
              </c:pt>
              <c:pt idx="1">
                <c:v>2016</c:v>
              </c:pt>
              <c:pt idx="2">
                <c:v>2017</c:v>
              </c:pt>
              <c:pt idx="3">
                <c:v>2018</c:v>
              </c:pt>
              <c:pt idx="4">
                <c:v>2019</c:v>
              </c:pt>
              <c:pt idx="5">
                <c:v>2020</c:v>
              </c:pt>
              <c:pt idx="6">
                <c:v>2021</c:v>
              </c:pt>
            </c:numLit>
          </c:cat>
          <c:val>
            <c:numLit>
              <c:formatCode>0.0%</c:formatCode>
              <c:ptCount val="7"/>
              <c:pt idx="0">
                <c:v>8.9348401014878398E-2</c:v>
              </c:pt>
              <c:pt idx="1">
                <c:v>8.9348401014878398E-2</c:v>
              </c:pt>
              <c:pt idx="2">
                <c:v>8.9348401014878398E-2</c:v>
              </c:pt>
              <c:pt idx="3">
                <c:v>8.9348401014878398E-2</c:v>
              </c:pt>
              <c:pt idx="4">
                <c:v>8.9348401014878398E-2</c:v>
              </c:pt>
              <c:pt idx="5">
                <c:v>8.9348401014878398E-2</c:v>
              </c:pt>
              <c:pt idx="6">
                <c:v>8.9348401014878398E-2</c:v>
              </c:pt>
            </c:numLit>
          </c:val>
          <c:smooth val="0"/>
          <c:extLst>
            <c:ext xmlns:c16="http://schemas.microsoft.com/office/drawing/2014/chart" uri="{C3380CC4-5D6E-409C-BE32-E72D297353CC}">
              <c16:uniqueId val="{0000000F-6076-442B-8708-1837DEC8B1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88145391"/>
        <c:axId val="888136751"/>
      </c:lineChart>
      <c:dateAx>
        <c:axId val="2046106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pt-BR"/>
          </a:p>
        </c:txPr>
        <c:crossAx val="2046107856"/>
        <c:crosses val="autoZero"/>
        <c:auto val="0"/>
        <c:lblOffset val="100"/>
        <c:baseTimeUnit val="days"/>
      </c:dateAx>
      <c:valAx>
        <c:axId val="2046107856"/>
        <c:scaling>
          <c:orientation val="minMax"/>
          <c:max val="0.30000000000000004"/>
          <c:min val="-0.4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/>
                  <a:t>Yearly Ratios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046106416"/>
        <c:crosses val="autoZero"/>
        <c:crossBetween val="between"/>
        <c:majorUnit val="0.1"/>
      </c:valAx>
      <c:valAx>
        <c:axId val="888136751"/>
        <c:scaling>
          <c:orientation val="minMax"/>
        </c:scaling>
        <c:delete val="0"/>
        <c:axPos val="r"/>
        <c:title>
          <c:tx>
            <c:rich>
              <a:bodyPr rot="5400000" spcFirstLastPara="1" vertOverflow="ellipsis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/>
                  <a:t>Average Ratios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5400000" spcFirstLastPara="1" vertOverflow="ellipsis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0.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88145391"/>
        <c:crosses val="max"/>
        <c:crossBetween val="between"/>
      </c:valAx>
      <c:catAx>
        <c:axId val="888145391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88136751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r>
              <a:rPr lang="pt-BR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CHART 6 - AIRLINES' NET REVENUES PLUS</a:t>
            </a:r>
            <a:r>
              <a:rPr lang="pt-BR" sz="1600" b="1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TRANSACTION COSTS ON </a:t>
            </a:r>
            <a:r>
              <a:rPr lang="pt-BR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OPERATING REVENUES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defRPr>
          </a:pPr>
          <a:endParaRPr lang="pt-B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Brazilian carriers</c:v>
          </c:tx>
          <c:spPr>
            <a:ln w="28575" cap="rnd">
              <a:solidFill>
                <a:srgbClr val="90AE60"/>
              </a:solidFill>
              <a:round/>
            </a:ln>
            <a:effectLst/>
          </c:spPr>
          <c:marker>
            <c:symbol val="none"/>
          </c:marker>
          <c:dLbls>
            <c:dLbl>
              <c:idx val="4"/>
              <c:spPr>
                <a:solidFill>
                  <a:sysClr val="window" lastClr="FFFFFF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90AE60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defRPr>
                  </a:pPr>
                  <a:endParaRPr lang="pt-BR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2FAB-4E4E-9C46-0482E19FB065}"/>
                </c:ext>
              </c:extLst>
            </c:dLbl>
            <c:dLbl>
              <c:idx val="5"/>
              <c:spPr>
                <a:solidFill>
                  <a:sysClr val="window" lastClr="FFFFFF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90AE60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defRPr>
                  </a:pPr>
                  <a:endParaRPr lang="pt-B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FAB-4E4E-9C46-0482E19FB06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90AE6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lang="pt-B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Lit>
              <c:formatCode>General</c:formatCode>
              <c:ptCount val="7"/>
              <c:pt idx="0">
                <c:v>2015</c:v>
              </c:pt>
              <c:pt idx="1">
                <c:v>2016</c:v>
              </c:pt>
              <c:pt idx="2">
                <c:v>2017</c:v>
              </c:pt>
              <c:pt idx="3">
                <c:v>2018</c:v>
              </c:pt>
              <c:pt idx="4">
                <c:v>2019</c:v>
              </c:pt>
              <c:pt idx="5">
                <c:v>2020</c:v>
              </c:pt>
              <c:pt idx="6">
                <c:v>2021</c:v>
              </c:pt>
            </c:numLit>
          </c:cat>
          <c:val>
            <c:numLit>
              <c:formatCode>0.0%</c:formatCode>
              <c:ptCount val="7"/>
              <c:pt idx="0">
                <c:v>8.1333697634685925E-2</c:v>
              </c:pt>
              <c:pt idx="1">
                <c:v>0.10533735195572327</c:v>
              </c:pt>
              <c:pt idx="2">
                <c:v>0.16731229623998142</c:v>
              </c:pt>
              <c:pt idx="3">
                <c:v>9.8870991557388405E-2</c:v>
              </c:pt>
              <c:pt idx="4">
                <c:v>0.10538996325845013</c:v>
              </c:pt>
              <c:pt idx="5">
                <c:v>-0.20684563574987519</c:v>
              </c:pt>
              <c:pt idx="6">
                <c:v>-0.12630198632660522</c:v>
              </c:pt>
            </c:numLit>
          </c:val>
          <c:smooth val="0"/>
          <c:extLst>
            <c:ext xmlns:c16="http://schemas.microsoft.com/office/drawing/2014/chart" uri="{C3380CC4-5D6E-409C-BE32-E72D297353CC}">
              <c16:uniqueId val="{00000002-2FAB-4E4E-9C46-0482E19FB065}"/>
            </c:ext>
          </c:extLst>
        </c:ser>
        <c:ser>
          <c:idx val="1"/>
          <c:order val="1"/>
          <c:tx>
            <c:v>American carriers</c:v>
          </c:tx>
          <c:spPr>
            <a:ln w="28575" cap="rnd">
              <a:solidFill>
                <a:srgbClr val="215968"/>
              </a:solidFill>
              <a:round/>
            </a:ln>
            <a:effectLst/>
          </c:spPr>
          <c:marker>
            <c:symbol val="none"/>
          </c:marker>
          <c:dLbls>
            <c:dLbl>
              <c:idx val="2"/>
              <c:layout>
                <c:manualLayout>
                  <c:x val="-3.9572485343701155E-2"/>
                  <c:y val="-5.69115788909006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319-435B-8616-938161E0519D}"/>
                </c:ext>
              </c:extLst>
            </c:dLbl>
            <c:dLbl>
              <c:idx val="3"/>
              <c:layout>
                <c:manualLayout>
                  <c:x val="-4.1046732026143791E-2"/>
                  <c:y val="-9.698750000000000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FAB-4E4E-9C46-0482E19FB065}"/>
                </c:ext>
              </c:extLst>
            </c:dLbl>
            <c:dLbl>
              <c:idx val="4"/>
              <c:layout>
                <c:manualLayout>
                  <c:x val="-4.1046732026143867E-2"/>
                  <c:y val="-9.698750000000000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FAB-4E4E-9C46-0482E19FB065}"/>
                </c:ext>
              </c:extLst>
            </c:dLbl>
            <c:dLbl>
              <c:idx val="5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FAB-4E4E-9C46-0482E19FB06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215968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Lit>
              <c:formatCode>General</c:formatCode>
              <c:ptCount val="7"/>
              <c:pt idx="0">
                <c:v>2015</c:v>
              </c:pt>
              <c:pt idx="1">
                <c:v>2016</c:v>
              </c:pt>
              <c:pt idx="2">
                <c:v>2017</c:v>
              </c:pt>
              <c:pt idx="3">
                <c:v>2018</c:v>
              </c:pt>
              <c:pt idx="4">
                <c:v>2019</c:v>
              </c:pt>
              <c:pt idx="5">
                <c:v>2020</c:v>
              </c:pt>
              <c:pt idx="6">
                <c:v>2021</c:v>
              </c:pt>
            </c:numLit>
          </c:cat>
          <c:val>
            <c:numLit>
              <c:formatCode>0.0%</c:formatCode>
              <c:ptCount val="7"/>
              <c:pt idx="0">
                <c:v>0.20339020175652209</c:v>
              </c:pt>
              <c:pt idx="1">
                <c:v>0.1852614492729521</c:v>
              </c:pt>
              <c:pt idx="2">
                <c:v>0.15872682657126977</c:v>
              </c:pt>
              <c:pt idx="3">
                <c:v>0.13227567265708434</c:v>
              </c:pt>
              <c:pt idx="4">
                <c:v>0.13871399820110264</c:v>
              </c:pt>
              <c:pt idx="5">
                <c:v>-0.25985601954196536</c:v>
              </c:pt>
              <c:pt idx="6">
                <c:v>-8.9858341368584099E-3</c:v>
              </c:pt>
            </c:numLit>
          </c:val>
          <c:smooth val="0"/>
          <c:extLst>
            <c:ext xmlns:c16="http://schemas.microsoft.com/office/drawing/2014/chart" uri="{C3380CC4-5D6E-409C-BE32-E72D297353CC}">
              <c16:uniqueId val="{00000006-2FAB-4E4E-9C46-0482E19FB0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46106416"/>
        <c:axId val="2046107856"/>
      </c:lineChart>
      <c:lineChart>
        <c:grouping val="standard"/>
        <c:varyColors val="0"/>
        <c:ser>
          <c:idx val="2"/>
          <c:order val="2"/>
          <c:tx>
            <c:v>Brazilian carriers' average</c:v>
          </c:tx>
          <c:spPr>
            <a:ln w="28575" cap="rnd">
              <a:solidFill>
                <a:srgbClr val="90AE60"/>
              </a:solidFill>
              <a:prstDash val="dash"/>
              <a:round/>
            </a:ln>
            <a:effectLst/>
          </c:spPr>
          <c:marker>
            <c:symbol val="none"/>
          </c:marker>
          <c:dLbls>
            <c:dLbl>
              <c:idx val="6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rgbClr val="03786C"/>
                        </a:solidFill>
                        <a:highlight>
                          <a:srgbClr val="D9E01F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defRPr>
                    </a:pPr>
                    <a:fld id="{243FB350-DB70-4430-A042-11CBE0D82821}" type="VALUE">
                      <a:rPr lang="en-US" sz="1800" dirty="0">
                        <a:solidFill>
                          <a:srgbClr val="90AE6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a:pPr>
                        <a:defRPr sz="1800" b="1">
                          <a:solidFill>
                            <a:srgbClr val="03786C"/>
                          </a:solidFill>
                          <a:highlight>
                            <a:srgbClr val="D9E01F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defRPr>
                      </a:pPr>
                      <a:t>[VALOR]</a:t>
                    </a:fld>
                    <a:endParaRPr lang="pt-BR"/>
                  </a:p>
                </c:rich>
              </c:tx>
              <c:spPr>
                <a:solidFill>
                  <a:sysClr val="window" lastClr="FFFFFF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rgbClr val="03786C"/>
                      </a:solidFill>
                      <a:highlight>
                        <a:srgbClr val="D9E01F"/>
                      </a:highlight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defRPr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2FAB-4E4E-9C46-0482E19FB065}"/>
                </c:ext>
              </c:extLst>
            </c:dLbl>
            <c:spPr>
              <a:solidFill>
                <a:sysClr val="window" lastClr="FFFFFF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3786C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lang="pt-BR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Lit>
              <c:formatCode>General</c:formatCode>
              <c:ptCount val="7"/>
              <c:pt idx="0">
                <c:v>2015</c:v>
              </c:pt>
              <c:pt idx="1">
                <c:v>2016</c:v>
              </c:pt>
              <c:pt idx="2">
                <c:v>2017</c:v>
              </c:pt>
              <c:pt idx="3">
                <c:v>2018</c:v>
              </c:pt>
              <c:pt idx="4">
                <c:v>2019</c:v>
              </c:pt>
              <c:pt idx="5">
                <c:v>2020</c:v>
              </c:pt>
              <c:pt idx="6">
                <c:v>2021</c:v>
              </c:pt>
            </c:numLit>
          </c:cat>
          <c:val>
            <c:numLit>
              <c:formatCode>0.0%</c:formatCode>
              <c:ptCount val="7"/>
              <c:pt idx="0">
                <c:v>6.1574476643095129E-2</c:v>
              </c:pt>
              <c:pt idx="1">
                <c:v>6.1574476643095129E-2</c:v>
              </c:pt>
              <c:pt idx="2">
                <c:v>6.1574476643095129E-2</c:v>
              </c:pt>
              <c:pt idx="3">
                <c:v>6.1574476643095129E-2</c:v>
              </c:pt>
              <c:pt idx="4">
                <c:v>6.1574476643095129E-2</c:v>
              </c:pt>
              <c:pt idx="5">
                <c:v>6.1574476643095129E-2</c:v>
              </c:pt>
              <c:pt idx="6">
                <c:v>6.1574476643095129E-2</c:v>
              </c:pt>
            </c:numLit>
          </c:val>
          <c:smooth val="0"/>
          <c:extLst>
            <c:ext xmlns:c16="http://schemas.microsoft.com/office/drawing/2014/chart" uri="{C3380CC4-5D6E-409C-BE32-E72D297353CC}">
              <c16:uniqueId val="{00000008-2FAB-4E4E-9C46-0482E19FB065}"/>
            </c:ext>
          </c:extLst>
        </c:ser>
        <c:ser>
          <c:idx val="3"/>
          <c:order val="3"/>
          <c:tx>
            <c:v>American carriers' average</c:v>
          </c:tx>
          <c:spPr>
            <a:ln w="28575" cap="rnd">
              <a:solidFill>
                <a:srgbClr val="215968"/>
              </a:solidFill>
              <a:prstDash val="dash"/>
              <a:round/>
            </a:ln>
            <a:effectLst/>
          </c:spPr>
          <c:marker>
            <c:symbol val="none"/>
          </c:marker>
          <c:dLbls>
            <c:dLbl>
              <c:idx val="6"/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rgbClr val="002060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defRPr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FAB-4E4E-9C46-0482E19FB06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Lit>
              <c:formatCode>General</c:formatCode>
              <c:ptCount val="7"/>
              <c:pt idx="0">
                <c:v>2015</c:v>
              </c:pt>
              <c:pt idx="1">
                <c:v>2016</c:v>
              </c:pt>
              <c:pt idx="2">
                <c:v>2017</c:v>
              </c:pt>
              <c:pt idx="3">
                <c:v>2018</c:v>
              </c:pt>
              <c:pt idx="4">
                <c:v>2019</c:v>
              </c:pt>
              <c:pt idx="5">
                <c:v>2020</c:v>
              </c:pt>
              <c:pt idx="6">
                <c:v>2021</c:v>
              </c:pt>
            </c:numLit>
          </c:cat>
          <c:val>
            <c:numLit>
              <c:formatCode>0.0%</c:formatCode>
              <c:ptCount val="7"/>
              <c:pt idx="0">
                <c:v>0.10065087268515656</c:v>
              </c:pt>
              <c:pt idx="1">
                <c:v>0.10065087268515656</c:v>
              </c:pt>
              <c:pt idx="2">
                <c:v>0.10065087268515656</c:v>
              </c:pt>
              <c:pt idx="3">
                <c:v>0.10065087268515656</c:v>
              </c:pt>
              <c:pt idx="4">
                <c:v>0.10065087268515656</c:v>
              </c:pt>
              <c:pt idx="5">
                <c:v>0.10065087268515656</c:v>
              </c:pt>
              <c:pt idx="6">
                <c:v>0.10065087268515656</c:v>
              </c:pt>
            </c:numLit>
          </c:val>
          <c:smooth val="0"/>
          <c:extLst>
            <c:ext xmlns:c16="http://schemas.microsoft.com/office/drawing/2014/chart" uri="{C3380CC4-5D6E-409C-BE32-E72D297353CC}">
              <c16:uniqueId val="{0000000A-2FAB-4E4E-9C46-0482E19FB0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88162671"/>
        <c:axId val="888165071"/>
      </c:lineChart>
      <c:catAx>
        <c:axId val="2046106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pt-BR"/>
          </a:p>
        </c:txPr>
        <c:crossAx val="2046107856"/>
        <c:crosses val="autoZero"/>
        <c:auto val="1"/>
        <c:lblAlgn val="ctr"/>
        <c:lblOffset val="100"/>
        <c:tickLblSkip val="1"/>
        <c:noMultiLvlLbl val="0"/>
      </c:catAx>
      <c:valAx>
        <c:axId val="2046107856"/>
        <c:scaling>
          <c:orientation val="minMax"/>
          <c:max val="0.30000000000000004"/>
          <c:min val="-0.4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/>
                  <a:t>Yearly </a:t>
                </a:r>
                <a:r>
                  <a:rPr lang="pt-BR" baseline="0"/>
                  <a:t>Ratios</a:t>
                </a:r>
                <a:endParaRPr lang="pt-BR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046106416"/>
        <c:crosses val="autoZero"/>
        <c:crossBetween val="between"/>
        <c:majorUnit val="0.1"/>
      </c:valAx>
      <c:valAx>
        <c:axId val="888165071"/>
        <c:scaling>
          <c:orientation val="minMax"/>
        </c:scaling>
        <c:delete val="0"/>
        <c:axPos val="r"/>
        <c:title>
          <c:tx>
            <c:rich>
              <a:bodyPr rot="5400000" spcFirstLastPara="1" vertOverflow="ellipsis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/>
                  <a:t>Average Ratios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5400000" spcFirstLastPara="1" vertOverflow="ellipsis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0.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88162671"/>
        <c:crosses val="max"/>
        <c:crossBetween val="between"/>
      </c:valAx>
      <c:catAx>
        <c:axId val="888162671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88165071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B88B9B7-6BD6-4242-A4F6-224583E9BB18}" type="datetime1">
              <a:rPr lang="pt-BR" smtClean="0"/>
              <a:t>24/10/2024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5" name="Espaço reservado para o número do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1604A0D4-B89B-4ADD-AF9E-38636B40EE4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4738915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 noProof="0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D84F729-B429-487C-A996-6CE0DFB53855}" type="datetime1">
              <a:rPr lang="pt-BR" noProof="0" smtClean="0"/>
              <a:t>24/10/2024</a:t>
            </a:fld>
            <a:endParaRPr lang="pt-BR" noProof="0" dirty="0"/>
          </a:p>
        </p:txBody>
      </p:sp>
      <p:sp>
        <p:nvSpPr>
          <p:cNvPr id="4" name="Espaço reservado para a imagem do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t-BR" noProof="0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t-BR" noProof="0" dirty="0"/>
              <a:t>Clique para editar o texto Mestre</a:t>
            </a:r>
          </a:p>
          <a:p>
            <a:pPr lvl="1" rtl="0"/>
            <a:r>
              <a:rPr lang="pt-BR" noProof="0" dirty="0"/>
              <a:t>Segundo nível</a:t>
            </a:r>
          </a:p>
          <a:p>
            <a:pPr lvl="2" rtl="0"/>
            <a:r>
              <a:rPr lang="pt-BR" noProof="0" dirty="0"/>
              <a:t>Terceiro nível</a:t>
            </a:r>
          </a:p>
          <a:p>
            <a:pPr lvl="3" rtl="0"/>
            <a:r>
              <a:rPr lang="pt-BR" noProof="0" dirty="0"/>
              <a:t>Quarto nível</a:t>
            </a:r>
          </a:p>
          <a:p>
            <a:pPr lvl="4" rtl="0"/>
            <a:r>
              <a:rPr lang="pt-BR" noProof="0" dirty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 noProof="0" dirty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2869989-EB00-4EE7-BCB5-25BDC5BB29F8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19363614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defRPr sz="1100">
                <a:solidFill>
                  <a:schemeClr val="tx1"/>
                </a:solidFill>
                <a:latin typeface="HP Simplified" charset="0"/>
                <a:ea typeface="ヒラギノ角ゴ Pro W3" charset="-128"/>
              </a:defRPr>
            </a:lvl1pPr>
            <a:lvl2pPr marL="741363" indent="-284163">
              <a:spcBef>
                <a:spcPts val="600"/>
              </a:spcBef>
              <a:buFont typeface="HP Simplified" charset="0"/>
              <a:buChar char="•"/>
              <a:defRPr sz="1000">
                <a:solidFill>
                  <a:schemeClr val="tx1"/>
                </a:solidFill>
                <a:latin typeface="HP Simplified" charset="0"/>
                <a:ea typeface="ヒラギノ角ゴ Pro W3" charset="-128"/>
              </a:defRPr>
            </a:lvl2pPr>
            <a:lvl3pPr marL="1141413" indent="-227013">
              <a:spcBef>
                <a:spcPts val="600"/>
              </a:spcBef>
              <a:buFont typeface="HP Simplified" charset="0"/>
              <a:buChar char="–"/>
              <a:defRPr sz="1000">
                <a:solidFill>
                  <a:schemeClr val="tx1"/>
                </a:solidFill>
                <a:latin typeface="HP Simplified" charset="0"/>
                <a:ea typeface="ヒラギノ角ゴ Pro W3" charset="-128"/>
              </a:defRPr>
            </a:lvl3pPr>
            <a:lvl4pPr marL="1598613" indent="-227013">
              <a:spcBef>
                <a:spcPts val="600"/>
              </a:spcBef>
              <a:buFont typeface="HP Simplified" charset="0"/>
              <a:buChar char="•"/>
              <a:defRPr sz="900">
                <a:solidFill>
                  <a:schemeClr val="tx1"/>
                </a:solidFill>
                <a:latin typeface="HP Simplified" charset="0"/>
                <a:ea typeface="ヒラギノ角ゴ Pro W3" charset="-128"/>
              </a:defRPr>
            </a:lvl4pPr>
            <a:lvl5pPr marL="2055813" indent="-227013">
              <a:spcBef>
                <a:spcPts val="600"/>
              </a:spcBef>
              <a:buFont typeface="HP Simplified" charset="0"/>
              <a:buChar char="–"/>
              <a:defRPr sz="800">
                <a:solidFill>
                  <a:schemeClr val="tx1"/>
                </a:solidFill>
                <a:latin typeface="HP Simplified" charset="0"/>
                <a:ea typeface="ヒラギノ角ゴ Pro W3" charset="-128"/>
              </a:defRPr>
            </a:lvl5pPr>
            <a:lvl6pPr marL="2513013" indent="-227013" eaLnBrk="0" fontAlgn="base" hangingPunct="0">
              <a:spcBef>
                <a:spcPts val="600"/>
              </a:spcBef>
              <a:spcAft>
                <a:spcPct val="0"/>
              </a:spcAft>
              <a:buFont typeface="HP Simplified" charset="0"/>
              <a:buChar char="–"/>
              <a:defRPr sz="800">
                <a:solidFill>
                  <a:schemeClr val="tx1"/>
                </a:solidFill>
                <a:latin typeface="HP Simplified" charset="0"/>
                <a:ea typeface="ヒラギノ角ゴ Pro W3" charset="-128"/>
              </a:defRPr>
            </a:lvl6pPr>
            <a:lvl7pPr marL="2970213" indent="-227013" eaLnBrk="0" fontAlgn="base" hangingPunct="0">
              <a:spcBef>
                <a:spcPts val="600"/>
              </a:spcBef>
              <a:spcAft>
                <a:spcPct val="0"/>
              </a:spcAft>
              <a:buFont typeface="HP Simplified" charset="0"/>
              <a:buChar char="–"/>
              <a:defRPr sz="800">
                <a:solidFill>
                  <a:schemeClr val="tx1"/>
                </a:solidFill>
                <a:latin typeface="HP Simplified" charset="0"/>
                <a:ea typeface="ヒラギノ角ゴ Pro W3" charset="-128"/>
              </a:defRPr>
            </a:lvl7pPr>
            <a:lvl8pPr marL="3427413" indent="-227013" eaLnBrk="0" fontAlgn="base" hangingPunct="0">
              <a:spcBef>
                <a:spcPts val="600"/>
              </a:spcBef>
              <a:spcAft>
                <a:spcPct val="0"/>
              </a:spcAft>
              <a:buFont typeface="HP Simplified" charset="0"/>
              <a:buChar char="–"/>
              <a:defRPr sz="800">
                <a:solidFill>
                  <a:schemeClr val="tx1"/>
                </a:solidFill>
                <a:latin typeface="HP Simplified" charset="0"/>
                <a:ea typeface="ヒラギノ角ゴ Pro W3" charset="-128"/>
              </a:defRPr>
            </a:lvl8pPr>
            <a:lvl9pPr marL="3884613" indent="-227013" eaLnBrk="0" fontAlgn="base" hangingPunct="0">
              <a:spcBef>
                <a:spcPts val="600"/>
              </a:spcBef>
              <a:spcAft>
                <a:spcPct val="0"/>
              </a:spcAft>
              <a:buFont typeface="HP Simplified" charset="0"/>
              <a:buChar char="–"/>
              <a:defRPr sz="800">
                <a:solidFill>
                  <a:schemeClr val="tx1"/>
                </a:solidFill>
                <a:latin typeface="HP Simplified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</a:pPr>
            <a:fld id="{878E14D0-9375-0349-BDFD-5382F138400F}" type="slidenum">
              <a:rPr lang="en-US" altLang="pt-BR" sz="1000"/>
              <a:pPr>
                <a:spcBef>
                  <a:spcPct val="0"/>
                </a:spcBef>
              </a:pPr>
              <a:t>1</a:t>
            </a:fld>
            <a:endParaRPr lang="en-US" altLang="pt-BR" sz="1000"/>
          </a:p>
        </p:txBody>
      </p:sp>
      <p:sp>
        <p:nvSpPr>
          <p:cNvPr id="5122" name="Slide Image Placeholder 5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123" name="Notes Placeholder 6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altLang="pt-BR" dirty="0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206039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defRPr sz="1100">
                <a:solidFill>
                  <a:schemeClr val="tx1"/>
                </a:solidFill>
                <a:latin typeface="HP Simplified" charset="0"/>
                <a:ea typeface="ヒラギノ角ゴ Pro W3" charset="-128"/>
              </a:defRPr>
            </a:lvl1pPr>
            <a:lvl2pPr marL="741363" indent="-284163">
              <a:spcBef>
                <a:spcPts val="600"/>
              </a:spcBef>
              <a:buFont typeface="HP Simplified" charset="0"/>
              <a:buChar char="•"/>
              <a:defRPr sz="1000">
                <a:solidFill>
                  <a:schemeClr val="tx1"/>
                </a:solidFill>
                <a:latin typeface="HP Simplified" charset="0"/>
                <a:ea typeface="ヒラギノ角ゴ Pro W3" charset="-128"/>
              </a:defRPr>
            </a:lvl2pPr>
            <a:lvl3pPr marL="1141413" indent="-227013">
              <a:spcBef>
                <a:spcPts val="600"/>
              </a:spcBef>
              <a:buFont typeface="HP Simplified" charset="0"/>
              <a:buChar char="–"/>
              <a:defRPr sz="1000">
                <a:solidFill>
                  <a:schemeClr val="tx1"/>
                </a:solidFill>
                <a:latin typeface="HP Simplified" charset="0"/>
                <a:ea typeface="ヒラギノ角ゴ Pro W3" charset="-128"/>
              </a:defRPr>
            </a:lvl3pPr>
            <a:lvl4pPr marL="1598613" indent="-227013">
              <a:spcBef>
                <a:spcPts val="600"/>
              </a:spcBef>
              <a:buFont typeface="HP Simplified" charset="0"/>
              <a:buChar char="•"/>
              <a:defRPr sz="900">
                <a:solidFill>
                  <a:schemeClr val="tx1"/>
                </a:solidFill>
                <a:latin typeface="HP Simplified" charset="0"/>
                <a:ea typeface="ヒラギノ角ゴ Pro W3" charset="-128"/>
              </a:defRPr>
            </a:lvl4pPr>
            <a:lvl5pPr marL="2055813" indent="-227013">
              <a:spcBef>
                <a:spcPts val="600"/>
              </a:spcBef>
              <a:buFont typeface="HP Simplified" charset="0"/>
              <a:buChar char="–"/>
              <a:defRPr sz="800">
                <a:solidFill>
                  <a:schemeClr val="tx1"/>
                </a:solidFill>
                <a:latin typeface="HP Simplified" charset="0"/>
                <a:ea typeface="ヒラギノ角ゴ Pro W3" charset="-128"/>
              </a:defRPr>
            </a:lvl5pPr>
            <a:lvl6pPr marL="2513013" indent="-227013" eaLnBrk="0" fontAlgn="base" hangingPunct="0">
              <a:spcBef>
                <a:spcPts val="600"/>
              </a:spcBef>
              <a:spcAft>
                <a:spcPct val="0"/>
              </a:spcAft>
              <a:buFont typeface="HP Simplified" charset="0"/>
              <a:buChar char="–"/>
              <a:defRPr sz="800">
                <a:solidFill>
                  <a:schemeClr val="tx1"/>
                </a:solidFill>
                <a:latin typeface="HP Simplified" charset="0"/>
                <a:ea typeface="ヒラギノ角ゴ Pro W3" charset="-128"/>
              </a:defRPr>
            </a:lvl6pPr>
            <a:lvl7pPr marL="2970213" indent="-227013" eaLnBrk="0" fontAlgn="base" hangingPunct="0">
              <a:spcBef>
                <a:spcPts val="600"/>
              </a:spcBef>
              <a:spcAft>
                <a:spcPct val="0"/>
              </a:spcAft>
              <a:buFont typeface="HP Simplified" charset="0"/>
              <a:buChar char="–"/>
              <a:defRPr sz="800">
                <a:solidFill>
                  <a:schemeClr val="tx1"/>
                </a:solidFill>
                <a:latin typeface="HP Simplified" charset="0"/>
                <a:ea typeface="ヒラギノ角ゴ Pro W3" charset="-128"/>
              </a:defRPr>
            </a:lvl7pPr>
            <a:lvl8pPr marL="3427413" indent="-227013" eaLnBrk="0" fontAlgn="base" hangingPunct="0">
              <a:spcBef>
                <a:spcPts val="600"/>
              </a:spcBef>
              <a:spcAft>
                <a:spcPct val="0"/>
              </a:spcAft>
              <a:buFont typeface="HP Simplified" charset="0"/>
              <a:buChar char="–"/>
              <a:defRPr sz="800">
                <a:solidFill>
                  <a:schemeClr val="tx1"/>
                </a:solidFill>
                <a:latin typeface="HP Simplified" charset="0"/>
                <a:ea typeface="ヒラギノ角ゴ Pro W3" charset="-128"/>
              </a:defRPr>
            </a:lvl8pPr>
            <a:lvl9pPr marL="3884613" indent="-227013" eaLnBrk="0" fontAlgn="base" hangingPunct="0">
              <a:spcBef>
                <a:spcPts val="600"/>
              </a:spcBef>
              <a:spcAft>
                <a:spcPct val="0"/>
              </a:spcAft>
              <a:buFont typeface="HP Simplified" charset="0"/>
              <a:buChar char="–"/>
              <a:defRPr sz="800">
                <a:solidFill>
                  <a:schemeClr val="tx1"/>
                </a:solidFill>
                <a:latin typeface="HP Simplified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</a:pPr>
            <a:fld id="{3CA16A1B-0E59-5E4F-BE9D-F36D96802269}" type="slidenum">
              <a:rPr lang="en-US" altLang="pt-BR" sz="1000"/>
              <a:pPr>
                <a:spcBef>
                  <a:spcPct val="0"/>
                </a:spcBef>
              </a:pPr>
              <a:t>13</a:t>
            </a:fld>
            <a:endParaRPr lang="en-US" altLang="pt-BR" sz="1000"/>
          </a:p>
        </p:txBody>
      </p:sp>
      <p:sp>
        <p:nvSpPr>
          <p:cNvPr id="58370" name="Slide Image Placeholder 5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8371" name="Notes Placeholder 6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altLang="pt-BR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9600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82554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620783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87561878-ED2B-47D3-B280-02670067039C}" type="datetimeFigureOut">
              <a:rPr lang="pt-BR" smtClean="0"/>
              <a:t>24/10/2024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4E83B2DA-79B2-4143-A275-CD5E9168E2B9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7001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763520"/>
            <a:ext cx="6858000" cy="1554480"/>
          </a:xfrm>
        </p:spPr>
        <p:txBody>
          <a:bodyPr/>
          <a:lstStyle>
            <a:lvl1pPr>
              <a:defRPr sz="5000" spc="-1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419600"/>
            <a:ext cx="6858000" cy="1188720"/>
          </a:xfrm>
        </p:spPr>
        <p:txBody>
          <a:bodyPr>
            <a:noAutofit/>
          </a:bodyPr>
          <a:lstStyle>
            <a:lvl1pPr marL="0" indent="0" algn="l">
              <a:spcBef>
                <a:spcPts val="600"/>
              </a:spcBef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244384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763520"/>
            <a:ext cx="6858000" cy="1554480"/>
          </a:xfrm>
        </p:spPr>
        <p:txBody>
          <a:bodyPr/>
          <a:lstStyle>
            <a:lvl1pPr>
              <a:defRPr sz="5000" spc="-1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419600"/>
            <a:ext cx="6858000" cy="1188720"/>
          </a:xfrm>
        </p:spPr>
        <p:txBody>
          <a:bodyPr>
            <a:noAutofit/>
          </a:bodyPr>
          <a:lstStyle>
            <a:lvl1pPr marL="0" indent="0" algn="l">
              <a:spcBef>
                <a:spcPts val="600"/>
              </a:spcBef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82554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620783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04800"/>
            <a:ext cx="8229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95400"/>
            <a:ext cx="8229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Click to edit Master text styles</a:t>
            </a:r>
          </a:p>
          <a:p>
            <a:pPr lvl="1"/>
            <a:r>
              <a:rPr lang="en-US" altLang="pt-BR"/>
              <a:t>Second level</a:t>
            </a:r>
          </a:p>
          <a:p>
            <a:pPr lvl="2"/>
            <a:r>
              <a:rPr lang="en-US" altLang="pt-BR"/>
              <a:t>Third level</a:t>
            </a:r>
          </a:p>
          <a:p>
            <a:pPr lvl="3"/>
            <a:r>
              <a:rPr lang="en-US" altLang="pt-BR"/>
              <a:t>Fourth level</a:t>
            </a:r>
          </a:p>
          <a:p>
            <a:pPr lvl="4"/>
            <a:r>
              <a:rPr lang="en-US" altLang="pt-BR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1099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6" r:id="rId3"/>
    <p:sldLayoutId id="2147483717" r:id="rId4"/>
  </p:sldLayoutIdLst>
  <p:transition spd="med"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+mj-lt"/>
          <a:ea typeface="ヒラギノ角ゴ Pro W3" charset="0"/>
          <a:cs typeface="ヒラギノ角ゴ Pro W3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HP Simplified" charset="0"/>
          <a:ea typeface="ヒラギノ角ゴ Pro W3" charset="0"/>
          <a:cs typeface="ヒラギノ角ゴ Pro W3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HP Simplified" charset="0"/>
          <a:ea typeface="ヒラギノ角ゴ Pro W3" charset="0"/>
          <a:cs typeface="ヒラギノ角ゴ Pro W3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HP Simplified" charset="0"/>
          <a:ea typeface="ヒラギノ角ゴ Pro W3" charset="0"/>
          <a:cs typeface="ヒラギノ角ゴ Pro W3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HP Simplified" charset="0"/>
          <a:ea typeface="ヒラギノ角ゴ Pro W3" charset="0"/>
          <a:cs typeface="ヒラギノ角ゴ Pro W3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HP Simplified" charset="0"/>
          <a:ea typeface="ヒラギノ角ゴ Pro W3" charset="0"/>
          <a:cs typeface="ヒラギノ角ゴ Pro W3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HP Simplified" charset="0"/>
          <a:ea typeface="ヒラギノ角ゴ Pro W3" charset="0"/>
          <a:cs typeface="ヒラギノ角ゴ Pro W3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HP Simplified" charset="0"/>
          <a:ea typeface="ヒラギノ角ゴ Pro W3" charset="0"/>
          <a:cs typeface="ヒラギノ角ゴ Pro W3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HP Simplified" charset="0"/>
          <a:ea typeface="ヒラギノ角ゴ Pro W3" charset="0"/>
          <a:cs typeface="ヒラギノ角ゴ Pro W3" charset="0"/>
        </a:defRPr>
      </a:lvl9pPr>
    </p:titleStyle>
    <p:bodyStyle>
      <a:lvl1pPr marL="182563" indent="-182563" algn="l" rtl="0" eaLnBrk="0" fontAlgn="base" hangingPunct="0">
        <a:lnSpc>
          <a:spcPct val="90000"/>
        </a:lnSpc>
        <a:spcBef>
          <a:spcPts val="1200"/>
        </a:spcBef>
        <a:spcAft>
          <a:spcPct val="0"/>
        </a:spcAft>
        <a:buFont typeface="HP Simplified" charset="0"/>
        <a:buChar char="•"/>
        <a:defRPr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1pPr>
      <a:lvl2pPr marL="411163" indent="-182563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SzPct val="80000"/>
        <a:buFont typeface="HP Simplified" charset="0"/>
        <a:buChar char="–"/>
        <a:defRPr sz="16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2pPr>
      <a:lvl3pPr marL="547688" indent="-136525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HP Simplified" charset="0"/>
        <a:buChar char="•"/>
        <a:defRPr sz="14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3pPr>
      <a:lvl4pPr marL="730250" indent="-136525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SzPct val="80000"/>
        <a:buFont typeface="HP Simplified" charset="0"/>
        <a:buChar char="–"/>
        <a:defRPr sz="12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4pPr>
      <a:lvl5pPr marL="868363" indent="-136525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HP Simplified" charset="0"/>
        <a:buChar char="•"/>
        <a:defRPr sz="12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5pPr>
      <a:lvl6pPr marL="1051560" indent="-13716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HP Simplified" panose="020B0604020204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188720" indent="-137160" algn="l" defTabSz="914400" rtl="0" eaLnBrk="1" latinLnBrk="0" hangingPunct="1">
        <a:lnSpc>
          <a:spcPct val="90000"/>
        </a:lnSpc>
        <a:spcBef>
          <a:spcPts val="600"/>
        </a:spcBef>
        <a:buFont typeface="HP Simplified" panose="020B0604020204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371600" indent="-13716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HP Simplified" panose="020B0604020204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554480" indent="-137160" algn="l" defTabSz="914400" rtl="0" eaLnBrk="1" latinLnBrk="0" hangingPunct="1">
        <a:lnSpc>
          <a:spcPct val="90000"/>
        </a:lnSpc>
        <a:spcBef>
          <a:spcPts val="600"/>
        </a:spcBef>
        <a:buFont typeface="HP Simplified" panose="020B0604020204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04800"/>
            <a:ext cx="8229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95400"/>
            <a:ext cx="8229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Click to edit Master text styles</a:t>
            </a:r>
          </a:p>
          <a:p>
            <a:pPr lvl="1"/>
            <a:r>
              <a:rPr lang="en-US" altLang="pt-BR"/>
              <a:t>Second level</a:t>
            </a:r>
          </a:p>
          <a:p>
            <a:pPr lvl="2"/>
            <a:r>
              <a:rPr lang="en-US" altLang="pt-BR"/>
              <a:t>Third level</a:t>
            </a:r>
          </a:p>
          <a:p>
            <a:pPr lvl="3"/>
            <a:r>
              <a:rPr lang="en-US" altLang="pt-BR"/>
              <a:t>Fourth level</a:t>
            </a:r>
          </a:p>
          <a:p>
            <a:pPr lvl="4"/>
            <a:r>
              <a:rPr lang="en-US" altLang="pt-BR"/>
              <a:t>Fifth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25375A-047D-4989-AF14-1526EEBFDEF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99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</p:sldLayoutIdLst>
  <p:transition spd="med"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+mj-lt"/>
          <a:ea typeface="ヒラギノ角ゴ Pro W3" charset="0"/>
          <a:cs typeface="ヒラギノ角ゴ Pro W3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HP Simplified" charset="0"/>
          <a:ea typeface="ヒラギノ角ゴ Pro W3" charset="0"/>
          <a:cs typeface="ヒラギノ角ゴ Pro W3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HP Simplified" charset="0"/>
          <a:ea typeface="ヒラギノ角ゴ Pro W3" charset="0"/>
          <a:cs typeface="ヒラギノ角ゴ Pro W3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HP Simplified" charset="0"/>
          <a:ea typeface="ヒラギノ角ゴ Pro W3" charset="0"/>
          <a:cs typeface="ヒラギノ角ゴ Pro W3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HP Simplified" charset="0"/>
          <a:ea typeface="ヒラギノ角ゴ Pro W3" charset="0"/>
          <a:cs typeface="ヒラギノ角ゴ Pro W3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HP Simplified" charset="0"/>
          <a:ea typeface="ヒラギノ角ゴ Pro W3" charset="0"/>
          <a:cs typeface="ヒラギノ角ゴ Pro W3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HP Simplified" charset="0"/>
          <a:ea typeface="ヒラギノ角ゴ Pro W3" charset="0"/>
          <a:cs typeface="ヒラギノ角ゴ Pro W3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HP Simplified" charset="0"/>
          <a:ea typeface="ヒラギノ角ゴ Pro W3" charset="0"/>
          <a:cs typeface="ヒラギノ角ゴ Pro W3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HP Simplified" charset="0"/>
          <a:ea typeface="ヒラギノ角ゴ Pro W3" charset="0"/>
          <a:cs typeface="ヒラギノ角ゴ Pro W3" charset="0"/>
        </a:defRPr>
      </a:lvl9pPr>
    </p:titleStyle>
    <p:bodyStyle>
      <a:lvl1pPr marL="182563" indent="-182563" algn="l" rtl="0" eaLnBrk="0" fontAlgn="base" hangingPunct="0">
        <a:lnSpc>
          <a:spcPct val="90000"/>
        </a:lnSpc>
        <a:spcBef>
          <a:spcPts val="1200"/>
        </a:spcBef>
        <a:spcAft>
          <a:spcPct val="0"/>
        </a:spcAft>
        <a:buFont typeface="HP Simplified" charset="0"/>
        <a:buChar char="•"/>
        <a:defRPr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1pPr>
      <a:lvl2pPr marL="411163" indent="-182563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SzPct val="80000"/>
        <a:buFont typeface="HP Simplified" charset="0"/>
        <a:buChar char="–"/>
        <a:defRPr sz="16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2pPr>
      <a:lvl3pPr marL="547688" indent="-136525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HP Simplified" charset="0"/>
        <a:buChar char="•"/>
        <a:defRPr sz="14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3pPr>
      <a:lvl4pPr marL="730250" indent="-136525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SzPct val="80000"/>
        <a:buFont typeface="HP Simplified" charset="0"/>
        <a:buChar char="–"/>
        <a:defRPr sz="12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4pPr>
      <a:lvl5pPr marL="868363" indent="-136525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HP Simplified" charset="0"/>
        <a:buChar char="•"/>
        <a:defRPr sz="12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5pPr>
      <a:lvl6pPr marL="1051560" indent="-13716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HP Simplified" panose="020B0604020204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188720" indent="-137160" algn="l" defTabSz="914400" rtl="0" eaLnBrk="1" latinLnBrk="0" hangingPunct="1">
        <a:lnSpc>
          <a:spcPct val="90000"/>
        </a:lnSpc>
        <a:spcBef>
          <a:spcPts val="600"/>
        </a:spcBef>
        <a:buFont typeface="HP Simplified" panose="020B0604020204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371600" indent="-13716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HP Simplified" panose="020B0604020204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554480" indent="-137160" algn="l" defTabSz="914400" rtl="0" eaLnBrk="1" latinLnBrk="0" hangingPunct="1">
        <a:lnSpc>
          <a:spcPct val="90000"/>
        </a:lnSpc>
        <a:spcBef>
          <a:spcPts val="600"/>
        </a:spcBef>
        <a:buFont typeface="HP Simplified" panose="020B0604020204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onlinelibrary.wiley.com/toc/15406261/1992/47/2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13" Type="http://schemas.openxmlformats.org/officeDocument/2006/relationships/image" Target="../media/image6.png"/><Relationship Id="rId18" Type="http://schemas.openxmlformats.org/officeDocument/2006/relationships/image" Target="../media/image11.png"/><Relationship Id="rId3" Type="http://schemas.openxmlformats.org/officeDocument/2006/relationships/image" Target="../media/image20.jpg"/><Relationship Id="rId21" Type="http://schemas.openxmlformats.org/officeDocument/2006/relationships/image" Target="../media/image14.png"/><Relationship Id="rId7" Type="http://schemas.openxmlformats.org/officeDocument/2006/relationships/image" Target="../media/image24.emf"/><Relationship Id="rId12" Type="http://schemas.openxmlformats.org/officeDocument/2006/relationships/image" Target="../media/image5.png"/><Relationship Id="rId1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9.png"/><Relationship Id="rId20" Type="http://schemas.openxmlformats.org/officeDocument/2006/relationships/image" Target="../media/image13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8.png"/><Relationship Id="rId10" Type="http://schemas.openxmlformats.org/officeDocument/2006/relationships/image" Target="../media/image27.emf"/><Relationship Id="rId19" Type="http://schemas.openxmlformats.org/officeDocument/2006/relationships/image" Target="../media/image12.png"/><Relationship Id="rId4" Type="http://schemas.openxmlformats.org/officeDocument/2006/relationships/image" Target="../media/image21.png"/><Relationship Id="rId9" Type="http://schemas.openxmlformats.org/officeDocument/2006/relationships/image" Target="../media/image26.emf"/><Relationship Id="rId14" Type="http://schemas.openxmlformats.org/officeDocument/2006/relationships/image" Target="../media/image7.jpg"/><Relationship Id="rId22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LOGO-ABEAR-[Converted].png">
            <a:extLst>
              <a:ext uri="{FF2B5EF4-FFF2-40B4-BE49-F238E27FC236}">
                <a16:creationId xmlns:a16="http://schemas.microsoft.com/office/drawing/2014/main" id="{323F3301-1BE0-4DA1-8897-D25E4D0FC2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1290" y="326285"/>
            <a:ext cx="1016794" cy="1016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4409280" y="4663430"/>
            <a:ext cx="49344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CUSTOS DE TRANSAÇÃO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EB4DD52D-11E3-4CD3-9726-CD2489B2FB92}"/>
              </a:ext>
            </a:extLst>
          </p:cNvPr>
          <p:cNvSpPr txBox="1"/>
          <p:nvPr/>
        </p:nvSpPr>
        <p:spPr>
          <a:xfrm>
            <a:off x="65095" y="113539"/>
            <a:ext cx="5560055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defRPr>
            </a:lvl1pPr>
          </a:lstStyle>
          <a:p>
            <a:pPr algn="l"/>
            <a:r>
              <a:rPr lang="pt-BR" sz="1600" b="1" dirty="0">
                <a:cs typeface="Calibri" panose="020F0502020204030204" pitchFamily="34" charset="0"/>
              </a:rPr>
              <a:t>SEMANA DA QUALIDADE DA INFORMAÇÃO – ANAC</a:t>
            </a:r>
          </a:p>
        </p:txBody>
      </p:sp>
      <p:pic>
        <p:nvPicPr>
          <p:cNvPr id="2" name="Google Shape;37;p1">
            <a:extLst>
              <a:ext uri="{FF2B5EF4-FFF2-40B4-BE49-F238E27FC236}">
                <a16:creationId xmlns:a16="http://schemas.microsoft.com/office/drawing/2014/main" id="{427885DC-07CC-1F1B-633D-F120E276E8D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82500"/>
          <a:stretch/>
        </p:blipFill>
        <p:spPr>
          <a:xfrm>
            <a:off x="-1" y="6239642"/>
            <a:ext cx="9157649" cy="640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38;p1">
            <a:extLst>
              <a:ext uri="{FF2B5EF4-FFF2-40B4-BE49-F238E27FC236}">
                <a16:creationId xmlns:a16="http://schemas.microsoft.com/office/drawing/2014/main" id="{0534DB43-417F-4BB3-8E0A-83ACCD0533BA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95940" y="6351266"/>
            <a:ext cx="1102203" cy="456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39;p1" descr="Uma imagem contendo desenho&#10;&#10;Descrição gerada automaticamente">
            <a:extLst>
              <a:ext uri="{FF2B5EF4-FFF2-40B4-BE49-F238E27FC236}">
                <a16:creationId xmlns:a16="http://schemas.microsoft.com/office/drawing/2014/main" id="{EF943A0A-1A07-C3FC-CA30-873AAB814BD8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l="7672" t="26190" b="18868"/>
          <a:stretch/>
        </p:blipFill>
        <p:spPr>
          <a:xfrm>
            <a:off x="7496449" y="6375118"/>
            <a:ext cx="766139" cy="45591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40;p1">
            <a:extLst>
              <a:ext uri="{FF2B5EF4-FFF2-40B4-BE49-F238E27FC236}">
                <a16:creationId xmlns:a16="http://schemas.microsoft.com/office/drawing/2014/main" id="{1BEEA7A5-23ED-11F9-6CB1-770F89F3D8F6}"/>
              </a:ext>
            </a:extLst>
          </p:cNvPr>
          <p:cNvSpPr txBox="1"/>
          <p:nvPr/>
        </p:nvSpPr>
        <p:spPr>
          <a:xfrm>
            <a:off x="525512" y="6200315"/>
            <a:ext cx="886781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50" b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ASSOCIADAS</a:t>
            </a:r>
            <a:endParaRPr/>
          </a:p>
        </p:txBody>
      </p:sp>
      <p:pic>
        <p:nvPicPr>
          <p:cNvPr id="9" name="Google Shape;41;p1">
            <a:extLst>
              <a:ext uri="{FF2B5EF4-FFF2-40B4-BE49-F238E27FC236}">
                <a16:creationId xmlns:a16="http://schemas.microsoft.com/office/drawing/2014/main" id="{D291CEBC-4B24-D12C-13F5-428B56D2084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82500"/>
          <a:stretch/>
        </p:blipFill>
        <p:spPr>
          <a:xfrm>
            <a:off x="0" y="6211669"/>
            <a:ext cx="9157649" cy="646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42;p1">
            <a:extLst>
              <a:ext uri="{FF2B5EF4-FFF2-40B4-BE49-F238E27FC236}">
                <a16:creationId xmlns:a16="http://schemas.microsoft.com/office/drawing/2014/main" id="{6DFF6BC4-3E5C-D209-196D-339D67EBECB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82500"/>
          <a:stretch/>
        </p:blipFill>
        <p:spPr>
          <a:xfrm>
            <a:off x="-1" y="6239642"/>
            <a:ext cx="9157649" cy="640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43;p1">
            <a:extLst>
              <a:ext uri="{FF2B5EF4-FFF2-40B4-BE49-F238E27FC236}">
                <a16:creationId xmlns:a16="http://schemas.microsoft.com/office/drawing/2014/main" id="{6C4201D4-8998-2916-A9AB-58EA4971888D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091072" y="6478186"/>
            <a:ext cx="609600" cy="249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44;p1">
            <a:extLst>
              <a:ext uri="{FF2B5EF4-FFF2-40B4-BE49-F238E27FC236}">
                <a16:creationId xmlns:a16="http://schemas.microsoft.com/office/drawing/2014/main" id="{1387A720-36B5-3FC3-80BD-121B29408E25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127168" y="6422298"/>
            <a:ext cx="961787" cy="3409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45;p1">
            <a:extLst>
              <a:ext uri="{FF2B5EF4-FFF2-40B4-BE49-F238E27FC236}">
                <a16:creationId xmlns:a16="http://schemas.microsoft.com/office/drawing/2014/main" id="{27BB5E1A-1C23-3BA1-3DA4-E8251667DF0B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95940" y="6351266"/>
            <a:ext cx="1102203" cy="456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46;p1" descr="Uma imagem contendo desenho&#10;&#10;Descrição gerada automaticamente">
            <a:extLst>
              <a:ext uri="{FF2B5EF4-FFF2-40B4-BE49-F238E27FC236}">
                <a16:creationId xmlns:a16="http://schemas.microsoft.com/office/drawing/2014/main" id="{DAA63F94-22A0-1756-8689-A3F8351257B8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l="7672" t="26190" b="18868"/>
          <a:stretch/>
        </p:blipFill>
        <p:spPr>
          <a:xfrm>
            <a:off x="7496449" y="6375118"/>
            <a:ext cx="766139" cy="45591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47;p1">
            <a:extLst>
              <a:ext uri="{FF2B5EF4-FFF2-40B4-BE49-F238E27FC236}">
                <a16:creationId xmlns:a16="http://schemas.microsoft.com/office/drawing/2014/main" id="{0C884DF1-BB6C-CCF5-1680-D18220555CFB}"/>
              </a:ext>
            </a:extLst>
          </p:cNvPr>
          <p:cNvSpPr txBox="1"/>
          <p:nvPr/>
        </p:nvSpPr>
        <p:spPr>
          <a:xfrm>
            <a:off x="525512" y="6200315"/>
            <a:ext cx="886781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50" b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ASSOCIADAS</a:t>
            </a:r>
            <a:endParaRPr/>
          </a:p>
        </p:txBody>
      </p:sp>
      <p:pic>
        <p:nvPicPr>
          <p:cNvPr id="19" name="Google Shape;48;p1" descr="Uma imagem contendo talheres, placa, louça, objeto&#10;&#10;Descrição gerada automaticamente">
            <a:extLst>
              <a:ext uri="{FF2B5EF4-FFF2-40B4-BE49-F238E27FC236}">
                <a16:creationId xmlns:a16="http://schemas.microsoft.com/office/drawing/2014/main" id="{1DEA7B04-0C8B-2E24-B27D-8BB1E5E42365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25626" y="6539795"/>
            <a:ext cx="1046335" cy="250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49;p1" descr="Logotipo&#10;&#10;Descrição gerada automaticamente">
            <a:extLst>
              <a:ext uri="{FF2B5EF4-FFF2-40B4-BE49-F238E27FC236}">
                <a16:creationId xmlns:a16="http://schemas.microsoft.com/office/drawing/2014/main" id="{0D395478-3D76-6AEF-F0EE-EF9DFCD2FDDE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107878" y="6461925"/>
            <a:ext cx="878308" cy="282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50;p1">
            <a:extLst>
              <a:ext uri="{FF2B5EF4-FFF2-40B4-BE49-F238E27FC236}">
                <a16:creationId xmlns:a16="http://schemas.microsoft.com/office/drawing/2014/main" id="{75A8DA09-8088-ADA6-314D-B6FAA495CECA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82500"/>
          <a:stretch/>
        </p:blipFill>
        <p:spPr>
          <a:xfrm>
            <a:off x="0" y="6211669"/>
            <a:ext cx="9157649" cy="646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51;p1">
            <a:extLst>
              <a:ext uri="{FF2B5EF4-FFF2-40B4-BE49-F238E27FC236}">
                <a16:creationId xmlns:a16="http://schemas.microsoft.com/office/drawing/2014/main" id="{79F54728-1B55-6B77-8070-D0111ED8D2E6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208028" y="6529880"/>
            <a:ext cx="441330" cy="180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52;p1" descr="Uma imagem contendo desenho&#10;&#10;Descrição gerada automaticamente">
            <a:extLst>
              <a:ext uri="{FF2B5EF4-FFF2-40B4-BE49-F238E27FC236}">
                <a16:creationId xmlns:a16="http://schemas.microsoft.com/office/drawing/2014/main" id="{3EA8BB7A-0CCC-A2CB-25E8-E9475B657622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l="7672" t="26190" b="18868"/>
          <a:stretch/>
        </p:blipFill>
        <p:spPr>
          <a:xfrm>
            <a:off x="8385207" y="6443175"/>
            <a:ext cx="559071" cy="332689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53;p1">
            <a:extLst>
              <a:ext uri="{FF2B5EF4-FFF2-40B4-BE49-F238E27FC236}">
                <a16:creationId xmlns:a16="http://schemas.microsoft.com/office/drawing/2014/main" id="{F2618475-12A0-D028-F5C0-AE8B6C0099FB}"/>
              </a:ext>
            </a:extLst>
          </p:cNvPr>
          <p:cNvSpPr txBox="1"/>
          <p:nvPr/>
        </p:nvSpPr>
        <p:spPr>
          <a:xfrm>
            <a:off x="269294" y="6267290"/>
            <a:ext cx="762000" cy="152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 b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ASSOCIADAS</a:t>
            </a:r>
            <a:endParaRPr/>
          </a:p>
        </p:txBody>
      </p:sp>
      <p:pic>
        <p:nvPicPr>
          <p:cNvPr id="32" name="Google Shape;54;p1" descr="Uma imagem contendo talheres, placa, louça, objeto&#10;&#10;Descrição gerada automaticamente">
            <a:extLst>
              <a:ext uri="{FF2B5EF4-FFF2-40B4-BE49-F238E27FC236}">
                <a16:creationId xmlns:a16="http://schemas.microsoft.com/office/drawing/2014/main" id="{55BCB03F-B0E2-AC64-96DC-E327F1291E63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07591" y="6538970"/>
            <a:ext cx="858121" cy="20549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55;p1" descr="Logotipo&#10;&#10;Descrição gerada automaticamente">
            <a:extLst>
              <a:ext uri="{FF2B5EF4-FFF2-40B4-BE49-F238E27FC236}">
                <a16:creationId xmlns:a16="http://schemas.microsoft.com/office/drawing/2014/main" id="{0C5D77A2-EFDA-D1F8-B820-D0EAFAA62262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672724" y="6520564"/>
            <a:ext cx="703930" cy="22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56;p1" descr="Texto, Logotipo&#10;&#10;Descrição gerada automaticamente">
            <a:extLst>
              <a:ext uri="{FF2B5EF4-FFF2-40B4-BE49-F238E27FC236}">
                <a16:creationId xmlns:a16="http://schemas.microsoft.com/office/drawing/2014/main" id="{7B0C49C5-A7AD-F358-5721-5B86C012D772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226352" y="6392550"/>
            <a:ext cx="848531" cy="477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57;p1" descr="Logotipo, nome da empresa&#10;&#10;Descrição gerada automaticamente">
            <a:extLst>
              <a:ext uri="{FF2B5EF4-FFF2-40B4-BE49-F238E27FC236}">
                <a16:creationId xmlns:a16="http://schemas.microsoft.com/office/drawing/2014/main" id="{C0231760-4002-EA6E-DC88-73AC5E65CB3D}"/>
              </a:ext>
            </a:extLst>
          </p:cNvPr>
          <p:cNvPicPr preferRelativeResize="0"/>
          <p:nvPr/>
        </p:nvPicPr>
        <p:blipFill rotWithShape="1">
          <a:blip r:embed="rId12">
            <a:alphaModFix/>
          </a:blip>
          <a:srcRect l="13984" t="31092" r="14306" b="37474"/>
          <a:stretch/>
        </p:blipFill>
        <p:spPr>
          <a:xfrm>
            <a:off x="2796042" y="6497102"/>
            <a:ext cx="931487" cy="2298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58;p1">
            <a:extLst>
              <a:ext uri="{FF2B5EF4-FFF2-40B4-BE49-F238E27FC236}">
                <a16:creationId xmlns:a16="http://schemas.microsoft.com/office/drawing/2014/main" id="{660E42C7-C949-8129-07D6-1797D7EF9D42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822195" y="6486067"/>
            <a:ext cx="770833" cy="27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59;p1">
            <a:extLst>
              <a:ext uri="{FF2B5EF4-FFF2-40B4-BE49-F238E27FC236}">
                <a16:creationId xmlns:a16="http://schemas.microsoft.com/office/drawing/2014/main" id="{C92EC54F-989B-0A6C-BD23-920A8155C5A7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84555" y="6436921"/>
            <a:ext cx="883371" cy="365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60;p1" descr="Logotipo&#10;&#10;Descrição gerada automaticamente">
            <a:extLst>
              <a:ext uri="{FF2B5EF4-FFF2-40B4-BE49-F238E27FC236}">
                <a16:creationId xmlns:a16="http://schemas.microsoft.com/office/drawing/2014/main" id="{6133556E-1EB5-6B10-F17D-98EAE8BBB953}"/>
              </a:ext>
            </a:extLst>
          </p:cNvPr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6508346" y="6504704"/>
            <a:ext cx="903003" cy="326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Imagem 38">
            <a:extLst>
              <a:ext uri="{FF2B5EF4-FFF2-40B4-BE49-F238E27FC236}">
                <a16:creationId xmlns:a16="http://schemas.microsoft.com/office/drawing/2014/main" id="{1B48D346-DC3D-D983-50F8-F02741AC28A7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t="30517" b="33507"/>
          <a:stretch/>
        </p:blipFill>
        <p:spPr>
          <a:xfrm>
            <a:off x="7476295" y="6492130"/>
            <a:ext cx="735376" cy="264557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FF1E36C9-EBE5-39B5-6642-EDE94BF46C90}"/>
              </a:ext>
            </a:extLst>
          </p:cNvPr>
          <p:cNvSpPr txBox="1"/>
          <p:nvPr/>
        </p:nvSpPr>
        <p:spPr>
          <a:xfrm>
            <a:off x="65095" y="423288"/>
            <a:ext cx="466155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b="1">
                <a:solidFill>
                  <a:srgbClr val="DAE132"/>
                </a:solidFill>
              </a:defRPr>
            </a:lvl1pPr>
          </a:lstStyle>
          <a:p>
            <a:r>
              <a:rPr lang="pt-B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Outubro 2024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7EBD0635-41AF-4106-7644-E599408C0FE1}"/>
              </a:ext>
            </a:extLst>
          </p:cNvPr>
          <p:cNvSpPr/>
          <p:nvPr/>
        </p:nvSpPr>
        <p:spPr>
          <a:xfrm>
            <a:off x="6568613" y="5263637"/>
            <a:ext cx="528918" cy="829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5D0C1459-93E5-280D-D023-DA8A867109FD}"/>
              </a:ext>
            </a:extLst>
          </p:cNvPr>
          <p:cNvSpPr txBox="1"/>
          <p:nvPr/>
        </p:nvSpPr>
        <p:spPr>
          <a:xfrm>
            <a:off x="4514948" y="5442864"/>
            <a:ext cx="46427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000" b="1" dirty="0">
                <a:solidFill>
                  <a:srgbClr val="DAE13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Empresas aéreas brasileiras x </a:t>
            </a:r>
          </a:p>
          <a:p>
            <a:pPr algn="ctr"/>
            <a:r>
              <a:rPr lang="pt-BR" sz="2000" b="1" dirty="0">
                <a:solidFill>
                  <a:srgbClr val="DAE13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norte-americanas</a:t>
            </a:r>
          </a:p>
        </p:txBody>
      </p:sp>
    </p:spTree>
    <p:extLst>
      <p:ext uri="{BB962C8B-B14F-4D97-AF65-F5344CB8AC3E}">
        <p14:creationId xmlns:p14="http://schemas.microsoft.com/office/powerpoint/2010/main" val="1503359075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739BE24-CD83-489A-2992-8391D840D94C}"/>
              </a:ext>
            </a:extLst>
          </p:cNvPr>
          <p:cNvSpPr txBox="1">
            <a:spLocks/>
          </p:cNvSpPr>
          <p:nvPr/>
        </p:nvSpPr>
        <p:spPr bwMode="auto">
          <a:xfrm>
            <a:off x="391886" y="609662"/>
            <a:ext cx="8360228" cy="5459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en-US"/>
            </a:defPPr>
            <a:lvl1pPr marL="12700" marR="354330">
              <a:lnSpc>
                <a:spcPct val="114999"/>
              </a:lnSpc>
              <a:spcBef>
                <a:spcPts val="100"/>
              </a:spcBef>
              <a:defRPr sz="3200" b="1" spc="0">
                <a:solidFill>
                  <a:srgbClr val="0F7A6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pt-BR" altLang="pt-BR" dirty="0"/>
              <a:t>CONCLUSÕES</a:t>
            </a:r>
          </a:p>
        </p:txBody>
      </p:sp>
      <p:sp>
        <p:nvSpPr>
          <p:cNvPr id="5" name="Google Shape;354;p22">
            <a:extLst>
              <a:ext uri="{FF2B5EF4-FFF2-40B4-BE49-F238E27FC236}">
                <a16:creationId xmlns:a16="http://schemas.microsoft.com/office/drawing/2014/main" id="{7977DDF5-08D2-9CBF-7C61-0FD9BEBF9D5A}"/>
              </a:ext>
            </a:extLst>
          </p:cNvPr>
          <p:cNvSpPr/>
          <p:nvPr/>
        </p:nvSpPr>
        <p:spPr>
          <a:xfrm>
            <a:off x="558175" y="1807656"/>
            <a:ext cx="4013825" cy="1812236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03786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357;p22">
            <a:extLst>
              <a:ext uri="{FF2B5EF4-FFF2-40B4-BE49-F238E27FC236}">
                <a16:creationId xmlns:a16="http://schemas.microsoft.com/office/drawing/2014/main" id="{142764FE-1380-912E-DF84-B41B058A3BD3}"/>
              </a:ext>
            </a:extLst>
          </p:cNvPr>
          <p:cNvSpPr/>
          <p:nvPr/>
        </p:nvSpPr>
        <p:spPr>
          <a:xfrm rot="5400000">
            <a:off x="324398" y="1584740"/>
            <a:ext cx="628106" cy="642424"/>
          </a:xfrm>
          <a:prstGeom prst="ellipse">
            <a:avLst/>
          </a:prstGeom>
          <a:solidFill>
            <a:srgbClr val="03786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358;p22">
            <a:extLst>
              <a:ext uri="{FF2B5EF4-FFF2-40B4-BE49-F238E27FC236}">
                <a16:creationId xmlns:a16="http://schemas.microsoft.com/office/drawing/2014/main" id="{E2EFA690-A966-0F36-B956-362143E2B270}"/>
              </a:ext>
            </a:extLst>
          </p:cNvPr>
          <p:cNvSpPr txBox="1">
            <a:spLocks/>
          </p:cNvSpPr>
          <p:nvPr/>
        </p:nvSpPr>
        <p:spPr>
          <a:xfrm>
            <a:off x="466101" y="1574054"/>
            <a:ext cx="344700" cy="50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+mj-lt"/>
                <a:ea typeface="ヒラギノ角ゴ Pro W3" charset="0"/>
                <a:cs typeface="ヒラギノ角ゴ Pro W3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P Simplified" charset="0"/>
                <a:ea typeface="ヒラギノ角ゴ Pro W3" charset="0"/>
                <a:cs typeface="ヒラギノ角ゴ Pro W3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P Simplified" charset="0"/>
                <a:ea typeface="ヒラギノ角ゴ Pro W3" charset="0"/>
                <a:cs typeface="ヒラギノ角ゴ Pro W3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P Simplified" charset="0"/>
                <a:ea typeface="ヒラギノ角ゴ Pro W3" charset="0"/>
                <a:cs typeface="ヒラギノ角ゴ Pro W3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P Simplified" charset="0"/>
                <a:ea typeface="ヒラギノ角ゴ Pro W3" charset="0"/>
                <a:cs typeface="ヒラギノ角ゴ Pro W3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P Simplified" charset="0"/>
                <a:ea typeface="ヒラギノ角ゴ Pro W3" charset="0"/>
                <a:cs typeface="ヒラギノ角ゴ Pro W3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P Simplified" charset="0"/>
                <a:ea typeface="ヒラギノ角ゴ Pro W3" charset="0"/>
                <a:cs typeface="ヒラギノ角ゴ Pro W3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P Simplified" charset="0"/>
                <a:ea typeface="ヒラギノ角ゴ Pro W3" charset="0"/>
                <a:cs typeface="ヒラギノ角ゴ Pro W3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P Simplified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t-BR" sz="3600" dirty="0">
                <a:solidFill>
                  <a:schemeClr val="l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13DA53A3-C630-9C89-DF32-6FDBB72F7F34}"/>
              </a:ext>
            </a:extLst>
          </p:cNvPr>
          <p:cNvSpPr txBox="1"/>
          <p:nvPr/>
        </p:nvSpPr>
        <p:spPr>
          <a:xfrm>
            <a:off x="959663" y="1938114"/>
            <a:ext cx="3499215" cy="15610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</a:pP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</a:t>
            </a:r>
            <a:r>
              <a:rPr lang="pt-BR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empresas aéreas brasileiras </a:t>
            </a: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são significativamente </a:t>
            </a:r>
            <a:r>
              <a:rPr lang="pt-BR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menos eficientes </a:t>
            </a: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que as norte-americanas do ponto de vista dos custos de transação</a:t>
            </a:r>
          </a:p>
        </p:txBody>
      </p:sp>
      <p:sp>
        <p:nvSpPr>
          <p:cNvPr id="10" name="Google Shape;364;p22">
            <a:extLst>
              <a:ext uri="{FF2B5EF4-FFF2-40B4-BE49-F238E27FC236}">
                <a16:creationId xmlns:a16="http://schemas.microsoft.com/office/drawing/2014/main" id="{2167D329-4827-7889-3C68-993E98570706}"/>
              </a:ext>
            </a:extLst>
          </p:cNvPr>
          <p:cNvSpPr/>
          <p:nvPr/>
        </p:nvSpPr>
        <p:spPr>
          <a:xfrm>
            <a:off x="5327563" y="1843586"/>
            <a:ext cx="3258262" cy="1224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E2E13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365;p22">
            <a:extLst>
              <a:ext uri="{FF2B5EF4-FFF2-40B4-BE49-F238E27FC236}">
                <a16:creationId xmlns:a16="http://schemas.microsoft.com/office/drawing/2014/main" id="{1A2D4C28-5ABF-775D-054A-A950967FFCBF}"/>
              </a:ext>
            </a:extLst>
          </p:cNvPr>
          <p:cNvSpPr/>
          <p:nvPr/>
        </p:nvSpPr>
        <p:spPr>
          <a:xfrm rot="5400000">
            <a:off x="5093769" y="1620670"/>
            <a:ext cx="628106" cy="642424"/>
          </a:xfrm>
          <a:prstGeom prst="ellipse">
            <a:avLst/>
          </a:prstGeom>
          <a:solidFill>
            <a:srgbClr val="E2E1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366;p22">
            <a:extLst>
              <a:ext uri="{FF2B5EF4-FFF2-40B4-BE49-F238E27FC236}">
                <a16:creationId xmlns:a16="http://schemas.microsoft.com/office/drawing/2014/main" id="{0B65D5E6-1CC2-EB18-33C4-9FF2AC043409}"/>
              </a:ext>
            </a:extLst>
          </p:cNvPr>
          <p:cNvSpPr txBox="1">
            <a:spLocks/>
          </p:cNvSpPr>
          <p:nvPr/>
        </p:nvSpPr>
        <p:spPr>
          <a:xfrm>
            <a:off x="5235472" y="1607458"/>
            <a:ext cx="344700" cy="50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+mj-lt"/>
                <a:ea typeface="ヒラギノ角ゴ Pro W3" charset="0"/>
                <a:cs typeface="ヒラギノ角ゴ Pro W3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P Simplified" charset="0"/>
                <a:ea typeface="ヒラギノ角ゴ Pro W3" charset="0"/>
                <a:cs typeface="ヒラギノ角ゴ Pro W3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P Simplified" charset="0"/>
                <a:ea typeface="ヒラギノ角ゴ Pro W3" charset="0"/>
                <a:cs typeface="ヒラギノ角ゴ Pro W3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P Simplified" charset="0"/>
                <a:ea typeface="ヒラギノ角ゴ Pro W3" charset="0"/>
                <a:cs typeface="ヒラギノ角ゴ Pro W3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P Simplified" charset="0"/>
                <a:ea typeface="ヒラギノ角ゴ Pro W3" charset="0"/>
                <a:cs typeface="ヒラギノ角ゴ Pro W3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P Simplified" charset="0"/>
                <a:ea typeface="ヒラギノ角ゴ Pro W3" charset="0"/>
                <a:cs typeface="ヒラギノ角ゴ Pro W3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P Simplified" charset="0"/>
                <a:ea typeface="ヒラギノ角ゴ Pro W3" charset="0"/>
                <a:cs typeface="ヒラギノ角ゴ Pro W3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P Simplified" charset="0"/>
                <a:ea typeface="ヒラギノ角ゴ Pro W3" charset="0"/>
                <a:cs typeface="ヒラギノ角ゴ Pro W3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P Simplified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t-BR" sz="3600" dirty="0">
                <a:solidFill>
                  <a:schemeClr val="l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DA8073C2-ECA9-E3CB-165D-D7D9BC30FCF4}"/>
              </a:ext>
            </a:extLst>
          </p:cNvPr>
          <p:cNvSpPr txBox="1"/>
          <p:nvPr/>
        </p:nvSpPr>
        <p:spPr>
          <a:xfrm>
            <a:off x="5748163" y="1985676"/>
            <a:ext cx="2706600" cy="9682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</a:pPr>
            <a:r>
              <a:rPr lang="pt-BR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Essa menor eficiência se traduz numa </a:t>
            </a:r>
            <a:r>
              <a:rPr lang="pt-BR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rentabilidade operacional menor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0D00C4C2-9CB3-04B2-DED5-F4BAB8791193}"/>
              </a:ext>
            </a:extLst>
          </p:cNvPr>
          <p:cNvSpPr txBox="1"/>
          <p:nvPr/>
        </p:nvSpPr>
        <p:spPr>
          <a:xfrm>
            <a:off x="920756" y="4421602"/>
            <a:ext cx="4572000" cy="9682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</a:pPr>
            <a:r>
              <a:rPr lang="pt-BR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Há uma tendência da diferença dos custos de transação das empresas aéreas brasileiras se </a:t>
            </a:r>
            <a:r>
              <a:rPr lang="pt-BR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estreitar ao longo do tempo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A224BD01-73D8-A694-D93A-57A6066EA7A5}"/>
              </a:ext>
            </a:extLst>
          </p:cNvPr>
          <p:cNvSpPr txBox="1"/>
          <p:nvPr/>
        </p:nvSpPr>
        <p:spPr>
          <a:xfrm>
            <a:off x="6082717" y="3977207"/>
            <a:ext cx="2676767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Não existem evidências</a:t>
            </a:r>
            <a:r>
              <a:rPr lang="pt-BR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que as empresas aéreas possam realizar algo relevantemente diferente do que já vêm fazendo em decorrência do corrente comportamento de compra do consumidor</a:t>
            </a:r>
            <a:endParaRPr lang="pt-BR" dirty="0"/>
          </a:p>
        </p:txBody>
      </p:sp>
      <p:sp>
        <p:nvSpPr>
          <p:cNvPr id="19" name="Google Shape;368;p22">
            <a:extLst>
              <a:ext uri="{FF2B5EF4-FFF2-40B4-BE49-F238E27FC236}">
                <a16:creationId xmlns:a16="http://schemas.microsoft.com/office/drawing/2014/main" id="{8BCA5212-D45F-9CF6-EF7E-02440951B648}"/>
              </a:ext>
            </a:extLst>
          </p:cNvPr>
          <p:cNvSpPr/>
          <p:nvPr/>
        </p:nvSpPr>
        <p:spPr>
          <a:xfrm>
            <a:off x="466101" y="4340503"/>
            <a:ext cx="4934564" cy="1224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21596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369;p22">
            <a:extLst>
              <a:ext uri="{FF2B5EF4-FFF2-40B4-BE49-F238E27FC236}">
                <a16:creationId xmlns:a16="http://schemas.microsoft.com/office/drawing/2014/main" id="{1805FAC4-CFE9-A95D-7D7B-AD72EE152465}"/>
              </a:ext>
            </a:extLst>
          </p:cNvPr>
          <p:cNvSpPr/>
          <p:nvPr/>
        </p:nvSpPr>
        <p:spPr>
          <a:xfrm rot="5400000">
            <a:off x="232307" y="4117587"/>
            <a:ext cx="628106" cy="642424"/>
          </a:xfrm>
          <a:prstGeom prst="ellipse">
            <a:avLst/>
          </a:prstGeom>
          <a:solidFill>
            <a:srgbClr val="2159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370;p22">
            <a:extLst>
              <a:ext uri="{FF2B5EF4-FFF2-40B4-BE49-F238E27FC236}">
                <a16:creationId xmlns:a16="http://schemas.microsoft.com/office/drawing/2014/main" id="{5A55049A-F2AB-D0EF-40D8-02A3153FB06A}"/>
              </a:ext>
            </a:extLst>
          </p:cNvPr>
          <p:cNvSpPr txBox="1">
            <a:spLocks/>
          </p:cNvSpPr>
          <p:nvPr/>
        </p:nvSpPr>
        <p:spPr>
          <a:xfrm>
            <a:off x="373998" y="4093911"/>
            <a:ext cx="344700" cy="50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+mj-lt"/>
                <a:ea typeface="ヒラギノ角ゴ Pro W3" charset="0"/>
                <a:cs typeface="ヒラギノ角ゴ Pro W3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P Simplified" charset="0"/>
                <a:ea typeface="ヒラギノ角ゴ Pro W3" charset="0"/>
                <a:cs typeface="ヒラギノ角ゴ Pro W3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P Simplified" charset="0"/>
                <a:ea typeface="ヒラギノ角ゴ Pro W3" charset="0"/>
                <a:cs typeface="ヒラギノ角ゴ Pro W3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P Simplified" charset="0"/>
                <a:ea typeface="ヒラギノ角ゴ Pro W3" charset="0"/>
                <a:cs typeface="ヒラギノ角ゴ Pro W3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P Simplified" charset="0"/>
                <a:ea typeface="ヒラギノ角ゴ Pro W3" charset="0"/>
                <a:cs typeface="ヒラギノ角ゴ Pro W3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P Simplified" charset="0"/>
                <a:ea typeface="ヒラギノ角ゴ Pro W3" charset="0"/>
                <a:cs typeface="ヒラギノ角ゴ Pro W3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P Simplified" charset="0"/>
                <a:ea typeface="ヒラギノ角ゴ Pro W3" charset="0"/>
                <a:cs typeface="ヒラギノ角ゴ Pro W3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P Simplified" charset="0"/>
                <a:ea typeface="ヒラギノ角ゴ Pro W3" charset="0"/>
                <a:cs typeface="ヒラギノ角ゴ Pro W3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P Simplified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t-BR" sz="3600" dirty="0">
                <a:solidFill>
                  <a:schemeClr val="l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22" name="Google Shape;372;p22">
            <a:extLst>
              <a:ext uri="{FF2B5EF4-FFF2-40B4-BE49-F238E27FC236}">
                <a16:creationId xmlns:a16="http://schemas.microsoft.com/office/drawing/2014/main" id="{D214A3C3-5CBA-2DF6-9775-7CD6FA7E7403}"/>
              </a:ext>
            </a:extLst>
          </p:cNvPr>
          <p:cNvSpPr/>
          <p:nvPr/>
        </p:nvSpPr>
        <p:spPr>
          <a:xfrm>
            <a:off x="5855320" y="3619891"/>
            <a:ext cx="2964119" cy="3044859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373;p22">
            <a:extLst>
              <a:ext uri="{FF2B5EF4-FFF2-40B4-BE49-F238E27FC236}">
                <a16:creationId xmlns:a16="http://schemas.microsoft.com/office/drawing/2014/main" id="{4C55AFDD-963E-2EF2-D63B-BB1656386A8A}"/>
              </a:ext>
            </a:extLst>
          </p:cNvPr>
          <p:cNvSpPr/>
          <p:nvPr/>
        </p:nvSpPr>
        <p:spPr>
          <a:xfrm rot="5400000">
            <a:off x="5621542" y="3396977"/>
            <a:ext cx="628106" cy="642424"/>
          </a:xfrm>
          <a:prstGeom prst="ellipse">
            <a:avLst/>
          </a:pr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374;p22">
            <a:extLst>
              <a:ext uri="{FF2B5EF4-FFF2-40B4-BE49-F238E27FC236}">
                <a16:creationId xmlns:a16="http://schemas.microsoft.com/office/drawing/2014/main" id="{991B45FA-E4A6-E2A5-9AF0-F856979DEA8D}"/>
              </a:ext>
            </a:extLst>
          </p:cNvPr>
          <p:cNvSpPr txBox="1">
            <a:spLocks/>
          </p:cNvSpPr>
          <p:nvPr/>
        </p:nvSpPr>
        <p:spPr>
          <a:xfrm>
            <a:off x="5738017" y="3389593"/>
            <a:ext cx="344700" cy="50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+mj-lt"/>
                <a:ea typeface="ヒラギノ角ゴ Pro W3" charset="0"/>
                <a:cs typeface="ヒラギノ角ゴ Pro W3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P Simplified" charset="0"/>
                <a:ea typeface="ヒラギノ角ゴ Pro W3" charset="0"/>
                <a:cs typeface="ヒラギノ角ゴ Pro W3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P Simplified" charset="0"/>
                <a:ea typeface="ヒラギノ角ゴ Pro W3" charset="0"/>
                <a:cs typeface="ヒラギノ角ゴ Pro W3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P Simplified" charset="0"/>
                <a:ea typeface="ヒラギノ角ゴ Pro W3" charset="0"/>
                <a:cs typeface="ヒラギノ角ゴ Pro W3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P Simplified" charset="0"/>
                <a:ea typeface="ヒラギノ角ゴ Pro W3" charset="0"/>
                <a:cs typeface="ヒラギノ角ゴ Pro W3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P Simplified" charset="0"/>
                <a:ea typeface="ヒラギノ角ゴ Pro W3" charset="0"/>
                <a:cs typeface="ヒラギノ角ゴ Pro W3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P Simplified" charset="0"/>
                <a:ea typeface="ヒラギノ角ゴ Pro W3" charset="0"/>
                <a:cs typeface="ヒラギノ角ゴ Pro W3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P Simplified" charset="0"/>
                <a:ea typeface="ヒラギノ角ゴ Pro W3" charset="0"/>
                <a:cs typeface="ヒラギノ角ゴ Pro W3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P Simplified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t-BR" sz="3600" dirty="0">
                <a:solidFill>
                  <a:schemeClr val="l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615169756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739BE24-CD83-489A-2992-8391D840D94C}"/>
              </a:ext>
            </a:extLst>
          </p:cNvPr>
          <p:cNvSpPr txBox="1">
            <a:spLocks/>
          </p:cNvSpPr>
          <p:nvPr/>
        </p:nvSpPr>
        <p:spPr bwMode="auto">
          <a:xfrm>
            <a:off x="391886" y="609662"/>
            <a:ext cx="8360228" cy="5459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en-US"/>
            </a:defPPr>
            <a:lvl1pPr marL="12700" marR="354330">
              <a:lnSpc>
                <a:spcPct val="114999"/>
              </a:lnSpc>
              <a:spcBef>
                <a:spcPts val="100"/>
              </a:spcBef>
              <a:defRPr sz="3200" b="1" spc="0">
                <a:solidFill>
                  <a:srgbClr val="0F7A6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pt-BR" altLang="pt-BR" dirty="0"/>
              <a:t>REFERÊNCIAS</a:t>
            </a:r>
          </a:p>
        </p:txBody>
      </p:sp>
      <p:sp>
        <p:nvSpPr>
          <p:cNvPr id="7" name="Google Shape;358;p22">
            <a:extLst>
              <a:ext uri="{FF2B5EF4-FFF2-40B4-BE49-F238E27FC236}">
                <a16:creationId xmlns:a16="http://schemas.microsoft.com/office/drawing/2014/main" id="{E2EFA690-A966-0F36-B956-362143E2B270}"/>
              </a:ext>
            </a:extLst>
          </p:cNvPr>
          <p:cNvSpPr txBox="1">
            <a:spLocks/>
          </p:cNvSpPr>
          <p:nvPr/>
        </p:nvSpPr>
        <p:spPr>
          <a:xfrm>
            <a:off x="466101" y="1574054"/>
            <a:ext cx="344700" cy="50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+mj-lt"/>
                <a:ea typeface="ヒラギノ角ゴ Pro W3" charset="0"/>
                <a:cs typeface="ヒラギノ角ゴ Pro W3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P Simplified" charset="0"/>
                <a:ea typeface="ヒラギノ角ゴ Pro W3" charset="0"/>
                <a:cs typeface="ヒラギノ角ゴ Pro W3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P Simplified" charset="0"/>
                <a:ea typeface="ヒラギノ角ゴ Pro W3" charset="0"/>
                <a:cs typeface="ヒラギノ角ゴ Pro W3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P Simplified" charset="0"/>
                <a:ea typeface="ヒラギノ角ゴ Pro W3" charset="0"/>
                <a:cs typeface="ヒラギノ角ゴ Pro W3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P Simplified" charset="0"/>
                <a:ea typeface="ヒラギノ角ゴ Pro W3" charset="0"/>
                <a:cs typeface="ヒラギノ角ゴ Pro W3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P Simplified" charset="0"/>
                <a:ea typeface="ヒラギノ角ゴ Pro W3" charset="0"/>
                <a:cs typeface="ヒラギノ角ゴ Pro W3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P Simplified" charset="0"/>
                <a:ea typeface="ヒラギノ角ゴ Pro W3" charset="0"/>
                <a:cs typeface="ヒラギノ角ゴ Pro W3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P Simplified" charset="0"/>
                <a:ea typeface="ヒラギノ角ゴ Pro W3" charset="0"/>
                <a:cs typeface="ヒラギノ角ゴ Pro W3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P Simplified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t-BR" sz="3600" dirty="0">
                <a:solidFill>
                  <a:schemeClr val="l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2" name="Google Shape;366;p22">
            <a:extLst>
              <a:ext uri="{FF2B5EF4-FFF2-40B4-BE49-F238E27FC236}">
                <a16:creationId xmlns:a16="http://schemas.microsoft.com/office/drawing/2014/main" id="{0B65D5E6-1CC2-EB18-33C4-9FF2AC043409}"/>
              </a:ext>
            </a:extLst>
          </p:cNvPr>
          <p:cNvSpPr txBox="1">
            <a:spLocks/>
          </p:cNvSpPr>
          <p:nvPr/>
        </p:nvSpPr>
        <p:spPr>
          <a:xfrm>
            <a:off x="5235472" y="1607458"/>
            <a:ext cx="344700" cy="50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+mj-lt"/>
                <a:ea typeface="ヒラギノ角ゴ Pro W3" charset="0"/>
                <a:cs typeface="ヒラギノ角ゴ Pro W3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P Simplified" charset="0"/>
                <a:ea typeface="ヒラギノ角ゴ Pro W3" charset="0"/>
                <a:cs typeface="ヒラギノ角ゴ Pro W3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P Simplified" charset="0"/>
                <a:ea typeface="ヒラギノ角ゴ Pro W3" charset="0"/>
                <a:cs typeface="ヒラギノ角ゴ Pro W3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P Simplified" charset="0"/>
                <a:ea typeface="ヒラギノ角ゴ Pro W3" charset="0"/>
                <a:cs typeface="ヒラギノ角ゴ Pro W3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P Simplified" charset="0"/>
                <a:ea typeface="ヒラギノ角ゴ Pro W3" charset="0"/>
                <a:cs typeface="ヒラギノ角ゴ Pro W3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P Simplified" charset="0"/>
                <a:ea typeface="ヒラギノ角ゴ Pro W3" charset="0"/>
                <a:cs typeface="ヒラギノ角ゴ Pro W3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P Simplified" charset="0"/>
                <a:ea typeface="ヒラギノ角ゴ Pro W3" charset="0"/>
                <a:cs typeface="ヒラギノ角ゴ Pro W3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P Simplified" charset="0"/>
                <a:ea typeface="ヒラギノ角ゴ Pro W3" charset="0"/>
                <a:cs typeface="ヒラギノ角ゴ Pro W3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P Simplified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t-BR" sz="3600" dirty="0">
                <a:solidFill>
                  <a:schemeClr val="l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21" name="Google Shape;370;p22">
            <a:extLst>
              <a:ext uri="{FF2B5EF4-FFF2-40B4-BE49-F238E27FC236}">
                <a16:creationId xmlns:a16="http://schemas.microsoft.com/office/drawing/2014/main" id="{5A55049A-F2AB-D0EF-40D8-02A3153FB06A}"/>
              </a:ext>
            </a:extLst>
          </p:cNvPr>
          <p:cNvSpPr txBox="1">
            <a:spLocks/>
          </p:cNvSpPr>
          <p:nvPr/>
        </p:nvSpPr>
        <p:spPr>
          <a:xfrm>
            <a:off x="373998" y="4093911"/>
            <a:ext cx="344700" cy="50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+mj-lt"/>
                <a:ea typeface="ヒラギノ角ゴ Pro W3" charset="0"/>
                <a:cs typeface="ヒラギノ角ゴ Pro W3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P Simplified" charset="0"/>
                <a:ea typeface="ヒラギノ角ゴ Pro W3" charset="0"/>
                <a:cs typeface="ヒラギノ角ゴ Pro W3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P Simplified" charset="0"/>
                <a:ea typeface="ヒラギノ角ゴ Pro W3" charset="0"/>
                <a:cs typeface="ヒラギノ角ゴ Pro W3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P Simplified" charset="0"/>
                <a:ea typeface="ヒラギノ角ゴ Pro W3" charset="0"/>
                <a:cs typeface="ヒラギノ角ゴ Pro W3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P Simplified" charset="0"/>
                <a:ea typeface="ヒラギノ角ゴ Pro W3" charset="0"/>
                <a:cs typeface="ヒラギノ角ゴ Pro W3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P Simplified" charset="0"/>
                <a:ea typeface="ヒラギノ角ゴ Pro W3" charset="0"/>
                <a:cs typeface="ヒラギノ角ゴ Pro W3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P Simplified" charset="0"/>
                <a:ea typeface="ヒラギノ角ゴ Pro W3" charset="0"/>
                <a:cs typeface="ヒラギノ角ゴ Pro W3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P Simplified" charset="0"/>
                <a:ea typeface="ヒラギノ角ゴ Pro W3" charset="0"/>
                <a:cs typeface="ヒラギノ角ゴ Pro W3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P Simplified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t-BR" sz="3600" dirty="0">
                <a:solidFill>
                  <a:schemeClr val="l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24" name="Google Shape;374;p22">
            <a:extLst>
              <a:ext uri="{FF2B5EF4-FFF2-40B4-BE49-F238E27FC236}">
                <a16:creationId xmlns:a16="http://schemas.microsoft.com/office/drawing/2014/main" id="{991B45FA-E4A6-E2A5-9AF0-F856979DEA8D}"/>
              </a:ext>
            </a:extLst>
          </p:cNvPr>
          <p:cNvSpPr txBox="1">
            <a:spLocks/>
          </p:cNvSpPr>
          <p:nvPr/>
        </p:nvSpPr>
        <p:spPr>
          <a:xfrm>
            <a:off x="5738017" y="3389593"/>
            <a:ext cx="344700" cy="50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+mj-lt"/>
                <a:ea typeface="ヒラギノ角ゴ Pro W3" charset="0"/>
                <a:cs typeface="ヒラギノ角ゴ Pro W3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P Simplified" charset="0"/>
                <a:ea typeface="ヒラギノ角ゴ Pro W3" charset="0"/>
                <a:cs typeface="ヒラギノ角ゴ Pro W3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P Simplified" charset="0"/>
                <a:ea typeface="ヒラギノ角ゴ Pro W3" charset="0"/>
                <a:cs typeface="ヒラギノ角ゴ Pro W3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P Simplified" charset="0"/>
                <a:ea typeface="ヒラギノ角ゴ Pro W3" charset="0"/>
                <a:cs typeface="ヒラギノ角ゴ Pro W3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P Simplified" charset="0"/>
                <a:ea typeface="ヒラギノ角ゴ Pro W3" charset="0"/>
                <a:cs typeface="ヒラギノ角ゴ Pro W3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P Simplified" charset="0"/>
                <a:ea typeface="ヒラギノ角ゴ Pro W3" charset="0"/>
                <a:cs typeface="ヒラギノ角ゴ Pro W3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P Simplified" charset="0"/>
                <a:ea typeface="ヒラギノ角ゴ Pro W3" charset="0"/>
                <a:cs typeface="ヒラギノ角ゴ Pro W3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P Simplified" charset="0"/>
                <a:ea typeface="ヒラギノ角ゴ Pro W3" charset="0"/>
                <a:cs typeface="ヒラギノ角ゴ Pro W3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P Simplified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endParaRPr lang="pt-BR" sz="3600" dirty="0">
              <a:solidFill>
                <a:schemeClr val="lt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47010EDC-B2D9-A346-7AB3-C02F8CDBE383}"/>
              </a:ext>
            </a:extLst>
          </p:cNvPr>
          <p:cNvSpPr txBox="1"/>
          <p:nvPr/>
        </p:nvSpPr>
        <p:spPr>
          <a:xfrm>
            <a:off x="802677" y="1278290"/>
            <a:ext cx="7510902" cy="515049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12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Agencia</a:t>
            </a:r>
            <a:r>
              <a:rPr lang="en-GB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Nacional de </a:t>
            </a:r>
            <a:r>
              <a:rPr lang="en-GB" sz="12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Aviacao</a:t>
            </a:r>
            <a:r>
              <a:rPr lang="en-GB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Civil - ANAC (2019). </a:t>
            </a:r>
            <a:r>
              <a:rPr lang="en-GB" sz="12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Manual for Sending Accounting Information. </a:t>
            </a:r>
            <a:r>
              <a:rPr lang="pt-BR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[online: https://www.gov.br/anac/pt-br/assuntos/regulados/empresas-aereas/Instrucoes-para-a-elaboracao-e-apresentacao-das-demonstracoes-contabeis/manual-para-envio -das-demonstracoes-contabeis.pdf].</a:t>
            </a:r>
            <a:endParaRPr lang="pt-BR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12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Agencia</a:t>
            </a:r>
            <a:r>
              <a:rPr lang="en-GB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Nacional de </a:t>
            </a:r>
            <a:r>
              <a:rPr lang="en-GB" sz="12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Aviacao</a:t>
            </a:r>
            <a:r>
              <a:rPr lang="en-GB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Civil - ANAC (2023). Disclosure of Financial Statements of Brazilian Public Air Transport Companies by Year. Available at https://www.gov.br/anac/pt-br/assuntos/dados-e-estatisticas/demonstracoes-contabeis [online].</a:t>
            </a:r>
            <a:endParaRPr lang="pt-BR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Allen, D. W. (1991). What are transaction costs? </a:t>
            </a:r>
            <a:r>
              <a:rPr lang="en-GB" sz="12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Research in Law and Economics</a:t>
            </a:r>
            <a:r>
              <a:rPr lang="en-GB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GB" sz="12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14</a:t>
            </a:r>
            <a:r>
              <a:rPr lang="en-GB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1-18</a:t>
            </a:r>
            <a:r>
              <a:rPr lang="en-GB" sz="12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GB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https://papers.ssrn.com/sol3/papers.cfm?abstract_id=3882114.</a:t>
            </a:r>
            <a:endParaRPr lang="pt-BR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Allen, Douglas W. (1991). What are transaction costs? </a:t>
            </a:r>
            <a:r>
              <a:rPr lang="en-GB" sz="12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Research in Law and Economics 14:1-18.</a:t>
            </a:r>
            <a:r>
              <a:rPr lang="en-GB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[online https://papers.ssrn.com/sol3/papers.cfm?abstract_id=3882114</a:t>
            </a:r>
            <a:r>
              <a:rPr lang="en-GB" sz="12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r>
              <a:rPr lang="en-GB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pt-BR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Bhardwaj, R., &amp; Brooks, L. (1992). The January anomaly: Effects of low share price, transaction costs, and bid-ask bias. </a:t>
            </a:r>
            <a:r>
              <a:rPr lang="en-GB" sz="12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Journal of Finance</a:t>
            </a:r>
            <a:r>
              <a:rPr lang="en-GB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GB" sz="120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2" tooltip="View Volume 47, Issue 2"/>
              </a:rPr>
              <a:t>47 </a:t>
            </a:r>
            <a:r>
              <a:rPr lang="en-GB" sz="120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2" tooltip="View Volume 47, Issue 2"/>
              </a:rPr>
              <a:t>(2</a:t>
            </a:r>
            <a:r>
              <a:rPr lang="en-GB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), 553-575. https://doi.org/10.1111/j.1540-6261.1992.tb04401.x.</a:t>
            </a:r>
            <a:endParaRPr lang="pt-B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12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Boin</a:t>
            </a:r>
            <a:r>
              <a:rPr lang="en-GB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R., </a:t>
            </a:r>
            <a:r>
              <a:rPr lang="en-GB" sz="12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Höll</a:t>
            </a:r>
            <a:r>
              <a:rPr lang="en-GB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R., Ralhan, P., &amp; </a:t>
            </a:r>
            <a:r>
              <a:rPr lang="en-GB" sz="12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Wittkamp</a:t>
            </a:r>
            <a:r>
              <a:rPr lang="en-GB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N. (2022). </a:t>
            </a:r>
            <a:r>
              <a:rPr lang="en-GB" sz="12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Airline distribution and retailing: How payment innovation can help airlines improve customer experience and the bottom line</a:t>
            </a:r>
            <a:r>
              <a:rPr lang="en-GB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McKinsey &amp; Company. https://www.mckinsey.com/industries/travel-logistics-and-infrastructure/our-insights/airline-retailing-how-payment-innovation-can-improve-the-bottom-line.</a:t>
            </a:r>
            <a:endParaRPr lang="pt-BR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Coase, R. (1937). The nature of the firm. </a:t>
            </a:r>
            <a:r>
              <a:rPr lang="en-GB" sz="1200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Economica</a:t>
            </a:r>
            <a:r>
              <a:rPr lang="en-GB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2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n-GB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386-405. https://onlinelibrary.wiley.com/doi/full/10.1111/j.1468-0335.1937.tb00002.x.</a:t>
            </a:r>
            <a:endParaRPr lang="pt-BR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Coase, R. (1960). The problem of social cost. </a:t>
            </a:r>
            <a:r>
              <a:rPr lang="en-GB" sz="1200" i="1" kern="100" spc="-25" dirty="0">
                <a:solidFill>
                  <a:srgbClr val="34333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Journal of Law &amp; Economics, 3 </a:t>
            </a:r>
            <a:r>
              <a:rPr lang="en-GB" sz="1200" kern="100" spc="-25" dirty="0">
                <a:solidFill>
                  <a:srgbClr val="34333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(Oct), 1-44. https://www.jstor.org/stable/724810.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Corporate Financing Institute (2023). </a:t>
            </a:r>
            <a:r>
              <a:rPr lang="en-GB" sz="12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Transaction costs – Definition, types, and transaction cost economics</a:t>
            </a:r>
            <a:r>
              <a:rPr lang="en-GB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https://corporatefinanceinstitute.com/resources/economics/transaction-costs/.</a:t>
            </a:r>
            <a:endParaRPr lang="pt-BR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829234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739BE24-CD83-489A-2992-8391D840D94C}"/>
              </a:ext>
            </a:extLst>
          </p:cNvPr>
          <p:cNvSpPr txBox="1">
            <a:spLocks/>
          </p:cNvSpPr>
          <p:nvPr/>
        </p:nvSpPr>
        <p:spPr bwMode="auto">
          <a:xfrm>
            <a:off x="391886" y="609662"/>
            <a:ext cx="8360228" cy="5459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en-US"/>
            </a:defPPr>
            <a:lvl1pPr marL="12700" marR="354330">
              <a:lnSpc>
                <a:spcPct val="114999"/>
              </a:lnSpc>
              <a:spcBef>
                <a:spcPts val="100"/>
              </a:spcBef>
              <a:defRPr sz="3200" b="1" spc="0">
                <a:solidFill>
                  <a:srgbClr val="0F7A6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pt-BR" altLang="pt-BR" dirty="0"/>
              <a:t>REFERÊNCIAS</a:t>
            </a:r>
          </a:p>
        </p:txBody>
      </p:sp>
      <p:sp>
        <p:nvSpPr>
          <p:cNvPr id="7" name="Google Shape;358;p22">
            <a:extLst>
              <a:ext uri="{FF2B5EF4-FFF2-40B4-BE49-F238E27FC236}">
                <a16:creationId xmlns:a16="http://schemas.microsoft.com/office/drawing/2014/main" id="{E2EFA690-A966-0F36-B956-362143E2B270}"/>
              </a:ext>
            </a:extLst>
          </p:cNvPr>
          <p:cNvSpPr txBox="1">
            <a:spLocks/>
          </p:cNvSpPr>
          <p:nvPr/>
        </p:nvSpPr>
        <p:spPr>
          <a:xfrm>
            <a:off x="466101" y="1574054"/>
            <a:ext cx="344700" cy="50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+mj-lt"/>
                <a:ea typeface="ヒラギノ角ゴ Pro W3" charset="0"/>
                <a:cs typeface="ヒラギノ角ゴ Pro W3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P Simplified" charset="0"/>
                <a:ea typeface="ヒラギノ角ゴ Pro W3" charset="0"/>
                <a:cs typeface="ヒラギノ角ゴ Pro W3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P Simplified" charset="0"/>
                <a:ea typeface="ヒラギノ角ゴ Pro W3" charset="0"/>
                <a:cs typeface="ヒラギノ角ゴ Pro W3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P Simplified" charset="0"/>
                <a:ea typeface="ヒラギノ角ゴ Pro W3" charset="0"/>
                <a:cs typeface="ヒラギノ角ゴ Pro W3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P Simplified" charset="0"/>
                <a:ea typeface="ヒラギノ角ゴ Pro W3" charset="0"/>
                <a:cs typeface="ヒラギノ角ゴ Pro W3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P Simplified" charset="0"/>
                <a:ea typeface="ヒラギノ角ゴ Pro W3" charset="0"/>
                <a:cs typeface="ヒラギノ角ゴ Pro W3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P Simplified" charset="0"/>
                <a:ea typeface="ヒラギノ角ゴ Pro W3" charset="0"/>
                <a:cs typeface="ヒラギノ角ゴ Pro W3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P Simplified" charset="0"/>
                <a:ea typeface="ヒラギノ角ゴ Pro W3" charset="0"/>
                <a:cs typeface="ヒラギノ角ゴ Pro W3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P Simplified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t-BR" sz="3600" dirty="0">
                <a:solidFill>
                  <a:schemeClr val="l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2" name="Google Shape;366;p22">
            <a:extLst>
              <a:ext uri="{FF2B5EF4-FFF2-40B4-BE49-F238E27FC236}">
                <a16:creationId xmlns:a16="http://schemas.microsoft.com/office/drawing/2014/main" id="{0B65D5E6-1CC2-EB18-33C4-9FF2AC043409}"/>
              </a:ext>
            </a:extLst>
          </p:cNvPr>
          <p:cNvSpPr txBox="1">
            <a:spLocks/>
          </p:cNvSpPr>
          <p:nvPr/>
        </p:nvSpPr>
        <p:spPr>
          <a:xfrm>
            <a:off x="5235472" y="1607458"/>
            <a:ext cx="344700" cy="50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+mj-lt"/>
                <a:ea typeface="ヒラギノ角ゴ Pro W3" charset="0"/>
                <a:cs typeface="ヒラギノ角ゴ Pro W3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P Simplified" charset="0"/>
                <a:ea typeface="ヒラギノ角ゴ Pro W3" charset="0"/>
                <a:cs typeface="ヒラギノ角ゴ Pro W3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P Simplified" charset="0"/>
                <a:ea typeface="ヒラギノ角ゴ Pro W3" charset="0"/>
                <a:cs typeface="ヒラギノ角ゴ Pro W3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P Simplified" charset="0"/>
                <a:ea typeface="ヒラギノ角ゴ Pro W3" charset="0"/>
                <a:cs typeface="ヒラギノ角ゴ Pro W3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P Simplified" charset="0"/>
                <a:ea typeface="ヒラギノ角ゴ Pro W3" charset="0"/>
                <a:cs typeface="ヒラギノ角ゴ Pro W3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P Simplified" charset="0"/>
                <a:ea typeface="ヒラギノ角ゴ Pro W3" charset="0"/>
                <a:cs typeface="ヒラギノ角ゴ Pro W3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P Simplified" charset="0"/>
                <a:ea typeface="ヒラギノ角ゴ Pro W3" charset="0"/>
                <a:cs typeface="ヒラギノ角ゴ Pro W3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P Simplified" charset="0"/>
                <a:ea typeface="ヒラギノ角ゴ Pro W3" charset="0"/>
                <a:cs typeface="ヒラギノ角ゴ Pro W3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P Simplified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t-BR" sz="3600" dirty="0">
                <a:solidFill>
                  <a:schemeClr val="l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21" name="Google Shape;370;p22">
            <a:extLst>
              <a:ext uri="{FF2B5EF4-FFF2-40B4-BE49-F238E27FC236}">
                <a16:creationId xmlns:a16="http://schemas.microsoft.com/office/drawing/2014/main" id="{5A55049A-F2AB-D0EF-40D8-02A3153FB06A}"/>
              </a:ext>
            </a:extLst>
          </p:cNvPr>
          <p:cNvSpPr txBox="1">
            <a:spLocks/>
          </p:cNvSpPr>
          <p:nvPr/>
        </p:nvSpPr>
        <p:spPr>
          <a:xfrm>
            <a:off x="373998" y="4093911"/>
            <a:ext cx="344700" cy="50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+mj-lt"/>
                <a:ea typeface="ヒラギノ角ゴ Pro W3" charset="0"/>
                <a:cs typeface="ヒラギノ角ゴ Pro W3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P Simplified" charset="0"/>
                <a:ea typeface="ヒラギノ角ゴ Pro W3" charset="0"/>
                <a:cs typeface="ヒラギノ角ゴ Pro W3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P Simplified" charset="0"/>
                <a:ea typeface="ヒラギノ角ゴ Pro W3" charset="0"/>
                <a:cs typeface="ヒラギノ角ゴ Pro W3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P Simplified" charset="0"/>
                <a:ea typeface="ヒラギノ角ゴ Pro W3" charset="0"/>
                <a:cs typeface="ヒラギノ角ゴ Pro W3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P Simplified" charset="0"/>
                <a:ea typeface="ヒラギノ角ゴ Pro W3" charset="0"/>
                <a:cs typeface="ヒラギノ角ゴ Pro W3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P Simplified" charset="0"/>
                <a:ea typeface="ヒラギノ角ゴ Pro W3" charset="0"/>
                <a:cs typeface="ヒラギノ角ゴ Pro W3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P Simplified" charset="0"/>
                <a:ea typeface="ヒラギノ角ゴ Pro W3" charset="0"/>
                <a:cs typeface="ヒラギノ角ゴ Pro W3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P Simplified" charset="0"/>
                <a:ea typeface="ヒラギノ角ゴ Pro W3" charset="0"/>
                <a:cs typeface="ヒラギノ角ゴ Pro W3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P Simplified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t-BR" sz="3600" dirty="0">
                <a:solidFill>
                  <a:schemeClr val="l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24" name="Google Shape;374;p22">
            <a:extLst>
              <a:ext uri="{FF2B5EF4-FFF2-40B4-BE49-F238E27FC236}">
                <a16:creationId xmlns:a16="http://schemas.microsoft.com/office/drawing/2014/main" id="{991B45FA-E4A6-E2A5-9AF0-F856979DEA8D}"/>
              </a:ext>
            </a:extLst>
          </p:cNvPr>
          <p:cNvSpPr txBox="1">
            <a:spLocks/>
          </p:cNvSpPr>
          <p:nvPr/>
        </p:nvSpPr>
        <p:spPr>
          <a:xfrm>
            <a:off x="5738017" y="3389593"/>
            <a:ext cx="344700" cy="50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+mj-lt"/>
                <a:ea typeface="ヒラギノ角ゴ Pro W3" charset="0"/>
                <a:cs typeface="ヒラギノ角ゴ Pro W3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P Simplified" charset="0"/>
                <a:ea typeface="ヒラギノ角ゴ Pro W3" charset="0"/>
                <a:cs typeface="ヒラギノ角ゴ Pro W3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P Simplified" charset="0"/>
                <a:ea typeface="ヒラギノ角ゴ Pro W3" charset="0"/>
                <a:cs typeface="ヒラギノ角ゴ Pro W3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P Simplified" charset="0"/>
                <a:ea typeface="ヒラギノ角ゴ Pro W3" charset="0"/>
                <a:cs typeface="ヒラギノ角ゴ Pro W3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P Simplified" charset="0"/>
                <a:ea typeface="ヒラギノ角ゴ Pro W3" charset="0"/>
                <a:cs typeface="ヒラギノ角ゴ Pro W3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P Simplified" charset="0"/>
                <a:ea typeface="ヒラギノ角ゴ Pro W3" charset="0"/>
                <a:cs typeface="ヒラギノ角ゴ Pro W3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P Simplified" charset="0"/>
                <a:ea typeface="ヒラギノ角ゴ Pro W3" charset="0"/>
                <a:cs typeface="ヒラギノ角ゴ Pro W3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P Simplified" charset="0"/>
                <a:ea typeface="ヒラギノ角ゴ Pro W3" charset="0"/>
                <a:cs typeface="ヒラギノ角ゴ Pro W3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HP Simplified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endParaRPr lang="pt-BR" sz="3600" dirty="0">
              <a:solidFill>
                <a:schemeClr val="lt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47010EDC-B2D9-A346-7AB3-C02F8CDBE383}"/>
              </a:ext>
            </a:extLst>
          </p:cNvPr>
          <p:cNvSpPr txBox="1"/>
          <p:nvPr/>
        </p:nvSpPr>
        <p:spPr>
          <a:xfrm>
            <a:off x="802677" y="1287621"/>
            <a:ext cx="7510902" cy="515049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12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Demsetz</a:t>
            </a:r>
            <a:r>
              <a:rPr lang="en-GB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H. (1968). The cost of transacting. </a:t>
            </a:r>
            <a:r>
              <a:rPr lang="en-GB" sz="12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Quarterly Journal of Economics, 82</a:t>
            </a:r>
            <a:r>
              <a:rPr lang="en-GB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(1), 33-53. https://doi.org/10.2307/1882244.</a:t>
            </a:r>
            <a:endParaRPr lang="pt-BR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12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Mizinska</a:t>
            </a:r>
            <a:r>
              <a:rPr lang="en-GB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M. (2019). </a:t>
            </a:r>
            <a:r>
              <a:rPr lang="en-GB" sz="12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Customer transaction costs and how to reduce them</a:t>
            </a:r>
            <a:r>
              <a:rPr lang="en-GB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GB" sz="12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Straal</a:t>
            </a:r>
            <a:r>
              <a:rPr lang="en-GB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https://straal.com/how-to-reduce-customer-transaction-costs/.</a:t>
            </a:r>
            <a:endParaRPr lang="pt-BR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North, D. C. (1990). </a:t>
            </a:r>
            <a:r>
              <a:rPr lang="en-GB" sz="12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Institutions, institutional change and economic performance</a:t>
            </a:r>
            <a:r>
              <a:rPr lang="en-GB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[Portuguese TRANS Morales, A.] Three Stars.</a:t>
            </a:r>
            <a:endParaRPr lang="pt-BR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Stoll, H., &amp; Whaley, R. (1983). Transaction costs and the small firm effect. </a:t>
            </a:r>
            <a:r>
              <a:rPr lang="en-GB" sz="12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Journal of Financial Economics, 12</a:t>
            </a:r>
            <a:r>
              <a:rPr lang="en-GB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(1), 57-79</a:t>
            </a:r>
            <a:r>
              <a:rPr lang="en-GB" sz="12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GB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https://www.jstor.org/action/doBasicSearch?Query=Journal+of+Financial+Economics+12&amp;so=old.</a:t>
            </a:r>
            <a:endParaRPr lang="pt-BR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United States Department of Transportation – US DOT (2023). Air Carrier Financial: Schedule P-1.2. Available at https://transstats.bts.gov/DL_SelectFields.aspx?gnoyr_VQ=FMI&amp;QO_fu146_anzr=Nv4%20Pn44vr4%20Sv0n0pvny [online].</a:t>
            </a:r>
            <a:endParaRPr lang="pt-BR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United States Department of Transportation – US DOT (2023). Air Carrier Financial: Schedule P-6. Available at https://www.transtats.bts.gov/DL_SelectFields.aspx?gnoyr_VQ=FME&amp;QO_fu146_anzr=Nv4%20Pn44vr4%20Sv0n0pvny [online]</a:t>
            </a:r>
            <a:endParaRPr lang="pt-BR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Wallis, J. J., &amp; North, D. C. (1986). Measuring the transaction sector in the American economy, 1870-1970, with a comment by Lance Davis. In S. L. </a:t>
            </a:r>
            <a:r>
              <a:rPr lang="en-GB" sz="12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Engerman</a:t>
            </a:r>
            <a:r>
              <a:rPr lang="en-GB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&amp; R. E. Gallman (Eds.),</a:t>
            </a:r>
            <a:r>
              <a:rPr lang="en-GB" sz="12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Long-term factors in American economic growth </a:t>
            </a:r>
            <a:r>
              <a:rPr lang="en-GB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(pp. 95-162), University of Chicago Press. https://www.nber.org/books-and-chapters/long-term-factors-american-economic-growth/measuring-transaction-sector-american-economy-1870-1970.</a:t>
            </a:r>
            <a:endParaRPr lang="pt-BR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Wang, N. (2003). </a:t>
            </a:r>
            <a:r>
              <a:rPr lang="en-GB" sz="12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Measuring transaction costs: An incomplete survey</a:t>
            </a:r>
            <a:r>
              <a:rPr lang="en-GB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Ronald Coase Institute, Working Paper 2</a:t>
            </a:r>
            <a:r>
              <a:rPr lang="en-GB" sz="12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GB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https://www.coase.org/workingpapers/wp-2.pdf.</a:t>
            </a:r>
            <a:endParaRPr lang="pt-BR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Williamson, O. (2000). The New Institutional Economics: Taking stock, looking ahead. </a:t>
            </a:r>
            <a:r>
              <a:rPr lang="en-GB" sz="12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Journal of Economic Literature, 38, </a:t>
            </a:r>
            <a:r>
              <a:rPr lang="en-GB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595-613</a:t>
            </a:r>
            <a:r>
              <a:rPr lang="en-GB" sz="12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GB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https://edisciplinas.usp.br/pluginfile.php/4933708/mod_resource/content/1/Williamson%202000.pdf.</a:t>
            </a:r>
            <a:endParaRPr lang="pt-BR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455514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4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4314" y="152400"/>
            <a:ext cx="1143001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8" name="CaixaDeTexto 21"/>
          <p:cNvSpPr txBox="1">
            <a:spLocks noChangeArrowheads="1"/>
          </p:cNvSpPr>
          <p:nvPr/>
        </p:nvSpPr>
        <p:spPr bwMode="auto">
          <a:xfrm>
            <a:off x="581176" y="2179493"/>
            <a:ext cx="5486400" cy="3038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buFont typeface="HP Simplified" charset="0"/>
              <a:buChar char="•"/>
              <a:defRPr>
                <a:solidFill>
                  <a:schemeClr val="tx1"/>
                </a:solidFill>
                <a:latin typeface="HP Simplified" charset="0"/>
                <a:ea typeface="ヒラギノ角ゴ Pro W3" charset="-128"/>
              </a:defRPr>
            </a:lvl1pPr>
            <a:lvl2pPr>
              <a:lnSpc>
                <a:spcPct val="90000"/>
              </a:lnSpc>
              <a:spcBef>
                <a:spcPts val="800"/>
              </a:spcBef>
              <a:buSzPct val="80000"/>
              <a:buFont typeface="HP Simplified" charset="0"/>
              <a:buChar char="–"/>
              <a:defRPr sz="1600">
                <a:solidFill>
                  <a:schemeClr val="tx1"/>
                </a:solidFill>
                <a:latin typeface="HP Simplified" charset="0"/>
                <a:ea typeface="ヒラギノ角ゴ Pro W3" charset="-128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HP Simplified" charset="0"/>
              <a:buChar char="•"/>
              <a:defRPr sz="1400">
                <a:solidFill>
                  <a:schemeClr val="tx1"/>
                </a:solidFill>
                <a:latin typeface="HP Simplified" charset="0"/>
                <a:ea typeface="ヒラギノ角ゴ Pro W3" charset="-128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SzPct val="80000"/>
              <a:buFont typeface="HP Simplified" charset="0"/>
              <a:buChar char="–"/>
              <a:defRPr sz="1200">
                <a:solidFill>
                  <a:schemeClr val="tx1"/>
                </a:solidFill>
                <a:latin typeface="HP Simplified" charset="0"/>
                <a:ea typeface="ヒラギノ角ゴ Pro W3" charset="-128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HP Simplified" charset="0"/>
              <a:buChar char="•"/>
              <a:defRPr sz="1200">
                <a:solidFill>
                  <a:schemeClr val="tx1"/>
                </a:solidFill>
                <a:latin typeface="HP Simplified" charset="0"/>
                <a:ea typeface="ヒラギノ角ゴ Pro W3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HP Simplified" charset="0"/>
              <a:buChar char="•"/>
              <a:defRPr sz="1200">
                <a:solidFill>
                  <a:schemeClr val="tx1"/>
                </a:solidFill>
                <a:latin typeface="HP Simplified" charset="0"/>
                <a:ea typeface="ヒラギノ角ゴ Pro W3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HP Simplified" charset="0"/>
              <a:buChar char="•"/>
              <a:defRPr sz="1200">
                <a:solidFill>
                  <a:schemeClr val="tx1"/>
                </a:solidFill>
                <a:latin typeface="HP Simplified" charset="0"/>
                <a:ea typeface="ヒラギノ角ゴ Pro W3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HP Simplified" charset="0"/>
              <a:buChar char="•"/>
              <a:defRPr sz="1200">
                <a:solidFill>
                  <a:schemeClr val="tx1"/>
                </a:solidFill>
                <a:latin typeface="HP Simplified" charset="0"/>
                <a:ea typeface="ヒラギノ角ゴ Pro W3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HP Simplified" charset="0"/>
              <a:buChar char="•"/>
              <a:defRPr sz="1200">
                <a:solidFill>
                  <a:schemeClr val="tx1"/>
                </a:solidFill>
                <a:latin typeface="HP Simplified" charset="0"/>
                <a:ea typeface="ヒラギノ角ゴ Pro W3" charset="-128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2000" b="1" spc="580" dirty="0">
                <a:solidFill>
                  <a:srgbClr val="0F7A6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NOSSOS CANAIS</a:t>
            </a:r>
          </a:p>
          <a:p>
            <a:pPr lvl="1">
              <a:lnSpc>
                <a:spcPts val="2800"/>
              </a:lnSpc>
              <a:spcBef>
                <a:spcPct val="0"/>
              </a:spcBef>
              <a:buSzTx/>
              <a:buNone/>
            </a:pPr>
            <a:endParaRPr lang="pt-BR" altLang="pt-BR" sz="1800" dirty="0">
              <a:latin typeface="Calibri" charset="0"/>
              <a:ea typeface="MS PGothic" charset="-128"/>
            </a:endParaRPr>
          </a:p>
          <a:p>
            <a:pPr lvl="1">
              <a:lnSpc>
                <a:spcPts val="2800"/>
              </a:lnSpc>
              <a:spcBef>
                <a:spcPct val="0"/>
              </a:spcBef>
              <a:buSzTx/>
              <a:buNone/>
            </a:pPr>
            <a:r>
              <a:rPr lang="pt-BR" altLang="pt-BR" sz="1800" dirty="0">
                <a:latin typeface="Calibri" charset="0"/>
                <a:ea typeface="MS PGothic" charset="-128"/>
              </a:rPr>
              <a:t>(11) 2369-6007 | (61) 3225-5215 </a:t>
            </a:r>
          </a:p>
          <a:p>
            <a:pPr lvl="1">
              <a:lnSpc>
                <a:spcPts val="2800"/>
              </a:lnSpc>
              <a:spcBef>
                <a:spcPct val="0"/>
              </a:spcBef>
              <a:buSzTx/>
              <a:buNone/>
            </a:pPr>
            <a:r>
              <a:rPr lang="pt-BR" altLang="pt-BR" sz="1800" dirty="0">
                <a:latin typeface="Calibri" charset="0"/>
                <a:ea typeface="MS PGothic" charset="-128"/>
              </a:rPr>
              <a:t>abear@abear.com.br </a:t>
            </a:r>
          </a:p>
          <a:p>
            <a:pPr lvl="1">
              <a:lnSpc>
                <a:spcPts val="2800"/>
              </a:lnSpc>
              <a:spcBef>
                <a:spcPct val="0"/>
              </a:spcBef>
              <a:buSzTx/>
              <a:buNone/>
            </a:pPr>
            <a:r>
              <a:rPr lang="pt-BR" altLang="pt-BR" sz="1800" dirty="0">
                <a:latin typeface="Calibri" charset="0"/>
                <a:ea typeface="MS PGothic" charset="-128"/>
              </a:rPr>
              <a:t>abear.com.br </a:t>
            </a:r>
          </a:p>
          <a:p>
            <a:pPr lvl="1">
              <a:lnSpc>
                <a:spcPts val="2800"/>
              </a:lnSpc>
              <a:spcBef>
                <a:spcPct val="0"/>
              </a:spcBef>
              <a:buSzTx/>
              <a:buNone/>
            </a:pPr>
            <a:r>
              <a:rPr lang="pt-BR" altLang="pt-BR" sz="1800" dirty="0">
                <a:latin typeface="Calibri" charset="0"/>
                <a:ea typeface="MS PGothic" charset="-128"/>
              </a:rPr>
              <a:t>@abear.br</a:t>
            </a:r>
          </a:p>
          <a:p>
            <a:pPr lvl="1">
              <a:lnSpc>
                <a:spcPts val="2800"/>
              </a:lnSpc>
              <a:spcBef>
                <a:spcPct val="0"/>
              </a:spcBef>
              <a:buSzTx/>
              <a:buNone/>
            </a:pPr>
            <a:r>
              <a:rPr lang="pt-BR" altLang="pt-BR" sz="1800" dirty="0" err="1">
                <a:latin typeface="Calibri" charset="0"/>
                <a:ea typeface="MS PGothic" charset="-128"/>
              </a:rPr>
              <a:t>facebook.com</a:t>
            </a:r>
            <a:r>
              <a:rPr lang="pt-BR" altLang="pt-BR" sz="1800" dirty="0">
                <a:latin typeface="Calibri" charset="0"/>
                <a:ea typeface="MS PGothic" charset="-128"/>
              </a:rPr>
              <a:t>/</a:t>
            </a:r>
            <a:r>
              <a:rPr lang="pt-BR" altLang="pt-BR" sz="1800" dirty="0" err="1">
                <a:latin typeface="Calibri" charset="0"/>
                <a:ea typeface="MS PGothic" charset="-128"/>
              </a:rPr>
              <a:t>abear.br</a:t>
            </a:r>
            <a:endParaRPr lang="pt-BR" altLang="pt-BR" sz="1800" dirty="0">
              <a:latin typeface="Calibri" charset="0"/>
              <a:ea typeface="MS PGothic" charset="-128"/>
            </a:endParaRPr>
          </a:p>
          <a:p>
            <a:pPr lvl="1">
              <a:lnSpc>
                <a:spcPts val="2800"/>
              </a:lnSpc>
              <a:spcBef>
                <a:spcPct val="0"/>
              </a:spcBef>
              <a:buSzTx/>
              <a:buNone/>
            </a:pPr>
            <a:r>
              <a:rPr lang="pt-BR" altLang="pt-BR" sz="1800" dirty="0">
                <a:latin typeface="Calibri" charset="0"/>
                <a:ea typeface="MS PGothic" charset="-128"/>
              </a:rPr>
              <a:t>linkedin.com/</a:t>
            </a:r>
            <a:r>
              <a:rPr lang="pt-BR" altLang="pt-BR" sz="1800" dirty="0" err="1">
                <a:latin typeface="Calibri" charset="0"/>
                <a:ea typeface="MS PGothic" charset="-128"/>
              </a:rPr>
              <a:t>company</a:t>
            </a:r>
            <a:r>
              <a:rPr lang="pt-BR" altLang="pt-BR" sz="1800" dirty="0">
                <a:latin typeface="Calibri" charset="0"/>
                <a:ea typeface="MS PGothic" charset="-128"/>
              </a:rPr>
              <a:t>/abear</a:t>
            </a:r>
          </a:p>
        </p:txBody>
      </p:sp>
      <p:pic>
        <p:nvPicPr>
          <p:cNvPr id="57354" name="Picture 2" descr="C:\Users\ABEAR\Downloads\linkedin2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923" y="4851400"/>
            <a:ext cx="247608" cy="247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86" y="3751559"/>
            <a:ext cx="249565" cy="2952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118" y="4507208"/>
            <a:ext cx="248444" cy="2484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69" y="3468681"/>
            <a:ext cx="247693" cy="19953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66" y="3090977"/>
            <a:ext cx="289781" cy="24148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09" y="4137025"/>
            <a:ext cx="295436" cy="296780"/>
          </a:xfrm>
          <a:prstGeom prst="rect">
            <a:avLst/>
          </a:prstGeom>
        </p:spPr>
      </p:pic>
      <p:pic>
        <p:nvPicPr>
          <p:cNvPr id="3" name="Google Shape;37;p1">
            <a:extLst>
              <a:ext uri="{FF2B5EF4-FFF2-40B4-BE49-F238E27FC236}">
                <a16:creationId xmlns:a16="http://schemas.microsoft.com/office/drawing/2014/main" id="{BD20CCA0-C629-F0CB-4537-D4DD9D4DD2DC}"/>
              </a:ext>
            </a:extLst>
          </p:cNvPr>
          <p:cNvPicPr preferRelativeResize="0"/>
          <p:nvPr/>
        </p:nvPicPr>
        <p:blipFill rotWithShape="1">
          <a:blip r:embed="rId12">
            <a:alphaModFix/>
          </a:blip>
          <a:srcRect l="82500"/>
          <a:stretch/>
        </p:blipFill>
        <p:spPr>
          <a:xfrm>
            <a:off x="-1" y="6239642"/>
            <a:ext cx="9157649" cy="640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38;p1">
            <a:extLst>
              <a:ext uri="{FF2B5EF4-FFF2-40B4-BE49-F238E27FC236}">
                <a16:creationId xmlns:a16="http://schemas.microsoft.com/office/drawing/2014/main" id="{CE52DE3A-09AE-8FB3-7F0A-D0B8AD8C2E60}"/>
              </a:ext>
            </a:extLst>
          </p:cNvPr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4595940" y="6351266"/>
            <a:ext cx="1102203" cy="456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39;p1" descr="Uma imagem contendo desenho&#10;&#10;Descrição gerada automaticamente">
            <a:extLst>
              <a:ext uri="{FF2B5EF4-FFF2-40B4-BE49-F238E27FC236}">
                <a16:creationId xmlns:a16="http://schemas.microsoft.com/office/drawing/2014/main" id="{EB48E01F-4980-8E63-D017-CC4F18D6DCE3}"/>
              </a:ext>
            </a:extLst>
          </p:cNvPr>
          <p:cNvPicPr preferRelativeResize="0"/>
          <p:nvPr/>
        </p:nvPicPr>
        <p:blipFill rotWithShape="1">
          <a:blip r:embed="rId14">
            <a:alphaModFix/>
          </a:blip>
          <a:srcRect l="7672" t="26190" b="18868"/>
          <a:stretch/>
        </p:blipFill>
        <p:spPr>
          <a:xfrm>
            <a:off x="7496449" y="6375118"/>
            <a:ext cx="766139" cy="45591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40;p1">
            <a:extLst>
              <a:ext uri="{FF2B5EF4-FFF2-40B4-BE49-F238E27FC236}">
                <a16:creationId xmlns:a16="http://schemas.microsoft.com/office/drawing/2014/main" id="{03535200-D93C-95A4-F2FF-310EE96734A7}"/>
              </a:ext>
            </a:extLst>
          </p:cNvPr>
          <p:cNvSpPr txBox="1"/>
          <p:nvPr/>
        </p:nvSpPr>
        <p:spPr>
          <a:xfrm>
            <a:off x="525512" y="6200315"/>
            <a:ext cx="886781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50" b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ASSOCIADAS</a:t>
            </a:r>
            <a:endParaRPr/>
          </a:p>
        </p:txBody>
      </p:sp>
      <p:pic>
        <p:nvPicPr>
          <p:cNvPr id="16" name="Google Shape;41;p1">
            <a:extLst>
              <a:ext uri="{FF2B5EF4-FFF2-40B4-BE49-F238E27FC236}">
                <a16:creationId xmlns:a16="http://schemas.microsoft.com/office/drawing/2014/main" id="{AB03E66B-39DC-9ECD-690F-E35225522CCD}"/>
              </a:ext>
            </a:extLst>
          </p:cNvPr>
          <p:cNvPicPr preferRelativeResize="0"/>
          <p:nvPr/>
        </p:nvPicPr>
        <p:blipFill rotWithShape="1">
          <a:blip r:embed="rId12">
            <a:alphaModFix/>
          </a:blip>
          <a:srcRect l="82500"/>
          <a:stretch/>
        </p:blipFill>
        <p:spPr>
          <a:xfrm>
            <a:off x="0" y="6211669"/>
            <a:ext cx="9157649" cy="646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42;p1">
            <a:extLst>
              <a:ext uri="{FF2B5EF4-FFF2-40B4-BE49-F238E27FC236}">
                <a16:creationId xmlns:a16="http://schemas.microsoft.com/office/drawing/2014/main" id="{DFBE9C65-AE65-9CD4-3CB9-BDF6AA75B0DB}"/>
              </a:ext>
            </a:extLst>
          </p:cNvPr>
          <p:cNvPicPr preferRelativeResize="0"/>
          <p:nvPr/>
        </p:nvPicPr>
        <p:blipFill rotWithShape="1">
          <a:blip r:embed="rId12">
            <a:alphaModFix/>
          </a:blip>
          <a:srcRect l="82500"/>
          <a:stretch/>
        </p:blipFill>
        <p:spPr>
          <a:xfrm>
            <a:off x="-1" y="6239642"/>
            <a:ext cx="9157649" cy="640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43;p1">
            <a:extLst>
              <a:ext uri="{FF2B5EF4-FFF2-40B4-BE49-F238E27FC236}">
                <a16:creationId xmlns:a16="http://schemas.microsoft.com/office/drawing/2014/main" id="{3A9A6D6A-9CDF-FEF3-1BDB-E04A88CD392B}"/>
              </a:ext>
            </a:extLst>
          </p:cNvPr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2091072" y="6478186"/>
            <a:ext cx="609600" cy="249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44;p1">
            <a:extLst>
              <a:ext uri="{FF2B5EF4-FFF2-40B4-BE49-F238E27FC236}">
                <a16:creationId xmlns:a16="http://schemas.microsoft.com/office/drawing/2014/main" id="{F016A9AE-1461-0FF1-6ACC-2B1EC3F80007}"/>
              </a:ext>
            </a:extLst>
          </p:cNvPr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3127168" y="6422298"/>
            <a:ext cx="961787" cy="3409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45;p1">
            <a:extLst>
              <a:ext uri="{FF2B5EF4-FFF2-40B4-BE49-F238E27FC236}">
                <a16:creationId xmlns:a16="http://schemas.microsoft.com/office/drawing/2014/main" id="{F14399A3-DBE2-1818-F2FA-B57E534AC082}"/>
              </a:ext>
            </a:extLst>
          </p:cNvPr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4595940" y="6351266"/>
            <a:ext cx="1102203" cy="456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46;p1" descr="Uma imagem contendo desenho&#10;&#10;Descrição gerada automaticamente">
            <a:extLst>
              <a:ext uri="{FF2B5EF4-FFF2-40B4-BE49-F238E27FC236}">
                <a16:creationId xmlns:a16="http://schemas.microsoft.com/office/drawing/2014/main" id="{34E542FF-DD3C-7AA2-A1D9-268369936C18}"/>
              </a:ext>
            </a:extLst>
          </p:cNvPr>
          <p:cNvPicPr preferRelativeResize="0"/>
          <p:nvPr/>
        </p:nvPicPr>
        <p:blipFill rotWithShape="1">
          <a:blip r:embed="rId14">
            <a:alphaModFix/>
          </a:blip>
          <a:srcRect l="7672" t="26190" b="18868"/>
          <a:stretch/>
        </p:blipFill>
        <p:spPr>
          <a:xfrm>
            <a:off x="7496449" y="6375118"/>
            <a:ext cx="766139" cy="45591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47;p1">
            <a:extLst>
              <a:ext uri="{FF2B5EF4-FFF2-40B4-BE49-F238E27FC236}">
                <a16:creationId xmlns:a16="http://schemas.microsoft.com/office/drawing/2014/main" id="{01992A62-2509-890C-9D34-1ED8F53700D6}"/>
              </a:ext>
            </a:extLst>
          </p:cNvPr>
          <p:cNvSpPr txBox="1"/>
          <p:nvPr/>
        </p:nvSpPr>
        <p:spPr>
          <a:xfrm>
            <a:off x="525512" y="6200315"/>
            <a:ext cx="886781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50" b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ASSOCIADAS</a:t>
            </a:r>
            <a:endParaRPr/>
          </a:p>
        </p:txBody>
      </p:sp>
      <p:pic>
        <p:nvPicPr>
          <p:cNvPr id="25" name="Google Shape;48;p1" descr="Uma imagem contendo talheres, placa, louça, objeto&#10;&#10;Descrição gerada automaticamente">
            <a:extLst>
              <a:ext uri="{FF2B5EF4-FFF2-40B4-BE49-F238E27FC236}">
                <a16:creationId xmlns:a16="http://schemas.microsoft.com/office/drawing/2014/main" id="{752A1A39-078C-C409-9E81-A62D7E595B1A}"/>
              </a:ext>
            </a:extLst>
          </p:cNvPr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625626" y="6539795"/>
            <a:ext cx="1046335" cy="250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49;p1" descr="Logotipo&#10;&#10;Descrição gerada automaticamente">
            <a:extLst>
              <a:ext uri="{FF2B5EF4-FFF2-40B4-BE49-F238E27FC236}">
                <a16:creationId xmlns:a16="http://schemas.microsoft.com/office/drawing/2014/main" id="{331548D5-8294-F6AE-FAF3-8BD56E575C74}"/>
              </a:ext>
            </a:extLst>
          </p:cNvPr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6107878" y="6461925"/>
            <a:ext cx="878308" cy="282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50;p1">
            <a:extLst>
              <a:ext uri="{FF2B5EF4-FFF2-40B4-BE49-F238E27FC236}">
                <a16:creationId xmlns:a16="http://schemas.microsoft.com/office/drawing/2014/main" id="{B6B8E2E4-EF73-858D-4E98-36A938853A7D}"/>
              </a:ext>
            </a:extLst>
          </p:cNvPr>
          <p:cNvPicPr preferRelativeResize="0"/>
          <p:nvPr/>
        </p:nvPicPr>
        <p:blipFill rotWithShape="1">
          <a:blip r:embed="rId12">
            <a:alphaModFix/>
          </a:blip>
          <a:srcRect l="82500"/>
          <a:stretch/>
        </p:blipFill>
        <p:spPr>
          <a:xfrm>
            <a:off x="0" y="6211669"/>
            <a:ext cx="9157649" cy="646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51;p1">
            <a:extLst>
              <a:ext uri="{FF2B5EF4-FFF2-40B4-BE49-F238E27FC236}">
                <a16:creationId xmlns:a16="http://schemas.microsoft.com/office/drawing/2014/main" id="{231697E5-B9B0-223C-49DF-8B8D87B4A800}"/>
              </a:ext>
            </a:extLst>
          </p:cNvPr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2208028" y="6529880"/>
            <a:ext cx="441330" cy="180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52;p1" descr="Uma imagem contendo desenho&#10;&#10;Descrição gerada automaticamente">
            <a:extLst>
              <a:ext uri="{FF2B5EF4-FFF2-40B4-BE49-F238E27FC236}">
                <a16:creationId xmlns:a16="http://schemas.microsoft.com/office/drawing/2014/main" id="{638A61BE-64AF-1F32-8BAF-AC968418AB4A}"/>
              </a:ext>
            </a:extLst>
          </p:cNvPr>
          <p:cNvPicPr preferRelativeResize="0"/>
          <p:nvPr/>
        </p:nvPicPr>
        <p:blipFill rotWithShape="1">
          <a:blip r:embed="rId14">
            <a:alphaModFix/>
          </a:blip>
          <a:srcRect l="7672" t="26190" b="18868"/>
          <a:stretch/>
        </p:blipFill>
        <p:spPr>
          <a:xfrm>
            <a:off x="8385207" y="6443175"/>
            <a:ext cx="559071" cy="332689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53;p1">
            <a:extLst>
              <a:ext uri="{FF2B5EF4-FFF2-40B4-BE49-F238E27FC236}">
                <a16:creationId xmlns:a16="http://schemas.microsoft.com/office/drawing/2014/main" id="{5AFD6DCA-57E5-FB73-6BDE-E7B9C7B0B202}"/>
              </a:ext>
            </a:extLst>
          </p:cNvPr>
          <p:cNvSpPr txBox="1"/>
          <p:nvPr/>
        </p:nvSpPr>
        <p:spPr>
          <a:xfrm>
            <a:off x="269294" y="6267290"/>
            <a:ext cx="762000" cy="152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 b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ASSOCIADAS</a:t>
            </a:r>
            <a:endParaRPr/>
          </a:p>
        </p:txBody>
      </p:sp>
      <p:pic>
        <p:nvPicPr>
          <p:cNvPr id="39" name="Google Shape;54;p1" descr="Uma imagem contendo talheres, placa, louça, objeto&#10;&#10;Descrição gerada automaticamente">
            <a:extLst>
              <a:ext uri="{FF2B5EF4-FFF2-40B4-BE49-F238E27FC236}">
                <a16:creationId xmlns:a16="http://schemas.microsoft.com/office/drawing/2014/main" id="{9B490D9B-E667-9B21-FBD3-DB82646F0EA5}"/>
              </a:ext>
            </a:extLst>
          </p:cNvPr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207591" y="6538970"/>
            <a:ext cx="858121" cy="205491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55;p1" descr="Logotipo&#10;&#10;Descrição gerada automaticamente">
            <a:extLst>
              <a:ext uri="{FF2B5EF4-FFF2-40B4-BE49-F238E27FC236}">
                <a16:creationId xmlns:a16="http://schemas.microsoft.com/office/drawing/2014/main" id="{860F410B-19FB-15D7-728F-D4B460BBD9F4}"/>
              </a:ext>
            </a:extLst>
          </p:cNvPr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5672724" y="6520564"/>
            <a:ext cx="703930" cy="22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56;p1" descr="Texto, Logotipo&#10;&#10;Descrição gerada automaticamente">
            <a:extLst>
              <a:ext uri="{FF2B5EF4-FFF2-40B4-BE49-F238E27FC236}">
                <a16:creationId xmlns:a16="http://schemas.microsoft.com/office/drawing/2014/main" id="{9BA46260-D6FA-B2B9-C6AB-E51E01608D05}"/>
              </a:ext>
            </a:extLst>
          </p:cNvPr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1226352" y="6392550"/>
            <a:ext cx="848531" cy="477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57;p1" descr="Logotipo, nome da empresa&#10;&#10;Descrição gerada automaticamente">
            <a:extLst>
              <a:ext uri="{FF2B5EF4-FFF2-40B4-BE49-F238E27FC236}">
                <a16:creationId xmlns:a16="http://schemas.microsoft.com/office/drawing/2014/main" id="{3713EDAF-7684-1517-8414-D0A28A791724}"/>
              </a:ext>
            </a:extLst>
          </p:cNvPr>
          <p:cNvPicPr preferRelativeResize="0"/>
          <p:nvPr/>
        </p:nvPicPr>
        <p:blipFill rotWithShape="1">
          <a:blip r:embed="rId20">
            <a:alphaModFix/>
          </a:blip>
          <a:srcRect l="13984" t="31092" r="14306" b="37474"/>
          <a:stretch/>
        </p:blipFill>
        <p:spPr>
          <a:xfrm>
            <a:off x="2796042" y="6497102"/>
            <a:ext cx="931487" cy="229872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58;p1">
            <a:extLst>
              <a:ext uri="{FF2B5EF4-FFF2-40B4-BE49-F238E27FC236}">
                <a16:creationId xmlns:a16="http://schemas.microsoft.com/office/drawing/2014/main" id="{9B8E24A8-9436-D5BF-851C-0583E5FED4BD}"/>
              </a:ext>
            </a:extLst>
          </p:cNvPr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3822195" y="6486067"/>
            <a:ext cx="770833" cy="27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59;p1">
            <a:extLst>
              <a:ext uri="{FF2B5EF4-FFF2-40B4-BE49-F238E27FC236}">
                <a16:creationId xmlns:a16="http://schemas.microsoft.com/office/drawing/2014/main" id="{E195EEC6-8993-04E5-CBEF-11E1BBC6F57E}"/>
              </a:ext>
            </a:extLst>
          </p:cNvPr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4684555" y="6436921"/>
            <a:ext cx="883371" cy="365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60;p1" descr="Logotipo&#10;&#10;Descrição gerada automaticamente">
            <a:extLst>
              <a:ext uri="{FF2B5EF4-FFF2-40B4-BE49-F238E27FC236}">
                <a16:creationId xmlns:a16="http://schemas.microsoft.com/office/drawing/2014/main" id="{9BFCF9A1-D936-626A-5830-D52DE3EB0BBD}"/>
              </a:ext>
            </a:extLst>
          </p:cNvPr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6508346" y="6504704"/>
            <a:ext cx="903003" cy="326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Imagem 45">
            <a:extLst>
              <a:ext uri="{FF2B5EF4-FFF2-40B4-BE49-F238E27FC236}">
                <a16:creationId xmlns:a16="http://schemas.microsoft.com/office/drawing/2014/main" id="{A57FA4A0-3019-66CC-2738-E2736F704569}"/>
              </a:ext>
            </a:extLst>
          </p:cNvPr>
          <p:cNvPicPr>
            <a:picLocks noChangeAspect="1"/>
          </p:cNvPicPr>
          <p:nvPr/>
        </p:nvPicPr>
        <p:blipFill rotWithShape="1">
          <a:blip r:embed="rId22"/>
          <a:srcRect t="30517" b="33507"/>
          <a:stretch/>
        </p:blipFill>
        <p:spPr>
          <a:xfrm>
            <a:off x="7476295" y="6492130"/>
            <a:ext cx="735376" cy="264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9651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75C6CEF1-08E3-C66B-A307-EA5771012B9F}"/>
              </a:ext>
            </a:extLst>
          </p:cNvPr>
          <p:cNvSpPr/>
          <p:nvPr/>
        </p:nvSpPr>
        <p:spPr>
          <a:xfrm>
            <a:off x="-35859" y="0"/>
            <a:ext cx="9212826" cy="6858000"/>
          </a:xfrm>
          <a:prstGeom prst="rect">
            <a:avLst/>
          </a:prstGeom>
          <a:solidFill>
            <a:srgbClr val="326F65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 Simplified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D63921-E5C7-4EA2-937E-8982B6CA2D2B}"/>
              </a:ext>
            </a:extLst>
          </p:cNvPr>
          <p:cNvSpPr txBox="1">
            <a:spLocks/>
          </p:cNvSpPr>
          <p:nvPr/>
        </p:nvSpPr>
        <p:spPr bwMode="auto">
          <a:xfrm>
            <a:off x="386323" y="600234"/>
            <a:ext cx="8569141" cy="2828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pt-BR" altLang="pt-BR" dirty="0">
              <a:solidFill>
                <a:srgbClr val="D9E01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262335F-EF00-BD0C-38BA-498B7FBE40C8}"/>
              </a:ext>
            </a:extLst>
          </p:cNvPr>
          <p:cNvSpPr txBox="1"/>
          <p:nvPr/>
        </p:nvSpPr>
        <p:spPr>
          <a:xfrm>
            <a:off x="283024" y="2832829"/>
            <a:ext cx="7786320" cy="71379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IPRPD International Journal of Business &amp; Management Studies ISSN 2694-1430 (Print), 2694-1449 (Online) Volume 05; Issue no 02: February, 2024 DOI: 10.56734/ijbms.v5n2a3</a:t>
            </a:r>
            <a:endParaRPr lang="pt-BR" sz="2400" dirty="0" err="1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16E6228-272B-4768-C12C-3AC096710055}"/>
              </a:ext>
            </a:extLst>
          </p:cNvPr>
          <p:cNvSpPr txBox="1"/>
          <p:nvPr/>
        </p:nvSpPr>
        <p:spPr>
          <a:xfrm>
            <a:off x="324396" y="4755510"/>
            <a:ext cx="7224553" cy="51318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pt-BR" sz="20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</a:t>
            </a:r>
            <a:r>
              <a:rPr lang="pt-BR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Mauricio Emboaba Moreira, Professor </a:t>
            </a:r>
            <a:r>
              <a:rPr lang="pt-BR" sz="20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</a:t>
            </a:r>
            <a:r>
              <a:rPr lang="pt-BR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Walter Bataglia</a:t>
            </a:r>
          </a:p>
          <a:p>
            <a:pPr>
              <a:lnSpc>
                <a:spcPct val="90000"/>
              </a:lnSpc>
            </a:pPr>
            <a:r>
              <a:rPr lang="pt-BR" sz="20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Presbyterian</a:t>
            </a:r>
            <a:r>
              <a:rPr lang="pt-BR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0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University</a:t>
            </a:r>
            <a:r>
              <a:rPr lang="pt-BR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Mackenzie</a:t>
            </a:r>
          </a:p>
        </p:txBody>
      </p:sp>
      <p:cxnSp>
        <p:nvCxnSpPr>
          <p:cNvPr id="6" name="Google Shape;334;p21">
            <a:extLst>
              <a:ext uri="{FF2B5EF4-FFF2-40B4-BE49-F238E27FC236}">
                <a16:creationId xmlns:a16="http://schemas.microsoft.com/office/drawing/2014/main" id="{BB20A3C9-1F79-E0C3-22B2-A31217957CFB}"/>
              </a:ext>
            </a:extLst>
          </p:cNvPr>
          <p:cNvCxnSpPr>
            <a:cxnSpLocks/>
          </p:cNvCxnSpPr>
          <p:nvPr/>
        </p:nvCxnSpPr>
        <p:spPr>
          <a:xfrm>
            <a:off x="283024" y="4522511"/>
            <a:ext cx="6410007" cy="0"/>
          </a:xfrm>
          <a:prstGeom prst="straightConnector1">
            <a:avLst/>
          </a:prstGeom>
          <a:noFill/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" name="CaixaDeTexto 7">
            <a:extLst>
              <a:ext uri="{FF2B5EF4-FFF2-40B4-BE49-F238E27FC236}">
                <a16:creationId xmlns:a16="http://schemas.microsoft.com/office/drawing/2014/main" id="{D3BC8FBD-751B-5C94-A7CA-BAC1E140EAE0}"/>
              </a:ext>
            </a:extLst>
          </p:cNvPr>
          <p:cNvSpPr txBox="1"/>
          <p:nvPr/>
        </p:nvSpPr>
        <p:spPr>
          <a:xfrm>
            <a:off x="188536" y="339197"/>
            <a:ext cx="799864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D9E01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COMPARATIVE STUDY OF TRANSACTION COSTS BETWEEN US AND BRAZILIAN AIRLINES</a:t>
            </a:r>
            <a:r>
              <a:rPr lang="pt-BR" altLang="pt-BR" sz="3200" b="1" dirty="0">
                <a:solidFill>
                  <a:srgbClr val="D9E01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19269466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1951CEEF-3B97-D485-E691-FA0432B97DEB}"/>
              </a:ext>
            </a:extLst>
          </p:cNvPr>
          <p:cNvSpPr/>
          <p:nvPr/>
        </p:nvSpPr>
        <p:spPr>
          <a:xfrm>
            <a:off x="-35859" y="0"/>
            <a:ext cx="9212826" cy="6858000"/>
          </a:xfrm>
          <a:prstGeom prst="rect">
            <a:avLst/>
          </a:prstGeom>
          <a:solidFill>
            <a:srgbClr val="326F65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 Simplified"/>
              <a:ea typeface="+mn-ea"/>
              <a:cs typeface="+mn-cs"/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6FA7A240-8EFA-1083-1906-7CE79425DBDD}"/>
              </a:ext>
            </a:extLst>
          </p:cNvPr>
          <p:cNvSpPr txBox="1">
            <a:spLocks/>
          </p:cNvSpPr>
          <p:nvPr/>
        </p:nvSpPr>
        <p:spPr>
          <a:xfrm>
            <a:off x="286496" y="65635"/>
            <a:ext cx="4653149" cy="44677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3200" b="1" dirty="0">
                <a:solidFill>
                  <a:schemeClr val="bg1"/>
                </a:solidFill>
              </a:rPr>
              <a:t>Estudo possível apenas no </a:t>
            </a:r>
            <a:r>
              <a:rPr lang="pt-BR" sz="4000" b="1" dirty="0">
                <a:solidFill>
                  <a:srgbClr val="DAE132"/>
                </a:solidFill>
              </a:rPr>
              <a:t>BRASIL E </a:t>
            </a:r>
          </a:p>
          <a:p>
            <a:pPr>
              <a:lnSpc>
                <a:spcPct val="100000"/>
              </a:lnSpc>
            </a:pPr>
            <a:r>
              <a:rPr lang="pt-BR" sz="4000" b="1" dirty="0">
                <a:solidFill>
                  <a:srgbClr val="DAE132"/>
                </a:solidFill>
              </a:rPr>
              <a:t>ESTADOS UNIDOS</a:t>
            </a:r>
            <a:br>
              <a:rPr lang="pt-BR" sz="2800" b="1" dirty="0">
                <a:solidFill>
                  <a:schemeClr val="bg1"/>
                </a:solidFill>
              </a:rPr>
            </a:br>
            <a:endParaRPr lang="pt-BR" sz="3200" b="1" dirty="0">
              <a:solidFill>
                <a:schemeClr val="bg1"/>
              </a:solidFill>
              <a:highlight>
                <a:srgbClr val="DAE132"/>
              </a:highlight>
            </a:endParaRPr>
          </a:p>
        </p:txBody>
      </p:sp>
      <p:pic>
        <p:nvPicPr>
          <p:cNvPr id="6" name="Google Shape;223;p18">
            <a:extLst>
              <a:ext uri="{FF2B5EF4-FFF2-40B4-BE49-F238E27FC236}">
                <a16:creationId xmlns:a16="http://schemas.microsoft.com/office/drawing/2014/main" id="{B2672E20-F08A-5CA9-B8F2-E65C73F7173B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43849" r="18660"/>
          <a:stretch/>
        </p:blipFill>
        <p:spPr>
          <a:xfrm>
            <a:off x="5262000" y="2112"/>
            <a:ext cx="3882000" cy="685588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224;p18">
            <a:extLst>
              <a:ext uri="{FF2B5EF4-FFF2-40B4-BE49-F238E27FC236}">
                <a16:creationId xmlns:a16="http://schemas.microsoft.com/office/drawing/2014/main" id="{A7C035E4-4700-A7BF-B174-1856BEBCCBFE}"/>
              </a:ext>
            </a:extLst>
          </p:cNvPr>
          <p:cNvSpPr/>
          <p:nvPr/>
        </p:nvSpPr>
        <p:spPr>
          <a:xfrm>
            <a:off x="765008" y="3898310"/>
            <a:ext cx="5618962" cy="2464783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rgbClr val="E2E13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56B147C0-E68B-18C9-B908-53947CDB20EC}"/>
              </a:ext>
            </a:extLst>
          </p:cNvPr>
          <p:cNvSpPr txBox="1"/>
          <p:nvPr/>
        </p:nvSpPr>
        <p:spPr>
          <a:xfrm>
            <a:off x="1033634" y="4251253"/>
            <a:ext cx="4924105" cy="18004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pt-BR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Fontes de dados:</a:t>
            </a:r>
          </a:p>
          <a:p>
            <a:pPr>
              <a:lnSpc>
                <a:spcPct val="90000"/>
              </a:lnSpc>
            </a:pPr>
            <a:endParaRPr lang="pt-BR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Agência Nacional de Aviação Civil – </a:t>
            </a:r>
            <a:r>
              <a:rPr lang="pt-BR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ANAC</a:t>
            </a:r>
            <a:endParaRPr lang="pt-BR" sz="9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U.S. </a:t>
            </a:r>
            <a:r>
              <a:rPr lang="pt-BR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Department</a:t>
            </a:r>
            <a:r>
              <a:rPr lang="pt-B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B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Transportation / Bureau </a:t>
            </a:r>
            <a:r>
              <a:rPr lang="pt-BR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B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Transportation </a:t>
            </a:r>
            <a:r>
              <a:rPr lang="pt-BR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Statistics</a:t>
            </a:r>
            <a:r>
              <a:rPr lang="pt-B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pt-BR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DOT/BTS</a:t>
            </a:r>
            <a:endParaRPr lang="pt-BR" sz="2000" b="1" dirty="0"/>
          </a:p>
        </p:txBody>
      </p:sp>
    </p:spTree>
    <p:extLst>
      <p:ext uri="{BB962C8B-B14F-4D97-AF65-F5344CB8AC3E}">
        <p14:creationId xmlns:p14="http://schemas.microsoft.com/office/powerpoint/2010/main" val="3770617504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63921-E5C7-4EA2-937E-8982B6CA2D2B}"/>
              </a:ext>
            </a:extLst>
          </p:cNvPr>
          <p:cNvSpPr txBox="1">
            <a:spLocks/>
          </p:cNvSpPr>
          <p:nvPr/>
        </p:nvSpPr>
        <p:spPr bwMode="auto">
          <a:xfrm>
            <a:off x="391886" y="637942"/>
            <a:ext cx="8360228" cy="5459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en-US"/>
            </a:defPPr>
            <a:lvl1pPr marL="12700" marR="354330">
              <a:lnSpc>
                <a:spcPct val="114999"/>
              </a:lnSpc>
              <a:spcBef>
                <a:spcPts val="100"/>
              </a:spcBef>
              <a:defRPr sz="3200" b="1" spc="580">
                <a:solidFill>
                  <a:srgbClr val="0F7A6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pt-BR" altLang="pt-BR" spc="0" dirty="0"/>
              <a:t>O QUE SÃO CUSTOS DE TRANSAÇÃO?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E9D1EAEA-86A1-F090-9EB8-F2793A940281}"/>
              </a:ext>
            </a:extLst>
          </p:cNvPr>
          <p:cNvSpPr txBox="1"/>
          <p:nvPr/>
        </p:nvSpPr>
        <p:spPr>
          <a:xfrm>
            <a:off x="796322" y="1893074"/>
            <a:ext cx="6915958" cy="54591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pt-B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Há muitas </a:t>
            </a:r>
            <a:r>
              <a:rPr lang="pt-BR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definições diferentes</a:t>
            </a:r>
            <a:r>
              <a:rPr lang="pt-B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Variam de autor para autor e do setor estudado</a:t>
            </a:r>
          </a:p>
          <a:p>
            <a:pPr>
              <a:lnSpc>
                <a:spcPct val="90000"/>
              </a:lnSpc>
            </a:pPr>
            <a:endParaRPr lang="pt-BR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endParaRPr lang="pt-BR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endParaRPr lang="pt-BR" sz="9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endParaRPr lang="pt-BR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endParaRPr lang="pt-BR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endParaRPr lang="pt-BR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endParaRPr lang="pt-BR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0BC8D6D-49B2-13F3-12B3-22FAF4F1803B}"/>
              </a:ext>
            </a:extLst>
          </p:cNvPr>
          <p:cNvSpPr txBox="1"/>
          <p:nvPr/>
        </p:nvSpPr>
        <p:spPr>
          <a:xfrm>
            <a:off x="742697" y="2938117"/>
            <a:ext cx="765860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pt-B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É </a:t>
            </a:r>
            <a:r>
              <a:rPr lang="pt-BR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difícil medi-los </a:t>
            </a:r>
            <a:r>
              <a:rPr lang="pt-B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porque os sistemas de contabilidade não estão preparados para isso</a:t>
            </a:r>
          </a:p>
          <a:p>
            <a:pPr>
              <a:lnSpc>
                <a:spcPct val="90000"/>
              </a:lnSpc>
            </a:pPr>
            <a:endParaRPr lang="pt-BR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endParaRPr lang="pt-BR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B2B3DB8B-4F92-D028-80D1-96871F95AB27}"/>
              </a:ext>
            </a:extLst>
          </p:cNvPr>
          <p:cNvSpPr txBox="1"/>
          <p:nvPr/>
        </p:nvSpPr>
        <p:spPr>
          <a:xfrm>
            <a:off x="742697" y="4085194"/>
            <a:ext cx="72297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pt-B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definição aqui utilizada é que custos de transação são </a:t>
            </a:r>
            <a:r>
              <a:rPr lang="pt-BR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todos os custos que emergem de uma transação</a:t>
            </a:r>
            <a:endParaRPr lang="pt-BR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endParaRPr lang="pt-BR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8148B861-4A27-E1B2-B5A8-DEB9C3E61D5F}"/>
              </a:ext>
            </a:extLst>
          </p:cNvPr>
          <p:cNvSpPr txBox="1"/>
          <p:nvPr/>
        </p:nvSpPr>
        <p:spPr>
          <a:xfrm>
            <a:off x="742697" y="5270408"/>
            <a:ext cx="71401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pt-BR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Custos e despesas totais </a:t>
            </a:r>
            <a:r>
              <a:rPr lang="pt-B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 Custos de produção + custos/despesas de transação </a:t>
            </a:r>
          </a:p>
        </p:txBody>
      </p:sp>
      <p:cxnSp>
        <p:nvCxnSpPr>
          <p:cNvPr id="10" name="Google Shape;334;p21">
            <a:extLst>
              <a:ext uri="{FF2B5EF4-FFF2-40B4-BE49-F238E27FC236}">
                <a16:creationId xmlns:a16="http://schemas.microsoft.com/office/drawing/2014/main" id="{2E5293A4-7EB1-0402-B593-CC842130DB4F}"/>
              </a:ext>
            </a:extLst>
          </p:cNvPr>
          <p:cNvCxnSpPr/>
          <p:nvPr/>
        </p:nvCxnSpPr>
        <p:spPr>
          <a:xfrm>
            <a:off x="314401" y="2577493"/>
            <a:ext cx="7879800" cy="0"/>
          </a:xfrm>
          <a:prstGeom prst="straightConnector1">
            <a:avLst/>
          </a:prstGeom>
          <a:noFill/>
          <a:ln w="9525" cap="flat" cmpd="sng">
            <a:solidFill>
              <a:srgbClr val="03786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" name="Google Shape;334;p21">
            <a:extLst>
              <a:ext uri="{FF2B5EF4-FFF2-40B4-BE49-F238E27FC236}">
                <a16:creationId xmlns:a16="http://schemas.microsoft.com/office/drawing/2014/main" id="{E0DFA905-03A3-2A60-A0F5-1A25DE6F289E}"/>
              </a:ext>
            </a:extLst>
          </p:cNvPr>
          <p:cNvCxnSpPr/>
          <p:nvPr/>
        </p:nvCxnSpPr>
        <p:spPr>
          <a:xfrm>
            <a:off x="314401" y="3738561"/>
            <a:ext cx="7879800" cy="0"/>
          </a:xfrm>
          <a:prstGeom prst="straightConnector1">
            <a:avLst/>
          </a:prstGeom>
          <a:noFill/>
          <a:ln w="9525" cap="flat" cmpd="sng">
            <a:solidFill>
              <a:srgbClr val="03786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" name="Google Shape;334;p21">
            <a:extLst>
              <a:ext uri="{FF2B5EF4-FFF2-40B4-BE49-F238E27FC236}">
                <a16:creationId xmlns:a16="http://schemas.microsoft.com/office/drawing/2014/main" id="{83A2D492-4D63-42DA-51B1-24BE232A53FC}"/>
              </a:ext>
            </a:extLst>
          </p:cNvPr>
          <p:cNvCxnSpPr/>
          <p:nvPr/>
        </p:nvCxnSpPr>
        <p:spPr>
          <a:xfrm>
            <a:off x="314401" y="4926339"/>
            <a:ext cx="7879800" cy="0"/>
          </a:xfrm>
          <a:prstGeom prst="straightConnector1">
            <a:avLst/>
          </a:prstGeom>
          <a:noFill/>
          <a:ln w="9525" cap="flat" cmpd="sng">
            <a:solidFill>
              <a:srgbClr val="03786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" name="Google Shape;334;p21">
            <a:extLst>
              <a:ext uri="{FF2B5EF4-FFF2-40B4-BE49-F238E27FC236}">
                <a16:creationId xmlns:a16="http://schemas.microsoft.com/office/drawing/2014/main" id="{2CA06215-BAE2-05B8-B08E-9DE5B66F9A26}"/>
              </a:ext>
            </a:extLst>
          </p:cNvPr>
          <p:cNvCxnSpPr/>
          <p:nvPr/>
        </p:nvCxnSpPr>
        <p:spPr>
          <a:xfrm>
            <a:off x="314401" y="6095262"/>
            <a:ext cx="7879800" cy="0"/>
          </a:xfrm>
          <a:prstGeom prst="straightConnector1">
            <a:avLst/>
          </a:prstGeom>
          <a:noFill/>
          <a:ln w="9525" cap="flat" cmpd="sng">
            <a:solidFill>
              <a:srgbClr val="03786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" name="Google Shape;117;p15">
            <a:extLst>
              <a:ext uri="{FF2B5EF4-FFF2-40B4-BE49-F238E27FC236}">
                <a16:creationId xmlns:a16="http://schemas.microsoft.com/office/drawing/2014/main" id="{016DBE7E-1C2E-B0D7-46FD-0C608E474E86}"/>
              </a:ext>
            </a:extLst>
          </p:cNvPr>
          <p:cNvSpPr/>
          <p:nvPr/>
        </p:nvSpPr>
        <p:spPr>
          <a:xfrm rot="5400000">
            <a:off x="315978" y="2000215"/>
            <a:ext cx="241620" cy="244774"/>
          </a:xfrm>
          <a:prstGeom prst="ellipse">
            <a:avLst/>
          </a:prstGeom>
          <a:solidFill>
            <a:srgbClr val="D9E0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17;p15">
            <a:extLst>
              <a:ext uri="{FF2B5EF4-FFF2-40B4-BE49-F238E27FC236}">
                <a16:creationId xmlns:a16="http://schemas.microsoft.com/office/drawing/2014/main" id="{A03FD65E-8E01-BFAF-892A-15C963E5FD36}"/>
              </a:ext>
            </a:extLst>
          </p:cNvPr>
          <p:cNvSpPr/>
          <p:nvPr/>
        </p:nvSpPr>
        <p:spPr>
          <a:xfrm rot="5400000">
            <a:off x="315978" y="3117862"/>
            <a:ext cx="241620" cy="244774"/>
          </a:xfrm>
          <a:prstGeom prst="ellipse">
            <a:avLst/>
          </a:prstGeom>
          <a:solidFill>
            <a:srgbClr val="D9E0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17;p15">
            <a:extLst>
              <a:ext uri="{FF2B5EF4-FFF2-40B4-BE49-F238E27FC236}">
                <a16:creationId xmlns:a16="http://schemas.microsoft.com/office/drawing/2014/main" id="{877D5E95-85C8-8B96-0A66-3CE5FBB6E244}"/>
              </a:ext>
            </a:extLst>
          </p:cNvPr>
          <p:cNvSpPr/>
          <p:nvPr/>
        </p:nvSpPr>
        <p:spPr>
          <a:xfrm rot="5400000">
            <a:off x="341170" y="4262570"/>
            <a:ext cx="241620" cy="244774"/>
          </a:xfrm>
          <a:prstGeom prst="ellipse">
            <a:avLst/>
          </a:prstGeom>
          <a:solidFill>
            <a:srgbClr val="D9E0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17;p15">
            <a:extLst>
              <a:ext uri="{FF2B5EF4-FFF2-40B4-BE49-F238E27FC236}">
                <a16:creationId xmlns:a16="http://schemas.microsoft.com/office/drawing/2014/main" id="{5EF693DA-9D5B-6D33-5623-1665068162D9}"/>
              </a:ext>
            </a:extLst>
          </p:cNvPr>
          <p:cNvSpPr/>
          <p:nvPr/>
        </p:nvSpPr>
        <p:spPr>
          <a:xfrm rot="5400000">
            <a:off x="341170" y="5412118"/>
            <a:ext cx="241620" cy="244774"/>
          </a:xfrm>
          <a:prstGeom prst="ellipse">
            <a:avLst/>
          </a:prstGeom>
          <a:solidFill>
            <a:srgbClr val="D9E0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4425105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63921-E5C7-4EA2-937E-8982B6CA2D2B}"/>
              </a:ext>
            </a:extLst>
          </p:cNvPr>
          <p:cNvSpPr txBox="1">
            <a:spLocks/>
          </p:cNvSpPr>
          <p:nvPr/>
        </p:nvSpPr>
        <p:spPr bwMode="auto">
          <a:xfrm>
            <a:off x="391886" y="619088"/>
            <a:ext cx="8360228" cy="5459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en-US"/>
            </a:defPPr>
            <a:lvl1pPr marL="12700" marR="354330">
              <a:lnSpc>
                <a:spcPct val="114999"/>
              </a:lnSpc>
              <a:spcBef>
                <a:spcPts val="100"/>
              </a:spcBef>
              <a:defRPr sz="3200" b="1" spc="0">
                <a:solidFill>
                  <a:srgbClr val="0F7A6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pt-BR" altLang="pt-BR" dirty="0"/>
              <a:t>CORRESPONDÊNCIA DE CONTAS APLICADA</a:t>
            </a:r>
          </a:p>
        </p:txBody>
      </p:sp>
      <p:pic>
        <p:nvPicPr>
          <p:cNvPr id="3" name="Google Shape;193;p17">
            <a:extLst>
              <a:ext uri="{FF2B5EF4-FFF2-40B4-BE49-F238E27FC236}">
                <a16:creationId xmlns:a16="http://schemas.microsoft.com/office/drawing/2014/main" id="{87B306AA-0DAB-F1BA-D3A3-67C597C181B6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11085" y="1901034"/>
            <a:ext cx="3881280" cy="225366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99;p17">
            <a:extLst>
              <a:ext uri="{FF2B5EF4-FFF2-40B4-BE49-F238E27FC236}">
                <a16:creationId xmlns:a16="http://schemas.microsoft.com/office/drawing/2014/main" id="{FC1AE25A-3234-7136-F967-6FAA42BA1266}"/>
              </a:ext>
            </a:extLst>
          </p:cNvPr>
          <p:cNvSpPr txBox="1"/>
          <p:nvPr/>
        </p:nvSpPr>
        <p:spPr>
          <a:xfrm>
            <a:off x="479806" y="1943008"/>
            <a:ext cx="3844533" cy="1415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rtl="0">
              <a:buClr>
                <a:schemeClr val="dk1"/>
              </a:buClr>
              <a:buSzPts val="1100"/>
              <a:buFont typeface="Arial"/>
              <a:buNone/>
            </a:pPr>
            <a:r>
              <a:rPr lang="pt-BR" sz="2000" b="1" dirty="0">
                <a:solidFill>
                  <a:schemeClr val="l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ANAC</a:t>
            </a:r>
          </a:p>
          <a:p>
            <a:pPr marL="0" lvl="0" indent="0" rtl="0">
              <a:buClr>
                <a:schemeClr val="dk1"/>
              </a:buClr>
              <a:buSzPts val="1100"/>
              <a:buFont typeface="Arial"/>
              <a:buNone/>
            </a:pPr>
            <a:r>
              <a:rPr lang="pt-BR" sz="2000" b="1" dirty="0">
                <a:solidFill>
                  <a:schemeClr val="l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pt-BR" sz="2000" b="1" dirty="0" err="1">
                <a:solidFill>
                  <a:schemeClr val="l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Account</a:t>
            </a:r>
            <a:r>
              <a:rPr lang="pt-BR" sz="2000" b="1" dirty="0">
                <a:solidFill>
                  <a:schemeClr val="l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000" b="1" dirty="0" err="1">
                <a:solidFill>
                  <a:schemeClr val="l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code</a:t>
            </a:r>
            <a:r>
              <a:rPr lang="pt-BR" sz="2000" b="1" dirty="0">
                <a:solidFill>
                  <a:schemeClr val="l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000" b="1" dirty="0" err="1">
                <a:solidFill>
                  <a:schemeClr val="l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BR" sz="2000" b="1" dirty="0">
                <a:solidFill>
                  <a:schemeClr val="l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000" b="1" dirty="0" err="1">
                <a:solidFill>
                  <a:schemeClr val="l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BR" sz="2000" b="1" dirty="0">
                <a:solidFill>
                  <a:schemeClr val="l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endParaRPr sz="2000" b="1" dirty="0">
              <a:solidFill>
                <a:schemeClr val="lt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rtl="0">
              <a:buNone/>
            </a:pPr>
            <a:endParaRPr lang="pt-BR" sz="2000" b="1" dirty="0">
              <a:solidFill>
                <a:schemeClr val="lt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rtl="0">
              <a:buNone/>
            </a:pPr>
            <a:r>
              <a:rPr lang="pt-BR" sz="2000" b="1" dirty="0">
                <a:solidFill>
                  <a:schemeClr val="l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8.1 </a:t>
            </a:r>
            <a:r>
              <a:rPr lang="pt-BR" sz="2000" b="1" dirty="0" err="1">
                <a:solidFill>
                  <a:schemeClr val="l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Commercial</a:t>
            </a:r>
            <a:r>
              <a:rPr lang="pt-BR" sz="2000" b="1" dirty="0">
                <a:solidFill>
                  <a:schemeClr val="l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000" b="1" dirty="0" err="1">
                <a:solidFill>
                  <a:schemeClr val="l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expenses</a:t>
            </a:r>
            <a:endParaRPr lang="pt-BR" sz="2000" b="1" dirty="0">
              <a:solidFill>
                <a:schemeClr val="lt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4" name="Google Shape;334;p21">
            <a:extLst>
              <a:ext uri="{FF2B5EF4-FFF2-40B4-BE49-F238E27FC236}">
                <a16:creationId xmlns:a16="http://schemas.microsoft.com/office/drawing/2014/main" id="{C5CE19E5-02A4-B525-7DCC-34D44872B9EA}"/>
              </a:ext>
            </a:extLst>
          </p:cNvPr>
          <p:cNvCxnSpPr>
            <a:cxnSpLocks/>
          </p:cNvCxnSpPr>
          <p:nvPr/>
        </p:nvCxnSpPr>
        <p:spPr>
          <a:xfrm>
            <a:off x="563264" y="2881353"/>
            <a:ext cx="3374577" cy="0"/>
          </a:xfrm>
          <a:prstGeom prst="straightConnector1">
            <a:avLst/>
          </a:prstGeom>
          <a:noFill/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6" name="Google Shape;193;p17">
            <a:extLst>
              <a:ext uri="{FF2B5EF4-FFF2-40B4-BE49-F238E27FC236}">
                <a16:creationId xmlns:a16="http://schemas.microsoft.com/office/drawing/2014/main" id="{0F0C321D-EFA3-80FC-F6FB-4CC97EFDF95D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782916" y="1901033"/>
            <a:ext cx="3881280" cy="350052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99;p17">
            <a:extLst>
              <a:ext uri="{FF2B5EF4-FFF2-40B4-BE49-F238E27FC236}">
                <a16:creationId xmlns:a16="http://schemas.microsoft.com/office/drawing/2014/main" id="{9C344318-56A8-7B7E-2044-1281087165D0}"/>
              </a:ext>
            </a:extLst>
          </p:cNvPr>
          <p:cNvSpPr txBox="1"/>
          <p:nvPr/>
        </p:nvSpPr>
        <p:spPr>
          <a:xfrm>
            <a:off x="4951637" y="1943008"/>
            <a:ext cx="3712557" cy="3262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rtl="0">
              <a:buClr>
                <a:schemeClr val="dk1"/>
              </a:buClr>
              <a:buSzPts val="1100"/>
              <a:buFont typeface="Arial"/>
              <a:buNone/>
            </a:pPr>
            <a:r>
              <a:rPr lang="pt-BR" sz="2000" b="1" dirty="0">
                <a:solidFill>
                  <a:schemeClr val="l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 DOT</a:t>
            </a:r>
          </a:p>
          <a:p>
            <a:pPr marL="0" lvl="0" indent="0" rtl="0">
              <a:buClr>
                <a:schemeClr val="dk1"/>
              </a:buClr>
              <a:buSzPts val="1100"/>
              <a:buFont typeface="Arial"/>
              <a:buNone/>
            </a:pPr>
            <a:r>
              <a:rPr lang="pt-BR" sz="2000" b="1" dirty="0">
                <a:solidFill>
                  <a:schemeClr val="l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pt-BR" sz="2000" b="1" dirty="0" err="1">
                <a:solidFill>
                  <a:schemeClr val="l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Account</a:t>
            </a:r>
            <a:r>
              <a:rPr lang="pt-BR" sz="2000" b="1" dirty="0">
                <a:solidFill>
                  <a:schemeClr val="l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000" b="1" dirty="0" err="1">
                <a:solidFill>
                  <a:schemeClr val="l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code</a:t>
            </a:r>
            <a:r>
              <a:rPr lang="pt-BR" sz="2000" b="1" dirty="0">
                <a:solidFill>
                  <a:schemeClr val="l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000" b="1" dirty="0" err="1">
                <a:solidFill>
                  <a:schemeClr val="l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BR" sz="2000" b="1" dirty="0">
                <a:solidFill>
                  <a:schemeClr val="l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000" b="1" dirty="0" err="1">
                <a:solidFill>
                  <a:schemeClr val="l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BR" sz="2000" b="1" dirty="0">
                <a:solidFill>
                  <a:schemeClr val="l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endParaRPr sz="2000" b="1" dirty="0">
              <a:solidFill>
                <a:schemeClr val="lt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rtl="0">
              <a:buNone/>
            </a:pPr>
            <a:endParaRPr lang="pt-BR" sz="2000" b="1" dirty="0">
              <a:solidFill>
                <a:schemeClr val="lt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rtl="0">
              <a:buNone/>
            </a:pPr>
            <a:r>
              <a:rPr lang="pt-BR" sz="2000" b="1" dirty="0">
                <a:solidFill>
                  <a:schemeClr val="l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00220 </a:t>
            </a:r>
            <a:r>
              <a:rPr lang="pt-BR" sz="2000" b="1" dirty="0" err="1">
                <a:solidFill>
                  <a:schemeClr val="l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Advertising</a:t>
            </a:r>
            <a:r>
              <a:rPr lang="pt-BR" sz="2000" b="1" dirty="0">
                <a:solidFill>
                  <a:schemeClr val="l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000" b="1" dirty="0" err="1">
                <a:solidFill>
                  <a:schemeClr val="l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BR" sz="2000" b="1" dirty="0">
                <a:solidFill>
                  <a:schemeClr val="l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000" b="1" dirty="0" err="1">
                <a:solidFill>
                  <a:schemeClr val="l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other</a:t>
            </a:r>
            <a:r>
              <a:rPr lang="pt-BR" sz="2000" b="1" dirty="0">
                <a:solidFill>
                  <a:schemeClr val="l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000" b="1" dirty="0" err="1">
                <a:solidFill>
                  <a:schemeClr val="l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promotions</a:t>
            </a:r>
            <a:endParaRPr lang="pt-BR" sz="2000" b="1" dirty="0">
              <a:solidFill>
                <a:schemeClr val="lt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rtl="0">
              <a:buNone/>
            </a:pPr>
            <a:r>
              <a:rPr lang="pt-BR" sz="2000" b="1" dirty="0">
                <a:solidFill>
                  <a:schemeClr val="l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00230 Communication</a:t>
            </a:r>
          </a:p>
          <a:p>
            <a:pPr marL="0" lvl="0" indent="0" rtl="0">
              <a:buNone/>
            </a:pPr>
            <a:r>
              <a:rPr lang="pt-BR" sz="2000" b="1" dirty="0">
                <a:solidFill>
                  <a:schemeClr val="l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00260 </a:t>
            </a:r>
            <a:r>
              <a:rPr lang="pt-BR" sz="2000" b="1" dirty="0" err="1">
                <a:solidFill>
                  <a:schemeClr val="l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Traffic</a:t>
            </a:r>
            <a:r>
              <a:rPr lang="pt-BR" sz="2000" b="1" dirty="0">
                <a:solidFill>
                  <a:schemeClr val="l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000" b="1" dirty="0" err="1">
                <a:solidFill>
                  <a:schemeClr val="l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commissions</a:t>
            </a:r>
            <a:r>
              <a:rPr lang="pt-BR" sz="2000" b="1" dirty="0">
                <a:solidFill>
                  <a:schemeClr val="l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pt-BR" sz="2000" b="1" dirty="0" err="1">
                <a:solidFill>
                  <a:schemeClr val="l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passenger</a:t>
            </a:r>
            <a:endParaRPr lang="pt-BR" sz="2000" b="1" dirty="0">
              <a:solidFill>
                <a:schemeClr val="lt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rtl="0">
              <a:buNone/>
            </a:pPr>
            <a:r>
              <a:rPr lang="pt-BR" sz="2000" b="1" dirty="0">
                <a:solidFill>
                  <a:schemeClr val="l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00270 </a:t>
            </a:r>
            <a:r>
              <a:rPr lang="pt-BR" sz="2000" b="1" dirty="0" err="1">
                <a:solidFill>
                  <a:schemeClr val="l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Traffic</a:t>
            </a:r>
            <a:r>
              <a:rPr lang="pt-BR" sz="2000" b="1" dirty="0">
                <a:solidFill>
                  <a:schemeClr val="l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000" b="1" dirty="0" err="1">
                <a:solidFill>
                  <a:schemeClr val="l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commissions</a:t>
            </a:r>
            <a:r>
              <a:rPr lang="pt-BR" sz="2000" b="1" dirty="0">
                <a:solidFill>
                  <a:schemeClr val="l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cargo</a:t>
            </a:r>
          </a:p>
        </p:txBody>
      </p:sp>
      <p:cxnSp>
        <p:nvCxnSpPr>
          <p:cNvPr id="18" name="Google Shape;334;p21">
            <a:extLst>
              <a:ext uri="{FF2B5EF4-FFF2-40B4-BE49-F238E27FC236}">
                <a16:creationId xmlns:a16="http://schemas.microsoft.com/office/drawing/2014/main" id="{92FDABDF-8CB6-8D6E-AD31-87358E192642}"/>
              </a:ext>
            </a:extLst>
          </p:cNvPr>
          <p:cNvCxnSpPr>
            <a:cxnSpLocks/>
          </p:cNvCxnSpPr>
          <p:nvPr/>
        </p:nvCxnSpPr>
        <p:spPr>
          <a:xfrm>
            <a:off x="5035095" y="2881353"/>
            <a:ext cx="3374577" cy="0"/>
          </a:xfrm>
          <a:prstGeom prst="straightConnector1">
            <a:avLst/>
          </a:prstGeom>
          <a:noFill/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9" name="Google Shape;105;p15">
            <a:extLst>
              <a:ext uri="{FF2B5EF4-FFF2-40B4-BE49-F238E27FC236}">
                <a16:creationId xmlns:a16="http://schemas.microsoft.com/office/drawing/2014/main" id="{DF1C28BC-C3B7-5886-0DB0-260BFA97056F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3264" y="1527596"/>
            <a:ext cx="256800" cy="170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106;p15">
            <a:extLst>
              <a:ext uri="{FF2B5EF4-FFF2-40B4-BE49-F238E27FC236}">
                <a16:creationId xmlns:a16="http://schemas.microsoft.com/office/drawing/2014/main" id="{9B20C7F5-1006-1728-FEFC-1A455F602CF1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35095" y="1535145"/>
            <a:ext cx="256800" cy="157998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107;p15">
            <a:extLst>
              <a:ext uri="{FF2B5EF4-FFF2-40B4-BE49-F238E27FC236}">
                <a16:creationId xmlns:a16="http://schemas.microsoft.com/office/drawing/2014/main" id="{196AC6DC-30AC-4B5E-9DF6-8044826F0262}"/>
              </a:ext>
            </a:extLst>
          </p:cNvPr>
          <p:cNvSpPr txBox="1"/>
          <p:nvPr/>
        </p:nvSpPr>
        <p:spPr>
          <a:xfrm>
            <a:off x="5291895" y="1395421"/>
            <a:ext cx="8700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>
                <a:solidFill>
                  <a:schemeClr val="dk2"/>
                </a:solidFill>
              </a:rPr>
              <a:t>EUA</a:t>
            </a:r>
            <a:endParaRPr sz="1200"/>
          </a:p>
        </p:txBody>
      </p:sp>
      <p:sp>
        <p:nvSpPr>
          <p:cNvPr id="22" name="Google Shape;120;p15">
            <a:extLst>
              <a:ext uri="{FF2B5EF4-FFF2-40B4-BE49-F238E27FC236}">
                <a16:creationId xmlns:a16="http://schemas.microsoft.com/office/drawing/2014/main" id="{6799C267-3233-64E4-F337-92CC6506FAF1}"/>
              </a:ext>
            </a:extLst>
          </p:cNvPr>
          <p:cNvSpPr txBox="1"/>
          <p:nvPr/>
        </p:nvSpPr>
        <p:spPr>
          <a:xfrm>
            <a:off x="823964" y="1395421"/>
            <a:ext cx="8700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>
                <a:solidFill>
                  <a:schemeClr val="dk2"/>
                </a:solidFill>
              </a:rPr>
              <a:t>BRA</a:t>
            </a:r>
            <a:endParaRPr sz="1200"/>
          </a:p>
        </p:txBody>
      </p:sp>
      <p:cxnSp>
        <p:nvCxnSpPr>
          <p:cNvPr id="23" name="Google Shape;121;p15">
            <a:extLst>
              <a:ext uri="{FF2B5EF4-FFF2-40B4-BE49-F238E27FC236}">
                <a16:creationId xmlns:a16="http://schemas.microsoft.com/office/drawing/2014/main" id="{3BBFF7D4-9BC3-F309-5C06-E082677315F7}"/>
              </a:ext>
            </a:extLst>
          </p:cNvPr>
          <p:cNvCxnSpPr>
            <a:cxnSpLocks/>
          </p:cNvCxnSpPr>
          <p:nvPr/>
        </p:nvCxnSpPr>
        <p:spPr>
          <a:xfrm>
            <a:off x="5036745" y="1753807"/>
            <a:ext cx="1043544" cy="0"/>
          </a:xfrm>
          <a:prstGeom prst="straightConnector1">
            <a:avLst/>
          </a:prstGeom>
          <a:noFill/>
          <a:ln w="9525" cap="flat" cmpd="sng">
            <a:solidFill>
              <a:srgbClr val="03786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" name="Google Shape;122;p15">
            <a:extLst>
              <a:ext uri="{FF2B5EF4-FFF2-40B4-BE49-F238E27FC236}">
                <a16:creationId xmlns:a16="http://schemas.microsoft.com/office/drawing/2014/main" id="{E1B6645C-27A1-4DD5-3953-8308370886A2}"/>
              </a:ext>
            </a:extLst>
          </p:cNvPr>
          <p:cNvCxnSpPr/>
          <p:nvPr/>
        </p:nvCxnSpPr>
        <p:spPr>
          <a:xfrm rot="10800000" flipH="1">
            <a:off x="570164" y="1741821"/>
            <a:ext cx="1123800" cy="5700"/>
          </a:xfrm>
          <a:prstGeom prst="straightConnector1">
            <a:avLst/>
          </a:prstGeom>
          <a:noFill/>
          <a:ln w="9525" cap="flat" cmpd="sng">
            <a:solidFill>
              <a:srgbClr val="03786C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511189152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63921-E5C7-4EA2-937E-8982B6CA2D2B}"/>
              </a:ext>
            </a:extLst>
          </p:cNvPr>
          <p:cNvSpPr txBox="1">
            <a:spLocks/>
          </p:cNvSpPr>
          <p:nvPr/>
        </p:nvSpPr>
        <p:spPr bwMode="auto">
          <a:xfrm>
            <a:off x="391886" y="609662"/>
            <a:ext cx="8360228" cy="5459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en-US"/>
            </a:defPPr>
            <a:lvl1pPr marL="12700" marR="354330">
              <a:lnSpc>
                <a:spcPct val="114999"/>
              </a:lnSpc>
              <a:spcBef>
                <a:spcPts val="100"/>
              </a:spcBef>
              <a:defRPr sz="3200" b="1" spc="0">
                <a:solidFill>
                  <a:srgbClr val="0F7A6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pt-BR" altLang="pt-BR" dirty="0"/>
              <a:t>ACHADOS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32B98C97-171D-406E-ACD7-1B997878F24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5854969"/>
              </p:ext>
            </p:extLst>
          </p:nvPr>
        </p:nvGraphicFramePr>
        <p:xfrm>
          <a:off x="162180" y="1715679"/>
          <a:ext cx="8946037" cy="4072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aixaDeTexto 6">
            <a:extLst>
              <a:ext uri="{FF2B5EF4-FFF2-40B4-BE49-F238E27FC236}">
                <a16:creationId xmlns:a16="http://schemas.microsoft.com/office/drawing/2014/main" id="{6D25E010-962D-AF7C-700A-2203C1886635}"/>
              </a:ext>
            </a:extLst>
          </p:cNvPr>
          <p:cNvSpPr txBox="1"/>
          <p:nvPr/>
        </p:nvSpPr>
        <p:spPr>
          <a:xfrm>
            <a:off x="162180" y="6541048"/>
            <a:ext cx="1922106" cy="1959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pt-BR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Sources</a:t>
            </a:r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ANAC, U.S. DOT.</a:t>
            </a:r>
          </a:p>
        </p:txBody>
      </p:sp>
    </p:spTree>
    <p:extLst>
      <p:ext uri="{BB962C8B-B14F-4D97-AF65-F5344CB8AC3E}">
        <p14:creationId xmlns:p14="http://schemas.microsoft.com/office/powerpoint/2010/main" val="1093968046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61447ABE-1AE6-492D-A01F-7DD262ACA01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5253707"/>
              </p:ext>
            </p:extLst>
          </p:nvPr>
        </p:nvGraphicFramePr>
        <p:xfrm>
          <a:off x="391886" y="1338606"/>
          <a:ext cx="8214786" cy="5081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aixaDeTexto 3">
            <a:extLst>
              <a:ext uri="{FF2B5EF4-FFF2-40B4-BE49-F238E27FC236}">
                <a16:creationId xmlns:a16="http://schemas.microsoft.com/office/drawing/2014/main" id="{B817ED22-DEC3-C397-9904-1C58A446C80B}"/>
              </a:ext>
            </a:extLst>
          </p:cNvPr>
          <p:cNvSpPr txBox="1"/>
          <p:nvPr/>
        </p:nvSpPr>
        <p:spPr>
          <a:xfrm>
            <a:off x="152753" y="6569328"/>
            <a:ext cx="1922106" cy="1959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pt-BR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Sources</a:t>
            </a:r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ANAC, U.S. DOT.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B66C1CE-EDAC-F98A-DBB5-69BF59D50F02}"/>
              </a:ext>
            </a:extLst>
          </p:cNvPr>
          <p:cNvSpPr txBox="1">
            <a:spLocks/>
          </p:cNvSpPr>
          <p:nvPr/>
        </p:nvSpPr>
        <p:spPr bwMode="auto">
          <a:xfrm>
            <a:off x="391886" y="609662"/>
            <a:ext cx="8360228" cy="5459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en-US"/>
            </a:defPPr>
            <a:lvl1pPr marL="12700" marR="354330">
              <a:lnSpc>
                <a:spcPct val="114999"/>
              </a:lnSpc>
              <a:spcBef>
                <a:spcPts val="100"/>
              </a:spcBef>
              <a:defRPr sz="3200" b="1" spc="0">
                <a:solidFill>
                  <a:srgbClr val="0F7A6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pt-BR" altLang="pt-BR" dirty="0"/>
              <a:t>ACHADOS</a:t>
            </a:r>
          </a:p>
        </p:txBody>
      </p:sp>
    </p:spTree>
    <p:extLst>
      <p:ext uri="{BB962C8B-B14F-4D97-AF65-F5344CB8AC3E}">
        <p14:creationId xmlns:p14="http://schemas.microsoft.com/office/powerpoint/2010/main" val="2520144688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67A92B00-8BDB-43D6-BEC9-E892460673C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6562142"/>
              </p:ext>
            </p:extLst>
          </p:nvPr>
        </p:nvGraphicFramePr>
        <p:xfrm>
          <a:off x="199887" y="1433926"/>
          <a:ext cx="8633028" cy="47435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:a16="http://schemas.microsoft.com/office/drawing/2014/main" id="{63EB5B08-EBE5-E640-F9A2-48253D4EB933}"/>
              </a:ext>
            </a:extLst>
          </p:cNvPr>
          <p:cNvSpPr txBox="1"/>
          <p:nvPr/>
        </p:nvSpPr>
        <p:spPr>
          <a:xfrm>
            <a:off x="199887" y="6503340"/>
            <a:ext cx="1922106" cy="1959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pt-BR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Sources</a:t>
            </a:r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ANAC, U.S. DOT.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8BEF8CD-E959-8444-6176-8BAA32A7D6B7}"/>
              </a:ext>
            </a:extLst>
          </p:cNvPr>
          <p:cNvSpPr txBox="1">
            <a:spLocks/>
          </p:cNvSpPr>
          <p:nvPr/>
        </p:nvSpPr>
        <p:spPr bwMode="auto">
          <a:xfrm>
            <a:off x="391886" y="609662"/>
            <a:ext cx="8360228" cy="5459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en-US"/>
            </a:defPPr>
            <a:lvl1pPr marL="12700" marR="354330">
              <a:lnSpc>
                <a:spcPct val="114999"/>
              </a:lnSpc>
              <a:spcBef>
                <a:spcPts val="100"/>
              </a:spcBef>
              <a:defRPr sz="3200" b="1" spc="0">
                <a:solidFill>
                  <a:srgbClr val="0F7A6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pt-BR" altLang="pt-BR" dirty="0"/>
              <a:t>ACHADOS</a:t>
            </a:r>
          </a:p>
        </p:txBody>
      </p:sp>
    </p:spTree>
    <p:extLst>
      <p:ext uri="{BB962C8B-B14F-4D97-AF65-F5344CB8AC3E}">
        <p14:creationId xmlns:p14="http://schemas.microsoft.com/office/powerpoint/2010/main" val="1474675283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6812C2BC-2B9A-4BBC-A05B-7D9496FCC31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9265012"/>
              </p:ext>
            </p:extLst>
          </p:nvPr>
        </p:nvGraphicFramePr>
        <p:xfrm>
          <a:off x="391886" y="1725104"/>
          <a:ext cx="8360228" cy="41383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:a16="http://schemas.microsoft.com/office/drawing/2014/main" id="{43A6DB84-1153-0163-0440-84D0C3FF2C44}"/>
              </a:ext>
            </a:extLst>
          </p:cNvPr>
          <p:cNvSpPr txBox="1"/>
          <p:nvPr/>
        </p:nvSpPr>
        <p:spPr>
          <a:xfrm>
            <a:off x="181033" y="6578755"/>
            <a:ext cx="1922106" cy="1959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pt-BR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Sources</a:t>
            </a:r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ANAC, U.S. DOT.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AE40452-71AB-A58A-A597-4679468855F0}"/>
              </a:ext>
            </a:extLst>
          </p:cNvPr>
          <p:cNvSpPr txBox="1">
            <a:spLocks/>
          </p:cNvSpPr>
          <p:nvPr/>
        </p:nvSpPr>
        <p:spPr bwMode="auto">
          <a:xfrm>
            <a:off x="391886" y="609662"/>
            <a:ext cx="8360228" cy="5459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en-US"/>
            </a:defPPr>
            <a:lvl1pPr marL="12700" marR="354330">
              <a:lnSpc>
                <a:spcPct val="114999"/>
              </a:lnSpc>
              <a:spcBef>
                <a:spcPts val="100"/>
              </a:spcBef>
              <a:defRPr sz="3200" b="1" spc="0">
                <a:solidFill>
                  <a:srgbClr val="0F7A6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pt-BR" altLang="pt-BR" dirty="0"/>
              <a:t>ACHADOS</a:t>
            </a:r>
          </a:p>
        </p:txBody>
      </p:sp>
    </p:spTree>
    <p:extLst>
      <p:ext uri="{BB962C8B-B14F-4D97-AF65-F5344CB8AC3E}">
        <p14:creationId xmlns:p14="http://schemas.microsoft.com/office/powerpoint/2010/main" val="1103530028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1_HP_Standard_16x9">
  <a:themeElements>
    <a:clrScheme name="HP">
      <a:dk1>
        <a:sysClr val="windowText" lastClr="000000"/>
      </a:dk1>
      <a:lt1>
        <a:sysClr val="window" lastClr="FFFFFF"/>
      </a:lt1>
      <a:dk2>
        <a:srgbClr val="535455"/>
      </a:dk2>
      <a:lt2>
        <a:srgbClr val="E5E8E8"/>
      </a:lt2>
      <a:accent1>
        <a:srgbClr val="0096D6"/>
      </a:accent1>
      <a:accent2>
        <a:srgbClr val="822980"/>
      </a:accent2>
      <a:accent3>
        <a:srgbClr val="87898B"/>
      </a:accent3>
      <a:accent4>
        <a:srgbClr val="99D5EF"/>
      </a:accent4>
      <a:accent5>
        <a:srgbClr val="C094BF"/>
      </a:accent5>
      <a:accent6>
        <a:srgbClr val="B9B8BB"/>
      </a:accent6>
      <a:hlink>
        <a:srgbClr val="0096D6"/>
      </a:hlink>
      <a:folHlink>
        <a:srgbClr val="87898B"/>
      </a:folHlink>
    </a:clrScheme>
    <a:fontScheme name="HP Simplified">
      <a:majorFont>
        <a:latin typeface="HP Simplified"/>
        <a:ea typeface=""/>
        <a:cs typeface=""/>
      </a:majorFont>
      <a:minorFont>
        <a:latin typeface="HP Simplifi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9050">
          <a:solidFill>
            <a:schemeClr val="accent1"/>
          </a:solidFill>
          <a:miter lim="800000"/>
        </a:ln>
      </a:spPr>
      <a:bodyPr rtlCol="0" anchor="ctr"/>
      <a:lstStyle>
        <a:defPPr algn="ctr">
          <a:lnSpc>
            <a:spcPct val="90000"/>
          </a:lnSpc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lnSpc>
            <a:spcPct val="90000"/>
          </a:lnSpc>
          <a:defRPr dirty="0" err="1" smtClean="0"/>
        </a:defPPr>
      </a:lstStyle>
    </a:txDef>
  </a:objectDefaults>
  <a:extraClrSchemeLst/>
  <a:custClrLst>
    <a:custClr name="65% HP blue">
      <a:srgbClr val="59BBE4"/>
    </a:custClr>
    <a:custClr name="15% HP blue">
      <a:srgbClr val="D9EFF9"/>
    </a:custClr>
    <a:custClr name="Green">
      <a:srgbClr val="008B2C"/>
    </a:custClr>
    <a:custClr name="75% Green">
      <a:srgbClr val="40A85F"/>
    </a:custClr>
    <a:custClr name="50% Green">
      <a:srgbClr val="7FC594"/>
    </a:custClr>
    <a:custClr name="25% Green">
      <a:srgbClr val="BFE2CA"/>
    </a:custClr>
    <a:custClr name="Orange">
      <a:srgbClr val="F05332"/>
    </a:custClr>
    <a:custClr name="75% Orange">
      <a:srgbClr val="F47E65"/>
    </a:custClr>
    <a:custClr name="50% Orange">
      <a:srgbClr val="F7A998"/>
    </a:custClr>
    <a:custClr name="25% Orange">
      <a:srgbClr val="FBD4C0"/>
    </a:custClr>
  </a:custClrLst>
</a:theme>
</file>

<file path=ppt/theme/theme2.xml><?xml version="1.0" encoding="utf-8"?>
<a:theme xmlns:a="http://schemas.openxmlformats.org/drawingml/2006/main" name="HP_Standard_16x9">
  <a:themeElements>
    <a:clrScheme name="HP">
      <a:dk1>
        <a:sysClr val="windowText" lastClr="000000"/>
      </a:dk1>
      <a:lt1>
        <a:sysClr val="window" lastClr="FFFFFF"/>
      </a:lt1>
      <a:dk2>
        <a:srgbClr val="535455"/>
      </a:dk2>
      <a:lt2>
        <a:srgbClr val="E5E8E8"/>
      </a:lt2>
      <a:accent1>
        <a:srgbClr val="0096D6"/>
      </a:accent1>
      <a:accent2>
        <a:srgbClr val="822980"/>
      </a:accent2>
      <a:accent3>
        <a:srgbClr val="87898B"/>
      </a:accent3>
      <a:accent4>
        <a:srgbClr val="99D5EF"/>
      </a:accent4>
      <a:accent5>
        <a:srgbClr val="C094BF"/>
      </a:accent5>
      <a:accent6>
        <a:srgbClr val="B9B8BB"/>
      </a:accent6>
      <a:hlink>
        <a:srgbClr val="0096D6"/>
      </a:hlink>
      <a:folHlink>
        <a:srgbClr val="87898B"/>
      </a:folHlink>
    </a:clrScheme>
    <a:fontScheme name="HP Simplified">
      <a:majorFont>
        <a:latin typeface="HP Simplified"/>
        <a:ea typeface=""/>
        <a:cs typeface=""/>
      </a:majorFont>
      <a:minorFont>
        <a:latin typeface="HP Simplifi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9050">
          <a:solidFill>
            <a:schemeClr val="accent1"/>
          </a:solidFill>
          <a:miter lim="800000"/>
        </a:ln>
      </a:spPr>
      <a:bodyPr rtlCol="0" anchor="ctr"/>
      <a:lstStyle>
        <a:defPPr algn="ctr">
          <a:lnSpc>
            <a:spcPct val="90000"/>
          </a:lnSpc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lnSpc>
            <a:spcPct val="90000"/>
          </a:lnSpc>
          <a:defRPr dirty="0" err="1" smtClean="0"/>
        </a:defPPr>
      </a:lstStyle>
    </a:txDef>
  </a:objectDefaults>
  <a:extraClrSchemeLst/>
  <a:custClrLst>
    <a:custClr name="65% HP blue">
      <a:srgbClr val="59BBE4"/>
    </a:custClr>
    <a:custClr name="15% HP blue">
      <a:srgbClr val="D9EFF9"/>
    </a:custClr>
    <a:custClr name="Green">
      <a:srgbClr val="008B2C"/>
    </a:custClr>
    <a:custClr name="75% Green">
      <a:srgbClr val="40A85F"/>
    </a:custClr>
    <a:custClr name="50% Green">
      <a:srgbClr val="7FC594"/>
    </a:custClr>
    <a:custClr name="25% Green">
      <a:srgbClr val="BFE2CA"/>
    </a:custClr>
    <a:custClr name="Orange">
      <a:srgbClr val="F05332"/>
    </a:custClr>
    <a:custClr name="75% Orange">
      <a:srgbClr val="F47E65"/>
    </a:custClr>
    <a:custClr name="50% Orange">
      <a:srgbClr val="F7A998"/>
    </a:custClr>
    <a:custClr name="25% Orange">
      <a:srgbClr val="FBD4C0"/>
    </a:custClr>
  </a:custClrLst>
</a:theme>
</file>

<file path=ppt/theme/theme3.xml><?xml version="1.0" encoding="utf-8"?>
<a:theme xmlns:a="http://schemas.openxmlformats.org/drawingml/2006/main" name="Tema do Office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26519cc-bf79-407b-b54b-c756ebae9bc9" xsi:nil="true"/>
    <lcf76f155ced4ddcb4097134ff3c332f xmlns="75c046b3-180d-4505-8813-dc561af32e29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BA33A98D40C83647BCC31396D0978311" ma:contentTypeVersion="18" ma:contentTypeDescription="Crie um novo documento." ma:contentTypeScope="" ma:versionID="f12ffecff6d7a4ae05b924fb5c7121ea">
  <xsd:schema xmlns:xsd="http://www.w3.org/2001/XMLSchema" xmlns:xs="http://www.w3.org/2001/XMLSchema" xmlns:p="http://schemas.microsoft.com/office/2006/metadata/properties" xmlns:ns2="75c046b3-180d-4505-8813-dc561af32e29" xmlns:ns3="926519cc-bf79-407b-b54b-c756ebae9bc9" targetNamespace="http://schemas.microsoft.com/office/2006/metadata/properties" ma:root="true" ma:fieldsID="1060e79667bdb26f70af6cd909d603a8" ns2:_="" ns3:_="">
    <xsd:import namespace="75c046b3-180d-4505-8813-dc561af32e29"/>
    <xsd:import namespace="926519cc-bf79-407b-b54b-c756ebae9bc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c046b3-180d-4505-8813-dc561af32e2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Marcações de imagem" ma:readOnly="false" ma:fieldId="{5cf76f15-5ced-4ddc-b409-7134ff3c332f}" ma:taxonomyMulti="true" ma:sspId="b23bd903-3bd4-4aa2-b83f-5eabf8e6c75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6519cc-bf79-407b-b54b-c756ebae9bc9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dde120a2-6db2-45d4-834f-432ad4f44886}" ma:internalName="TaxCatchAll" ma:showField="CatchAllData" ma:web="926519cc-bf79-407b-b54b-c756ebae9bc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C3A13DA-4276-495D-AA6D-9E9D45A9158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6E9AF5F-F18E-4901-860F-816A04ABBFEE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60478c6f-5450-4b66-8828-11c0a3f2742a"/>
    <ds:schemaRef ds:uri="5138af82-a124-43bf-bbee-39cc93e2f219"/>
    <ds:schemaRef ds:uri="http://www.w3.org/XML/1998/namespace"/>
    <ds:schemaRef ds:uri="0bfdaded-1e5d-4fb6-a5d6-befda71d7f4e"/>
    <ds:schemaRef ds:uri="926519cc-bf79-407b-b54b-c756ebae9bc9"/>
    <ds:schemaRef ds:uri="75c046b3-180d-4505-8813-dc561af32e29"/>
  </ds:schemaRefs>
</ds:datastoreItem>
</file>

<file path=customXml/itemProps3.xml><?xml version="1.0" encoding="utf-8"?>
<ds:datastoreItem xmlns:ds="http://schemas.openxmlformats.org/officeDocument/2006/customXml" ds:itemID="{B3A25B16-DC6F-4A34-B48F-9A0B483B5AB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5c046b3-180d-4505-8813-dc561af32e29"/>
    <ds:schemaRef ds:uri="926519cc-bf79-407b-b54b-c756ebae9bc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18666</TotalTime>
  <Words>1291</Words>
  <Application>Microsoft Office PowerPoint</Application>
  <PresentationFormat>Apresentação na tela (4:3)</PresentationFormat>
  <Paragraphs>132</Paragraphs>
  <Slides>13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13</vt:i4>
      </vt:variant>
    </vt:vector>
  </HeadingPairs>
  <TitlesOfParts>
    <vt:vector size="15" baseType="lpstr">
      <vt:lpstr>1_HP_Standard_16x9</vt:lpstr>
      <vt:lpstr>HP_Standard_16x9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Layout de título</dc:title>
  <dc:creator>Paulo Tunin</dc:creator>
  <cp:lastModifiedBy>Mauricio Emboaba</cp:lastModifiedBy>
  <cp:revision>425</cp:revision>
  <dcterms:created xsi:type="dcterms:W3CDTF">2018-10-19T13:10:18Z</dcterms:created>
  <dcterms:modified xsi:type="dcterms:W3CDTF">2024-10-24T17:29:48Z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0x010100BA33A98D40C83647BCC31396D0978311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  <property fmtid="{D5CDD505-2E9C-101B-9397-08002B2CF9AE}" pid="8" name="MediaServiceImageTags">
    <vt:lpwstr/>
  </property>
</Properties>
</file>