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845" r:id="rId12"/>
  </p:sldMasterIdLst>
  <p:notesMasterIdLst>
    <p:notesMasterId r:id="rId59"/>
  </p:notesMasterIdLst>
  <p:handoutMasterIdLst>
    <p:handoutMasterId r:id="rId60"/>
  </p:handoutMasterIdLst>
  <p:sldIdLst>
    <p:sldId id="4215" r:id="rId13"/>
    <p:sldId id="534" r:id="rId14"/>
    <p:sldId id="283" r:id="rId15"/>
    <p:sldId id="459" r:id="rId16"/>
    <p:sldId id="479" r:id="rId17"/>
    <p:sldId id="484" r:id="rId18"/>
    <p:sldId id="456" r:id="rId19"/>
    <p:sldId id="460" r:id="rId20"/>
    <p:sldId id="557" r:id="rId21"/>
    <p:sldId id="351" r:id="rId22"/>
    <p:sldId id="555" r:id="rId23"/>
    <p:sldId id="556" r:id="rId24"/>
    <p:sldId id="550" r:id="rId25"/>
    <p:sldId id="607" r:id="rId26"/>
    <p:sldId id="596" r:id="rId27"/>
    <p:sldId id="558" r:id="rId28"/>
    <p:sldId id="597" r:id="rId29"/>
    <p:sldId id="559" r:id="rId30"/>
    <p:sldId id="560" r:id="rId31"/>
    <p:sldId id="532" r:id="rId32"/>
    <p:sldId id="538" r:id="rId33"/>
    <p:sldId id="342" r:id="rId34"/>
    <p:sldId id="257" r:id="rId35"/>
    <p:sldId id="608" r:id="rId36"/>
    <p:sldId id="606" r:id="rId37"/>
    <p:sldId id="609" r:id="rId38"/>
    <p:sldId id="543" r:id="rId39"/>
    <p:sldId id="337" r:id="rId40"/>
    <p:sldId id="599" r:id="rId41"/>
    <p:sldId id="593" r:id="rId42"/>
    <p:sldId id="601" r:id="rId43"/>
    <p:sldId id="515" r:id="rId44"/>
    <p:sldId id="602" r:id="rId45"/>
    <p:sldId id="542" r:id="rId46"/>
    <p:sldId id="518" r:id="rId47"/>
    <p:sldId id="546" r:id="rId48"/>
    <p:sldId id="603" r:id="rId49"/>
    <p:sldId id="525" r:id="rId50"/>
    <p:sldId id="494" r:id="rId51"/>
    <p:sldId id="561" r:id="rId52"/>
    <p:sldId id="495" r:id="rId53"/>
    <p:sldId id="567" r:id="rId54"/>
    <p:sldId id="569" r:id="rId55"/>
    <p:sldId id="584" r:id="rId56"/>
    <p:sldId id="592" r:id="rId57"/>
    <p:sldId id="300" r:id="rId58"/>
  </p:sldIdLst>
  <p:sldSz cx="9144000" cy="6858000" type="screen4x3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emon boaventura" initials="fb" lastIdx="4" clrIdx="0">
    <p:extLst>
      <p:ext uri="{19B8F6BF-5375-455C-9EA6-DF929625EA0E}">
        <p15:presenceInfo xmlns:p15="http://schemas.microsoft.com/office/powerpoint/2012/main" userId="e95759be95e97e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CC00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37457-B2FE-465D-9220-008A9D6C3EB4}" v="14" dt="2024-10-09T14:04:24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commentAuthors" Target="commentAuthor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Freitas Pereira" userId="f3762d53-f5c1-4a81-981d-70e1cff512b2" providerId="ADAL" clId="{8E237457-B2FE-465D-9220-008A9D6C3EB4}"/>
    <pc:docChg chg="custSel modSld">
      <pc:chgData name="Christian Freitas Pereira" userId="f3762d53-f5c1-4a81-981d-70e1cff512b2" providerId="ADAL" clId="{8E237457-B2FE-465D-9220-008A9D6C3EB4}" dt="2024-10-09T14:04:32.263" v="66" actId="478"/>
      <pc:docMkLst>
        <pc:docMk/>
      </pc:docMkLst>
      <pc:sldChg chg="addSp delSp modSp mod">
        <pc:chgData name="Christian Freitas Pereira" userId="f3762d53-f5c1-4a81-981d-70e1cff512b2" providerId="ADAL" clId="{8E237457-B2FE-465D-9220-008A9D6C3EB4}" dt="2024-10-09T14:02:14.815" v="49" actId="1076"/>
        <pc:sldMkLst>
          <pc:docMk/>
          <pc:sldMk cId="0" sldId="337"/>
        </pc:sldMkLst>
        <pc:spChg chg="add del mod">
          <ac:chgData name="Christian Freitas Pereira" userId="f3762d53-f5c1-4a81-981d-70e1cff512b2" providerId="ADAL" clId="{8E237457-B2FE-465D-9220-008A9D6C3EB4}" dt="2024-10-09T14:01:58.308" v="46" actId="478"/>
          <ac:spMkLst>
            <pc:docMk/>
            <pc:sldMk cId="0" sldId="337"/>
            <ac:spMk id="2" creationId="{A3D4FEE5-F596-DCEE-6297-C501E7D0C5CA}"/>
          </ac:spMkLst>
        </pc:spChg>
        <pc:spChg chg="del mod">
          <ac:chgData name="Christian Freitas Pereira" userId="f3762d53-f5c1-4a81-981d-70e1cff512b2" providerId="ADAL" clId="{8E237457-B2FE-465D-9220-008A9D6C3EB4}" dt="2024-10-09T14:01:06.174" v="37" actId="478"/>
          <ac:spMkLst>
            <pc:docMk/>
            <pc:sldMk cId="0" sldId="337"/>
            <ac:spMk id="4" creationId="{BCF5AB69-922D-DE29-35CC-DD8CBF53B710}"/>
          </ac:spMkLst>
        </pc:spChg>
        <pc:spChg chg="del mod">
          <ac:chgData name="Christian Freitas Pereira" userId="f3762d53-f5c1-4a81-981d-70e1cff512b2" providerId="ADAL" clId="{8E237457-B2FE-465D-9220-008A9D6C3EB4}" dt="2024-10-09T14:01:47.932" v="44" actId="478"/>
          <ac:spMkLst>
            <pc:docMk/>
            <pc:sldMk cId="0" sldId="337"/>
            <ac:spMk id="5" creationId="{00000000-0000-0000-0000-000000000000}"/>
          </ac:spMkLst>
        </pc:spChg>
        <pc:spChg chg="del mod">
          <ac:chgData name="Christian Freitas Pereira" userId="f3762d53-f5c1-4a81-981d-70e1cff512b2" providerId="ADAL" clId="{8E237457-B2FE-465D-9220-008A9D6C3EB4}" dt="2024-10-09T14:00:30.230" v="34" actId="478"/>
          <ac:spMkLst>
            <pc:docMk/>
            <pc:sldMk cId="0" sldId="337"/>
            <ac:spMk id="22" creationId="{E4969177-4487-431B-8BE6-CB4F6AE931F7}"/>
          </ac:spMkLst>
        </pc:spChg>
        <pc:graphicFrameChg chg="mod">
          <ac:chgData name="Christian Freitas Pereira" userId="f3762d53-f5c1-4a81-981d-70e1cff512b2" providerId="ADAL" clId="{8E237457-B2FE-465D-9220-008A9D6C3EB4}" dt="2024-10-09T14:02:14.815" v="49" actId="1076"/>
          <ac:graphicFrameMkLst>
            <pc:docMk/>
            <pc:sldMk cId="0" sldId="337"/>
            <ac:graphicFrameMk id="10" creationId="{00000000-0000-0000-0000-000000000000}"/>
          </ac:graphicFrameMkLst>
        </pc:graphicFrameChg>
        <pc:graphicFrameChg chg="mod modGraphic">
          <ac:chgData name="Christian Freitas Pereira" userId="f3762d53-f5c1-4a81-981d-70e1cff512b2" providerId="ADAL" clId="{8E237457-B2FE-465D-9220-008A9D6C3EB4}" dt="2024-10-09T14:02:09.304" v="48" actId="1076"/>
          <ac:graphicFrameMkLst>
            <pc:docMk/>
            <pc:sldMk cId="0" sldId="337"/>
            <ac:graphicFrameMk id="15" creationId="{00000000-0000-0000-0000-000000000000}"/>
          </ac:graphicFrameMkLst>
        </pc:graphicFrameChg>
      </pc:sldChg>
      <pc:sldChg chg="mod modShow">
        <pc:chgData name="Christian Freitas Pereira" userId="f3762d53-f5c1-4a81-981d-70e1cff512b2" providerId="ADAL" clId="{8E237457-B2FE-465D-9220-008A9D6C3EB4}" dt="2024-10-09T13:53:02.410" v="1" actId="729"/>
        <pc:sldMkLst>
          <pc:docMk/>
          <pc:sldMk cId="2711945217" sldId="456"/>
        </pc:sldMkLst>
      </pc:sldChg>
      <pc:sldChg chg="modSp">
        <pc:chgData name="Christian Freitas Pereira" userId="f3762d53-f5c1-4a81-981d-70e1cff512b2" providerId="ADAL" clId="{8E237457-B2FE-465D-9220-008A9D6C3EB4}" dt="2024-10-09T13:52:39.387" v="0" actId="20577"/>
        <pc:sldMkLst>
          <pc:docMk/>
          <pc:sldMk cId="1128074786" sldId="459"/>
        </pc:sldMkLst>
        <pc:spChg chg="mod">
          <ac:chgData name="Christian Freitas Pereira" userId="f3762d53-f5c1-4a81-981d-70e1cff512b2" providerId="ADAL" clId="{8E237457-B2FE-465D-9220-008A9D6C3EB4}" dt="2024-10-09T13:52:39.387" v="0" actId="20577"/>
          <ac:spMkLst>
            <pc:docMk/>
            <pc:sldMk cId="1128074786" sldId="459"/>
            <ac:spMk id="18" creationId="{C95BC87D-F045-4789-8B08-CA7CCE8D7E4B}"/>
          </ac:spMkLst>
        </pc:spChg>
      </pc:sldChg>
      <pc:sldChg chg="addSp delSp modSp mod delAnim">
        <pc:chgData name="Christian Freitas Pereira" userId="f3762d53-f5c1-4a81-981d-70e1cff512b2" providerId="ADAL" clId="{8E237457-B2FE-465D-9220-008A9D6C3EB4}" dt="2024-10-09T14:04:32.263" v="66" actId="478"/>
        <pc:sldMkLst>
          <pc:docMk/>
          <pc:sldMk cId="2065051854" sldId="546"/>
        </pc:sldMkLst>
        <pc:spChg chg="del mod">
          <ac:chgData name="Christian Freitas Pereira" userId="f3762d53-f5c1-4a81-981d-70e1cff512b2" providerId="ADAL" clId="{8E237457-B2FE-465D-9220-008A9D6C3EB4}" dt="2024-10-09T14:04:19.900" v="62" actId="478"/>
          <ac:spMkLst>
            <pc:docMk/>
            <pc:sldMk cId="2065051854" sldId="546"/>
            <ac:spMk id="2" creationId="{5C563663-38F5-7A70-6BC3-2A67442F25A8}"/>
          </ac:spMkLst>
        </pc:spChg>
        <pc:spChg chg="add del mod">
          <ac:chgData name="Christian Freitas Pereira" userId="f3762d53-f5c1-4a81-981d-70e1cff512b2" providerId="ADAL" clId="{8E237457-B2FE-465D-9220-008A9D6C3EB4}" dt="2024-10-09T14:04:24.212" v="64" actId="478"/>
          <ac:spMkLst>
            <pc:docMk/>
            <pc:sldMk cId="2065051854" sldId="546"/>
            <ac:spMk id="3" creationId="{CFE73E95-57C6-8F9D-2F9B-FADBDC185D02}"/>
          </ac:spMkLst>
        </pc:spChg>
        <pc:spChg chg="del mod">
          <ac:chgData name="Christian Freitas Pereira" userId="f3762d53-f5c1-4a81-981d-70e1cff512b2" providerId="ADAL" clId="{8E237457-B2FE-465D-9220-008A9D6C3EB4}" dt="2024-10-09T14:04:15.079" v="60" actId="478"/>
          <ac:spMkLst>
            <pc:docMk/>
            <pc:sldMk cId="2065051854" sldId="546"/>
            <ac:spMk id="5" creationId="{6161FFD8-866F-4EDA-8CF9-EEC166710050}"/>
          </ac:spMkLst>
        </pc:spChg>
        <pc:spChg chg="del mod">
          <ac:chgData name="Christian Freitas Pereira" userId="f3762d53-f5c1-4a81-981d-70e1cff512b2" providerId="ADAL" clId="{8E237457-B2FE-465D-9220-008A9D6C3EB4}" dt="2024-10-09T14:04:07.708" v="58" actId="478"/>
          <ac:spMkLst>
            <pc:docMk/>
            <pc:sldMk cId="2065051854" sldId="546"/>
            <ac:spMk id="10" creationId="{C43EE7EC-4A2F-4DED-8E55-7C5DAA771B62}"/>
          </ac:spMkLst>
        </pc:spChg>
        <pc:spChg chg="del mod">
          <ac:chgData name="Christian Freitas Pereira" userId="f3762d53-f5c1-4a81-981d-70e1cff512b2" providerId="ADAL" clId="{8E237457-B2FE-465D-9220-008A9D6C3EB4}" dt="2024-10-09T14:03:39.160" v="53" actId="478"/>
          <ac:spMkLst>
            <pc:docMk/>
            <pc:sldMk cId="2065051854" sldId="546"/>
            <ac:spMk id="16" creationId="{510BE4FE-E031-4C9D-BE3A-13EFBD3A54D2}"/>
          </ac:spMkLst>
        </pc:spChg>
        <pc:picChg chg="del mod">
          <ac:chgData name="Christian Freitas Pereira" userId="f3762d53-f5c1-4a81-981d-70e1cff512b2" providerId="ADAL" clId="{8E237457-B2FE-465D-9220-008A9D6C3EB4}" dt="2024-10-09T14:04:32.263" v="66" actId="478"/>
          <ac:picMkLst>
            <pc:docMk/>
            <pc:sldMk cId="2065051854" sldId="546"/>
            <ac:picMk id="4" creationId="{7913582E-4F32-4373-9E54-56DD558B7775}"/>
          </ac:picMkLst>
        </pc:picChg>
        <pc:picChg chg="mod">
          <ac:chgData name="Christian Freitas Pereira" userId="f3762d53-f5c1-4a81-981d-70e1cff512b2" providerId="ADAL" clId="{8E237457-B2FE-465D-9220-008A9D6C3EB4}" dt="2024-10-09T14:04:29.794" v="65" actId="1076"/>
          <ac:picMkLst>
            <pc:docMk/>
            <pc:sldMk cId="2065051854" sldId="546"/>
            <ac:picMk id="15" creationId="{7913582E-4F32-4373-9E54-56DD558B77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00790-05E7-4995-807B-DC7AA2976C44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915D-25FE-465A-9C43-DDAB2B180F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16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56E3F-4FE4-5E4C-8EC6-769D102DC3C5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3BF28-422A-5844-BE77-67A76C882A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76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37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9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62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7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6DB017-ECC6-4067-B830-76965D5CBBF3}" type="slidenum">
              <a:rPr lang="pt-BR"/>
              <a:pPr eaLnBrk="1" hangingPunct="1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E5228D-6D07-4EE9-A830-55EDF2347E8B}" type="slidenum">
              <a:rPr lang="pt-BR"/>
              <a:pPr eaLnBrk="1" hangingPunct="1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37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57B6C-97B6-434E-8CCE-10E8F2173D8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69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718F93-6362-45DF-83C3-F9EF81952083}" type="slidenum">
              <a:rPr lang="pt-BR"/>
              <a:pPr eaLnBrk="1" hangingPunct="1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825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718F93-6362-45DF-83C3-F9EF81952083}" type="slidenum">
              <a:rPr lang="pt-BR"/>
              <a:pPr eaLnBrk="1" hangingPunct="1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179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97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903AAF-80DA-4512-AC66-B8DF540A75B0}" type="slidenum">
              <a:rPr lang="pt-BR"/>
              <a:pPr eaLnBrk="1" hangingPunct="1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8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636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06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42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4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4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60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00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76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3BF28-422A-5844-BE77-67A76C882A2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88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964E-B964-4F4A-8ECE-AF90E0E89CD1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996A-A03F-427F-AF9F-3EAA3BA855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FF5F-FF92-4B5A-A8C0-4E9EA6B179B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1FAD-3B19-4533-BFBC-519C89E319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347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D52A-320D-40FF-BA81-AB524E2E1B86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E24-7706-4390-8934-BA0C900E9AB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22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F156-E02B-413C-BC5A-30F2FB1FD878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40E9-35FA-425F-9DBA-761455B4B65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BD0B-1AA4-49C2-87F9-998B954A131A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6F08-78E8-4A78-BC4C-CB22154F14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3298-6427-4457-AA97-4991D54F9D1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1400-786B-410D-B4FD-F38BE3BC05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4204-3A7B-40E1-8BCF-7A079980D32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491B-C901-4B51-BF2B-B928BC747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F3A6-8BE7-405B-95E1-0A3DFEAB9EF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D41-85EA-4F85-917A-DE61F70AD5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307B-DEED-436E-9675-8B75292A73E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9C03-A727-4AD5-856F-037290E946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6367-403C-4119-AA7D-096168E8A48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C7D9-8E79-4212-975A-BA3E653BF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266C-41C0-4080-A32C-BF3AB92D8F9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7C69-AFAB-45A9-B374-61AE44FBA4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3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F436-84A6-4755-AA84-F3EEA8F67861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6A3E-BD0C-4A61-B9E5-229A6018D4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9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393-A7EB-4E07-BC23-6298D094C85A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5804-009F-4B9D-B2C4-2D11A14F03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4AE7-E80E-4E27-87A1-B06EC6FA53FA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2E3C-C519-4808-AA51-290FC49B6F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D1D3-7118-463C-AC07-20453E739AF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1521-69A8-4FC3-A2B6-225679C20B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D52A-320D-40FF-BA81-AB524E2E1B8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E24-7706-4390-8934-BA0C900E9A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F156-E02B-413C-BC5A-30F2FB1FD87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40E9-35FA-425F-9DBA-761455B4B6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11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" y="0"/>
            <a:ext cx="9139766" cy="6857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332" y="2777175"/>
            <a:ext cx="3511787" cy="651825"/>
          </a:xfrm>
          <a:prstGeom prst="rect">
            <a:avLst/>
          </a:prstGeom>
        </p:spPr>
        <p:txBody>
          <a:bodyPr/>
          <a:lstStyle>
            <a:lvl1pPr>
              <a:defRPr sz="3000" b="1" spc="-113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1332" y="3446092"/>
            <a:ext cx="3268265" cy="384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685967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de Capítul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8A81F76-76DF-5B4F-4A5A-A355B760C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6" y="11626"/>
            <a:ext cx="9112997" cy="6834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47337-093A-5844-B4A9-5E57B8C4DE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06" y="2405862"/>
            <a:ext cx="3743058" cy="843675"/>
          </a:xfrm>
          <a:prstGeom prst="rect">
            <a:avLst/>
          </a:prstGeom>
        </p:spPr>
        <p:txBody>
          <a:bodyPr anchor="b"/>
          <a:lstStyle>
            <a:lvl1pPr algn="l">
              <a:defRPr sz="3000" b="1" spc="-113">
                <a:solidFill>
                  <a:schemeClr val="accent5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Título do Capítulo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F75AD-7939-3E0D-6976-1DF0B0BAB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8906" y="3249536"/>
            <a:ext cx="2369321" cy="465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5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38935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4897-2982-4468-A68E-D2FB5CB4F93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539E-23C7-449F-9876-50EA8CC421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76A2-8520-42CA-8E46-8E17FC3597D7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44CA-252C-4F5F-9F49-CA9FA0C447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60A7-1FA6-4745-8DE5-76C0CE7C074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7CD6D-29F9-4A09-B56E-191F5E4B66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8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EE42-84D2-4716-9AFD-CEFB7E1961E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AD37-B5D0-49C8-AABA-803834CB62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1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80BD-7EF1-4433-B8A2-818CF14799AD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19FF-FA05-4DB5-9820-4922317CF1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9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4CE9-3A4E-4179-8A86-6D5D4EE49D6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CD74-37D0-415A-AA0E-05E220467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8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834C-9F1C-4DD3-94F6-AF0CB5590C1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292-2DEA-445B-83CB-E5714ADFFB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7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9CB0-6974-4410-A2F7-BC1132A5ACE7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023B-54EE-4E9A-8EF3-7BEFA58D19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84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897A-B05E-48F6-88F8-750CE40476B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686C-4DEC-4715-89C2-CFF0DC51AB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0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7FE6-E845-47C1-B519-5D1092CF9A5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9E0D-B552-4A8F-B083-5946E450E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8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CA526-EF41-400C-8D4E-3F151CF7B23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C490-1F49-4949-A163-7500CD7FF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8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57E6A-1AFE-4F77-B8BF-CFBA55F79F71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7B61-B8F3-4843-8470-B4D2F80C2B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9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20CC-E773-400F-9088-471F9508391A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E8CC-6184-4AB9-A1F5-982FD3E5DB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37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3C59-F88A-4F44-9DE5-6D23F151499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ECF9-14F6-4416-9BF7-CE6882BC9D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5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C626-6281-4BCF-87D8-5B8D90724B5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304B-6683-48B9-99E0-0B663C52BC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280C-0736-42FC-8EF2-4A153B76730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D912B-3B9E-4E0C-8AB4-3C07F9E881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6094-F64A-4FAA-B59E-DCA0BA986CC2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2391-F782-48DA-B8E9-E57B0EE245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0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0B05-080F-45A3-91B9-4BB5FA84DD4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1C9D-216C-4643-98C7-47E5AD8D9F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1291-76CF-492B-B702-775D8DCB3A1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AD8D-12C3-4659-BDF4-6575EE77F7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8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4E3-00DC-4393-ADD6-5D2577CDF897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34CA-9B44-4F1F-9365-C78F9FF666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75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6C20-7F01-4B3D-A414-6875A1FA2D3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E8BE-D89B-45A8-B64F-EC8E920C4C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9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D330-42D6-4E58-A504-33DD09F9667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DC93-22ED-46E3-8293-94BDAF2875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8F7E-771F-4C6C-A7B4-95CDE10863F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AE0-353C-4465-BFFD-368889E0F1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4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FA48B-EBCC-431B-B3A6-454D530A8BC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83FC-4DD6-470A-89F8-0C12442BEF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5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05A0-A5C5-467B-88FE-30E4BC1597E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41247-3040-4361-8C87-AA2F9EA935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729B-66C7-490C-905F-E23E68BEDA61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0E4F-DD29-4CE4-A76A-3A2423329A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7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9215-505B-451F-929D-53AB4745B50A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82EE-5E0D-49D5-9148-DAD5912011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6BDE-06B3-4C4F-9706-EC6520AC013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8EDA-D6D0-4BD3-831C-415D796AE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E50F-B32B-4F52-8C12-C4D62E23FB9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EAF6-E145-454D-9FD7-0D8AFDF89D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8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74E-1C73-4478-9B35-55451C884A3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57F0-0696-4F34-9127-E1113F79A2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3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40C5-4FBB-4F02-BFCE-2E2CC84E612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FB34-42CC-4067-BC70-04D8323659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6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D16F-457D-4AAE-9BFD-2F2744D2160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143F-FEBE-42E0-8C18-A4F722E989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0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565A-5B9F-4729-B354-25B4AAE86B7A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A5C2-C5AE-422D-B7A1-1D1C7B806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37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48B3-7473-4238-9860-8EAF2A3EF09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6666-7D89-40E3-B115-0FBE63A993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7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FC28-1DE1-40A3-8AC1-D1D721498CA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2A9D-205E-49FC-8004-769A6DB928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9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C2D-6708-43DF-AAB6-53E8F052E367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60A3-2B67-4235-AF59-F2376480E0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85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1BA9-95A5-4B6D-9A68-DBD2E870622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9C0E-AD1D-40C6-A32E-257D3B011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7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283B-1FC4-4DFF-8C69-BC79B2C8FD9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0C46-6375-4AA4-A018-538CFD829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BE86-9EE8-45DC-BD59-54B327A7C43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F674-34C8-4C12-BABB-6B936701C0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68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933F-256E-447A-94A5-569158695B3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6546-A841-4A39-BD19-DC3FD1F16E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3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22AE-AF02-4806-8ED6-1DEECDE18B5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CBDD-731D-44B7-82CD-B7B702EEE7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54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BFC1-358E-4203-8A5D-F3AED374CE9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21C3-CD88-4271-B7A3-A23B72AB79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0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D13C-EDC1-4930-9233-985E24941A1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CE0F-AC23-4F1A-98DD-649136DBE6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7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91BCB-8C9B-4C76-A933-3DD08B206E1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5DD0-E1C3-49FB-8229-E2F13557BE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9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8907F-8D38-4727-9428-DCA7FFB2BFD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589F-21C5-4A3B-9661-4151D2180A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4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46ED-8879-4D6B-9820-4C4E9BBE8A4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6364-3BDE-428C-A6D6-47843C812B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5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25D0-611C-4034-8737-DF6CF24F5E4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9335-F78D-4E1E-8558-D811DAFAC5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AFF9-8F4A-4FF4-AD59-CDD18C69653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2B3A-1140-42B9-9842-AB8D357E84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82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F316-B1E1-4A99-B82F-276863F6E477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C3BA-9498-4D87-8EE8-4F00C6712E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9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D40E-D262-45B7-9E00-DDD041F0FCB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3717-A2FC-427B-895C-529181ECD6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714F-7F4A-4E86-A33E-4D32EEBEA00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0B35-98A1-4B92-AC33-D8D78F1B81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3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8513-3716-4BBC-9C63-5A7654C91E2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80D3-2BFE-41A2-AE25-DF78A3CD4F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3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F6E7-053E-4320-9735-1C8CEE44B79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18AF-6CF4-499B-B3FD-64FE7E9E67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9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0510-C4E6-4222-AF8B-20C1FEDA0BA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99E1-9F7E-488A-84EE-408789395B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6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4622-3A70-471B-BA69-1E8CD54141B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91D72-19CE-4F68-8E3A-EDC0E8B31F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6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12DD-85DC-4FB1-836C-6F04350638F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1F18-0BDF-41F9-8A33-2D4D7B02C2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3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59CE0-2355-45BE-AA0C-FB2CA7A26BED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D56B-DD39-4C08-94CB-77F5E25AA1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F0C3-4286-4DA4-B3CD-ACEE6C72A6A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07D2-5BD7-4CDF-88AB-8DDB413C1B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3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A836-DE4C-4369-9BCA-B27BBCC8837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84EF-1963-4D6C-B2AF-73A80DC67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5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15FA-98FD-4304-9E73-BCF78C914A8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E4E1-4927-447D-8CAB-7D6459775F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325B-4B8C-450E-A4A7-8B341D623CA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98C2-FA83-4597-88C8-BCB953F110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86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DF9A-1374-417E-A2AC-170C73EB466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073A-3CF4-4A0E-8CA2-C2AE46815F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36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3336-88D3-4F4C-A81C-009A1AC0147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32D8-6B55-4D5F-821C-CF1FA0EF2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8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1ED2-7E98-4056-AA94-00B07FE235E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928-F302-4154-90A6-32D7609AD0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7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FB68-67A8-48FE-B335-BEF88186509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0972-593A-458C-B178-70665F493F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3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2B92-1AE1-451D-BC93-1F44C4EFB07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EA80-FDCE-4881-8E25-43EAADF16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02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A1EB-DCAC-44D1-9A57-8287AD749B3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6C89-2046-47C4-9B9B-56707BE233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1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E1D3-CDE5-42E2-A538-DB92B2EBCD9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7D2B-F327-4C0C-B30F-D38450F48F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04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6611-4F90-4F40-AE81-3BD9FE8BFF7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CC2D-3263-4925-9FF8-B1D0F7F88E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6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407C-E05D-4973-9672-8A0621148A17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7592-E3E6-43F2-A702-991F05B5E6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5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6D65-840A-4CA9-A3D8-573F74A7B14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5CBF-8AA9-49F4-B890-8D57546FE8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8A69-89D1-41EE-A256-9306D94DF39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2682-EBFC-4C60-9C30-3FFA70C3FE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505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E555-84E2-4859-A4D9-78E92F45B613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C93F-1C43-45AC-9B87-88939BF27B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018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8125" y="6459538"/>
            <a:ext cx="8453438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01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350" y="6461125"/>
            <a:ext cx="6810375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8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F3A6-8BE7-405B-95E1-0A3DFEAB9EF4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1D41-85EA-4F85-917A-DE61F70AD5C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75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307B-DEED-436E-9675-8B75292A73E3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9C03-A727-4AD5-856F-037290E946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24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6367-403C-4119-AA7D-096168E8A48B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C7D9-8E79-4212-975A-BA3E653BF82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5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266C-41C0-4080-A32C-BF3AB92D8F9C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7C69-AFAB-45A9-B374-61AE44FBA49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66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F436-84A6-4755-AA84-F3EEA8F67861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6A3E-BD0C-4A61-B9E5-229A6018D41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869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9393-A7EB-4E07-BC23-6298D094C85A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5804-009F-4B9D-B2C4-2D11A14F034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18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D1D3-7118-463C-AC07-20453E739AF0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1521-69A8-4FC3-A2B6-225679C20B2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1F36E-FB25-4957-A16E-B3BDC5773058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8D06E-9C2B-462E-B029-05DEBA4AAA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46050-F43B-474D-A62D-C1AB9AB8B111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3D852-2BE9-4332-B4DA-E98C18F3EE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857" r:id="rId12"/>
    <p:sldLayoutId id="2147483858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3349B-979D-4FC0-8851-DF701E3DAAC4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02FEE7-9145-4499-B5FF-DEA86336D8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C8FD1-87A7-49B4-9B7C-31166528B5D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6FA903-0885-4094-8B51-3A557BDE8D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F5A99-DABE-4CEA-8441-70C32FEBD5A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71817-91D0-4FA3-A1F8-507D15C1AE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7E4FA7-8346-4AD7-8225-A1FB1F2908D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39657A-F573-4FF3-9255-DB4169609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C0A2E-4775-403C-A1AA-6A6312834B8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DC38F-9D85-4044-949E-942B1D6D9D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ACC26A-E435-484E-8729-A09A564B545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10C29D-A1B7-4463-B426-E4CF4DC5D4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1F36E-FB25-4957-A16E-B3BDC5773058}" type="datetimeFigureOut">
              <a:rPr lang="en-US" smtClean="0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08D06E-9C2B-462E-B029-05DEBA4AAAA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stemas.anac.gov.br/sas/portaltarifa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778" y="2796819"/>
            <a:ext cx="4945622" cy="488869"/>
          </a:xfrm>
        </p:spPr>
        <p:txBody>
          <a:bodyPr/>
          <a:lstStyle/>
          <a:p>
            <a:pPr algn="r"/>
            <a:r>
              <a:rPr lang="pt-BR" sz="2100"/>
              <a:t>Gerência de Acompanhamento de Mercado </a:t>
            </a:r>
            <a:br>
              <a:rPr lang="pt-BR" sz="2100"/>
            </a:br>
            <a:r>
              <a:rPr lang="pt-BR" sz="2100"/>
              <a:t>Semana da Qualidade da Informação -  SQITA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62212E-40FD-80A0-8A52-277322B77779}"/>
              </a:ext>
            </a:extLst>
          </p:cNvPr>
          <p:cNvSpPr txBox="1"/>
          <p:nvPr/>
        </p:nvSpPr>
        <p:spPr>
          <a:xfrm>
            <a:off x="5617029" y="3918858"/>
            <a:ext cx="3053443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pt-BR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Mário Sérgio Gordilho</a:t>
            </a:r>
          </a:p>
          <a:p>
            <a:r>
              <a:rPr lang="pt-BR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Christian Freitas Pereira</a:t>
            </a:r>
          </a:p>
        </p:txBody>
      </p:sp>
    </p:spTree>
    <p:extLst>
      <p:ext uri="{BB962C8B-B14F-4D97-AF65-F5344CB8AC3E}">
        <p14:creationId xmlns:p14="http://schemas.microsoft.com/office/powerpoint/2010/main" val="419164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64031" y="1733207"/>
            <a:ext cx="8687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nome do arquivo é assim padronizado: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RTADC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EBA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201910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20191107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.txt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	     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Extensão “.</a:t>
            </a:r>
            <a:r>
              <a:rPr lang="pt-BR" sz="200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txt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”.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 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Data de transmissão AAAAMMDD.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  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Ano e mês de referência AAAAMM.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Designador ICAO da empresa (3 letras).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</a:t>
            </a:r>
            <a:r>
              <a:rPr lang="pt-BR"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Sigla RTADC.</a:t>
            </a:r>
            <a:endParaRPr lang="pt-BR" sz="2000" b="1" i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EC2947-34AE-44AA-B1C6-EE41D63F2A1A}"/>
              </a:ext>
            </a:extLst>
          </p:cNvPr>
          <p:cNvSpPr txBox="1">
            <a:spLocks/>
          </p:cNvSpPr>
          <p:nvPr/>
        </p:nvSpPr>
        <p:spPr bwMode="auto">
          <a:xfrm>
            <a:off x="914400" y="163743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Seta dobrada para cima 12310">
            <a:extLst>
              <a:ext uri="{FF2B5EF4-FFF2-40B4-BE49-F238E27FC236}">
                <a16:creationId xmlns:a16="http://schemas.microsoft.com/office/drawing/2014/main" id="{80E3C595-4073-4DE1-9F40-04997EC2D8BE}"/>
              </a:ext>
            </a:extLst>
          </p:cNvPr>
          <p:cNvSpPr/>
          <p:nvPr/>
        </p:nvSpPr>
        <p:spPr>
          <a:xfrm rot="5400000">
            <a:off x="64712" y="3612786"/>
            <a:ext cx="2692594" cy="497789"/>
          </a:xfrm>
          <a:prstGeom prst="bentUpArrow">
            <a:avLst>
              <a:gd name="adj1" fmla="val 7405"/>
              <a:gd name="adj2" fmla="val 11396"/>
              <a:gd name="adj3" fmla="val 25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dobrada para cima 55">
            <a:extLst>
              <a:ext uri="{FF2B5EF4-FFF2-40B4-BE49-F238E27FC236}">
                <a16:creationId xmlns:a16="http://schemas.microsoft.com/office/drawing/2014/main" id="{DC006D9E-DC40-4FF3-9CD4-9126646B4EC8}"/>
              </a:ext>
            </a:extLst>
          </p:cNvPr>
          <p:cNvSpPr/>
          <p:nvPr/>
        </p:nvSpPr>
        <p:spPr>
          <a:xfrm rot="5400000">
            <a:off x="881411" y="3383274"/>
            <a:ext cx="2170076" cy="434294"/>
          </a:xfrm>
          <a:prstGeom prst="bentUpArrow">
            <a:avLst>
              <a:gd name="adj1" fmla="val 10268"/>
              <a:gd name="adj2" fmla="val 19699"/>
              <a:gd name="adj3" fmla="val 9611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dobrada para cima 56">
            <a:extLst>
              <a:ext uri="{FF2B5EF4-FFF2-40B4-BE49-F238E27FC236}">
                <a16:creationId xmlns:a16="http://schemas.microsoft.com/office/drawing/2014/main" id="{2F6A33C1-E981-400A-8465-8C34F0FBE661}"/>
              </a:ext>
            </a:extLst>
          </p:cNvPr>
          <p:cNvSpPr/>
          <p:nvPr/>
        </p:nvSpPr>
        <p:spPr>
          <a:xfrm rot="5400000">
            <a:off x="1765949" y="3097899"/>
            <a:ext cx="1599327" cy="434296"/>
          </a:xfrm>
          <a:prstGeom prst="bentUpArrow">
            <a:avLst>
              <a:gd name="adj1" fmla="val 13226"/>
              <a:gd name="adj2" fmla="val 17316"/>
              <a:gd name="adj3" fmla="val 9595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57">
            <a:extLst>
              <a:ext uri="{FF2B5EF4-FFF2-40B4-BE49-F238E27FC236}">
                <a16:creationId xmlns:a16="http://schemas.microsoft.com/office/drawing/2014/main" id="{C9E8C086-327A-4626-A0AE-99794D3F5819}"/>
              </a:ext>
            </a:extLst>
          </p:cNvPr>
          <p:cNvSpPr/>
          <p:nvPr/>
        </p:nvSpPr>
        <p:spPr>
          <a:xfrm rot="5400000">
            <a:off x="2845812" y="2817219"/>
            <a:ext cx="1037968" cy="434297"/>
          </a:xfrm>
          <a:prstGeom prst="bentUpArrow">
            <a:avLst>
              <a:gd name="adj1" fmla="val 12902"/>
              <a:gd name="adj2" fmla="val 16304"/>
              <a:gd name="adj3" fmla="val 11817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para cima 58">
            <a:extLst>
              <a:ext uri="{FF2B5EF4-FFF2-40B4-BE49-F238E27FC236}">
                <a16:creationId xmlns:a16="http://schemas.microsoft.com/office/drawing/2014/main" id="{FB1E15C0-0312-496B-817D-78B6EEBD2B5A}"/>
              </a:ext>
            </a:extLst>
          </p:cNvPr>
          <p:cNvSpPr/>
          <p:nvPr/>
        </p:nvSpPr>
        <p:spPr>
          <a:xfrm rot="5400000">
            <a:off x="3913782" y="2565564"/>
            <a:ext cx="429119" cy="328758"/>
          </a:xfrm>
          <a:prstGeom prst="bentUpArrow">
            <a:avLst>
              <a:gd name="adj1" fmla="val 12724"/>
              <a:gd name="adj2" fmla="val 19075"/>
              <a:gd name="adj3" fmla="val 26594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FD85E14A-FA79-4EBC-9DA9-FE55328D7A5F}"/>
              </a:ext>
            </a:extLst>
          </p:cNvPr>
          <p:cNvSpPr txBox="1">
            <a:spLocks/>
          </p:cNvSpPr>
          <p:nvPr/>
        </p:nvSpPr>
        <p:spPr bwMode="auto">
          <a:xfrm>
            <a:off x="457199" y="1063698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Padrão do nome do Arquivo - RTADC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86F4900-40BD-4A75-942B-8397F476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</p:spTree>
    <p:extLst>
      <p:ext uri="{BB962C8B-B14F-4D97-AF65-F5344CB8AC3E}">
        <p14:creationId xmlns:p14="http://schemas.microsoft.com/office/powerpoint/2010/main" val="3462001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9335" y="1834044"/>
            <a:ext cx="8687067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 primeira parte do arquivo tem por objetivo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evidenciar os dados do arquivo e da empresa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pt-BR" sz="100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EBA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201910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20191107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6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      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Quantidade total de linhas do arquivo.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  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Data de transmissão AAAAMMDD.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 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Ano e mês de referência AAAAMM.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     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Designador ICAO da empresa (3 letras).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        </a:t>
            </a:r>
            <a:r>
              <a:rPr lang="pt-BR"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Identificador da 1ª parte do arquivo.</a:t>
            </a:r>
            <a:endParaRPr lang="pt-BR" sz="2000" b="1" i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11" name="Seta dobrada para cima 12310"/>
          <p:cNvSpPr/>
          <p:nvPr/>
        </p:nvSpPr>
        <p:spPr>
          <a:xfrm rot="5400000">
            <a:off x="-241396" y="4075287"/>
            <a:ext cx="2668757" cy="683280"/>
          </a:xfrm>
          <a:prstGeom prst="bentUpArrow">
            <a:avLst>
              <a:gd name="adj1" fmla="val 6118"/>
              <a:gd name="adj2" fmla="val 11396"/>
              <a:gd name="adj3" fmla="val 25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Seta dobrada para cima 55"/>
          <p:cNvSpPr/>
          <p:nvPr/>
        </p:nvSpPr>
        <p:spPr>
          <a:xfrm rot="5400000">
            <a:off x="340439" y="3824850"/>
            <a:ext cx="2167879" cy="683280"/>
          </a:xfrm>
          <a:prstGeom prst="bentUpArrow">
            <a:avLst>
              <a:gd name="adj1" fmla="val 8256"/>
              <a:gd name="adj2" fmla="val 13640"/>
              <a:gd name="adj3" fmla="val 9611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eta dobrada para cima 56"/>
          <p:cNvSpPr/>
          <p:nvPr/>
        </p:nvSpPr>
        <p:spPr>
          <a:xfrm rot="5400000">
            <a:off x="1282508" y="3530092"/>
            <a:ext cx="1607439" cy="712351"/>
          </a:xfrm>
          <a:prstGeom prst="bentUpArrow">
            <a:avLst>
              <a:gd name="adj1" fmla="val 6410"/>
              <a:gd name="adj2" fmla="val 10943"/>
              <a:gd name="adj3" fmla="val 9595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dobrada para cima 57"/>
          <p:cNvSpPr/>
          <p:nvPr/>
        </p:nvSpPr>
        <p:spPr>
          <a:xfrm rot="5400000">
            <a:off x="2579104" y="3222293"/>
            <a:ext cx="991840" cy="712352"/>
          </a:xfrm>
          <a:prstGeom prst="bentUpArrow">
            <a:avLst>
              <a:gd name="adj1" fmla="val 6886"/>
              <a:gd name="adj2" fmla="val 8283"/>
              <a:gd name="adj3" fmla="val 11817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eta dobrada para cima 58"/>
          <p:cNvSpPr/>
          <p:nvPr/>
        </p:nvSpPr>
        <p:spPr>
          <a:xfrm rot="5400000">
            <a:off x="3305862" y="3141528"/>
            <a:ext cx="446718" cy="328758"/>
          </a:xfrm>
          <a:prstGeom prst="bentUpArrow">
            <a:avLst>
              <a:gd name="adj1" fmla="val 7426"/>
              <a:gd name="adj2" fmla="val 19075"/>
              <a:gd name="adj3" fmla="val 26594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C58807-9FD3-4B43-9599-0B204B639051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5B247A9-6E3E-496F-8A1D-2DE1221DBADA}"/>
              </a:ext>
            </a:extLst>
          </p:cNvPr>
          <p:cNvSpPr txBox="1">
            <a:spLocks/>
          </p:cNvSpPr>
          <p:nvPr/>
        </p:nvSpPr>
        <p:spPr bwMode="auto">
          <a:xfrm>
            <a:off x="457200" y="1284511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Padrão da Primeira Parte do Arquivo - RTADC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749CE3B-18EA-4152-AA94-B6E54E213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</p:spTree>
    <p:extLst>
      <p:ext uri="{BB962C8B-B14F-4D97-AF65-F5344CB8AC3E}">
        <p14:creationId xmlns:p14="http://schemas.microsoft.com/office/powerpoint/2010/main" val="22224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465" y="2132501"/>
            <a:ext cx="8811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A segunda parte do arquivo tem por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objetivo evidenciar os dados das tarifas aéreas comercializadas.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SBBR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SBGR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100,99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35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Quantidade de assentos comercializados.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    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Valor da passagem.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   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Designador ICAO do aeroporto de destino.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Designador ICAO do aeroporto de origem.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      </a:t>
            </a:r>
            <a:r>
              <a:rPr lang="pt-BR"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Identificador da 2ª parte do arquivo.</a:t>
            </a:r>
            <a:endParaRPr lang="pt-BR" sz="2000" b="1" i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11" name="Seta dobrada para cima 12310"/>
          <p:cNvSpPr/>
          <p:nvPr/>
        </p:nvSpPr>
        <p:spPr>
          <a:xfrm rot="5400000">
            <a:off x="-182312" y="4261925"/>
            <a:ext cx="2644900" cy="683280"/>
          </a:xfrm>
          <a:prstGeom prst="bentUpArrow">
            <a:avLst>
              <a:gd name="adj1" fmla="val 7405"/>
              <a:gd name="adj2" fmla="val 11396"/>
              <a:gd name="adj3" fmla="val 25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Seta dobrada para cima 55"/>
          <p:cNvSpPr/>
          <p:nvPr/>
        </p:nvSpPr>
        <p:spPr>
          <a:xfrm rot="5400000">
            <a:off x="579524" y="3926044"/>
            <a:ext cx="2110153" cy="820295"/>
          </a:xfrm>
          <a:prstGeom prst="bentUpArrow">
            <a:avLst>
              <a:gd name="adj1" fmla="val 5378"/>
              <a:gd name="adj2" fmla="val 7517"/>
              <a:gd name="adj3" fmla="val 9611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eta dobrada para cima 56"/>
          <p:cNvSpPr/>
          <p:nvPr/>
        </p:nvSpPr>
        <p:spPr>
          <a:xfrm rot="5400000">
            <a:off x="1478918" y="3649087"/>
            <a:ext cx="1556240" cy="820297"/>
          </a:xfrm>
          <a:prstGeom prst="bentUpArrow">
            <a:avLst>
              <a:gd name="adj1" fmla="val 6410"/>
              <a:gd name="adj2" fmla="val 6802"/>
              <a:gd name="adj3" fmla="val 9595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dobrada para cima 57"/>
          <p:cNvSpPr/>
          <p:nvPr/>
        </p:nvSpPr>
        <p:spPr>
          <a:xfrm rot="5400000">
            <a:off x="2325716" y="3426102"/>
            <a:ext cx="1002326" cy="712352"/>
          </a:xfrm>
          <a:prstGeom prst="bentUpArrow">
            <a:avLst>
              <a:gd name="adj1" fmla="val 6886"/>
              <a:gd name="adj2" fmla="val 8283"/>
              <a:gd name="adj3" fmla="val 11817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eta dobrada para cima 58"/>
          <p:cNvSpPr/>
          <p:nvPr/>
        </p:nvSpPr>
        <p:spPr>
          <a:xfrm rot="5400000">
            <a:off x="3050862" y="3340940"/>
            <a:ext cx="448408" cy="328758"/>
          </a:xfrm>
          <a:prstGeom prst="bentUpArrow">
            <a:avLst>
              <a:gd name="adj1" fmla="val 12775"/>
              <a:gd name="adj2" fmla="val 19075"/>
              <a:gd name="adj3" fmla="val 26594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C58807-9FD3-4B43-9599-0B204B639051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5B247A9-6E3E-496F-8A1D-2DE1221DBADA}"/>
              </a:ext>
            </a:extLst>
          </p:cNvPr>
          <p:cNvSpPr txBox="1">
            <a:spLocks/>
          </p:cNvSpPr>
          <p:nvPr/>
        </p:nvSpPr>
        <p:spPr bwMode="auto">
          <a:xfrm>
            <a:off x="457200" y="1284511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Padrão da Segunda Parte do Arquivo - RTADC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DC36826-4D5D-4E93-A4C8-E686AAA9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</p:spTree>
    <p:extLst>
      <p:ext uri="{BB962C8B-B14F-4D97-AF65-F5344CB8AC3E}">
        <p14:creationId xmlns:p14="http://schemas.microsoft.com/office/powerpoint/2010/main" val="25305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078906" y="1981200"/>
            <a:ext cx="7760294" cy="1734096"/>
          </a:xfrm>
        </p:spPr>
        <p:txBody>
          <a:bodyPr/>
          <a:lstStyle/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tx2"/>
                </a:solidFill>
              </a:rPr>
              <a:t>O valor registrado necessariamente deve corresponder ao valor da tarifa do serviço de transporte aéreo constante da passagem.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tx2"/>
                </a:solidFill>
              </a:rPr>
              <a:t>Qualquer outro valor discriminado na passagem não deve compor o registro: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2"/>
                </a:solidFill>
              </a:rPr>
              <a:t>cobrança por serviços opcionais ofertados pelo transportador dissociáveis da prestação do serviço de transporte aéreo; 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2"/>
                </a:solidFill>
              </a:rPr>
              <a:t>taxas governamentais, impostos, tarifas aeroportuárias, etc.</a:t>
            </a: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7CE90122-26FA-42D9-96C7-DD6309E13B00}"/>
              </a:ext>
            </a:extLst>
          </p:cNvPr>
          <p:cNvSpPr txBox="1">
            <a:spLocks/>
          </p:cNvSpPr>
          <p:nvPr/>
        </p:nvSpPr>
        <p:spPr bwMode="auto">
          <a:xfrm>
            <a:off x="765175" y="1202869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Detalhes do Valor Registrado - RTADC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FB85DE-08E2-4367-B3CF-28BE9B9CE024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2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29370"/>
              </p:ext>
            </p:extLst>
          </p:nvPr>
        </p:nvGraphicFramePr>
        <p:xfrm>
          <a:off x="307975" y="2327849"/>
          <a:ext cx="84717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007">
                  <a:extLst>
                    <a:ext uri="{9D8B030D-6E8A-4147-A177-3AD203B41FA5}">
                      <a16:colId xmlns:a16="http://schemas.microsoft.com/office/drawing/2014/main" val="3693318327"/>
                    </a:ext>
                  </a:extLst>
                </a:gridCol>
                <a:gridCol w="1169377">
                  <a:extLst>
                    <a:ext uri="{9D8B030D-6E8A-4147-A177-3AD203B41FA5}">
                      <a16:colId xmlns:a16="http://schemas.microsoft.com/office/drawing/2014/main" val="3973404573"/>
                    </a:ext>
                  </a:extLst>
                </a:gridCol>
                <a:gridCol w="1341455">
                  <a:extLst>
                    <a:ext uri="{9D8B030D-6E8A-4147-A177-3AD203B41FA5}">
                      <a16:colId xmlns:a16="http://schemas.microsoft.com/office/drawing/2014/main" val="3064553006"/>
                    </a:ext>
                  </a:extLst>
                </a:gridCol>
              </a:tblGrid>
              <a:tr h="237154">
                <a:tc gridSpan="7">
                  <a:txBody>
                    <a:bodyPr/>
                    <a:lstStyle/>
                    <a:p>
                      <a:pPr algn="ctr"/>
                      <a:r>
                        <a:rPr lang="pt-BR"/>
                        <a:t>Passagem Original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Origem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Destino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Tarifa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Tarifa Embarque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Bagagem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SBRF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10/</a:t>
                      </a:r>
                      <a:r>
                        <a:rPr lang="pt-BR" err="1"/>
                        <a:t>jul</a:t>
                      </a:r>
                      <a:r>
                        <a:rPr lang="pt-BR" baseline="0"/>
                        <a:t> 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R$</a:t>
                      </a:r>
                      <a:r>
                        <a:rPr lang="pt-BR" baseline="0"/>
                        <a:t> 200,00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R$ 330,00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SBGL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SBRF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17/</a:t>
                      </a:r>
                      <a:r>
                        <a:rPr lang="pt-BR" err="1"/>
                        <a:t>jul</a:t>
                      </a:r>
                      <a:r>
                        <a:rPr lang="pt-BR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R$ 250,00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/>
                        <a:t>R$ 380,00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056560" y="4702324"/>
            <a:ext cx="303087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>
                <a:latin typeface="+mn-lt"/>
              </a:rPr>
              <a:t>2;SBRF;SBGL;</a:t>
            </a:r>
            <a:r>
              <a:rPr lang="pt-BR" b="1">
                <a:solidFill>
                  <a:srgbClr val="C00000"/>
                </a:solidFill>
                <a:latin typeface="+mn-lt"/>
              </a:rPr>
              <a:t>200,00</a:t>
            </a:r>
            <a:r>
              <a:rPr lang="pt-BR">
                <a:latin typeface="+mn-lt"/>
              </a:rPr>
              <a:t>;1</a:t>
            </a:r>
          </a:p>
          <a:p>
            <a:pPr algn="ctr"/>
            <a:r>
              <a:rPr lang="pt-BR">
                <a:latin typeface="+mn-lt"/>
              </a:rPr>
              <a:t>2;SBGL;SBRF;</a:t>
            </a:r>
            <a:r>
              <a:rPr lang="pt-BR" b="1">
                <a:solidFill>
                  <a:srgbClr val="C00000"/>
                </a:solidFill>
                <a:latin typeface="+mn-lt"/>
              </a:rPr>
              <a:t>250,00</a:t>
            </a:r>
            <a:r>
              <a:rPr lang="pt-BR">
                <a:latin typeface="+mn-lt"/>
              </a:rPr>
              <a:t>;1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71E2F5-62E1-4125-B1D4-97595810CCFE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9BB3D6D-1552-4600-AD03-2336F8CB00DF}"/>
              </a:ext>
            </a:extLst>
          </p:cNvPr>
          <p:cNvSpPr txBox="1">
            <a:spLocks/>
          </p:cNvSpPr>
          <p:nvPr/>
        </p:nvSpPr>
        <p:spPr bwMode="auto">
          <a:xfrm>
            <a:off x="457199" y="977725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Detalhes do Valor Registrado – RTADC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CA45C1-C880-4B3D-B856-5534D44A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77" y="2685190"/>
            <a:ext cx="4396248" cy="1129731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611B64BD-C3DD-4AFE-844A-B67728700330}"/>
              </a:ext>
            </a:extLst>
          </p:cNvPr>
          <p:cNvSpPr/>
          <p:nvPr/>
        </p:nvSpPr>
        <p:spPr>
          <a:xfrm>
            <a:off x="3076400" y="3061992"/>
            <a:ext cx="1441429" cy="7337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9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10545"/>
              </p:ext>
            </p:extLst>
          </p:nvPr>
        </p:nvGraphicFramePr>
        <p:xfrm>
          <a:off x="77787" y="1624648"/>
          <a:ext cx="900088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24">
                  <a:extLst>
                    <a:ext uri="{9D8B030D-6E8A-4147-A177-3AD203B41FA5}">
                      <a16:colId xmlns:a16="http://schemas.microsoft.com/office/drawing/2014/main" val="1619823546"/>
                    </a:ext>
                  </a:extLst>
                </a:gridCol>
                <a:gridCol w="1144269">
                  <a:extLst>
                    <a:ext uri="{9D8B030D-6E8A-4147-A177-3AD203B41FA5}">
                      <a16:colId xmlns:a16="http://schemas.microsoft.com/office/drawing/2014/main" val="2082293181"/>
                    </a:ext>
                  </a:extLst>
                </a:gridCol>
                <a:gridCol w="1428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t-BR" sz="1700"/>
                        <a:t>Passagem A</a:t>
                      </a:r>
                      <a:r>
                        <a:rPr lang="pt-BR" sz="1700" baseline="0"/>
                        <a:t>lterada</a:t>
                      </a:r>
                      <a:endParaRPr lang="pt-BR" sz="17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Origem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Destino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/>
                        <a:t>Tarifa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Tarifa de Embarque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Bagagem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aseline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Taxa de Remarcação</a:t>
                      </a:r>
                      <a:endParaRPr lang="pt-BR" sz="18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Pagamento adicional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/>
                        <a:t>SBRF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SBGL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10/</a:t>
                      </a:r>
                      <a:r>
                        <a:rPr lang="pt-BR" sz="1800" err="1"/>
                        <a:t>jul</a:t>
                      </a:r>
                      <a:r>
                        <a:rPr lang="pt-BR" sz="1800" baseline="0"/>
                        <a:t> </a:t>
                      </a:r>
                      <a:endParaRPr lang="pt-B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/>
                        <a:t>R$</a:t>
                      </a:r>
                      <a:r>
                        <a:rPr lang="pt-BR" sz="1800" baseline="0"/>
                        <a:t> 200,00</a:t>
                      </a:r>
                      <a:endParaRPr lang="pt-B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SBGL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SBRF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13/</a:t>
                      </a:r>
                      <a:r>
                        <a:rPr lang="pt-BR" sz="1800" b="1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jul</a:t>
                      </a:r>
                      <a:r>
                        <a:rPr lang="pt-BR" sz="1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</a:t>
                      </a:r>
                      <a:r>
                        <a:rPr lang="pt-BR" sz="1800" b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$ 470,00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R$ 30,00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R$ 100,00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pt-BR"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</a:t>
                      </a:r>
                      <a:r>
                        <a:rPr lang="pt-BR" sz="1800" b="1" baseline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150,00</a:t>
                      </a:r>
                      <a:endParaRPr lang="pt-BR" sz="1800" b="1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1800" b="1" kern="1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pt-B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F9BB3D6D-1552-4600-AD03-2336F8CB00DF}"/>
              </a:ext>
            </a:extLst>
          </p:cNvPr>
          <p:cNvSpPr txBox="1">
            <a:spLocks/>
          </p:cNvSpPr>
          <p:nvPr/>
        </p:nvSpPr>
        <p:spPr bwMode="auto">
          <a:xfrm>
            <a:off x="457199" y="977725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Detalhes do Valor Registrado – RTADC (atual)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5DF99C8B-29C0-4F55-8D28-0BD9AD48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06" y="3249536"/>
            <a:ext cx="6835734" cy="465760"/>
          </a:xfrm>
        </p:spPr>
        <p:txBody>
          <a:bodyPr/>
          <a:lstStyle/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tx2"/>
                </a:solidFill>
              </a:rPr>
              <a:t>Alteração efetivada no </a:t>
            </a:r>
            <a:r>
              <a:rPr lang="pt-BR" sz="2000" b="1">
                <a:solidFill>
                  <a:schemeClr val="tx2"/>
                </a:solidFill>
              </a:rPr>
              <a:t>mesmo mês </a:t>
            </a:r>
            <a:r>
              <a:rPr lang="pt-BR" sz="2000">
                <a:solidFill>
                  <a:schemeClr val="tx2"/>
                </a:solidFill>
              </a:rPr>
              <a:t>da emissão da passagem original: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00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500">
              <a:solidFill>
                <a:schemeClr val="tx2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tx2"/>
                </a:solidFill>
              </a:rPr>
              <a:t>Alteração efetivada </a:t>
            </a:r>
            <a:r>
              <a:rPr lang="pt-BR" sz="2000" b="1">
                <a:solidFill>
                  <a:schemeClr val="tx2"/>
                </a:solidFill>
              </a:rPr>
              <a:t>posteriormente </a:t>
            </a:r>
            <a:r>
              <a:rPr lang="pt-BR" sz="2000">
                <a:solidFill>
                  <a:schemeClr val="tx2"/>
                </a:solidFill>
              </a:rPr>
              <a:t>ao mês da emissão da passagem original: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A23F2DD-BED7-40EB-8854-D01D915D22E6}"/>
              </a:ext>
            </a:extLst>
          </p:cNvPr>
          <p:cNvSpPr txBox="1"/>
          <p:nvPr/>
        </p:nvSpPr>
        <p:spPr>
          <a:xfrm>
            <a:off x="914400" y="3984340"/>
            <a:ext cx="2312377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+mn-lt"/>
              </a:defRPr>
            </a:lvl1pPr>
          </a:lstStyle>
          <a:p>
            <a:r>
              <a:rPr lang="pt-BR"/>
              <a:t>2;SBRF;SBGL;200,00;1</a:t>
            </a:r>
          </a:p>
          <a:p>
            <a:r>
              <a:rPr lang="pt-BR"/>
              <a:t>2;SBGL;SBRF;250,00;1</a:t>
            </a:r>
          </a:p>
          <a:p>
            <a:r>
              <a:rPr lang="pt-BR"/>
              <a:t>2;SBGL;SBRF;</a:t>
            </a:r>
            <a:r>
              <a:rPr lang="pt-BR" b="1">
                <a:solidFill>
                  <a:schemeClr val="accent6">
                    <a:lumMod val="75000"/>
                  </a:schemeClr>
                </a:solidFill>
              </a:rPr>
              <a:t>470,00</a:t>
            </a:r>
            <a:r>
              <a:rPr lang="pt-BR"/>
              <a:t>;1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0960EC7-FD0D-4754-93FA-6E886E137E61}"/>
              </a:ext>
            </a:extLst>
          </p:cNvPr>
          <p:cNvSpPr txBox="1"/>
          <p:nvPr/>
        </p:nvSpPr>
        <p:spPr>
          <a:xfrm>
            <a:off x="914399" y="5840278"/>
            <a:ext cx="231237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atin typeface="+mn-lt"/>
              </a:defRPr>
            </a:lvl1pPr>
          </a:lstStyle>
          <a:p>
            <a:r>
              <a:rPr lang="pt-BR"/>
              <a:t>2;SBGL;SBRF;</a:t>
            </a:r>
            <a:r>
              <a:rPr lang="pt-BR" b="1">
                <a:solidFill>
                  <a:schemeClr val="accent6">
                    <a:lumMod val="75000"/>
                  </a:schemeClr>
                </a:solidFill>
              </a:rPr>
              <a:t>470,00</a:t>
            </a:r>
            <a:r>
              <a:rPr lang="pt-BR"/>
              <a:t>;1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57290F1F-75A6-4712-8A28-26ACB0C7C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675" y="1991008"/>
            <a:ext cx="1316072" cy="142206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C7E940-8609-48C9-B331-E9C0805D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083" y="1998145"/>
            <a:ext cx="3821355" cy="14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078906" y="1656080"/>
            <a:ext cx="7780614" cy="2059216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O que deve ser registrado: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Dados das tarifas de passagens emitidas para viagens </a:t>
            </a:r>
            <a:r>
              <a:rPr lang="pt-BR" sz="2000" b="1">
                <a:solidFill>
                  <a:schemeClr val="tx2"/>
                </a:solidFill>
              </a:rPr>
              <a:t>iniciadas no Brasil</a:t>
            </a:r>
            <a:r>
              <a:rPr lang="pt-BR" sz="2000">
                <a:solidFill>
                  <a:schemeClr val="tx2"/>
                </a:solidFill>
              </a:rPr>
              <a:t>, correspondentes aos </a:t>
            </a:r>
            <a:r>
              <a:rPr lang="pt-BR" sz="2000" b="1">
                <a:solidFill>
                  <a:schemeClr val="tx2"/>
                </a:solidFill>
              </a:rPr>
              <a:t>voos regulares internacionais operados pela empresa que tenha comercializado</a:t>
            </a:r>
            <a:r>
              <a:rPr lang="pt-BR" sz="2000">
                <a:solidFill>
                  <a:schemeClr val="tx2"/>
                </a:solidFill>
              </a:rPr>
              <a:t>, previamente registrados no SIROS.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150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Não deve compor o registro: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Qualquer tarifa diferenciada e restrita a determinado grupo, não disponibilizada ao público em geral (Anexo I item 3)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150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Quem deve registrar: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Toda empresa (brasileira ou estrangeira) que tenha </a:t>
            </a:r>
            <a:r>
              <a:rPr lang="pt-BR" sz="2000" b="1">
                <a:solidFill>
                  <a:schemeClr val="tx2"/>
                </a:solidFill>
              </a:rPr>
              <a:t>comercializado</a:t>
            </a:r>
            <a:r>
              <a:rPr lang="pt-BR" sz="2000">
                <a:solidFill>
                  <a:schemeClr val="tx2"/>
                </a:solidFill>
              </a:rPr>
              <a:t> </a:t>
            </a:r>
            <a:r>
              <a:rPr lang="pt-BR" sz="2000" b="1">
                <a:solidFill>
                  <a:schemeClr val="tx2"/>
                </a:solidFill>
              </a:rPr>
              <a:t>e operado</a:t>
            </a:r>
            <a:r>
              <a:rPr lang="pt-BR" sz="2000">
                <a:solidFill>
                  <a:schemeClr val="tx2"/>
                </a:solidFill>
              </a:rPr>
              <a:t> o serviço de transporte aéreo público internacional regular de passageiros.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150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Quando deve ser registrado: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Até o último dia útil do mês seguinte ao mês da comercialização.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7CE90122-26FA-42D9-96C7-DD6309E13B00}"/>
              </a:ext>
            </a:extLst>
          </p:cNvPr>
          <p:cNvSpPr txBox="1">
            <a:spLocks/>
          </p:cNvSpPr>
          <p:nvPr/>
        </p:nvSpPr>
        <p:spPr bwMode="auto">
          <a:xfrm>
            <a:off x="0" y="1077098"/>
            <a:ext cx="91440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25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Registro das Tarifas Aéreas Internacionais Comercializadas - RTAIC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1600">
                <a:solidFill>
                  <a:schemeClr val="accent1">
                    <a:lumMod val="50000"/>
                  </a:schemeClr>
                </a:solidFill>
                <a:latin typeface="+mj-lt"/>
              </a:rPr>
              <a:t>Mário</a:t>
            </a:r>
          </a:p>
        </p:txBody>
      </p:sp>
    </p:spTree>
    <p:extLst>
      <p:ext uri="{BB962C8B-B14F-4D97-AF65-F5344CB8AC3E}">
        <p14:creationId xmlns:p14="http://schemas.microsoft.com/office/powerpoint/2010/main" val="11529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466" y="2236754"/>
            <a:ext cx="875727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0" lvl="2" indent="-4762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nome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conteúdo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do arquivo são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padronizados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pela Portaria nº 198/SAS/2019.</a:t>
            </a:r>
          </a:p>
          <a:p>
            <a:pPr marL="933450" lvl="2" indent="-4762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endParaRPr lang="pt-BR" sz="200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933450" lvl="2" indent="-4762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arquivo é composto por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duas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partes, identificadas pelos números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:</a:t>
            </a:r>
            <a:endParaRPr lang="pt-BR" sz="200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+mn-lt"/>
              <a:cs typeface="Times New Roman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E0F648-BF60-48FE-BF6F-07D156C7A798}"/>
              </a:ext>
            </a:extLst>
          </p:cNvPr>
          <p:cNvSpPr txBox="1">
            <a:spLocks/>
          </p:cNvSpPr>
          <p:nvPr/>
        </p:nvSpPr>
        <p:spPr bwMode="auto">
          <a:xfrm>
            <a:off x="457200" y="1235545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Formatação do Arquivo (RTAIC)</a:t>
            </a:r>
            <a:endParaRPr lang="pt-BR" sz="2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FBE1F-8A9B-4C55-929C-BC35AF44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AF7F57-A2E2-4C1A-9BD5-FBD56855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06" y="3841415"/>
            <a:ext cx="3436694" cy="2401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15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238" y="1744726"/>
            <a:ext cx="88615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nome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do arquivo é assim padronizado: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RTAIC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EBA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201910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20191107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.txt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	   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Extensão “.</a:t>
            </a:r>
            <a:r>
              <a:rPr lang="pt-BR" sz="200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txt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”.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 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Data de transmissão AAAAMMDD.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   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Ano e mês de referência AAAAMM.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Designador ICAO da empresa (3 letras).</a:t>
            </a:r>
          </a:p>
          <a:p>
            <a:pPr marL="457200" lvl="2" algn="just">
              <a:spcBef>
                <a:spcPts val="1000"/>
              </a:spcBef>
              <a:spcAft>
                <a:spcPts val="10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        </a:t>
            </a:r>
            <a:r>
              <a:rPr lang="pt-BR"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Sigla RTAIC.</a:t>
            </a:r>
            <a:endParaRPr lang="pt-BR" sz="200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Seta dobrada para cima 12310">
            <a:extLst>
              <a:ext uri="{FF2B5EF4-FFF2-40B4-BE49-F238E27FC236}">
                <a16:creationId xmlns:a16="http://schemas.microsoft.com/office/drawing/2014/main" id="{0C6555ED-63B9-4061-B486-64652BA879A6}"/>
              </a:ext>
            </a:extLst>
          </p:cNvPr>
          <p:cNvSpPr/>
          <p:nvPr/>
        </p:nvSpPr>
        <p:spPr>
          <a:xfrm rot="5400000">
            <a:off x="-124470" y="3619027"/>
            <a:ext cx="2692594" cy="497789"/>
          </a:xfrm>
          <a:prstGeom prst="bentUpArrow">
            <a:avLst>
              <a:gd name="adj1" fmla="val 7405"/>
              <a:gd name="adj2" fmla="val 11396"/>
              <a:gd name="adj3" fmla="val 25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dobrada para cima 55">
            <a:extLst>
              <a:ext uri="{FF2B5EF4-FFF2-40B4-BE49-F238E27FC236}">
                <a16:creationId xmlns:a16="http://schemas.microsoft.com/office/drawing/2014/main" id="{F33FC5F9-B553-4474-9217-95F753F7334B}"/>
              </a:ext>
            </a:extLst>
          </p:cNvPr>
          <p:cNvSpPr/>
          <p:nvPr/>
        </p:nvSpPr>
        <p:spPr>
          <a:xfrm rot="5400000">
            <a:off x="596843" y="3389515"/>
            <a:ext cx="2170076" cy="434294"/>
          </a:xfrm>
          <a:prstGeom prst="bentUpArrow">
            <a:avLst>
              <a:gd name="adj1" fmla="val 10268"/>
              <a:gd name="adj2" fmla="val 19699"/>
              <a:gd name="adj3" fmla="val 9611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56">
            <a:extLst>
              <a:ext uri="{FF2B5EF4-FFF2-40B4-BE49-F238E27FC236}">
                <a16:creationId xmlns:a16="http://schemas.microsoft.com/office/drawing/2014/main" id="{D5601D96-652A-403A-84B4-1EC45CF8B0C6}"/>
              </a:ext>
            </a:extLst>
          </p:cNvPr>
          <p:cNvSpPr/>
          <p:nvPr/>
        </p:nvSpPr>
        <p:spPr>
          <a:xfrm rot="5400000">
            <a:off x="1526011" y="3102134"/>
            <a:ext cx="1595315" cy="434296"/>
          </a:xfrm>
          <a:prstGeom prst="bentUpArrow">
            <a:avLst>
              <a:gd name="adj1" fmla="val 13226"/>
              <a:gd name="adj2" fmla="val 12254"/>
              <a:gd name="adj3" fmla="val 9595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dobrada para cima 57">
            <a:extLst>
              <a:ext uri="{FF2B5EF4-FFF2-40B4-BE49-F238E27FC236}">
                <a16:creationId xmlns:a16="http://schemas.microsoft.com/office/drawing/2014/main" id="{FCD5861A-0E9D-4ACD-92F1-7064E325B186}"/>
              </a:ext>
            </a:extLst>
          </p:cNvPr>
          <p:cNvSpPr/>
          <p:nvPr/>
        </p:nvSpPr>
        <p:spPr>
          <a:xfrm rot="5400000">
            <a:off x="2663624" y="2823458"/>
            <a:ext cx="1037964" cy="434297"/>
          </a:xfrm>
          <a:prstGeom prst="bentUpArrow">
            <a:avLst>
              <a:gd name="adj1" fmla="val 12902"/>
              <a:gd name="adj2" fmla="val 16304"/>
              <a:gd name="adj3" fmla="val 11817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dobrada para cima 58">
            <a:extLst>
              <a:ext uri="{FF2B5EF4-FFF2-40B4-BE49-F238E27FC236}">
                <a16:creationId xmlns:a16="http://schemas.microsoft.com/office/drawing/2014/main" id="{EB8FABB5-88F6-4135-A44D-E52B15C18F3E}"/>
              </a:ext>
            </a:extLst>
          </p:cNvPr>
          <p:cNvSpPr/>
          <p:nvPr/>
        </p:nvSpPr>
        <p:spPr>
          <a:xfrm rot="5400000">
            <a:off x="3578940" y="2630773"/>
            <a:ext cx="490909" cy="328758"/>
          </a:xfrm>
          <a:prstGeom prst="bentUpArrow">
            <a:avLst>
              <a:gd name="adj1" fmla="val 12724"/>
              <a:gd name="adj2" fmla="val 19075"/>
              <a:gd name="adj3" fmla="val 26594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39A41D7C-D323-4273-9933-0EA7933382F8}"/>
              </a:ext>
            </a:extLst>
          </p:cNvPr>
          <p:cNvSpPr txBox="1">
            <a:spLocks/>
          </p:cNvSpPr>
          <p:nvPr/>
        </p:nvSpPr>
        <p:spPr bwMode="auto">
          <a:xfrm>
            <a:off x="587828" y="999447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Padrão do Nome do Arquivo do RTAIC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D9DD573-CC19-46BB-A35A-481C7B5AF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</p:spTree>
    <p:extLst>
      <p:ext uri="{BB962C8B-B14F-4D97-AF65-F5344CB8AC3E}">
        <p14:creationId xmlns:p14="http://schemas.microsoft.com/office/powerpoint/2010/main" val="6290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9142" y="1410430"/>
            <a:ext cx="8811032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1ª Parte: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observar o mesmo padrão do RTADC: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	1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EBA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201910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20191107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9</a:t>
            </a:r>
          </a:p>
          <a:p>
            <a:pPr marL="476250" lvl="1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2ª Parte: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evidencia os dados das tarifas aéreas comercializadas:</a:t>
            </a:r>
          </a:p>
          <a:p>
            <a:pPr marL="457200" lvl="2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SBGR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SAEZ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SBGR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Y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400,00</a:t>
            </a:r>
            <a:r>
              <a:rPr lang="pt-BR" sz="2000" b="1">
                <a:latin typeface="+mn-lt"/>
                <a:cs typeface="Arial" panose="020B0604020202020204" pitchFamily="34" charset="0"/>
              </a:rPr>
              <a:t>;</a:t>
            </a:r>
            <a:r>
              <a:rPr lang="pt-BR" sz="2000" b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315</a:t>
            </a: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	  	 </a:t>
            </a:r>
            <a:r>
              <a:rPr lang="pt-BR" sz="200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Quantidade de assentos comercializados.</a:t>
            </a: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	</a:t>
            </a:r>
            <a:r>
              <a:rPr lang="pt-BR" sz="200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Valor da passagem em dólares americanos.</a:t>
            </a: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	</a:t>
            </a:r>
            <a:r>
              <a:rPr lang="pt-BR" sz="2000">
                <a:solidFill>
                  <a:schemeClr val="accent6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Classe do serviço do voo de volta.</a:t>
            </a: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	     </a:t>
            </a:r>
            <a:r>
              <a:rPr lang="pt-BR" sz="200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Classe do serviço do voo de ida.</a:t>
            </a: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	      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Aeroporto de 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retorno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no </a:t>
            </a:r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Brasil</a:t>
            </a:r>
            <a:r>
              <a:rPr lang="pt-BR" sz="200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sz="2000">
              <a:latin typeface="+mn-lt"/>
              <a:cs typeface="Arial" panose="020B0604020202020204" pitchFamily="34" charset="0"/>
            </a:endParaRP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latin typeface="+mn-lt"/>
                <a:cs typeface="Arial" panose="020B0604020202020204" pitchFamily="34" charset="0"/>
              </a:rPr>
              <a:t>			 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Aeroporto de 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destino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 no </a:t>
            </a:r>
            <a:r>
              <a:rPr lang="pt-BR" sz="20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exterior</a:t>
            </a:r>
            <a:r>
              <a:rPr lang="pt-BR"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sz="2000">
              <a:latin typeface="+mn-lt"/>
              <a:cs typeface="Arial" panose="020B0604020202020204" pitchFamily="34" charset="0"/>
            </a:endParaRP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	   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Aeroporto de 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origem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no </a:t>
            </a:r>
            <a:r>
              <a:rPr lang="pt-BR" sz="2000" b="1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Brasil</a:t>
            </a:r>
            <a:r>
              <a:rPr lang="pt-BR" sz="2000">
                <a:solidFill>
                  <a:schemeClr val="accent3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pt-BR" sz="200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457200" lvl="2" algn="just">
              <a:spcBef>
                <a:spcPts val="500"/>
              </a:spcBef>
              <a:spcAft>
                <a:spcPts val="500"/>
              </a:spcAft>
              <a:defRPr/>
            </a:pPr>
            <a:r>
              <a:rPr lang="pt-BR" sz="200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	   Identificador da 2ª parte do arquivo.</a:t>
            </a:r>
            <a:endParaRPr lang="pt-BR" sz="2000" b="1" i="1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311" name="Seta dobrada para cima 12310"/>
          <p:cNvSpPr/>
          <p:nvPr/>
        </p:nvSpPr>
        <p:spPr>
          <a:xfrm rot="5400000">
            <a:off x="-536081" y="4194035"/>
            <a:ext cx="3364214" cy="526527"/>
          </a:xfrm>
          <a:prstGeom prst="bentUpArrow">
            <a:avLst>
              <a:gd name="adj1" fmla="val 7405"/>
              <a:gd name="adj2" fmla="val 11396"/>
              <a:gd name="adj3" fmla="val 2500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Seta dobrada para cima 55"/>
          <p:cNvSpPr/>
          <p:nvPr/>
        </p:nvSpPr>
        <p:spPr>
          <a:xfrm rot="5400000">
            <a:off x="96579" y="3978530"/>
            <a:ext cx="2933205" cy="526526"/>
          </a:xfrm>
          <a:prstGeom prst="bentUpArrow">
            <a:avLst>
              <a:gd name="adj1" fmla="val 7033"/>
              <a:gd name="adj2" fmla="val 11753"/>
              <a:gd name="adj3" fmla="val 9611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eta dobrada para cima 56"/>
          <p:cNvSpPr/>
          <p:nvPr/>
        </p:nvSpPr>
        <p:spPr>
          <a:xfrm rot="5400000">
            <a:off x="762165" y="3878852"/>
            <a:ext cx="2536083" cy="328760"/>
          </a:xfrm>
          <a:prstGeom prst="bentUpArrow">
            <a:avLst>
              <a:gd name="adj1" fmla="val 14357"/>
              <a:gd name="adj2" fmla="val 24020"/>
              <a:gd name="adj3" fmla="val 9595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Seta dobrada para cima 57"/>
          <p:cNvSpPr/>
          <p:nvPr/>
        </p:nvSpPr>
        <p:spPr>
          <a:xfrm rot="5400000">
            <a:off x="1610980" y="3628519"/>
            <a:ext cx="2114176" cy="407525"/>
          </a:xfrm>
          <a:prstGeom prst="bentUpArrow">
            <a:avLst>
              <a:gd name="adj1" fmla="val 13297"/>
              <a:gd name="adj2" fmla="val 23349"/>
              <a:gd name="adj3" fmla="val 118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Seta dobrada para cima 58"/>
          <p:cNvSpPr/>
          <p:nvPr/>
        </p:nvSpPr>
        <p:spPr>
          <a:xfrm rot="5400000">
            <a:off x="4167600" y="2798039"/>
            <a:ext cx="374450" cy="328758"/>
          </a:xfrm>
          <a:prstGeom prst="bentUpArrow">
            <a:avLst>
              <a:gd name="adj1" fmla="val 12724"/>
              <a:gd name="adj2" fmla="val 19075"/>
              <a:gd name="adj3" fmla="val 26594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A5B247A9-6E3E-496F-8A1D-2DE1221DBADA}"/>
              </a:ext>
            </a:extLst>
          </p:cNvPr>
          <p:cNvSpPr txBox="1">
            <a:spLocks/>
          </p:cNvSpPr>
          <p:nvPr/>
        </p:nvSpPr>
        <p:spPr bwMode="auto">
          <a:xfrm>
            <a:off x="519181" y="867685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Padrão do Conteúdo do Arquivo do RTAIC</a:t>
            </a:r>
          </a:p>
        </p:txBody>
      </p:sp>
      <p:sp>
        <p:nvSpPr>
          <p:cNvPr id="11" name="Seta dobrada para cima 57">
            <a:extLst>
              <a:ext uri="{FF2B5EF4-FFF2-40B4-BE49-F238E27FC236}">
                <a16:creationId xmlns:a16="http://schemas.microsoft.com/office/drawing/2014/main" id="{237F61F7-7D35-4925-8A62-F933C71256A2}"/>
              </a:ext>
            </a:extLst>
          </p:cNvPr>
          <p:cNvSpPr/>
          <p:nvPr/>
        </p:nvSpPr>
        <p:spPr>
          <a:xfrm rot="5400000">
            <a:off x="2313280" y="3405235"/>
            <a:ext cx="1667608" cy="407525"/>
          </a:xfrm>
          <a:prstGeom prst="bentUpArrow">
            <a:avLst>
              <a:gd name="adj1" fmla="val 13297"/>
              <a:gd name="adj2" fmla="val 16836"/>
              <a:gd name="adj3" fmla="val 11817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dobrada para cima 57">
            <a:extLst>
              <a:ext uri="{FF2B5EF4-FFF2-40B4-BE49-F238E27FC236}">
                <a16:creationId xmlns:a16="http://schemas.microsoft.com/office/drawing/2014/main" id="{2C5DC753-3A33-4289-B558-5DC2F4929884}"/>
              </a:ext>
            </a:extLst>
          </p:cNvPr>
          <p:cNvSpPr/>
          <p:nvPr/>
        </p:nvSpPr>
        <p:spPr>
          <a:xfrm rot="5400000">
            <a:off x="2734990" y="3181752"/>
            <a:ext cx="1220642" cy="407525"/>
          </a:xfrm>
          <a:prstGeom prst="bentUpArrow">
            <a:avLst>
              <a:gd name="adj1" fmla="val 13297"/>
              <a:gd name="adj2" fmla="val 16836"/>
              <a:gd name="adj3" fmla="val 118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dobrada para cima 57">
            <a:extLst>
              <a:ext uri="{FF2B5EF4-FFF2-40B4-BE49-F238E27FC236}">
                <a16:creationId xmlns:a16="http://schemas.microsoft.com/office/drawing/2014/main" id="{651E94EA-93CB-4C8A-9F10-298B037B7053}"/>
              </a:ext>
            </a:extLst>
          </p:cNvPr>
          <p:cNvSpPr/>
          <p:nvPr/>
        </p:nvSpPr>
        <p:spPr>
          <a:xfrm rot="5400000">
            <a:off x="3366832" y="2974233"/>
            <a:ext cx="812918" cy="407525"/>
          </a:xfrm>
          <a:prstGeom prst="bentUpArrow">
            <a:avLst>
              <a:gd name="adj1" fmla="val 13297"/>
              <a:gd name="adj2" fmla="val 16836"/>
              <a:gd name="adj3" fmla="val 1181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o Explicativo: Linha Dobrada 2">
            <a:extLst>
              <a:ext uri="{FF2B5EF4-FFF2-40B4-BE49-F238E27FC236}">
                <a16:creationId xmlns:a16="http://schemas.microsoft.com/office/drawing/2014/main" id="{53F65DC1-3FE8-4F3D-B847-B5F5115AB461}"/>
              </a:ext>
            </a:extLst>
          </p:cNvPr>
          <p:cNvSpPr/>
          <p:nvPr/>
        </p:nvSpPr>
        <p:spPr>
          <a:xfrm>
            <a:off x="6614339" y="5066534"/>
            <a:ext cx="2238103" cy="426721"/>
          </a:xfrm>
          <a:prstGeom prst="borderCallout2">
            <a:avLst>
              <a:gd name="adj1" fmla="val 22709"/>
              <a:gd name="adj2" fmla="val 891"/>
              <a:gd name="adj3" fmla="val 18750"/>
              <a:gd name="adj4" fmla="val -16667"/>
              <a:gd name="adj5" fmla="val -50834"/>
              <a:gd name="adj6" fmla="val -17459"/>
            </a:avLst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/>
              <a:t>9999 = Somente ida.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D652120-FA0F-4BF7-B4B3-CEEA57685ED7}"/>
              </a:ext>
            </a:extLst>
          </p:cNvPr>
          <p:cNvSpPr/>
          <p:nvPr/>
        </p:nvSpPr>
        <p:spPr>
          <a:xfrm>
            <a:off x="7114010" y="3682833"/>
            <a:ext cx="1927329" cy="10594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>
                <a:solidFill>
                  <a:schemeClr val="bg1"/>
                </a:solidFill>
              </a:rPr>
              <a:t>Y = Econômica</a:t>
            </a:r>
          </a:p>
          <a:p>
            <a:r>
              <a:rPr lang="pt-BR" b="1">
                <a:solidFill>
                  <a:schemeClr val="bg1"/>
                </a:solidFill>
              </a:rPr>
              <a:t>J = Executiva</a:t>
            </a:r>
          </a:p>
          <a:p>
            <a:r>
              <a:rPr lang="pt-BR" b="1">
                <a:solidFill>
                  <a:schemeClr val="bg1"/>
                </a:solidFill>
              </a:rPr>
              <a:t>F = 1ª classe</a:t>
            </a:r>
          </a:p>
          <a:p>
            <a:r>
              <a:rPr lang="pt-BR" b="1">
                <a:solidFill>
                  <a:schemeClr val="bg1"/>
                </a:solidFill>
              </a:rPr>
              <a:t>9 = Somente ida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FFAFC72-4DAA-4C7D-A79B-8B891FB6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</p:spTree>
    <p:extLst>
      <p:ext uri="{BB962C8B-B14F-4D97-AF65-F5344CB8AC3E}">
        <p14:creationId xmlns:p14="http://schemas.microsoft.com/office/powerpoint/2010/main" val="9252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  <p:bldP spid="56" grpId="0" animBg="1"/>
      <p:bldP spid="57" grpId="0" animBg="1"/>
      <p:bldP spid="58" grpId="0" animBg="1"/>
      <p:bldP spid="59" grpId="0" animBg="1"/>
      <p:bldP spid="11" grpId="0" animBg="1"/>
      <p:bldP spid="12" grpId="0" animBg="1"/>
      <p:bldP spid="15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4705BF-566C-4269-8BDE-6BB6467D7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773" y="1899235"/>
            <a:ext cx="8427308" cy="1251738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Painel : Tarifas Aéreas Domésticas e Internacionais  Empresas Brasileiras e Estrangeiras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6E265DE-8B88-4C7F-8413-DA8AEBC461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2413436" y="5127763"/>
            <a:ext cx="6730564" cy="4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Christian Freitas Pereira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Especialista em Regulação de </a:t>
            </a:r>
            <a:r>
              <a:rPr lang="en-US" sz="180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Aviação</a:t>
            </a: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Civil</a:t>
            </a:r>
          </a:p>
        </p:txBody>
      </p:sp>
    </p:spTree>
    <p:extLst>
      <p:ext uri="{BB962C8B-B14F-4D97-AF65-F5344CB8AC3E}">
        <p14:creationId xmlns:p14="http://schemas.microsoft.com/office/powerpoint/2010/main" val="327007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160186" y="1499222"/>
            <a:ext cx="6906854" cy="465760"/>
          </a:xfrm>
        </p:spPr>
        <p:txBody>
          <a:bodyPr/>
          <a:lstStyle/>
          <a:p>
            <a:pPr marL="0" indent="0" algn="ctr">
              <a:buNone/>
            </a:pPr>
            <a:endParaRPr lang="pt-BR"/>
          </a:p>
          <a:p>
            <a:pPr marL="0" indent="0" algn="ctr">
              <a:spcBef>
                <a:spcPts val="0"/>
              </a:spcBef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Portal Tarifas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600" b="1">
              <a:solidFill>
                <a:schemeClr val="accent1">
                  <a:lumMod val="50000"/>
                </a:schemeClr>
              </a:solidFill>
            </a:endParaRPr>
          </a:p>
          <a:p>
            <a:pPr marL="933450" lvl="2" indent="-476250" algn="ctr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Sistema Empregado para o Registro de Tarifas Aéreas Comercializadas (Doméstico e Internacional)</a:t>
            </a:r>
          </a:p>
          <a:p>
            <a:pPr marL="0" indent="0" algn="ctr">
              <a:buNone/>
            </a:pPr>
            <a:endParaRPr lang="pt-BR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t-BR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E775F5-6482-472B-8CA8-E04B3F2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2" y="64881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39" y="3740902"/>
            <a:ext cx="2290601" cy="16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01C59-C285-A8DE-9F17-C8F2925D4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/>
          </a:p>
          <a:p>
            <a:pPr marL="0" indent="0" algn="ctr">
              <a:buNone/>
            </a:pPr>
            <a:endParaRPr lang="pt-BR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E775F5-6482-472B-8CA8-E04B3F2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2" y="64881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91FC99-8A47-4595-B847-1E796F8F41DE}"/>
              </a:ext>
            </a:extLst>
          </p:cNvPr>
          <p:cNvSpPr txBox="1">
            <a:spLocks/>
          </p:cNvSpPr>
          <p:nvPr/>
        </p:nvSpPr>
        <p:spPr bwMode="auto">
          <a:xfrm>
            <a:off x="410135" y="1225485"/>
            <a:ext cx="8229600" cy="5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Acesso ao Portal</a:t>
            </a:r>
            <a:endParaRPr lang="en-US" sz="2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A9CA4-CF8C-4578-B31D-C013E72B431B}"/>
              </a:ext>
            </a:extLst>
          </p:cNvPr>
          <p:cNvSpPr txBox="1">
            <a:spLocks/>
          </p:cNvSpPr>
          <p:nvPr/>
        </p:nvSpPr>
        <p:spPr bwMode="auto">
          <a:xfrm>
            <a:off x="87918" y="1719315"/>
            <a:ext cx="8551817" cy="428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lvl="1" indent="-4762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46088" algn="l"/>
              </a:tabLst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Acesso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endereço eletrônico: </a:t>
            </a:r>
            <a:r>
              <a:rPr lang="pt-BR" sz="2000">
                <a:solidFill>
                  <a:srgbClr val="0000FF"/>
                </a:solidFill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https://sistemas.anac.gov.br/sas/portaltarifas</a:t>
            </a:r>
            <a:endParaRPr lang="pt-BR" sz="2000">
              <a:solidFill>
                <a:srgbClr val="0000FF"/>
              </a:solidFill>
              <a:cs typeface="Times New Roman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46088" algn="l"/>
              </a:tabLst>
              <a:defRPr/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46088" algn="l"/>
              </a:tabLst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91592B-F2AB-4B3C-AFC2-255B7F860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82" y="2327294"/>
            <a:ext cx="6932024" cy="383266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solidFill>
              <a:schemeClr val="accent1"/>
            </a:solidFill>
          </a:ln>
        </p:spPr>
      </p:pic>
      <p:sp>
        <p:nvSpPr>
          <p:cNvPr id="9" name="Seta: para Cima 8">
            <a:extLst>
              <a:ext uri="{FF2B5EF4-FFF2-40B4-BE49-F238E27FC236}">
                <a16:creationId xmlns:a16="http://schemas.microsoft.com/office/drawing/2014/main" id="{081BE4D3-BD1F-4C11-A6A1-7496CD8CC5A9}"/>
              </a:ext>
            </a:extLst>
          </p:cNvPr>
          <p:cNvSpPr/>
          <p:nvPr/>
        </p:nvSpPr>
        <p:spPr>
          <a:xfrm>
            <a:off x="4448699" y="5664614"/>
            <a:ext cx="290146" cy="43961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08393"/>
              </p:ext>
            </p:extLst>
          </p:nvPr>
        </p:nvGraphicFramePr>
        <p:xfrm>
          <a:off x="328612" y="4711848"/>
          <a:ext cx="8568299" cy="3963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0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Nível de Acesso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Responsável pela Permissão de Acesso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C47B91D3-CE9E-4A59-8E08-81809E53E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12964"/>
              </p:ext>
            </p:extLst>
          </p:nvPr>
        </p:nvGraphicFramePr>
        <p:xfrm>
          <a:off x="328612" y="5147848"/>
          <a:ext cx="8568299" cy="3963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1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4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1) Administrador de Usuários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ANAC (Mediante Designação</a:t>
                      </a:r>
                      <a:r>
                        <a:rPr lang="pt-BR" sz="20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 Empresa)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62F6D65-FC34-405E-AEFE-31CA9869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68555"/>
              </p:ext>
            </p:extLst>
          </p:nvPr>
        </p:nvGraphicFramePr>
        <p:xfrm>
          <a:off x="328612" y="5593875"/>
          <a:ext cx="8568299" cy="3963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31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6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2) Usuários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Administrador de Usuários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5">
            <a:extLst>
              <a:ext uri="{FF2B5EF4-FFF2-40B4-BE49-F238E27FC236}">
                <a16:creationId xmlns:a16="http://schemas.microsoft.com/office/drawing/2014/main" id="{E0AD7BE8-201E-45BB-BE6D-FB860235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77ECE5-68EA-4AA5-96FA-53E7CD6FC409}"/>
              </a:ext>
            </a:extLst>
          </p:cNvPr>
          <p:cNvSpPr txBox="1">
            <a:spLocks/>
          </p:cNvSpPr>
          <p:nvPr/>
        </p:nvSpPr>
        <p:spPr bwMode="auto">
          <a:xfrm>
            <a:off x="410135" y="882150"/>
            <a:ext cx="8229600" cy="5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Requisitos de Acesso no Portal Tarifas</a:t>
            </a:r>
            <a:endParaRPr lang="en-US" sz="2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693990-BC8B-4969-9CDE-F934B3A022CE}"/>
              </a:ext>
            </a:extLst>
          </p:cNvPr>
          <p:cNvSpPr txBox="1">
            <a:spLocks/>
          </p:cNvSpPr>
          <p:nvPr/>
        </p:nvSpPr>
        <p:spPr bwMode="auto">
          <a:xfrm>
            <a:off x="173388" y="1429913"/>
            <a:ext cx="8703094" cy="31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1738" lvl="2" indent="-344488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446088" algn="l"/>
              </a:tabLst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</a:rPr>
              <a:t>Estar cadastrado no sistema.</a:t>
            </a:r>
          </a:p>
          <a:p>
            <a:pPr marL="1333500" lvl="3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46088" algn="l"/>
              </a:tabLst>
              <a:defRPr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BR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 cadastro é feito pelo próprio profissional; e</a:t>
            </a:r>
          </a:p>
          <a:p>
            <a:pPr marL="1333500" lvl="3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46088" algn="l"/>
              </a:tabLst>
              <a:defRPr/>
            </a:pPr>
            <a:r>
              <a:rPr lang="pt-BR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Se já estiver cadastrado em algum sistema da SAS (Contábil, Estatística, SIROS, BAV ou SAMU), não é necessário fazer o cadastro no Portal Tarifas.</a:t>
            </a:r>
          </a:p>
          <a:p>
            <a:pPr marL="1201738" lvl="2" indent="-344488" algn="just">
              <a:spcBef>
                <a:spcPts val="0"/>
              </a:spcBef>
              <a:spcAft>
                <a:spcPts val="0"/>
              </a:spcAft>
              <a:buNone/>
              <a:tabLst>
                <a:tab pos="446088" algn="l"/>
              </a:tabLst>
              <a:defRPr/>
            </a:pPr>
            <a:endParaRPr lang="pt-BR" sz="1000">
              <a:solidFill>
                <a:schemeClr val="accent1">
                  <a:lumMod val="50000"/>
                </a:schemeClr>
              </a:solidFill>
            </a:endParaRPr>
          </a:p>
          <a:p>
            <a:pPr marL="1201738" lvl="2" indent="-344488" algn="just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tabLst>
                <a:tab pos="446088" algn="l"/>
              </a:tabLst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</a:rPr>
              <a:t>Ter permissão de nível de acesso:</a:t>
            </a:r>
          </a:p>
          <a:p>
            <a:pPr marL="1333500" lvl="3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46088" algn="l"/>
              </a:tabLst>
              <a:defRPr/>
            </a:pPr>
            <a:r>
              <a:rPr lang="pt-BR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Existem 2 níveis de acesso: </a:t>
            </a:r>
          </a:p>
          <a:p>
            <a:pPr marL="2228850" lvl="4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46088" algn="l"/>
              </a:tabLst>
              <a:defRPr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Administrador de Usuários; e</a:t>
            </a:r>
          </a:p>
          <a:p>
            <a:pPr marL="2228850" lvl="4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46088" algn="l"/>
              </a:tabLst>
              <a:defRPr/>
            </a:pPr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Usuários.</a:t>
            </a:r>
          </a:p>
          <a:p>
            <a:pPr marL="1333500" lvl="3" indent="-4762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46088" algn="l"/>
              </a:tabLst>
              <a:defRPr/>
            </a:pPr>
            <a:r>
              <a:rPr lang="pt-BR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 nível de acesso é atribuído por terceiros: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type="subTitle" idx="1"/>
          </p:nvPr>
        </p:nvSpPr>
        <p:spPr>
          <a:xfrm>
            <a:off x="1078906" y="1603861"/>
            <a:ext cx="7435174" cy="1967776"/>
          </a:xfrm>
        </p:spPr>
        <p:txBody>
          <a:bodyPr/>
          <a:lstStyle/>
          <a:p>
            <a:pPr lvl="1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tx2"/>
                </a:solidFill>
              </a:rPr>
              <a:t>O profissional com o perfil de </a:t>
            </a:r>
            <a:r>
              <a:rPr lang="pt-BR" sz="2000" b="1">
                <a:solidFill>
                  <a:schemeClr val="tx2"/>
                </a:solidFill>
              </a:rPr>
              <a:t>Administrador de Usuários </a:t>
            </a:r>
            <a:r>
              <a:rPr lang="pt-BR" sz="2000">
                <a:solidFill>
                  <a:schemeClr val="tx2"/>
                </a:solidFill>
              </a:rPr>
              <a:t>deve ser </a:t>
            </a:r>
            <a:r>
              <a:rPr lang="pt-BR" sz="2000" b="1">
                <a:solidFill>
                  <a:schemeClr val="tx2"/>
                </a:solidFill>
              </a:rPr>
              <a:t>designado</a:t>
            </a:r>
            <a:r>
              <a:rPr lang="pt-BR" sz="2000">
                <a:solidFill>
                  <a:schemeClr val="tx2"/>
                </a:solidFill>
              </a:rPr>
              <a:t> pelo </a:t>
            </a:r>
            <a:r>
              <a:rPr lang="pt-BR" sz="2000" b="1">
                <a:solidFill>
                  <a:schemeClr val="tx2"/>
                </a:solidFill>
              </a:rPr>
              <a:t>representante legal da empresa</a:t>
            </a:r>
            <a:r>
              <a:rPr lang="pt-BR" sz="2000">
                <a:solidFill>
                  <a:schemeClr val="tx2"/>
                </a:solidFill>
              </a:rPr>
              <a:t>.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tx2"/>
                </a:solidFill>
              </a:rPr>
              <a:t>O requerimento de designação deve ser destinado à SAS e conter as seguintes informações: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tx2"/>
                </a:solidFill>
              </a:rPr>
              <a:t>Nome Completo;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tx2"/>
                </a:solidFill>
              </a:rPr>
              <a:t>CPF;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tx2"/>
                </a:solidFill>
              </a:rPr>
              <a:t>Telefone; e</a:t>
            </a:r>
          </a:p>
          <a:p>
            <a:pPr marL="1201738" lvl="2" indent="-344488" algn="just" eaLnBrk="0" hangingPunct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pt-BR" sz="2000">
                <a:solidFill>
                  <a:schemeClr val="tx2"/>
                </a:solidFill>
              </a:rPr>
              <a:t>E-mail.</a:t>
            </a:r>
          </a:p>
          <a:p>
            <a:pPr lvl="1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>
                <a:solidFill>
                  <a:schemeClr val="tx2"/>
                </a:solidFill>
              </a:rPr>
              <a:t>Envio do requerimento</a:t>
            </a:r>
            <a:r>
              <a:rPr lang="pt-BR" sz="2000">
                <a:solidFill>
                  <a:schemeClr val="tx2"/>
                </a:solidFill>
              </a:rPr>
              <a:t>: por meio do protocolo eletrônico (preferencialmente) ou via postal.</a:t>
            </a:r>
          </a:p>
          <a:p>
            <a:pPr lvl="1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>
                <a:solidFill>
                  <a:schemeClr val="tx2"/>
                </a:solidFill>
              </a:rPr>
              <a:t>Tipo de processo no sistema SEI</a:t>
            </a:r>
            <a:r>
              <a:rPr lang="pt-BR" sz="2000">
                <a:solidFill>
                  <a:schemeClr val="tx2"/>
                </a:solidFill>
              </a:rPr>
              <a:t>: Empresas, </a:t>
            </a:r>
            <a:r>
              <a:rPr lang="pt-BR" sz="2000" err="1">
                <a:solidFill>
                  <a:schemeClr val="tx2"/>
                </a:solidFill>
              </a:rPr>
              <a:t>Oper</a:t>
            </a:r>
            <a:r>
              <a:rPr lang="pt-BR" sz="2000">
                <a:solidFill>
                  <a:schemeClr val="tx2"/>
                </a:solidFill>
              </a:rPr>
              <a:t>. e Serv. Aéreos: Documentos e Informações de Dados Estatísticos e Econômicos.</a:t>
            </a:r>
          </a:p>
          <a:p>
            <a:pPr lvl="1" algn="just" eaLnBrk="0" hangingPunct="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tx2"/>
                </a:solidFill>
              </a:rPr>
              <a:t>Inclusão/Exclusão do Administrador de Usuários: protocolar novo requerimento.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E207859-77A0-4109-9732-FABC8ADD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5D7419-FE38-499D-B6FC-5C9953BF0259}"/>
              </a:ext>
            </a:extLst>
          </p:cNvPr>
          <p:cNvSpPr txBox="1">
            <a:spLocks/>
          </p:cNvSpPr>
          <p:nvPr/>
        </p:nvSpPr>
        <p:spPr bwMode="auto">
          <a:xfrm>
            <a:off x="854075" y="1114167"/>
            <a:ext cx="757652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Designação do Administrador de Usuários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1471" y="1713297"/>
            <a:ext cx="8158896" cy="440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2187" lvl="2" indent="-279092" algn="just">
              <a:spcBef>
                <a:spcPts val="195"/>
              </a:spcBef>
              <a:spcAft>
                <a:spcPts val="195"/>
              </a:spcAft>
              <a:buFont typeface="Wingdings" panose="05000000000000000000" pitchFamily="2" charset="2"/>
              <a:buChar char="ü"/>
            </a:pPr>
            <a:endParaRPr lang="pt-BR" sz="1563" b="1">
              <a:solidFill>
                <a:schemeClr val="accent1">
                  <a:lumMod val="50000"/>
                </a:schemeClr>
              </a:solidFill>
            </a:endParaRPr>
          </a:p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Blip>
                <a:blip r:embed="rId3"/>
              </a:buBlip>
              <a:defRPr/>
            </a:pPr>
            <a:endParaRPr lang="pt-BR" sz="1563" b="1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Blip>
                <a:blip r:embed="rId3"/>
              </a:buBlip>
              <a:defRPr/>
            </a:pPr>
            <a:endParaRPr lang="pt-BR" sz="1953" b="1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Blip>
                <a:blip r:embed="rId3"/>
              </a:buBlip>
              <a:defRPr/>
            </a:pPr>
            <a:endParaRPr lang="pt-BR" sz="1953" b="1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1221803" lvl="4" indent="-334910" algn="just">
              <a:spcBef>
                <a:spcPts val="1172"/>
              </a:spcBef>
              <a:spcAft>
                <a:spcPts val="1172"/>
              </a:spcAft>
              <a:buFont typeface="Arial" panose="020B0604020202020204" pitchFamily="34" charset="0"/>
              <a:buChar char="•"/>
              <a:defRPr/>
            </a:pPr>
            <a:endParaRPr lang="pt-BR" sz="1953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1221803" lvl="4" indent="-334910" algn="just">
              <a:spcBef>
                <a:spcPts val="1172"/>
              </a:spcBef>
              <a:spcAft>
                <a:spcPts val="1172"/>
              </a:spcAft>
              <a:buFont typeface="Arial" panose="020B0604020202020204" pitchFamily="34" charset="0"/>
              <a:buChar char="•"/>
              <a:defRPr/>
            </a:pPr>
            <a:endParaRPr lang="pt-BR" sz="1953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886892" lvl="4" algn="just">
              <a:spcBef>
                <a:spcPts val="1172"/>
              </a:spcBef>
              <a:spcAft>
                <a:spcPts val="1172"/>
              </a:spcAft>
              <a:defRPr/>
            </a:pPr>
            <a:r>
              <a:rPr lang="pt-BR" sz="1953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886892" lvl="3" indent="-446547" algn="just">
              <a:spcBef>
                <a:spcPts val="1172"/>
              </a:spcBef>
              <a:spcAft>
                <a:spcPts val="1172"/>
              </a:spcAft>
              <a:buFont typeface="Wingdings" pitchFamily="2" charset="2"/>
              <a:buChar char="ü"/>
              <a:defRPr/>
            </a:pPr>
            <a:endParaRPr lang="pt-BR" sz="1953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06470" y="1263034"/>
            <a:ext cx="89310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459CC9E9-B758-4A4A-84C9-30EEAF64AD1F}"/>
              </a:ext>
            </a:extLst>
          </p:cNvPr>
          <p:cNvCxnSpPr>
            <a:cxnSpLocks/>
          </p:cNvCxnSpPr>
          <p:nvPr/>
        </p:nvCxnSpPr>
        <p:spPr>
          <a:xfrm flipV="1">
            <a:off x="950097" y="2585421"/>
            <a:ext cx="1105957" cy="885553"/>
          </a:xfrm>
          <a:prstGeom prst="bentConnector3">
            <a:avLst>
              <a:gd name="adj1" fmla="val 1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F88F2EB8-C2D2-4B8E-9DF4-A7B30FEF8613}"/>
              </a:ext>
            </a:extLst>
          </p:cNvPr>
          <p:cNvSpPr/>
          <p:nvPr/>
        </p:nvSpPr>
        <p:spPr>
          <a:xfrm>
            <a:off x="4351430" y="1386646"/>
            <a:ext cx="1951242" cy="972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Empresa envia o requerimento de designação do </a:t>
            </a:r>
            <a:r>
              <a:rPr lang="pt-BR" sz="1600" b="1" i="1">
                <a:solidFill>
                  <a:srgbClr val="C00000"/>
                </a:solidFill>
              </a:rPr>
              <a:t>Adm. de Usuários</a:t>
            </a:r>
            <a:r>
              <a:rPr lang="pt-BR" sz="16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AE1CF44-ECA5-47B8-AA8A-E6ACAA97301B}"/>
              </a:ext>
            </a:extLst>
          </p:cNvPr>
          <p:cNvSpPr/>
          <p:nvPr/>
        </p:nvSpPr>
        <p:spPr>
          <a:xfrm>
            <a:off x="7199056" y="2362339"/>
            <a:ext cx="1813532" cy="125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>
                <a:solidFill>
                  <a:srgbClr val="C00000"/>
                </a:solidFill>
              </a:rPr>
              <a:t>ANAC</a:t>
            </a:r>
            <a:r>
              <a:rPr lang="pt-BR" sz="1600" b="1">
                <a:solidFill>
                  <a:schemeClr val="tx1"/>
                </a:solidFill>
              </a:rPr>
              <a:t> atribui o nível de acesso </a:t>
            </a:r>
            <a:r>
              <a:rPr lang="pt-BR" sz="1600" b="1" i="1">
                <a:solidFill>
                  <a:srgbClr val="C00000"/>
                </a:solidFill>
              </a:rPr>
              <a:t>Administrador de Usuários </a:t>
            </a:r>
            <a:r>
              <a:rPr lang="pt-BR" sz="1600" b="1">
                <a:solidFill>
                  <a:schemeClr val="tx1"/>
                </a:solidFill>
              </a:rPr>
              <a:t>ao profissional.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850493-8C31-4FF5-A7CF-0FD8E502A44C}"/>
              </a:ext>
            </a:extLst>
          </p:cNvPr>
          <p:cNvSpPr/>
          <p:nvPr/>
        </p:nvSpPr>
        <p:spPr>
          <a:xfrm>
            <a:off x="7186328" y="4068431"/>
            <a:ext cx="1813532" cy="776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Profissional com nível de acesso atribuído.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1FD01C7-A925-4E64-BC27-8E6402E9CD7D}"/>
              </a:ext>
            </a:extLst>
          </p:cNvPr>
          <p:cNvSpPr/>
          <p:nvPr/>
        </p:nvSpPr>
        <p:spPr>
          <a:xfrm>
            <a:off x="1127723" y="2234166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5">
                    <a:lumMod val="50000"/>
                  </a:schemeClr>
                </a:solidFill>
              </a:rPr>
              <a:t>SIM</a:t>
            </a:r>
          </a:p>
        </p:txBody>
      </p: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BD83DE0B-1230-4E03-B85D-54352ECF55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9284" y="4235756"/>
            <a:ext cx="1146722" cy="1108331"/>
          </a:xfrm>
          <a:prstGeom prst="bentConnector3">
            <a:avLst>
              <a:gd name="adj1" fmla="val 100604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tângulo 53">
            <a:extLst>
              <a:ext uri="{FF2B5EF4-FFF2-40B4-BE49-F238E27FC236}">
                <a16:creationId xmlns:a16="http://schemas.microsoft.com/office/drawing/2014/main" id="{DBB10336-7697-4181-8A1B-567FE777AE8D}"/>
              </a:ext>
            </a:extLst>
          </p:cNvPr>
          <p:cNvSpPr/>
          <p:nvPr/>
        </p:nvSpPr>
        <p:spPr>
          <a:xfrm>
            <a:off x="1055277" y="5485947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NÃO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6816CB77-650E-4D89-A9F6-0A893B7AC9FD}"/>
              </a:ext>
            </a:extLst>
          </p:cNvPr>
          <p:cNvCxnSpPr>
            <a:cxnSpLocks/>
          </p:cNvCxnSpPr>
          <p:nvPr/>
        </p:nvCxnSpPr>
        <p:spPr>
          <a:xfrm>
            <a:off x="8105822" y="3691526"/>
            <a:ext cx="0" cy="309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">
            <a:extLst>
              <a:ext uri="{FF2B5EF4-FFF2-40B4-BE49-F238E27FC236}">
                <a16:creationId xmlns:a16="http://schemas.microsoft.com/office/drawing/2014/main" id="{1863AF15-14F7-42C7-9664-63E164F2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A052986-DD51-43B8-BAA5-B1AE7108948E}"/>
              </a:ext>
            </a:extLst>
          </p:cNvPr>
          <p:cNvSpPr txBox="1">
            <a:spLocks/>
          </p:cNvSpPr>
          <p:nvPr/>
        </p:nvSpPr>
        <p:spPr bwMode="auto">
          <a:xfrm>
            <a:off x="1503680" y="788736"/>
            <a:ext cx="7571265" cy="41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174" indent="-527174" algn="just">
              <a:spcBef>
                <a:spcPts val="1172"/>
              </a:spcBef>
              <a:spcAft>
                <a:spcPts val="1172"/>
              </a:spcAft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Fluxograma dos Requisitos de Acesso ao Portal Tarifas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C13CDC1-3713-4278-9508-3D3A1C5DC487}"/>
              </a:ext>
            </a:extLst>
          </p:cNvPr>
          <p:cNvSpPr/>
          <p:nvPr/>
        </p:nvSpPr>
        <p:spPr>
          <a:xfrm>
            <a:off x="2154091" y="2338296"/>
            <a:ext cx="1927332" cy="556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Já cadastrado em algum sistema SAS?</a:t>
            </a:r>
          </a:p>
        </p:txBody>
      </p: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51538D80-6E93-4C5E-9E1C-5501DF6CFB76}"/>
              </a:ext>
            </a:extLst>
          </p:cNvPr>
          <p:cNvCxnSpPr>
            <a:cxnSpLocks/>
          </p:cNvCxnSpPr>
          <p:nvPr/>
        </p:nvCxnSpPr>
        <p:spPr>
          <a:xfrm flipV="1">
            <a:off x="3092321" y="1751859"/>
            <a:ext cx="1105957" cy="539923"/>
          </a:xfrm>
          <a:prstGeom prst="bentConnector3">
            <a:avLst>
              <a:gd name="adj1" fmla="val 15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ângulo 36">
            <a:extLst>
              <a:ext uri="{FF2B5EF4-FFF2-40B4-BE49-F238E27FC236}">
                <a16:creationId xmlns:a16="http://schemas.microsoft.com/office/drawing/2014/main" id="{4B8E37A7-6D89-47E9-ADBA-8AAF6B0F794E}"/>
              </a:ext>
            </a:extLst>
          </p:cNvPr>
          <p:cNvSpPr/>
          <p:nvPr/>
        </p:nvSpPr>
        <p:spPr>
          <a:xfrm>
            <a:off x="3256296" y="1413778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5">
                    <a:lumMod val="50000"/>
                  </a:schemeClr>
                </a:solidFill>
              </a:rPr>
              <a:t>SIM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9D439F3-FF27-4811-91E4-30930A4AD0C2}"/>
              </a:ext>
            </a:extLst>
          </p:cNvPr>
          <p:cNvSpPr/>
          <p:nvPr/>
        </p:nvSpPr>
        <p:spPr>
          <a:xfrm>
            <a:off x="2154091" y="5068561"/>
            <a:ext cx="1927332" cy="5560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Já cadastrado em algum sistema SAS?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4908AE67-D0F9-47F7-B4B1-0B08B9DDD910}"/>
              </a:ext>
            </a:extLst>
          </p:cNvPr>
          <p:cNvCxnSpPr>
            <a:cxnSpLocks/>
          </p:cNvCxnSpPr>
          <p:nvPr/>
        </p:nvCxnSpPr>
        <p:spPr>
          <a:xfrm>
            <a:off x="3092321" y="2965407"/>
            <a:ext cx="1170262" cy="393257"/>
          </a:xfrm>
          <a:prstGeom prst="bentConnector3">
            <a:avLst>
              <a:gd name="adj1" fmla="val 41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D093F3D4-C46B-4F40-95D8-E4278806CC56}"/>
              </a:ext>
            </a:extLst>
          </p:cNvPr>
          <p:cNvCxnSpPr>
            <a:cxnSpLocks/>
          </p:cNvCxnSpPr>
          <p:nvPr/>
        </p:nvCxnSpPr>
        <p:spPr>
          <a:xfrm>
            <a:off x="6370003" y="1854603"/>
            <a:ext cx="1723091" cy="437179"/>
          </a:xfrm>
          <a:prstGeom prst="bentConnector3">
            <a:avLst>
              <a:gd name="adj1" fmla="val 9949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4CC98D18-7203-4BDD-BE3A-C59A7E9670A8}"/>
              </a:ext>
            </a:extLst>
          </p:cNvPr>
          <p:cNvCxnSpPr>
            <a:cxnSpLocks/>
          </p:cNvCxnSpPr>
          <p:nvPr/>
        </p:nvCxnSpPr>
        <p:spPr>
          <a:xfrm flipV="1">
            <a:off x="3092320" y="4446985"/>
            <a:ext cx="1020207" cy="567413"/>
          </a:xfrm>
          <a:prstGeom prst="bentConnector3">
            <a:avLst>
              <a:gd name="adj1" fmla="val 79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tângulo 82">
            <a:extLst>
              <a:ext uri="{FF2B5EF4-FFF2-40B4-BE49-F238E27FC236}">
                <a16:creationId xmlns:a16="http://schemas.microsoft.com/office/drawing/2014/main" id="{ED7C9EBB-9BF0-4E2A-8382-79B6D3400D3E}"/>
              </a:ext>
            </a:extLst>
          </p:cNvPr>
          <p:cNvSpPr/>
          <p:nvPr/>
        </p:nvSpPr>
        <p:spPr>
          <a:xfrm>
            <a:off x="3378176" y="3421698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NÃO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DD712FAF-7C6D-488A-99FB-32FD0319C8A6}"/>
              </a:ext>
            </a:extLst>
          </p:cNvPr>
          <p:cNvSpPr/>
          <p:nvPr/>
        </p:nvSpPr>
        <p:spPr>
          <a:xfrm>
            <a:off x="3344316" y="6183291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2"/>
                </a:solidFill>
              </a:rPr>
              <a:t>NÃO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1C6B4E39-7559-42C2-B84B-C961A3BB8208}"/>
              </a:ext>
            </a:extLst>
          </p:cNvPr>
          <p:cNvSpPr/>
          <p:nvPr/>
        </p:nvSpPr>
        <p:spPr>
          <a:xfrm>
            <a:off x="3225442" y="4128146"/>
            <a:ext cx="649423" cy="2748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accent5">
                    <a:lumMod val="50000"/>
                  </a:schemeClr>
                </a:solidFill>
              </a:rPr>
              <a:t>SIM</a:t>
            </a:r>
          </a:p>
        </p:txBody>
      </p:sp>
      <p:sp>
        <p:nvSpPr>
          <p:cNvPr id="88" name="Hexágono 87">
            <a:extLst>
              <a:ext uri="{FF2B5EF4-FFF2-40B4-BE49-F238E27FC236}">
                <a16:creationId xmlns:a16="http://schemas.microsoft.com/office/drawing/2014/main" id="{C4D51FF7-D7D3-42E2-A814-8B184D660994}"/>
              </a:ext>
            </a:extLst>
          </p:cNvPr>
          <p:cNvSpPr/>
          <p:nvPr/>
        </p:nvSpPr>
        <p:spPr>
          <a:xfrm>
            <a:off x="19084" y="3565258"/>
            <a:ext cx="1896547" cy="575291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Usuário administrador?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8BD599-BEFC-405E-A2C6-EF81EF60C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971" y="1365945"/>
            <a:ext cx="4820974" cy="3582440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24DE9A87-701A-49A5-A7B3-8B039220904E}"/>
              </a:ext>
            </a:extLst>
          </p:cNvPr>
          <p:cNvSpPr/>
          <p:nvPr/>
        </p:nvSpPr>
        <p:spPr>
          <a:xfrm>
            <a:off x="4361332" y="1390021"/>
            <a:ext cx="1951242" cy="972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Empresa envia o requerimento de designação do </a:t>
            </a:r>
            <a:r>
              <a:rPr lang="pt-BR" sz="1600" b="1" i="1">
                <a:solidFill>
                  <a:srgbClr val="C00000"/>
                </a:solidFill>
              </a:rPr>
              <a:t>Adm. de Usuários</a:t>
            </a:r>
            <a:r>
              <a:rPr lang="pt-BR" sz="16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A82638C7-8E57-4BE0-B93D-497A71E5F517}"/>
              </a:ext>
            </a:extLst>
          </p:cNvPr>
          <p:cNvSpPr/>
          <p:nvPr/>
        </p:nvSpPr>
        <p:spPr>
          <a:xfrm>
            <a:off x="4373219" y="2994251"/>
            <a:ext cx="1929453" cy="702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Profissional realiza o cadastro no Portal.</a:t>
            </a:r>
          </a:p>
        </p:txBody>
      </p:sp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FC26B32F-AA8A-45A8-ADB9-1A4FABF453F9}"/>
              </a:ext>
            </a:extLst>
          </p:cNvPr>
          <p:cNvCxnSpPr>
            <a:cxnSpLocks/>
          </p:cNvCxnSpPr>
          <p:nvPr/>
        </p:nvCxnSpPr>
        <p:spPr>
          <a:xfrm flipV="1">
            <a:off x="5341301" y="2441467"/>
            <a:ext cx="0" cy="397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0950EE07-F039-4CE8-A462-A680A9159390}"/>
              </a:ext>
            </a:extLst>
          </p:cNvPr>
          <p:cNvCxnSpPr>
            <a:cxnSpLocks/>
          </p:cNvCxnSpPr>
          <p:nvPr/>
        </p:nvCxnSpPr>
        <p:spPr>
          <a:xfrm>
            <a:off x="6355333" y="1865949"/>
            <a:ext cx="1723091" cy="437179"/>
          </a:xfrm>
          <a:prstGeom prst="bentConnector3">
            <a:avLst>
              <a:gd name="adj1" fmla="val 9949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265B15B3-440B-4FF7-A34D-4719D73EE4FD}"/>
              </a:ext>
            </a:extLst>
          </p:cNvPr>
          <p:cNvSpPr/>
          <p:nvPr/>
        </p:nvSpPr>
        <p:spPr>
          <a:xfrm>
            <a:off x="7217257" y="2365298"/>
            <a:ext cx="1813532" cy="125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i="1">
                <a:solidFill>
                  <a:srgbClr val="C00000"/>
                </a:solidFill>
              </a:rPr>
              <a:t>ANAC</a:t>
            </a:r>
            <a:r>
              <a:rPr lang="pt-BR" sz="1600" b="1">
                <a:solidFill>
                  <a:schemeClr val="tx1"/>
                </a:solidFill>
              </a:rPr>
              <a:t> atribui o nível de acesso </a:t>
            </a:r>
            <a:r>
              <a:rPr lang="pt-BR" sz="1600" b="1" i="1">
                <a:solidFill>
                  <a:srgbClr val="C00000"/>
                </a:solidFill>
              </a:rPr>
              <a:t>Administrador de Usuários </a:t>
            </a:r>
            <a:r>
              <a:rPr lang="pt-BR" sz="1600" b="1">
                <a:solidFill>
                  <a:schemeClr val="tx1"/>
                </a:solidFill>
              </a:rPr>
              <a:t>ao profissional.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A44B1D7-65ED-4C7C-B9AD-D3E9AE2E5216}"/>
              </a:ext>
            </a:extLst>
          </p:cNvPr>
          <p:cNvSpPr/>
          <p:nvPr/>
        </p:nvSpPr>
        <p:spPr>
          <a:xfrm>
            <a:off x="7188106" y="4077806"/>
            <a:ext cx="1813532" cy="7764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Profissional com nível de acesso atribuído.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CE4C05E-745B-4782-87AD-3079707F66A4}"/>
              </a:ext>
            </a:extLst>
          </p:cNvPr>
          <p:cNvSpPr/>
          <p:nvPr/>
        </p:nvSpPr>
        <p:spPr>
          <a:xfrm>
            <a:off x="4198277" y="4111971"/>
            <a:ext cx="2398229" cy="732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  <a:p>
            <a:pPr algn="ctr"/>
            <a:r>
              <a:rPr lang="pt-BR" sz="1600" b="1">
                <a:solidFill>
                  <a:schemeClr val="tx1"/>
                </a:solidFill>
              </a:rPr>
              <a:t>O nível de acesso </a:t>
            </a:r>
            <a:r>
              <a:rPr lang="pt-BR" sz="1600" b="1" i="1">
                <a:solidFill>
                  <a:srgbClr val="C00000"/>
                </a:solidFill>
              </a:rPr>
              <a:t>Usuário</a:t>
            </a:r>
            <a:r>
              <a:rPr lang="pt-BR" sz="1600" b="1" i="1">
                <a:solidFill>
                  <a:schemeClr val="bg1"/>
                </a:solidFill>
              </a:rPr>
              <a:t> </a:t>
            </a:r>
            <a:r>
              <a:rPr lang="pt-BR" sz="1600" b="1">
                <a:solidFill>
                  <a:schemeClr val="tx1"/>
                </a:solidFill>
              </a:rPr>
              <a:t>é atribuído ao profissional pelo</a:t>
            </a:r>
            <a:r>
              <a:rPr lang="pt-BR" sz="1600" b="1" i="1">
                <a:solidFill>
                  <a:schemeClr val="bg1"/>
                </a:solidFill>
              </a:rPr>
              <a:t> </a:t>
            </a:r>
            <a:r>
              <a:rPr lang="pt-BR" sz="1600" b="1" i="1">
                <a:solidFill>
                  <a:srgbClr val="C00000"/>
                </a:solidFill>
              </a:rPr>
              <a:t>Adm. de Usuários</a:t>
            </a:r>
            <a:r>
              <a:rPr lang="pt-BR" sz="1600" b="1" i="1">
                <a:solidFill>
                  <a:schemeClr val="tx1"/>
                </a:solidFill>
              </a:rPr>
              <a:t>.</a:t>
            </a:r>
            <a:endParaRPr lang="pt-BR" sz="1600" b="1">
              <a:solidFill>
                <a:schemeClr val="tx1"/>
              </a:solidFill>
            </a:endParaRPr>
          </a:p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6A6F49C2-B237-4188-8FC9-E3B7B9E5C099}"/>
              </a:ext>
            </a:extLst>
          </p:cNvPr>
          <p:cNvCxnSpPr>
            <a:cxnSpLocks/>
          </p:cNvCxnSpPr>
          <p:nvPr/>
        </p:nvCxnSpPr>
        <p:spPr>
          <a:xfrm>
            <a:off x="6682154" y="4466026"/>
            <a:ext cx="362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5CFED072-025B-4F06-A569-F61215F86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620" y="3788180"/>
            <a:ext cx="2936772" cy="2671621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B5B03EDE-EE51-4BAC-A606-C9BC39560B5B}"/>
              </a:ext>
            </a:extLst>
          </p:cNvPr>
          <p:cNvSpPr/>
          <p:nvPr/>
        </p:nvSpPr>
        <p:spPr>
          <a:xfrm>
            <a:off x="4207274" y="4111971"/>
            <a:ext cx="2398229" cy="7329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solidFill>
                <a:schemeClr val="tx1"/>
              </a:solidFill>
            </a:endParaRPr>
          </a:p>
          <a:p>
            <a:pPr algn="ctr"/>
            <a:r>
              <a:rPr lang="pt-BR" sz="1600" b="1">
                <a:solidFill>
                  <a:schemeClr val="tx1"/>
                </a:solidFill>
              </a:rPr>
              <a:t>O nível de acesso </a:t>
            </a:r>
            <a:r>
              <a:rPr lang="pt-BR" sz="1600" b="1" i="1">
                <a:solidFill>
                  <a:srgbClr val="C00000"/>
                </a:solidFill>
              </a:rPr>
              <a:t>Usuário</a:t>
            </a:r>
            <a:r>
              <a:rPr lang="pt-BR" sz="1600" b="1" i="1">
                <a:solidFill>
                  <a:schemeClr val="bg1"/>
                </a:solidFill>
              </a:rPr>
              <a:t> </a:t>
            </a:r>
            <a:r>
              <a:rPr lang="pt-BR" sz="1600" b="1">
                <a:solidFill>
                  <a:schemeClr val="tx1"/>
                </a:solidFill>
              </a:rPr>
              <a:t>é atribuído ao profissional pelo</a:t>
            </a:r>
            <a:r>
              <a:rPr lang="pt-BR" sz="1600" b="1" i="1">
                <a:solidFill>
                  <a:schemeClr val="bg1"/>
                </a:solidFill>
              </a:rPr>
              <a:t> </a:t>
            </a:r>
            <a:r>
              <a:rPr lang="pt-BR" sz="1600" b="1" i="1">
                <a:solidFill>
                  <a:srgbClr val="C00000"/>
                </a:solidFill>
              </a:rPr>
              <a:t>Adm. de Usuários</a:t>
            </a:r>
            <a:r>
              <a:rPr lang="pt-BR" sz="1600" b="1" i="1">
                <a:solidFill>
                  <a:schemeClr val="tx1"/>
                </a:solidFill>
              </a:rPr>
              <a:t>.</a:t>
            </a:r>
            <a:endParaRPr lang="pt-BR" sz="1600" b="1">
              <a:solidFill>
                <a:schemeClr val="tx1"/>
              </a:solidFill>
            </a:endParaRPr>
          </a:p>
          <a:p>
            <a:pPr algn="ctr"/>
            <a:endParaRPr lang="pt-BR" b="1">
              <a:solidFill>
                <a:schemeClr val="tx1"/>
              </a:solidFill>
            </a:endParaRP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27556E9A-C114-4716-9F64-98EC458F629D}"/>
              </a:ext>
            </a:extLst>
          </p:cNvPr>
          <p:cNvCxnSpPr>
            <a:cxnSpLocks/>
          </p:cNvCxnSpPr>
          <p:nvPr/>
        </p:nvCxnSpPr>
        <p:spPr>
          <a:xfrm>
            <a:off x="6682154" y="4477695"/>
            <a:ext cx="362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C70636FC-7C1C-4089-A9E8-B35CDF862065}"/>
              </a:ext>
            </a:extLst>
          </p:cNvPr>
          <p:cNvCxnSpPr>
            <a:cxnSpLocks/>
          </p:cNvCxnSpPr>
          <p:nvPr/>
        </p:nvCxnSpPr>
        <p:spPr>
          <a:xfrm>
            <a:off x="8105822" y="3696544"/>
            <a:ext cx="0" cy="309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9760A9D9-96BD-4DAC-B667-7C9A83916933}"/>
              </a:ext>
            </a:extLst>
          </p:cNvPr>
          <p:cNvSpPr/>
          <p:nvPr/>
        </p:nvSpPr>
        <p:spPr>
          <a:xfrm>
            <a:off x="4348882" y="5800888"/>
            <a:ext cx="1956337" cy="6014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</a:rPr>
              <a:t>Profissional realiza o cadastro no Portal.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1F76FDEC-6EDA-4B26-9AB5-3832D070D375}"/>
              </a:ext>
            </a:extLst>
          </p:cNvPr>
          <p:cNvCxnSpPr>
            <a:cxnSpLocks/>
          </p:cNvCxnSpPr>
          <p:nvPr/>
        </p:nvCxnSpPr>
        <p:spPr>
          <a:xfrm flipV="1">
            <a:off x="5347871" y="4956923"/>
            <a:ext cx="570" cy="758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: Angulado 64">
            <a:extLst>
              <a:ext uri="{FF2B5EF4-FFF2-40B4-BE49-F238E27FC236}">
                <a16:creationId xmlns:a16="http://schemas.microsoft.com/office/drawing/2014/main" id="{D556B85C-B046-4413-82E6-D3BF49B2351B}"/>
              </a:ext>
            </a:extLst>
          </p:cNvPr>
          <p:cNvCxnSpPr>
            <a:cxnSpLocks/>
          </p:cNvCxnSpPr>
          <p:nvPr/>
        </p:nvCxnSpPr>
        <p:spPr>
          <a:xfrm>
            <a:off x="3117757" y="5669987"/>
            <a:ext cx="1170262" cy="469311"/>
          </a:xfrm>
          <a:prstGeom prst="bentConnector3">
            <a:avLst>
              <a:gd name="adj1" fmla="val -33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2" grpId="0" animBg="1"/>
      <p:bldP spid="38" grpId="0"/>
      <p:bldP spid="54" grpId="0"/>
      <p:bldP spid="27" grpId="0" animBg="1"/>
      <p:bldP spid="37" grpId="0"/>
      <p:bldP spid="47" grpId="0" animBg="1"/>
      <p:bldP spid="83" grpId="0"/>
      <p:bldP spid="86" grpId="0"/>
      <p:bldP spid="87" grpId="0"/>
      <p:bldP spid="88" grpId="0" animBg="1"/>
      <p:bldP spid="35" grpId="0" animBg="1"/>
      <p:bldP spid="67" grpId="0" animBg="1"/>
      <p:bldP spid="40" grpId="0" animBg="1"/>
      <p:bldP spid="42" grpId="0" animBg="1"/>
      <p:bldP spid="25" grpId="0" animBg="1"/>
      <p:bldP spid="43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EEDA2-11F2-0CC7-FA8F-654796495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4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46088" algn="l"/>
              </a:tabLst>
            </a:pPr>
            <a:endParaRPr lang="pt-BR" sz="210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6088" algn="l"/>
              </a:tabLst>
            </a:pPr>
            <a:endParaRPr lang="pt-BR" sz="2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5B0C58-C3DF-4466-A3A3-CBD40B67F32A}"/>
              </a:ext>
            </a:extLst>
          </p:cNvPr>
          <p:cNvSpPr txBox="1">
            <a:spLocks/>
          </p:cNvSpPr>
          <p:nvPr/>
        </p:nvSpPr>
        <p:spPr bwMode="auto">
          <a:xfrm>
            <a:off x="109039" y="887516"/>
            <a:ext cx="8921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Cadastro no Portal</a:t>
            </a:r>
            <a:endParaRPr lang="pt-BR" sz="26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373166A-15B3-4985-9B20-0F57BC33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8" y="1361001"/>
            <a:ext cx="8949756" cy="41341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Seta: para Cima 2">
            <a:extLst>
              <a:ext uri="{FF2B5EF4-FFF2-40B4-BE49-F238E27FC236}">
                <a16:creationId xmlns:a16="http://schemas.microsoft.com/office/drawing/2014/main" id="{A0D030F0-49FD-4368-9A8C-23393A6C2548}"/>
              </a:ext>
            </a:extLst>
          </p:cNvPr>
          <p:cNvSpPr/>
          <p:nvPr/>
        </p:nvSpPr>
        <p:spPr>
          <a:xfrm>
            <a:off x="7959548" y="1648083"/>
            <a:ext cx="313509" cy="663625"/>
          </a:xfrm>
          <a:prstGeom prst="upArrow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5079F29-790B-42D2-B52B-4228E51C7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" y="1361001"/>
            <a:ext cx="8983725" cy="500463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4" name="Texto Explicativo: Linha 13">
            <a:extLst>
              <a:ext uri="{FF2B5EF4-FFF2-40B4-BE49-F238E27FC236}">
                <a16:creationId xmlns:a16="http://schemas.microsoft.com/office/drawing/2014/main" id="{71621763-1277-4C92-B3F4-558D64440E98}"/>
              </a:ext>
            </a:extLst>
          </p:cNvPr>
          <p:cNvSpPr/>
          <p:nvPr/>
        </p:nvSpPr>
        <p:spPr>
          <a:xfrm>
            <a:off x="5166124" y="1749669"/>
            <a:ext cx="3125717" cy="2321169"/>
          </a:xfrm>
          <a:prstGeom prst="borderCallout1">
            <a:avLst>
              <a:gd name="adj1" fmla="val 14652"/>
              <a:gd name="adj2" fmla="val -457"/>
              <a:gd name="adj3" fmla="val 47292"/>
              <a:gd name="adj4" fmla="val -23706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pt-BR"/>
              <a:t>O nome da conta é de livre escolha do usuário.</a:t>
            </a:r>
          </a:p>
          <a:p>
            <a:pPr marL="285750" indent="-285750" algn="just">
              <a:buFontTx/>
              <a:buChar char="-"/>
            </a:pPr>
            <a:r>
              <a:rPr lang="pt-BR"/>
              <a:t>Recomenda-se não conter a identificação da empresa.</a:t>
            </a:r>
          </a:p>
          <a:p>
            <a:pPr marL="285750" indent="-285750" algn="just">
              <a:buFontTx/>
              <a:buChar char="-"/>
            </a:pPr>
            <a:r>
              <a:rPr lang="pt-BR"/>
              <a:t>Não pode ser alterado depois de salvo.</a:t>
            </a:r>
          </a:p>
          <a:p>
            <a:pPr marL="285750" indent="-285750" algn="just">
              <a:buFontTx/>
              <a:buChar char="-"/>
            </a:pPr>
            <a:r>
              <a:rPr lang="pt-BR"/>
              <a:t>É vinculada de forma única e irreversível ao CPF.</a:t>
            </a:r>
          </a:p>
        </p:txBody>
      </p:sp>
      <p:sp>
        <p:nvSpPr>
          <p:cNvPr id="15" name="Texto Explicativo: Linha 14">
            <a:extLst>
              <a:ext uri="{FF2B5EF4-FFF2-40B4-BE49-F238E27FC236}">
                <a16:creationId xmlns:a16="http://schemas.microsoft.com/office/drawing/2014/main" id="{3EB61675-A904-4E4A-B87E-E73FA6D78ABF}"/>
              </a:ext>
            </a:extLst>
          </p:cNvPr>
          <p:cNvSpPr/>
          <p:nvPr/>
        </p:nvSpPr>
        <p:spPr>
          <a:xfrm>
            <a:off x="4766939" y="4308609"/>
            <a:ext cx="4261946" cy="1967023"/>
          </a:xfrm>
          <a:prstGeom prst="borderCallout1">
            <a:avLst>
              <a:gd name="adj1" fmla="val 14652"/>
              <a:gd name="adj2" fmla="val -457"/>
              <a:gd name="adj3" fmla="val 1886"/>
              <a:gd name="adj4" fmla="val -7122"/>
            </a:avLst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 algn="just">
              <a:buFontTx/>
              <a:buChar char="-"/>
            </a:pPr>
            <a:r>
              <a:rPr lang="pt-BR" b="1"/>
              <a:t>Usuário sem CPF (Passaporte)</a:t>
            </a:r>
            <a:r>
              <a:rPr lang="pt-BR"/>
              <a:t>: fazer o cadastro no sistema SIROS (https://sas.anac.gov.br/sas/siros).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1A1F07F-9486-45DC-BFB7-25CA3C0F5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834" y="5257800"/>
            <a:ext cx="3294105" cy="8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5B0C58-C3DF-4466-A3A3-CBD40B67F32A}"/>
              </a:ext>
            </a:extLst>
          </p:cNvPr>
          <p:cNvSpPr txBox="1">
            <a:spLocks/>
          </p:cNvSpPr>
          <p:nvPr/>
        </p:nvSpPr>
        <p:spPr bwMode="auto">
          <a:xfrm>
            <a:off x="234217" y="815676"/>
            <a:ext cx="8921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Permissão de Nível de Acesso: Usuário</a:t>
            </a:r>
            <a:endParaRPr lang="pt-BR" sz="260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7E40D1-946C-9025-2AA4-593C92BD8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C8EE61BA-7D14-4E36-9C3F-FC13AD5AA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tabLst>
                <a:tab pos="446088" algn="l"/>
              </a:tabLst>
              <a:defRPr/>
            </a:pPr>
            <a:r>
              <a:rPr lang="pt-BR" sz="2000" b="1">
                <a:solidFill>
                  <a:schemeClr val="tx2"/>
                </a:solidFill>
              </a:rPr>
              <a:t>Responsável pela permissão</a:t>
            </a:r>
            <a:r>
              <a:rPr lang="pt-BR" sz="2000">
                <a:solidFill>
                  <a:schemeClr val="tx2"/>
                </a:solidFill>
              </a:rPr>
              <a:t>: Administrador de Usuários.</a:t>
            </a:r>
          </a:p>
          <a:p>
            <a:pPr lvl="1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tabLst>
                <a:tab pos="446088" algn="l"/>
              </a:tabLst>
              <a:defRPr/>
            </a:pPr>
            <a:endParaRPr lang="pt-BR" sz="2000">
              <a:solidFill>
                <a:schemeClr val="tx2"/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46088" algn="l"/>
              </a:tabLst>
              <a:defRPr/>
            </a:pPr>
            <a:endParaRPr lang="pt-BR" sz="21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D81B5E0-F91E-4C4D-AD5E-840260A7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711"/>
            <a:ext cx="9144000" cy="4159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7A6132-8BBB-4DDB-B877-E8444287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28" y="1649711"/>
            <a:ext cx="1209421" cy="1179923"/>
          </a:xfrm>
          <a:prstGeom prst="rect">
            <a:avLst/>
          </a:prstGeom>
        </p:spPr>
      </p:pic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EAB504AB-0E4E-48AC-8681-F1015920D2CC}"/>
              </a:ext>
            </a:extLst>
          </p:cNvPr>
          <p:cNvSpPr/>
          <p:nvPr/>
        </p:nvSpPr>
        <p:spPr>
          <a:xfrm rot="2896017" flipH="1">
            <a:off x="4342142" y="1899897"/>
            <a:ext cx="516867" cy="257106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09530388-CC5D-4D38-99A7-28991C04A221}"/>
              </a:ext>
            </a:extLst>
          </p:cNvPr>
          <p:cNvSpPr/>
          <p:nvPr/>
        </p:nvSpPr>
        <p:spPr>
          <a:xfrm>
            <a:off x="3733569" y="2469598"/>
            <a:ext cx="1060138" cy="3146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D0700C2-0E7D-4E15-BF25-2B3868449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0814"/>
            <a:ext cx="9144000" cy="169698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35D0215-744A-4BE9-9195-DC04AE59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7" y="1649711"/>
            <a:ext cx="9144000" cy="3093267"/>
          </a:xfrm>
          <a:prstGeom prst="rect">
            <a:avLst/>
          </a:prstGeom>
        </p:spPr>
      </p:pic>
      <p:sp>
        <p:nvSpPr>
          <p:cNvPr id="19" name="Texto Explicativo: Linha 18">
            <a:extLst>
              <a:ext uri="{FF2B5EF4-FFF2-40B4-BE49-F238E27FC236}">
                <a16:creationId xmlns:a16="http://schemas.microsoft.com/office/drawing/2014/main" id="{1DAC6E34-C4EA-42C7-90C7-EA0C75E61BEA}"/>
              </a:ext>
            </a:extLst>
          </p:cNvPr>
          <p:cNvSpPr/>
          <p:nvPr/>
        </p:nvSpPr>
        <p:spPr>
          <a:xfrm rot="5400000">
            <a:off x="6861533" y="2224553"/>
            <a:ext cx="352292" cy="3986219"/>
          </a:xfrm>
          <a:prstGeom prst="borderCallout1">
            <a:avLst>
              <a:gd name="adj1" fmla="val 18750"/>
              <a:gd name="adj2" fmla="val -8333"/>
              <a:gd name="adj3" fmla="val 2873"/>
              <a:gd name="adj4" fmla="val -156823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>
                <a:solidFill>
                  <a:schemeClr val="accent2"/>
                </a:solidFill>
              </a:rPr>
              <a:t>Vincular o usuário à empresa selecionada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DC4221-53B3-44B8-A90F-1867973CE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7" y="1659554"/>
            <a:ext cx="9144000" cy="38156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666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5B0C58-C3DF-4466-A3A3-CBD40B67F32A}"/>
              </a:ext>
            </a:extLst>
          </p:cNvPr>
          <p:cNvSpPr txBox="1">
            <a:spLocks/>
          </p:cNvSpPr>
          <p:nvPr/>
        </p:nvSpPr>
        <p:spPr bwMode="auto">
          <a:xfrm>
            <a:off x="0" y="775648"/>
            <a:ext cx="8921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Inativar Vínculo</a:t>
            </a:r>
            <a:endParaRPr lang="pt-BR" sz="26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581996D-96A9-4F3E-99C6-BEB897CF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346" y="5498624"/>
            <a:ext cx="2781300" cy="895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F72E21A-B5CA-465F-A924-853948058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9" y="1553011"/>
            <a:ext cx="8921750" cy="3749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o Explicativo: Linha 11">
            <a:extLst>
              <a:ext uri="{FF2B5EF4-FFF2-40B4-BE49-F238E27FC236}">
                <a16:creationId xmlns:a16="http://schemas.microsoft.com/office/drawing/2014/main" id="{DF71FEAC-6C37-43AA-85B5-74AFF13304F9}"/>
              </a:ext>
            </a:extLst>
          </p:cNvPr>
          <p:cNvSpPr/>
          <p:nvPr/>
        </p:nvSpPr>
        <p:spPr>
          <a:xfrm rot="5400000">
            <a:off x="7487397" y="4037198"/>
            <a:ext cx="352291" cy="1678577"/>
          </a:xfrm>
          <a:prstGeom prst="borderCallout1">
            <a:avLst>
              <a:gd name="adj1" fmla="val 18750"/>
              <a:gd name="adj2" fmla="val -8333"/>
              <a:gd name="adj3" fmla="val -18534"/>
              <a:gd name="adj4" fmla="val -63054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>
                <a:solidFill>
                  <a:schemeClr val="accent2"/>
                </a:solidFill>
              </a:rPr>
              <a:t>Inativar vínculo</a:t>
            </a:r>
          </a:p>
        </p:txBody>
      </p:sp>
    </p:spTree>
    <p:extLst>
      <p:ext uri="{BB962C8B-B14F-4D97-AF65-F5344CB8AC3E}">
        <p14:creationId xmlns:p14="http://schemas.microsoft.com/office/powerpoint/2010/main" val="18145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44694"/>
              </p:ext>
            </p:extLst>
          </p:nvPr>
        </p:nvGraphicFramePr>
        <p:xfrm>
          <a:off x="314325" y="1974850"/>
          <a:ext cx="8486775" cy="79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38">
                  <a:extLst>
                    <a:ext uri="{9D8B030D-6E8A-4147-A177-3AD203B41FA5}">
                      <a16:colId xmlns:a16="http://schemas.microsoft.com/office/drawing/2014/main" val="2693851590"/>
                    </a:ext>
                  </a:extLst>
                </a:gridCol>
              </a:tblGrid>
              <a:tr h="185738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Funcionalidade</a:t>
                      </a:r>
                    </a:p>
                  </a:txBody>
                  <a:tcPr marT="45798" marB="4579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>
                          <a:ln>
                            <a:noFill/>
                          </a:ln>
                        </a:rPr>
                        <a:t>Nível de Acesso</a:t>
                      </a: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/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Usuário</a:t>
                      </a: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Administrador</a:t>
                      </a: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8340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45481"/>
              </p:ext>
            </p:extLst>
          </p:nvPr>
        </p:nvGraphicFramePr>
        <p:xfrm>
          <a:off x="309423" y="3576164"/>
          <a:ext cx="8486775" cy="3963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3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136">
                  <a:extLst>
                    <a:ext uri="{9D8B030D-6E8A-4147-A177-3AD203B41FA5}">
                      <a16:colId xmlns:a16="http://schemas.microsoft.com/office/drawing/2014/main" val="189314584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/>
                        <a:t>Envio de arquivo.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35133"/>
              </p:ext>
            </p:extLst>
          </p:nvPr>
        </p:nvGraphicFramePr>
        <p:xfrm>
          <a:off x="314324" y="3972560"/>
          <a:ext cx="8486775" cy="673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6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610">
                  <a:extLst>
                    <a:ext uri="{9D8B030D-6E8A-4147-A177-3AD203B41FA5}">
                      <a16:colId xmlns:a16="http://schemas.microsoft.com/office/drawing/2014/main" val="845930312"/>
                    </a:ext>
                  </a:extLst>
                </a:gridCol>
              </a:tblGrid>
              <a:tr h="673375">
                <a:tc>
                  <a:txBody>
                    <a:bodyPr/>
                    <a:lstStyle/>
                    <a:p>
                      <a:pPr algn="l"/>
                      <a:r>
                        <a:rPr lang="pt-BR" sz="2000" b="0" dirty="0"/>
                        <a:t>Consulta ao histórico de envios.</a:t>
                      </a:r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4979"/>
              </p:ext>
            </p:extLst>
          </p:nvPr>
        </p:nvGraphicFramePr>
        <p:xfrm>
          <a:off x="309423" y="2767642"/>
          <a:ext cx="8491676" cy="7927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5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878">
                  <a:extLst>
                    <a:ext uri="{9D8B030D-6E8A-4147-A177-3AD203B41FA5}">
                      <a16:colId xmlns:a16="http://schemas.microsoft.com/office/drawing/2014/main" val="3423350600"/>
                    </a:ext>
                  </a:extLst>
                </a:gridCol>
              </a:tblGrid>
              <a:tr h="792792"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Alteração de senha e</a:t>
                      </a:r>
                      <a:r>
                        <a:rPr lang="pt-BR" sz="2000" b="0" baseline="0" dirty="0"/>
                        <a:t> </a:t>
                      </a:r>
                      <a:r>
                        <a:rPr lang="pt-BR" sz="2000" b="0" i="1" baseline="0" dirty="0"/>
                        <a:t>e-mail</a:t>
                      </a:r>
                      <a:r>
                        <a:rPr lang="pt-BR" sz="2000" b="0" baseline="0" dirty="0"/>
                        <a:t> cadastrado e correção de nome.</a:t>
                      </a:r>
                      <a:endParaRPr lang="pt-BR" sz="2000" b="0" dirty="0"/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12647"/>
              </p:ext>
            </p:extLst>
          </p:nvPr>
        </p:nvGraphicFramePr>
        <p:xfrm>
          <a:off x="309424" y="4448444"/>
          <a:ext cx="8491676" cy="7008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8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072">
                  <a:extLst>
                    <a:ext uri="{9D8B030D-6E8A-4147-A177-3AD203B41FA5}">
                      <a16:colId xmlns:a16="http://schemas.microsoft.com/office/drawing/2014/main" val="2361638379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algn="just"/>
                      <a:r>
                        <a:rPr lang="pt-BR" sz="2000" b="0">
                          <a:latin typeface="+mn-lt"/>
                        </a:rPr>
                        <a:t>Vinculação/Desvinculação de novos usuários à empresa.</a:t>
                      </a:r>
                    </a:p>
                  </a:txBody>
                  <a:tcPr marT="45603" marB="4560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rgbClr val="FF0000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200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680A8A75-BD76-4DD7-BB52-4F878352FBC0}"/>
              </a:ext>
            </a:extLst>
          </p:cNvPr>
          <p:cNvSpPr/>
          <p:nvPr/>
        </p:nvSpPr>
        <p:spPr>
          <a:xfrm>
            <a:off x="-87086" y="764121"/>
            <a:ext cx="6618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pt-BR" b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Funcionalidade por nível de acesso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5B0C58-C3DF-4466-A3A3-CBD40B67F32A}"/>
              </a:ext>
            </a:extLst>
          </p:cNvPr>
          <p:cNvSpPr txBox="1">
            <a:spLocks/>
          </p:cNvSpPr>
          <p:nvPr/>
        </p:nvSpPr>
        <p:spPr bwMode="auto">
          <a:xfrm>
            <a:off x="1292225" y="1004229"/>
            <a:ext cx="6453051" cy="39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Funcionalidade: </a:t>
            </a:r>
            <a:r>
              <a:rPr lang="pt-BR" sz="2600" b="1">
                <a:solidFill>
                  <a:schemeClr val="accent1"/>
                </a:solidFill>
                <a:latin typeface="+mj-lt"/>
              </a:rPr>
              <a:t>Gerenciamento da Conta</a:t>
            </a:r>
            <a:endParaRPr lang="pt-BR" sz="2600">
              <a:solidFill>
                <a:schemeClr val="accent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9F0C03-6A8F-492C-A80E-261C7DEA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96" y="1593941"/>
            <a:ext cx="5524500" cy="504825"/>
          </a:xfrm>
          <a:prstGeom prst="rect">
            <a:avLst/>
          </a:prstGeom>
        </p:spPr>
      </p:pic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88170283-A66A-4D70-A4BA-B729CD12DA75}"/>
              </a:ext>
            </a:extLst>
          </p:cNvPr>
          <p:cNvSpPr/>
          <p:nvPr/>
        </p:nvSpPr>
        <p:spPr>
          <a:xfrm rot="3245573">
            <a:off x="6491491" y="2021257"/>
            <a:ext cx="426720" cy="19158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E0B51B-4647-47CF-9CDD-824C6C89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63" y="1602581"/>
            <a:ext cx="1581150" cy="1615404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8672FCC-260D-44F1-833F-DC7D31F458FF}"/>
              </a:ext>
            </a:extLst>
          </p:cNvPr>
          <p:cNvSpPr/>
          <p:nvPr/>
        </p:nvSpPr>
        <p:spPr>
          <a:xfrm>
            <a:off x="6158635" y="2146534"/>
            <a:ext cx="748937" cy="2612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35059F7-0AED-430A-82C1-D35A9A270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894" y="1633538"/>
            <a:ext cx="6553200" cy="482917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EC55329-BF9C-404E-A0EB-C732CE8D5D49}"/>
              </a:ext>
            </a:extLst>
          </p:cNvPr>
          <p:cNvSpPr/>
          <p:nvPr/>
        </p:nvSpPr>
        <p:spPr>
          <a:xfrm>
            <a:off x="1899138" y="4317023"/>
            <a:ext cx="4536831" cy="120454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5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5242F478-CE83-8DAE-C158-9C76A01D4734}"/>
              </a:ext>
            </a:extLst>
          </p:cNvPr>
          <p:cNvGrpSpPr/>
          <p:nvPr/>
        </p:nvGrpSpPr>
        <p:grpSpPr>
          <a:xfrm>
            <a:off x="653125" y="2047182"/>
            <a:ext cx="6565330" cy="3220903"/>
            <a:chOff x="490588" y="1070528"/>
            <a:chExt cx="8753773" cy="429453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962785-8F93-4FD7-8660-987BDEAA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8" y="3217797"/>
              <a:ext cx="8752758" cy="1074711"/>
            </a:xfrm>
            <a:custGeom>
              <a:avLst/>
              <a:gdLst>
                <a:gd name="T0" fmla="*/ 16819 w 17920"/>
                <a:gd name="T1" fmla="*/ 2198 h 2199"/>
                <a:gd name="T2" fmla="*/ 1100 w 17920"/>
                <a:gd name="T3" fmla="*/ 2198 h 2199"/>
                <a:gd name="T4" fmla="*/ 1100 w 17920"/>
                <a:gd name="T5" fmla="*/ 2198 h 2199"/>
                <a:gd name="T6" fmla="*/ 0 w 17920"/>
                <a:gd name="T7" fmla="*/ 1099 h 2199"/>
                <a:gd name="T8" fmla="*/ 0 w 17920"/>
                <a:gd name="T9" fmla="*/ 1099 h 2199"/>
                <a:gd name="T10" fmla="*/ 1100 w 17920"/>
                <a:gd name="T11" fmla="*/ 0 h 2199"/>
                <a:gd name="T12" fmla="*/ 16819 w 17920"/>
                <a:gd name="T13" fmla="*/ 0 h 2199"/>
                <a:gd name="T14" fmla="*/ 16819 w 17920"/>
                <a:gd name="T15" fmla="*/ 0 h 2199"/>
                <a:gd name="T16" fmla="*/ 17919 w 17920"/>
                <a:gd name="T17" fmla="*/ 1099 h 2199"/>
                <a:gd name="T18" fmla="*/ 17919 w 17920"/>
                <a:gd name="T19" fmla="*/ 1099 h 2199"/>
                <a:gd name="T20" fmla="*/ 16819 w 17920"/>
                <a:gd name="T21" fmla="*/ 2198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20" h="2199">
                  <a:moveTo>
                    <a:pt x="16819" y="2198"/>
                  </a:moveTo>
                  <a:lnTo>
                    <a:pt x="1100" y="2198"/>
                  </a:lnTo>
                  <a:lnTo>
                    <a:pt x="1100" y="2198"/>
                  </a:lnTo>
                  <a:cubicBezTo>
                    <a:pt x="493" y="2198"/>
                    <a:pt x="0" y="1706"/>
                    <a:pt x="0" y="1099"/>
                  </a:cubicBezTo>
                  <a:lnTo>
                    <a:pt x="0" y="1099"/>
                  </a:lnTo>
                  <a:cubicBezTo>
                    <a:pt x="0" y="492"/>
                    <a:pt x="493" y="0"/>
                    <a:pt x="1100" y="0"/>
                  </a:cubicBezTo>
                  <a:lnTo>
                    <a:pt x="16819" y="0"/>
                  </a:lnTo>
                  <a:lnTo>
                    <a:pt x="16819" y="0"/>
                  </a:lnTo>
                  <a:cubicBezTo>
                    <a:pt x="17426" y="0"/>
                    <a:pt x="17919" y="492"/>
                    <a:pt x="17919" y="1099"/>
                  </a:cubicBezTo>
                  <a:lnTo>
                    <a:pt x="17919" y="1099"/>
                  </a:lnTo>
                  <a:cubicBezTo>
                    <a:pt x="17919" y="1706"/>
                    <a:pt x="17426" y="2198"/>
                    <a:pt x="16819" y="219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solidFill>
                  <a:srgbClr val="496E71"/>
                </a:solidFill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49DF790-EFD4-C0DE-FAC3-FFD7CE9F0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8" y="2145239"/>
              <a:ext cx="8752758" cy="1074711"/>
            </a:xfrm>
            <a:custGeom>
              <a:avLst/>
              <a:gdLst>
                <a:gd name="T0" fmla="*/ 16819 w 17920"/>
                <a:gd name="T1" fmla="*/ 2199 h 2200"/>
                <a:gd name="T2" fmla="*/ 1100 w 17920"/>
                <a:gd name="T3" fmla="*/ 2199 h 2200"/>
                <a:gd name="T4" fmla="*/ 1100 w 17920"/>
                <a:gd name="T5" fmla="*/ 2199 h 2200"/>
                <a:gd name="T6" fmla="*/ 0 w 17920"/>
                <a:gd name="T7" fmla="*/ 1100 h 2200"/>
                <a:gd name="T8" fmla="*/ 0 w 17920"/>
                <a:gd name="T9" fmla="*/ 1100 h 2200"/>
                <a:gd name="T10" fmla="*/ 1100 w 17920"/>
                <a:gd name="T11" fmla="*/ 0 h 2200"/>
                <a:gd name="T12" fmla="*/ 16819 w 17920"/>
                <a:gd name="T13" fmla="*/ 0 h 2200"/>
                <a:gd name="T14" fmla="*/ 16819 w 17920"/>
                <a:gd name="T15" fmla="*/ 0 h 2200"/>
                <a:gd name="T16" fmla="*/ 17919 w 17920"/>
                <a:gd name="T17" fmla="*/ 1100 h 2200"/>
                <a:gd name="T18" fmla="*/ 17919 w 17920"/>
                <a:gd name="T19" fmla="*/ 1100 h 2200"/>
                <a:gd name="T20" fmla="*/ 16819 w 17920"/>
                <a:gd name="T21" fmla="*/ 2199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20" h="2200">
                  <a:moveTo>
                    <a:pt x="16819" y="2199"/>
                  </a:moveTo>
                  <a:lnTo>
                    <a:pt x="1100" y="2199"/>
                  </a:lnTo>
                  <a:lnTo>
                    <a:pt x="1100" y="2199"/>
                  </a:lnTo>
                  <a:cubicBezTo>
                    <a:pt x="493" y="2199"/>
                    <a:pt x="0" y="1707"/>
                    <a:pt x="0" y="1100"/>
                  </a:cubicBezTo>
                  <a:lnTo>
                    <a:pt x="0" y="1100"/>
                  </a:lnTo>
                  <a:cubicBezTo>
                    <a:pt x="0" y="493"/>
                    <a:pt x="493" y="0"/>
                    <a:pt x="1100" y="0"/>
                  </a:cubicBezTo>
                  <a:lnTo>
                    <a:pt x="16819" y="0"/>
                  </a:lnTo>
                  <a:lnTo>
                    <a:pt x="16819" y="0"/>
                  </a:lnTo>
                  <a:cubicBezTo>
                    <a:pt x="17426" y="0"/>
                    <a:pt x="17919" y="493"/>
                    <a:pt x="17919" y="1100"/>
                  </a:cubicBezTo>
                  <a:lnTo>
                    <a:pt x="17919" y="1100"/>
                  </a:lnTo>
                  <a:cubicBezTo>
                    <a:pt x="17919" y="1707"/>
                    <a:pt x="17426" y="2199"/>
                    <a:pt x="16819" y="219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solidFill>
                  <a:srgbClr val="496E71"/>
                </a:solidFill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E03BCD7-E94C-E348-B8CD-399360B13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663" y="3217797"/>
              <a:ext cx="7292529" cy="1074711"/>
            </a:xfrm>
            <a:custGeom>
              <a:avLst/>
              <a:gdLst>
                <a:gd name="T0" fmla="*/ 13832 w 14933"/>
                <a:gd name="T1" fmla="*/ 2198 h 2199"/>
                <a:gd name="T2" fmla="*/ 1099 w 14933"/>
                <a:gd name="T3" fmla="*/ 2198 h 2199"/>
                <a:gd name="T4" fmla="*/ 1099 w 14933"/>
                <a:gd name="T5" fmla="*/ 2198 h 2199"/>
                <a:gd name="T6" fmla="*/ 0 w 14933"/>
                <a:gd name="T7" fmla="*/ 1099 h 2199"/>
                <a:gd name="T8" fmla="*/ 0 w 14933"/>
                <a:gd name="T9" fmla="*/ 1099 h 2199"/>
                <a:gd name="T10" fmla="*/ 1099 w 14933"/>
                <a:gd name="T11" fmla="*/ 0 h 2199"/>
                <a:gd name="T12" fmla="*/ 13832 w 14933"/>
                <a:gd name="T13" fmla="*/ 0 h 2199"/>
                <a:gd name="T14" fmla="*/ 13832 w 14933"/>
                <a:gd name="T15" fmla="*/ 0 h 2199"/>
                <a:gd name="T16" fmla="*/ 14932 w 14933"/>
                <a:gd name="T17" fmla="*/ 1099 h 2199"/>
                <a:gd name="T18" fmla="*/ 14932 w 14933"/>
                <a:gd name="T19" fmla="*/ 1099 h 2199"/>
                <a:gd name="T20" fmla="*/ 13832 w 14933"/>
                <a:gd name="T21" fmla="*/ 2198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33" h="2199">
                  <a:moveTo>
                    <a:pt x="13832" y="2198"/>
                  </a:moveTo>
                  <a:lnTo>
                    <a:pt x="1099" y="2198"/>
                  </a:lnTo>
                  <a:lnTo>
                    <a:pt x="1099" y="2198"/>
                  </a:lnTo>
                  <a:cubicBezTo>
                    <a:pt x="492" y="2198"/>
                    <a:pt x="0" y="1706"/>
                    <a:pt x="0" y="1099"/>
                  </a:cubicBezTo>
                  <a:lnTo>
                    <a:pt x="0" y="1099"/>
                  </a:lnTo>
                  <a:cubicBezTo>
                    <a:pt x="0" y="492"/>
                    <a:pt x="492" y="0"/>
                    <a:pt x="1099" y="0"/>
                  </a:cubicBezTo>
                  <a:lnTo>
                    <a:pt x="13832" y="0"/>
                  </a:lnTo>
                  <a:lnTo>
                    <a:pt x="13832" y="0"/>
                  </a:lnTo>
                  <a:cubicBezTo>
                    <a:pt x="14439" y="0"/>
                    <a:pt x="14932" y="492"/>
                    <a:pt x="14932" y="1099"/>
                  </a:cubicBezTo>
                  <a:lnTo>
                    <a:pt x="14932" y="1099"/>
                  </a:lnTo>
                  <a:cubicBezTo>
                    <a:pt x="14932" y="1706"/>
                    <a:pt x="14439" y="2198"/>
                    <a:pt x="13832" y="2198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01DC825-4FC2-4487-1BD4-264DED79A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663" y="2145239"/>
              <a:ext cx="7292529" cy="1074711"/>
            </a:xfrm>
            <a:custGeom>
              <a:avLst/>
              <a:gdLst>
                <a:gd name="T0" fmla="*/ 13832 w 14933"/>
                <a:gd name="T1" fmla="*/ 2199 h 2200"/>
                <a:gd name="T2" fmla="*/ 1099 w 14933"/>
                <a:gd name="T3" fmla="*/ 2199 h 2200"/>
                <a:gd name="T4" fmla="*/ 1099 w 14933"/>
                <a:gd name="T5" fmla="*/ 2199 h 2200"/>
                <a:gd name="T6" fmla="*/ 0 w 14933"/>
                <a:gd name="T7" fmla="*/ 1100 h 2200"/>
                <a:gd name="T8" fmla="*/ 0 w 14933"/>
                <a:gd name="T9" fmla="*/ 1100 h 2200"/>
                <a:gd name="T10" fmla="*/ 1099 w 14933"/>
                <a:gd name="T11" fmla="*/ 0 h 2200"/>
                <a:gd name="T12" fmla="*/ 13832 w 14933"/>
                <a:gd name="T13" fmla="*/ 0 h 2200"/>
                <a:gd name="T14" fmla="*/ 13832 w 14933"/>
                <a:gd name="T15" fmla="*/ 0 h 2200"/>
                <a:gd name="T16" fmla="*/ 14932 w 14933"/>
                <a:gd name="T17" fmla="*/ 1100 h 2200"/>
                <a:gd name="T18" fmla="*/ 14932 w 14933"/>
                <a:gd name="T19" fmla="*/ 1100 h 2200"/>
                <a:gd name="T20" fmla="*/ 13832 w 14933"/>
                <a:gd name="T21" fmla="*/ 2199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33" h="2200">
                  <a:moveTo>
                    <a:pt x="13832" y="2199"/>
                  </a:moveTo>
                  <a:lnTo>
                    <a:pt x="1099" y="2199"/>
                  </a:lnTo>
                  <a:lnTo>
                    <a:pt x="1099" y="2199"/>
                  </a:lnTo>
                  <a:cubicBezTo>
                    <a:pt x="492" y="2199"/>
                    <a:pt x="0" y="1707"/>
                    <a:pt x="0" y="1100"/>
                  </a:cubicBezTo>
                  <a:lnTo>
                    <a:pt x="0" y="1100"/>
                  </a:lnTo>
                  <a:cubicBezTo>
                    <a:pt x="0" y="493"/>
                    <a:pt x="492" y="0"/>
                    <a:pt x="1099" y="0"/>
                  </a:cubicBezTo>
                  <a:lnTo>
                    <a:pt x="13832" y="0"/>
                  </a:lnTo>
                  <a:lnTo>
                    <a:pt x="13832" y="0"/>
                  </a:lnTo>
                  <a:cubicBezTo>
                    <a:pt x="14439" y="0"/>
                    <a:pt x="14932" y="493"/>
                    <a:pt x="14932" y="1100"/>
                  </a:cubicBezTo>
                  <a:lnTo>
                    <a:pt x="14932" y="1100"/>
                  </a:lnTo>
                  <a:cubicBezTo>
                    <a:pt x="14932" y="1707"/>
                    <a:pt x="14439" y="2199"/>
                    <a:pt x="13832" y="2199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6D25B14-EBEC-579A-DEA4-980DE4E12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8" y="1070528"/>
              <a:ext cx="8752758" cy="1074712"/>
            </a:xfrm>
            <a:custGeom>
              <a:avLst/>
              <a:gdLst>
                <a:gd name="T0" fmla="*/ 16819 w 17920"/>
                <a:gd name="T1" fmla="*/ 2198 h 2199"/>
                <a:gd name="T2" fmla="*/ 1100 w 17920"/>
                <a:gd name="T3" fmla="*/ 2198 h 2199"/>
                <a:gd name="T4" fmla="*/ 1100 w 17920"/>
                <a:gd name="T5" fmla="*/ 2198 h 2199"/>
                <a:gd name="T6" fmla="*/ 0 w 17920"/>
                <a:gd name="T7" fmla="*/ 1099 h 2199"/>
                <a:gd name="T8" fmla="*/ 0 w 17920"/>
                <a:gd name="T9" fmla="*/ 1099 h 2199"/>
                <a:gd name="T10" fmla="*/ 1100 w 17920"/>
                <a:gd name="T11" fmla="*/ 0 h 2199"/>
                <a:gd name="T12" fmla="*/ 16819 w 17920"/>
                <a:gd name="T13" fmla="*/ 0 h 2199"/>
                <a:gd name="T14" fmla="*/ 16819 w 17920"/>
                <a:gd name="T15" fmla="*/ 0 h 2199"/>
                <a:gd name="T16" fmla="*/ 17919 w 17920"/>
                <a:gd name="T17" fmla="*/ 1099 h 2199"/>
                <a:gd name="T18" fmla="*/ 17919 w 17920"/>
                <a:gd name="T19" fmla="*/ 1099 h 2199"/>
                <a:gd name="T20" fmla="*/ 16819 w 17920"/>
                <a:gd name="T21" fmla="*/ 2198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20" h="2199">
                  <a:moveTo>
                    <a:pt x="16819" y="2198"/>
                  </a:moveTo>
                  <a:lnTo>
                    <a:pt x="1100" y="2198"/>
                  </a:lnTo>
                  <a:lnTo>
                    <a:pt x="1100" y="2198"/>
                  </a:lnTo>
                  <a:cubicBezTo>
                    <a:pt x="493" y="2198"/>
                    <a:pt x="0" y="1706"/>
                    <a:pt x="0" y="1099"/>
                  </a:cubicBezTo>
                  <a:lnTo>
                    <a:pt x="0" y="1099"/>
                  </a:lnTo>
                  <a:cubicBezTo>
                    <a:pt x="0" y="492"/>
                    <a:pt x="493" y="0"/>
                    <a:pt x="1100" y="0"/>
                  </a:cubicBezTo>
                  <a:lnTo>
                    <a:pt x="16819" y="0"/>
                  </a:lnTo>
                  <a:lnTo>
                    <a:pt x="16819" y="0"/>
                  </a:lnTo>
                  <a:cubicBezTo>
                    <a:pt x="17426" y="0"/>
                    <a:pt x="17919" y="492"/>
                    <a:pt x="17919" y="1099"/>
                  </a:cubicBezTo>
                  <a:lnTo>
                    <a:pt x="17919" y="1099"/>
                  </a:lnTo>
                  <a:cubicBezTo>
                    <a:pt x="17919" y="1706"/>
                    <a:pt x="17426" y="2198"/>
                    <a:pt x="16819" y="219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solidFill>
                  <a:srgbClr val="496E71"/>
                </a:solidFill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9F03446-930C-21E6-7E71-A035782BB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663" y="1070528"/>
              <a:ext cx="7292529" cy="1074712"/>
            </a:xfrm>
            <a:custGeom>
              <a:avLst/>
              <a:gdLst>
                <a:gd name="T0" fmla="*/ 13832 w 14933"/>
                <a:gd name="T1" fmla="*/ 2198 h 2199"/>
                <a:gd name="T2" fmla="*/ 1099 w 14933"/>
                <a:gd name="T3" fmla="*/ 2198 h 2199"/>
                <a:gd name="T4" fmla="*/ 1099 w 14933"/>
                <a:gd name="T5" fmla="*/ 2198 h 2199"/>
                <a:gd name="T6" fmla="*/ 0 w 14933"/>
                <a:gd name="T7" fmla="*/ 1099 h 2199"/>
                <a:gd name="T8" fmla="*/ 0 w 14933"/>
                <a:gd name="T9" fmla="*/ 1099 h 2199"/>
                <a:gd name="T10" fmla="*/ 1099 w 14933"/>
                <a:gd name="T11" fmla="*/ 0 h 2199"/>
                <a:gd name="T12" fmla="*/ 13832 w 14933"/>
                <a:gd name="T13" fmla="*/ 0 h 2199"/>
                <a:gd name="T14" fmla="*/ 13832 w 14933"/>
                <a:gd name="T15" fmla="*/ 0 h 2199"/>
                <a:gd name="T16" fmla="*/ 14932 w 14933"/>
                <a:gd name="T17" fmla="*/ 1099 h 2199"/>
                <a:gd name="T18" fmla="*/ 14932 w 14933"/>
                <a:gd name="T19" fmla="*/ 1099 h 2199"/>
                <a:gd name="T20" fmla="*/ 13832 w 14933"/>
                <a:gd name="T21" fmla="*/ 2198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33" h="2199">
                  <a:moveTo>
                    <a:pt x="13832" y="2198"/>
                  </a:moveTo>
                  <a:lnTo>
                    <a:pt x="1099" y="2198"/>
                  </a:lnTo>
                  <a:lnTo>
                    <a:pt x="1099" y="2198"/>
                  </a:lnTo>
                  <a:cubicBezTo>
                    <a:pt x="492" y="2198"/>
                    <a:pt x="0" y="1706"/>
                    <a:pt x="0" y="1099"/>
                  </a:cubicBezTo>
                  <a:lnTo>
                    <a:pt x="0" y="1099"/>
                  </a:lnTo>
                  <a:cubicBezTo>
                    <a:pt x="0" y="492"/>
                    <a:pt x="492" y="0"/>
                    <a:pt x="1099" y="0"/>
                  </a:cubicBezTo>
                  <a:lnTo>
                    <a:pt x="13832" y="0"/>
                  </a:lnTo>
                  <a:lnTo>
                    <a:pt x="13832" y="0"/>
                  </a:lnTo>
                  <a:cubicBezTo>
                    <a:pt x="14439" y="0"/>
                    <a:pt x="14932" y="492"/>
                    <a:pt x="14932" y="1099"/>
                  </a:cubicBezTo>
                  <a:lnTo>
                    <a:pt x="14932" y="1099"/>
                  </a:lnTo>
                  <a:cubicBezTo>
                    <a:pt x="14932" y="1706"/>
                    <a:pt x="14439" y="2198"/>
                    <a:pt x="13832" y="2198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F0905D2D-9C4E-39EC-4AFC-E1754B41F2ED}"/>
                </a:ext>
              </a:extLst>
            </p:cNvPr>
            <p:cNvSpPr txBox="1"/>
            <p:nvPr/>
          </p:nvSpPr>
          <p:spPr>
            <a:xfrm>
              <a:off x="1074980" y="1238555"/>
              <a:ext cx="438583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>
                  <a:solidFill>
                    <a:srgbClr val="111C26"/>
                  </a:solidFill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FD945022-0B1D-7123-FC57-C3A43D83FC38}"/>
                </a:ext>
              </a:extLst>
            </p:cNvPr>
            <p:cNvSpPr txBox="1"/>
            <p:nvPr/>
          </p:nvSpPr>
          <p:spPr>
            <a:xfrm>
              <a:off x="1024752" y="2311111"/>
              <a:ext cx="539037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>
                  <a:solidFill>
                    <a:srgbClr val="111C26"/>
                  </a:solidFill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B6DDE0E-5BF5-FDC4-AB00-CC2EB07B5E74}"/>
                </a:ext>
              </a:extLst>
            </p:cNvPr>
            <p:cNvSpPr txBox="1"/>
            <p:nvPr/>
          </p:nvSpPr>
          <p:spPr>
            <a:xfrm>
              <a:off x="1016203" y="3385821"/>
              <a:ext cx="556136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>
                  <a:solidFill>
                    <a:srgbClr val="111C26"/>
                  </a:solidFill>
                  <a:latin typeface="Poppins" pitchFamily="2" charset="77"/>
                  <a:cs typeface="Poppins" pitchFamily="2" charset="77"/>
                </a:rPr>
                <a:t>3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A0F9968F-773D-B850-D27A-69B121D8E80F}"/>
                </a:ext>
              </a:extLst>
            </p:cNvPr>
            <p:cNvSpPr txBox="1">
              <a:spLocks/>
            </p:cNvSpPr>
            <p:nvPr/>
          </p:nvSpPr>
          <p:spPr>
            <a:xfrm>
              <a:off x="2514547" y="3611701"/>
              <a:ext cx="6349326" cy="388056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1"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1400" b="1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Fiscalização</a:t>
              </a:r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EF15F3F1-02FA-5797-03A6-D3356C92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8" y="4290354"/>
              <a:ext cx="8752758" cy="1074711"/>
            </a:xfrm>
            <a:custGeom>
              <a:avLst/>
              <a:gdLst>
                <a:gd name="T0" fmla="*/ 16819 w 17920"/>
                <a:gd name="T1" fmla="*/ 2198 h 2199"/>
                <a:gd name="T2" fmla="*/ 1100 w 17920"/>
                <a:gd name="T3" fmla="*/ 2198 h 2199"/>
                <a:gd name="T4" fmla="*/ 1100 w 17920"/>
                <a:gd name="T5" fmla="*/ 2198 h 2199"/>
                <a:gd name="T6" fmla="*/ 0 w 17920"/>
                <a:gd name="T7" fmla="*/ 1099 h 2199"/>
                <a:gd name="T8" fmla="*/ 0 w 17920"/>
                <a:gd name="T9" fmla="*/ 1099 h 2199"/>
                <a:gd name="T10" fmla="*/ 1100 w 17920"/>
                <a:gd name="T11" fmla="*/ 0 h 2199"/>
                <a:gd name="T12" fmla="*/ 16819 w 17920"/>
                <a:gd name="T13" fmla="*/ 0 h 2199"/>
                <a:gd name="T14" fmla="*/ 16819 w 17920"/>
                <a:gd name="T15" fmla="*/ 0 h 2199"/>
                <a:gd name="T16" fmla="*/ 17919 w 17920"/>
                <a:gd name="T17" fmla="*/ 1099 h 2199"/>
                <a:gd name="T18" fmla="*/ 17919 w 17920"/>
                <a:gd name="T19" fmla="*/ 1099 h 2199"/>
                <a:gd name="T20" fmla="*/ 16819 w 17920"/>
                <a:gd name="T21" fmla="*/ 2198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20" h="2199">
                  <a:moveTo>
                    <a:pt x="16819" y="2198"/>
                  </a:moveTo>
                  <a:lnTo>
                    <a:pt x="1100" y="2198"/>
                  </a:lnTo>
                  <a:lnTo>
                    <a:pt x="1100" y="2198"/>
                  </a:lnTo>
                  <a:cubicBezTo>
                    <a:pt x="493" y="2198"/>
                    <a:pt x="0" y="1706"/>
                    <a:pt x="0" y="1099"/>
                  </a:cubicBezTo>
                  <a:lnTo>
                    <a:pt x="0" y="1099"/>
                  </a:lnTo>
                  <a:cubicBezTo>
                    <a:pt x="0" y="492"/>
                    <a:pt x="493" y="0"/>
                    <a:pt x="1100" y="0"/>
                  </a:cubicBezTo>
                  <a:lnTo>
                    <a:pt x="16819" y="0"/>
                  </a:lnTo>
                  <a:lnTo>
                    <a:pt x="16819" y="0"/>
                  </a:lnTo>
                  <a:cubicBezTo>
                    <a:pt x="17426" y="0"/>
                    <a:pt x="17919" y="492"/>
                    <a:pt x="17919" y="1099"/>
                  </a:cubicBezTo>
                  <a:lnTo>
                    <a:pt x="17919" y="1099"/>
                  </a:lnTo>
                  <a:cubicBezTo>
                    <a:pt x="17919" y="1706"/>
                    <a:pt x="17426" y="2198"/>
                    <a:pt x="16819" y="219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solidFill>
                  <a:srgbClr val="496E71"/>
                </a:solidFill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72509089-E386-367E-70EF-DCCF03EFD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663" y="4290354"/>
              <a:ext cx="7295698" cy="1074711"/>
            </a:xfrm>
            <a:custGeom>
              <a:avLst/>
              <a:gdLst>
                <a:gd name="T0" fmla="*/ 13832 w 14933"/>
                <a:gd name="T1" fmla="*/ 2198 h 2199"/>
                <a:gd name="T2" fmla="*/ 1099 w 14933"/>
                <a:gd name="T3" fmla="*/ 2198 h 2199"/>
                <a:gd name="T4" fmla="*/ 1099 w 14933"/>
                <a:gd name="T5" fmla="*/ 2198 h 2199"/>
                <a:gd name="T6" fmla="*/ 0 w 14933"/>
                <a:gd name="T7" fmla="*/ 1099 h 2199"/>
                <a:gd name="T8" fmla="*/ 0 w 14933"/>
                <a:gd name="T9" fmla="*/ 1099 h 2199"/>
                <a:gd name="T10" fmla="*/ 1099 w 14933"/>
                <a:gd name="T11" fmla="*/ 0 h 2199"/>
                <a:gd name="T12" fmla="*/ 13832 w 14933"/>
                <a:gd name="T13" fmla="*/ 0 h 2199"/>
                <a:gd name="T14" fmla="*/ 13832 w 14933"/>
                <a:gd name="T15" fmla="*/ 0 h 2199"/>
                <a:gd name="T16" fmla="*/ 14932 w 14933"/>
                <a:gd name="T17" fmla="*/ 1099 h 2199"/>
                <a:gd name="T18" fmla="*/ 14932 w 14933"/>
                <a:gd name="T19" fmla="*/ 1099 h 2199"/>
                <a:gd name="T20" fmla="*/ 13832 w 14933"/>
                <a:gd name="T21" fmla="*/ 2198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33" h="2199">
                  <a:moveTo>
                    <a:pt x="13832" y="2198"/>
                  </a:moveTo>
                  <a:lnTo>
                    <a:pt x="1099" y="2198"/>
                  </a:lnTo>
                  <a:lnTo>
                    <a:pt x="1099" y="2198"/>
                  </a:lnTo>
                  <a:cubicBezTo>
                    <a:pt x="492" y="2198"/>
                    <a:pt x="0" y="1706"/>
                    <a:pt x="0" y="1099"/>
                  </a:cubicBezTo>
                  <a:lnTo>
                    <a:pt x="0" y="1099"/>
                  </a:lnTo>
                  <a:cubicBezTo>
                    <a:pt x="0" y="492"/>
                    <a:pt x="492" y="0"/>
                    <a:pt x="1099" y="0"/>
                  </a:cubicBezTo>
                  <a:lnTo>
                    <a:pt x="13832" y="0"/>
                  </a:lnTo>
                  <a:lnTo>
                    <a:pt x="13832" y="0"/>
                  </a:lnTo>
                  <a:cubicBezTo>
                    <a:pt x="14439" y="0"/>
                    <a:pt x="14932" y="492"/>
                    <a:pt x="14932" y="1099"/>
                  </a:cubicBezTo>
                  <a:lnTo>
                    <a:pt x="14932" y="1099"/>
                  </a:lnTo>
                  <a:cubicBezTo>
                    <a:pt x="14932" y="1706"/>
                    <a:pt x="14439" y="2198"/>
                    <a:pt x="13832" y="2198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449">
                <a:highlight>
                  <a:srgbClr val="4C7376"/>
                </a:highlight>
                <a:latin typeface="Lato Light" panose="020F0502020204030203" pitchFamily="34" charset="0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A6F15FCF-4288-1FC0-2ABC-7917D31D857A}"/>
                </a:ext>
              </a:extLst>
            </p:cNvPr>
            <p:cNvSpPr txBox="1"/>
            <p:nvPr/>
          </p:nvSpPr>
          <p:spPr>
            <a:xfrm>
              <a:off x="998036" y="4458378"/>
              <a:ext cx="592469" cy="7386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000" b="1">
                  <a:solidFill>
                    <a:srgbClr val="111C26"/>
                  </a:solidFill>
                  <a:latin typeface="Poppins" pitchFamily="2" charset="77"/>
                  <a:cs typeface="Poppins" pitchFamily="2" charset="77"/>
                </a:rPr>
                <a:t>4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0CEE8030-E6B8-50D9-9F99-A5081C600877}"/>
                </a:ext>
              </a:extLst>
            </p:cNvPr>
            <p:cNvSpPr txBox="1">
              <a:spLocks/>
            </p:cNvSpPr>
            <p:nvPr/>
          </p:nvSpPr>
          <p:spPr>
            <a:xfrm>
              <a:off x="2514547" y="4438875"/>
              <a:ext cx="6349326" cy="761491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1"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1400" b="1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Revisão da Resolução e Portaria - procedimentos de Registro das Tarifas Aéreas </a:t>
              </a:r>
              <a:endParaRPr lang="pt-BR" sz="1100" b="1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C6033A09-BC10-614C-EAE2-9A1DE3B0014A}"/>
                </a:ext>
              </a:extLst>
            </p:cNvPr>
            <p:cNvSpPr txBox="1">
              <a:spLocks/>
            </p:cNvSpPr>
            <p:nvPr/>
          </p:nvSpPr>
          <p:spPr>
            <a:xfrm>
              <a:off x="2514547" y="1408164"/>
              <a:ext cx="6349326" cy="388056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1" algn="just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1400" b="1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Regulamentação Vigente</a:t>
              </a:r>
            </a:p>
          </p:txBody>
        </p:sp>
        <p:sp>
          <p:nvSpPr>
            <p:cNvPr id="20" name="Subtitle 2">
              <a:extLst>
                <a:ext uri="{FF2B5EF4-FFF2-40B4-BE49-F238E27FC236}">
                  <a16:creationId xmlns:a16="http://schemas.microsoft.com/office/drawing/2014/main" id="{A838D1E9-AF7C-621B-BA36-4236235709A1}"/>
                </a:ext>
              </a:extLst>
            </p:cNvPr>
            <p:cNvSpPr txBox="1">
              <a:spLocks/>
            </p:cNvSpPr>
            <p:nvPr/>
          </p:nvSpPr>
          <p:spPr>
            <a:xfrm>
              <a:off x="2514547" y="2536992"/>
              <a:ext cx="6349326" cy="388056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lvl="1" algn="l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pt-BR" sz="1400" b="1">
                  <a:solidFill>
                    <a:schemeClr val="accent1">
                      <a:lumMod val="50000"/>
                    </a:schemeClr>
                  </a:solidFill>
                  <a:cs typeface="Times New Roman" pitchFamily="18" charset="0"/>
                </a:rPr>
                <a:t>Portal Tarifas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81093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5B0C58-C3DF-4466-A3A3-CBD40B67F32A}"/>
              </a:ext>
            </a:extLst>
          </p:cNvPr>
          <p:cNvSpPr txBox="1">
            <a:spLocks/>
          </p:cNvSpPr>
          <p:nvPr/>
        </p:nvSpPr>
        <p:spPr bwMode="auto">
          <a:xfrm>
            <a:off x="1292225" y="884676"/>
            <a:ext cx="6453051" cy="39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Funcionalidade: </a:t>
            </a:r>
            <a:r>
              <a:rPr lang="pt-BR" sz="2600" b="1">
                <a:solidFill>
                  <a:schemeClr val="accent1"/>
                </a:solidFill>
                <a:latin typeface="+mj-lt"/>
              </a:rPr>
              <a:t>Nova Senha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29AFDD-F321-4BCD-96E2-EAFEFC2B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78" y="1339909"/>
            <a:ext cx="6953667" cy="273663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F507E359-3F7D-437D-8E1C-3F1E8CBB9FAC}"/>
              </a:ext>
            </a:extLst>
          </p:cNvPr>
          <p:cNvSpPr/>
          <p:nvPr/>
        </p:nvSpPr>
        <p:spPr>
          <a:xfrm rot="6905659">
            <a:off x="5535000" y="3236054"/>
            <a:ext cx="444760" cy="290342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7764B8-0554-4A2D-8341-0B9F1C24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16" y="4135830"/>
            <a:ext cx="5459054" cy="214840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17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9F0C03-6A8F-492C-A80E-261C7DEA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96" y="1593941"/>
            <a:ext cx="5524500" cy="504825"/>
          </a:xfrm>
          <a:prstGeom prst="rect">
            <a:avLst/>
          </a:prstGeom>
        </p:spPr>
      </p:pic>
      <p:sp>
        <p:nvSpPr>
          <p:cNvPr id="12" name="Seta: para a Esquerda 11">
            <a:extLst>
              <a:ext uri="{FF2B5EF4-FFF2-40B4-BE49-F238E27FC236}">
                <a16:creationId xmlns:a16="http://schemas.microsoft.com/office/drawing/2014/main" id="{88170283-A66A-4D70-A4BA-B729CD12DA75}"/>
              </a:ext>
            </a:extLst>
          </p:cNvPr>
          <p:cNvSpPr/>
          <p:nvPr/>
        </p:nvSpPr>
        <p:spPr>
          <a:xfrm rot="3245573">
            <a:off x="6491491" y="2021257"/>
            <a:ext cx="426720" cy="19158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E0B51B-4647-47CF-9CDD-824C6C89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463" y="1602581"/>
            <a:ext cx="1581150" cy="1615404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8672FCC-260D-44F1-833F-DC7D31F458FF}"/>
              </a:ext>
            </a:extLst>
          </p:cNvPr>
          <p:cNvSpPr/>
          <p:nvPr/>
        </p:nvSpPr>
        <p:spPr>
          <a:xfrm>
            <a:off x="6065101" y="2407791"/>
            <a:ext cx="1214930" cy="2612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A5CCE9-4733-41AC-947D-D6EDFC4284C5}"/>
              </a:ext>
            </a:extLst>
          </p:cNvPr>
          <p:cNvSpPr txBox="1">
            <a:spLocks/>
          </p:cNvSpPr>
          <p:nvPr/>
        </p:nvSpPr>
        <p:spPr bwMode="auto">
          <a:xfrm>
            <a:off x="1292225" y="916988"/>
            <a:ext cx="6453051" cy="39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Funcionalidade: </a:t>
            </a:r>
            <a:r>
              <a:rPr lang="pt-BR" sz="2600" b="1">
                <a:solidFill>
                  <a:schemeClr val="accent1"/>
                </a:solidFill>
                <a:latin typeface="+mj-lt"/>
              </a:rPr>
              <a:t>Alteração de Senha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394A8-33A3-48CE-8CE2-7305157CD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96" y="1602581"/>
            <a:ext cx="6238875" cy="44672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223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49C4AF-8AB6-409A-A349-18046E14C7D9}"/>
              </a:ext>
            </a:extLst>
          </p:cNvPr>
          <p:cNvSpPr txBox="1">
            <a:spLocks/>
          </p:cNvSpPr>
          <p:nvPr/>
        </p:nvSpPr>
        <p:spPr bwMode="auto">
          <a:xfrm>
            <a:off x="587828" y="1098902"/>
            <a:ext cx="8229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Funcionalidade: </a:t>
            </a:r>
            <a:r>
              <a:rPr lang="pt-BR" sz="2600" b="1">
                <a:solidFill>
                  <a:schemeClr val="accent1"/>
                </a:solidFill>
                <a:latin typeface="+mj-lt"/>
              </a:rPr>
              <a:t>Enviar Arquivo</a:t>
            </a:r>
          </a:p>
          <a:p>
            <a:pPr algn="ctr">
              <a:buFont typeface="Arial" charset="0"/>
              <a:buNone/>
              <a:defRPr/>
            </a:pPr>
            <a:endParaRPr lang="pt-BR" sz="20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E098F6-AAF8-462A-8B84-99315ADF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53" y="1706880"/>
            <a:ext cx="5619750" cy="504825"/>
          </a:xfrm>
          <a:prstGeom prst="rect">
            <a:avLst/>
          </a:prstGeom>
        </p:spPr>
      </p:pic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91AFCE9B-8B6E-475D-A0BA-BAD4D8D9B511}"/>
              </a:ext>
            </a:extLst>
          </p:cNvPr>
          <p:cNvSpPr/>
          <p:nvPr/>
        </p:nvSpPr>
        <p:spPr>
          <a:xfrm rot="8281098">
            <a:off x="5780813" y="1981552"/>
            <a:ext cx="276675" cy="5087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6027F0-E802-45D8-ABA4-AC9CCE35B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53" y="1706880"/>
            <a:ext cx="5715000" cy="3705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42D55DD-8BD8-46EB-8B0F-D8BA4415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753" y="1694314"/>
            <a:ext cx="5715000" cy="3851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AC45953B-A833-422C-9324-2C84C993AF07}"/>
              </a:ext>
            </a:extLst>
          </p:cNvPr>
          <p:cNvSpPr/>
          <p:nvPr/>
        </p:nvSpPr>
        <p:spPr>
          <a:xfrm rot="7935352">
            <a:off x="4084069" y="5170214"/>
            <a:ext cx="217714" cy="30883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49C4AF-8AB6-409A-A349-18046E14C7D9}"/>
              </a:ext>
            </a:extLst>
          </p:cNvPr>
          <p:cNvSpPr txBox="1">
            <a:spLocks/>
          </p:cNvSpPr>
          <p:nvPr/>
        </p:nvSpPr>
        <p:spPr bwMode="auto">
          <a:xfrm>
            <a:off x="587828" y="895096"/>
            <a:ext cx="8229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Funcionalidade: </a:t>
            </a:r>
            <a:r>
              <a:rPr lang="pt-BR" sz="2600" b="1">
                <a:solidFill>
                  <a:schemeClr val="accent1"/>
                </a:solidFill>
                <a:latin typeface="+mj-lt"/>
              </a:rPr>
              <a:t>Consultar Envios</a:t>
            </a:r>
          </a:p>
          <a:p>
            <a:pPr algn="ctr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574AFD-96F2-4720-91BE-31E4529EA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28" y="5582423"/>
            <a:ext cx="2698570" cy="78708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E5E8C29-1F61-4508-A07F-DD988C9F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1794"/>
            <a:ext cx="9144000" cy="451461"/>
          </a:xfrm>
          <a:prstGeom prst="rect">
            <a:avLst/>
          </a:prstGeom>
        </p:spPr>
      </p:pic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72466D13-DAB4-4BF4-8AA9-8F1DDBA234F1}"/>
              </a:ext>
            </a:extLst>
          </p:cNvPr>
          <p:cNvSpPr/>
          <p:nvPr/>
        </p:nvSpPr>
        <p:spPr>
          <a:xfrm rot="8305660">
            <a:off x="1870897" y="1633306"/>
            <a:ext cx="339634" cy="4984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9DB241-17D7-4CFA-B40D-ACCFE5ECF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386"/>
            <a:ext cx="9144000" cy="337577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3477936-D84E-409D-8005-229CFFD8D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07217"/>
            <a:ext cx="9144000" cy="40819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Texto Explicativo: Linha Dobrada 8">
            <a:extLst>
              <a:ext uri="{FF2B5EF4-FFF2-40B4-BE49-F238E27FC236}">
                <a16:creationId xmlns:a16="http://schemas.microsoft.com/office/drawing/2014/main" id="{7149257A-C71C-47CE-B8DD-DDA40CD2A285}"/>
              </a:ext>
            </a:extLst>
          </p:cNvPr>
          <p:cNvSpPr/>
          <p:nvPr/>
        </p:nvSpPr>
        <p:spPr>
          <a:xfrm>
            <a:off x="7919359" y="4265792"/>
            <a:ext cx="1111430" cy="278674"/>
          </a:xfrm>
          <a:prstGeom prst="borderCallout2">
            <a:avLst>
              <a:gd name="adj1" fmla="val 59375"/>
              <a:gd name="adj2" fmla="val -2065"/>
              <a:gd name="adj3" fmla="val 90625"/>
              <a:gd name="adj4" fmla="val -5697"/>
              <a:gd name="adj5" fmla="val 462831"/>
              <a:gd name="adj6" fmla="val -66278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8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2948346" y="558754"/>
            <a:ext cx="3503254" cy="46576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Consultar Envios – Função dos Ícones</a:t>
            </a:r>
            <a:endParaRPr lang="pt-BR" sz="260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91056"/>
              </p:ext>
            </p:extLst>
          </p:nvPr>
        </p:nvGraphicFramePr>
        <p:xfrm>
          <a:off x="314325" y="1974850"/>
          <a:ext cx="8467723" cy="39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ln>
                            <a:noFill/>
                          </a:ln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Ícone</a:t>
                      </a: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n>
                            <a:noFill/>
                          </a:ln>
                        </a:rPr>
                        <a:t>Funcionalidade</a:t>
                      </a: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2725"/>
              </p:ext>
            </p:extLst>
          </p:nvPr>
        </p:nvGraphicFramePr>
        <p:xfrm>
          <a:off x="314324" y="2450014"/>
          <a:ext cx="8467725" cy="3714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7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/>
                      <a:endParaRPr lang="pt-BR" sz="1800" b="0"/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Fazer o </a:t>
                      </a:r>
                      <a:r>
                        <a:rPr lang="pt-BR" sz="1800" i="0">
                          <a:solidFill>
                            <a:schemeClr val="accent1"/>
                          </a:solidFill>
                        </a:rPr>
                        <a:t>Download do Arquivo</a:t>
                      </a:r>
                      <a:r>
                        <a:rPr lang="pt-BR" sz="1800" i="0">
                          <a:solidFill>
                            <a:schemeClr val="tx1"/>
                          </a:solidFill>
                        </a:rPr>
                        <a:t> consultado</a:t>
                      </a:r>
                      <a:r>
                        <a:rPr lang="pt-BR" sz="1800" i="1">
                          <a:solidFill>
                            <a:schemeClr val="tx1"/>
                          </a:solidFill>
                        </a:rPr>
                        <a:t>.</a:t>
                      </a:r>
                      <a:endParaRPr lang="pt-BR" sz="1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63699"/>
              </p:ext>
            </p:extLst>
          </p:nvPr>
        </p:nvGraphicFramePr>
        <p:xfrm>
          <a:off x="309424" y="2919445"/>
          <a:ext cx="8472624" cy="3659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pt-BR" sz="1800" b="0"/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Acessar o </a:t>
                      </a:r>
                      <a:r>
                        <a:rPr lang="pt-BR" sz="1800" i="0">
                          <a:solidFill>
                            <a:schemeClr val="accent1"/>
                          </a:solidFill>
                        </a:rPr>
                        <a:t>Relatório de Críticas do Processamento</a:t>
                      </a:r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55597"/>
              </p:ext>
            </p:extLst>
          </p:nvPr>
        </p:nvGraphicFramePr>
        <p:xfrm>
          <a:off x="340587" y="3429000"/>
          <a:ext cx="8467725" cy="3659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9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pt-BR" sz="1800" b="0"/>
                    </a:p>
                  </a:txBody>
                  <a:tcPr marT="45798" marB="45798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Acessar o </a:t>
                      </a:r>
                      <a:r>
                        <a:rPr lang="pt-BR" sz="1800" i="0">
                          <a:solidFill>
                            <a:schemeClr val="accent1"/>
                          </a:solidFill>
                        </a:rPr>
                        <a:t>Relatório de Histórico</a:t>
                      </a:r>
                      <a:r>
                        <a:rPr lang="pt-BR" sz="18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63715"/>
              </p:ext>
            </p:extLst>
          </p:nvPr>
        </p:nvGraphicFramePr>
        <p:xfrm>
          <a:off x="288064" y="3925047"/>
          <a:ext cx="8567872" cy="4180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14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068">
                <a:tc>
                  <a:txBody>
                    <a:bodyPr/>
                    <a:lstStyle/>
                    <a:p>
                      <a:pPr algn="l"/>
                      <a:endParaRPr lang="pt-BR" sz="1800" b="0"/>
                    </a:p>
                  </a:txBody>
                  <a:tcPr marT="45603" marB="45603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Enviar mensagens.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5">
            <a:extLst>
              <a:ext uri="{FF2B5EF4-FFF2-40B4-BE49-F238E27FC236}">
                <a16:creationId xmlns:a16="http://schemas.microsoft.com/office/drawing/2014/main" id="{E4969177-4487-431B-8BE6-CB4F6AE93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0F7325-DE37-40ED-BA1E-BEA52AD3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280" y="2513436"/>
            <a:ext cx="295275" cy="304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688B45E-DCD6-4CD7-A4CF-A58684AA1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80" y="2938708"/>
            <a:ext cx="285751" cy="30545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9328E78-5D24-441C-870D-BADD976BE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407" y="3442736"/>
            <a:ext cx="323850" cy="304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1C6A8B1-FFDA-40B1-840E-544E5DB9C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054" y="4001440"/>
            <a:ext cx="338501" cy="3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4F7653-0FC1-4294-A39B-81F1AC8B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9" y="2463863"/>
            <a:ext cx="8678212" cy="3302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3EFE13-C657-4FA1-9872-4D9EE9E99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27" y="1143801"/>
            <a:ext cx="5500773" cy="46576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Ícone: </a:t>
            </a:r>
            <a:r>
              <a:rPr lang="pt-BR" sz="2800">
                <a:solidFill>
                  <a:schemeClr val="accent1"/>
                </a:solidFill>
              </a:rPr>
              <a:t>Relatório de Histórico</a:t>
            </a:r>
            <a:endParaRPr lang="pt-BR" sz="2600">
              <a:latin typeface="+mj-lt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B0B4FC-2F9F-45C0-B6BB-CAAE4F81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50" y="1230063"/>
            <a:ext cx="3238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B3A540C-A6EF-4323-A519-EBADDFE2A690}"/>
              </a:ext>
            </a:extLst>
          </p:cNvPr>
          <p:cNvSpPr/>
          <p:nvPr/>
        </p:nvSpPr>
        <p:spPr>
          <a:xfrm>
            <a:off x="373267" y="865287"/>
            <a:ext cx="6618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pt-BR" b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Relatório de Críticas Processamento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8478704-355E-40AF-9003-BDD8DFC14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741" y="1210479"/>
            <a:ext cx="285751" cy="30545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913582E-4F32-4373-9E54-56DD558B77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2306" y="1696953"/>
            <a:ext cx="8611542" cy="44538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50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3792" y="1790530"/>
            <a:ext cx="1319529" cy="673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</a:rPr>
              <a:t>Transmissão</a:t>
            </a:r>
          </a:p>
        </p:txBody>
      </p:sp>
      <p:cxnSp>
        <p:nvCxnSpPr>
          <p:cNvPr id="28" name="Conector reto 27"/>
          <p:cNvCxnSpPr>
            <a:cxnSpLocks/>
          </p:cNvCxnSpPr>
          <p:nvPr/>
        </p:nvCxnSpPr>
        <p:spPr>
          <a:xfrm>
            <a:off x="6449345" y="1593457"/>
            <a:ext cx="0" cy="4863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5732270" y="943242"/>
            <a:ext cx="14341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Fim do prazo de Envio</a:t>
            </a:r>
          </a:p>
        </p:txBody>
      </p:sp>
      <p:cxnSp>
        <p:nvCxnSpPr>
          <p:cNvPr id="52" name="Conector angulado 51"/>
          <p:cNvCxnSpPr>
            <a:cxnSpLocks/>
          </p:cNvCxnSpPr>
          <p:nvPr/>
        </p:nvCxnSpPr>
        <p:spPr>
          <a:xfrm rot="16200000" flipH="1">
            <a:off x="733535" y="2596981"/>
            <a:ext cx="747096" cy="460216"/>
          </a:xfrm>
          <a:prstGeom prst="bentConnector3">
            <a:avLst>
              <a:gd name="adj1" fmla="val 1001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cxnSp>
        <p:nvCxnSpPr>
          <p:cNvPr id="16" name="Conector angulado 30">
            <a:extLst>
              <a:ext uri="{FF2B5EF4-FFF2-40B4-BE49-F238E27FC236}">
                <a16:creationId xmlns:a16="http://schemas.microsoft.com/office/drawing/2014/main" id="{F6D9943B-9545-480D-BDCC-EE7373435323}"/>
              </a:ext>
            </a:extLst>
          </p:cNvPr>
          <p:cNvCxnSpPr>
            <a:cxnSpLocks/>
          </p:cNvCxnSpPr>
          <p:nvPr/>
        </p:nvCxnSpPr>
        <p:spPr>
          <a:xfrm flipV="1">
            <a:off x="6153238" y="3526373"/>
            <a:ext cx="894172" cy="482600"/>
          </a:xfrm>
          <a:prstGeom prst="bentConnector3">
            <a:avLst>
              <a:gd name="adj1" fmla="val 65583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32">
            <a:extLst>
              <a:ext uri="{FF2B5EF4-FFF2-40B4-BE49-F238E27FC236}">
                <a16:creationId xmlns:a16="http://schemas.microsoft.com/office/drawing/2014/main" id="{8636B9E3-E955-4949-A6CE-FD05A5024B73}"/>
              </a:ext>
            </a:extLst>
          </p:cNvPr>
          <p:cNvCxnSpPr>
            <a:cxnSpLocks/>
          </p:cNvCxnSpPr>
          <p:nvPr/>
        </p:nvCxnSpPr>
        <p:spPr>
          <a:xfrm>
            <a:off x="6156881" y="4018168"/>
            <a:ext cx="894172" cy="304800"/>
          </a:xfrm>
          <a:prstGeom prst="bentConnector3">
            <a:avLst>
              <a:gd name="adj1" fmla="val 66557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12">
            <a:extLst>
              <a:ext uri="{FF2B5EF4-FFF2-40B4-BE49-F238E27FC236}">
                <a16:creationId xmlns:a16="http://schemas.microsoft.com/office/drawing/2014/main" id="{98804833-3918-4D20-9803-B07959447F00}"/>
              </a:ext>
            </a:extLst>
          </p:cNvPr>
          <p:cNvSpPr/>
          <p:nvPr/>
        </p:nvSpPr>
        <p:spPr>
          <a:xfrm>
            <a:off x="7127493" y="3282803"/>
            <a:ext cx="1649773" cy="533400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/>
              <a:t>Validado pós-análise</a:t>
            </a:r>
          </a:p>
        </p:txBody>
      </p:sp>
      <p:sp>
        <p:nvSpPr>
          <p:cNvPr id="25" name="Retângulo de cantos arredondados 13">
            <a:extLst>
              <a:ext uri="{FF2B5EF4-FFF2-40B4-BE49-F238E27FC236}">
                <a16:creationId xmlns:a16="http://schemas.microsoft.com/office/drawing/2014/main" id="{CCB5335D-1F2C-47C4-A7E4-81509D4898DA}"/>
              </a:ext>
            </a:extLst>
          </p:cNvPr>
          <p:cNvSpPr/>
          <p:nvPr/>
        </p:nvSpPr>
        <p:spPr>
          <a:xfrm>
            <a:off x="7158904" y="4091426"/>
            <a:ext cx="1649781" cy="53340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/>
              <a:t>Rejeitado pós-análise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AC4E80E-CFFA-4840-86D8-2EFFFF9D1A9E}"/>
              </a:ext>
            </a:extLst>
          </p:cNvPr>
          <p:cNvSpPr/>
          <p:nvPr/>
        </p:nvSpPr>
        <p:spPr>
          <a:xfrm>
            <a:off x="3733689" y="4709978"/>
            <a:ext cx="2624716" cy="16129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>
                <a:solidFill>
                  <a:schemeClr val="tx2"/>
                </a:solidFill>
                <a:ea typeface="Calibri"/>
                <a:cs typeface="Times New Roman"/>
              </a:rPr>
              <a:t>- A empresa deve verificar se as críticas representam inconsistências e, caso positivo, retificar e reenviar </a:t>
            </a:r>
            <a:r>
              <a:rPr lang="pt-BR" b="1">
                <a:solidFill>
                  <a:schemeClr val="tx2"/>
                </a:solidFill>
                <a:ea typeface="Calibri"/>
                <a:cs typeface="Times New Roman"/>
              </a:rPr>
              <a:t>dentro do prazo</a:t>
            </a:r>
            <a:r>
              <a:rPr lang="pt-BR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  <a:endParaRPr lang="pt-BR">
              <a:solidFill>
                <a:schemeClr val="tx2"/>
              </a:solidFill>
            </a:endParaRPr>
          </a:p>
        </p:txBody>
      </p:sp>
      <p:cxnSp>
        <p:nvCxnSpPr>
          <p:cNvPr id="30" name="Conector de seta reta 44">
            <a:extLst>
              <a:ext uri="{FF2B5EF4-FFF2-40B4-BE49-F238E27FC236}">
                <a16:creationId xmlns:a16="http://schemas.microsoft.com/office/drawing/2014/main" id="{949A23A3-9D9E-4A69-AE5E-62F763A35209}"/>
              </a:ext>
            </a:extLst>
          </p:cNvPr>
          <p:cNvCxnSpPr>
            <a:cxnSpLocks/>
          </p:cNvCxnSpPr>
          <p:nvPr/>
        </p:nvCxnSpPr>
        <p:spPr>
          <a:xfrm flipV="1">
            <a:off x="5312973" y="4256526"/>
            <a:ext cx="0" cy="3683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AB630A09-4974-4030-BB2B-53A1F59CB2F0}"/>
              </a:ext>
            </a:extLst>
          </p:cNvPr>
          <p:cNvSpPr/>
          <p:nvPr/>
        </p:nvSpPr>
        <p:spPr>
          <a:xfrm>
            <a:off x="928047" y="4707880"/>
            <a:ext cx="2624716" cy="16129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>
                <a:solidFill>
                  <a:schemeClr val="bg1"/>
                </a:solidFill>
                <a:cs typeface="Times New Roman"/>
              </a:rPr>
              <a:t>- D</a:t>
            </a:r>
            <a:r>
              <a:rPr lang="pt-BR">
                <a:solidFill>
                  <a:schemeClr val="bg1"/>
                </a:solidFill>
              </a:rPr>
              <a:t>ecorre de erros no formato do arquivo.</a:t>
            </a:r>
          </a:p>
          <a:p>
            <a:pPr algn="just"/>
            <a:r>
              <a:rPr lang="pt-BR">
                <a:solidFill>
                  <a:schemeClr val="bg1"/>
                </a:solidFill>
              </a:rPr>
              <a:t>- A empresa </a:t>
            </a:r>
            <a:r>
              <a:rPr lang="pt-BR" b="1">
                <a:solidFill>
                  <a:schemeClr val="bg1"/>
                </a:solidFill>
              </a:rPr>
              <a:t>deve</a:t>
            </a:r>
            <a:r>
              <a:rPr lang="pt-BR">
                <a:solidFill>
                  <a:schemeClr val="bg1"/>
                </a:solidFill>
              </a:rPr>
              <a:t> </a:t>
            </a:r>
            <a:r>
              <a:rPr lang="pt-BR">
                <a:solidFill>
                  <a:schemeClr val="bg1"/>
                </a:solidFill>
                <a:ea typeface="Calibri"/>
                <a:cs typeface="Times New Roman"/>
              </a:rPr>
              <a:t>retificar e reenviar </a:t>
            </a:r>
            <a:r>
              <a:rPr lang="pt-BR" b="1">
                <a:solidFill>
                  <a:schemeClr val="bg1"/>
                </a:solidFill>
                <a:ea typeface="Calibri"/>
                <a:cs typeface="Times New Roman"/>
              </a:rPr>
              <a:t>dentro do prazo</a:t>
            </a:r>
            <a:r>
              <a:rPr lang="pt-BR">
                <a:solidFill>
                  <a:schemeClr val="bg1"/>
                </a:solidFill>
                <a:ea typeface="Calibri"/>
                <a:cs typeface="Times New Roman"/>
              </a:rPr>
              <a:t>. 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EC45476E-B9A3-4ABB-8772-AE5852B5BD26}"/>
              </a:ext>
            </a:extLst>
          </p:cNvPr>
          <p:cNvCxnSpPr>
            <a:cxnSpLocks/>
          </p:cNvCxnSpPr>
          <p:nvPr/>
        </p:nvCxnSpPr>
        <p:spPr>
          <a:xfrm flipV="1">
            <a:off x="2489173" y="3459149"/>
            <a:ext cx="1963209" cy="1243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C21F78-D24C-4AF6-BE8B-C6F2E0E87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566" y="435559"/>
            <a:ext cx="4462354" cy="46576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Fluxograma do Processamento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0F3312E-48F8-4779-825F-63B757A99A36}"/>
              </a:ext>
            </a:extLst>
          </p:cNvPr>
          <p:cNvGrpSpPr/>
          <p:nvPr/>
        </p:nvGrpSpPr>
        <p:grpSpPr>
          <a:xfrm>
            <a:off x="6540286" y="1724163"/>
            <a:ext cx="2548260" cy="496001"/>
            <a:chOff x="3215780" y="586668"/>
            <a:chExt cx="1768970" cy="474649"/>
          </a:xfrm>
        </p:grpSpPr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1E7F0AEF-F55D-47BF-BC1E-E629729DBFF4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Retângulo: Cantos Arredondados 4">
              <a:extLst>
                <a:ext uri="{FF2B5EF4-FFF2-40B4-BE49-F238E27FC236}">
                  <a16:creationId xmlns:a16="http://schemas.microsoft.com/office/drawing/2014/main" id="{606D7F67-27AA-4A11-B2DF-9038F16BEB62}"/>
                </a:ext>
              </a:extLst>
            </p:cNvPr>
            <p:cNvSpPr txBox="1"/>
            <p:nvPr/>
          </p:nvSpPr>
          <p:spPr>
            <a:xfrm>
              <a:off x="3266302" y="600570"/>
              <a:ext cx="1718448" cy="4468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/>
              <a:r>
                <a:rPr lang="pt-BR" sz="1600"/>
                <a:t>Fiscalização da ANAC. 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BC52574E-6BE7-4997-9A3A-A80600A0077D}"/>
              </a:ext>
            </a:extLst>
          </p:cNvPr>
          <p:cNvGrpSpPr/>
          <p:nvPr/>
        </p:nvGrpSpPr>
        <p:grpSpPr>
          <a:xfrm>
            <a:off x="4490953" y="2190679"/>
            <a:ext cx="1654303" cy="460747"/>
            <a:chOff x="3215780" y="586668"/>
            <a:chExt cx="1746252" cy="474649"/>
          </a:xfrm>
        </p:grpSpPr>
        <p:sp>
          <p:nvSpPr>
            <p:cNvPr id="34" name="Retângulo: Cantos Arredondados 33">
              <a:extLst>
                <a:ext uri="{FF2B5EF4-FFF2-40B4-BE49-F238E27FC236}">
                  <a16:creationId xmlns:a16="http://schemas.microsoft.com/office/drawing/2014/main" id="{B257E615-DC0C-4CCC-B490-809B419A8FE9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5" name="Retângulo: Cantos Arredondados 4">
              <a:extLst>
                <a:ext uri="{FF2B5EF4-FFF2-40B4-BE49-F238E27FC236}">
                  <a16:creationId xmlns:a16="http://schemas.microsoft.com/office/drawing/2014/main" id="{71F7B9F7-B3CB-4BF8-98F5-DE6EEEE7F3E0}"/>
                </a:ext>
              </a:extLst>
            </p:cNvPr>
            <p:cNvSpPr txBox="1"/>
            <p:nvPr/>
          </p:nvSpPr>
          <p:spPr>
            <a:xfrm>
              <a:off x="3229682" y="600570"/>
              <a:ext cx="1718448" cy="4468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Validado Automaticamente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4CB02F12-0C3D-4C24-9055-FE6DB0F7A76E}"/>
              </a:ext>
            </a:extLst>
          </p:cNvPr>
          <p:cNvGrpSpPr/>
          <p:nvPr/>
        </p:nvGrpSpPr>
        <p:grpSpPr>
          <a:xfrm>
            <a:off x="2784577" y="2987457"/>
            <a:ext cx="1235823" cy="411958"/>
            <a:chOff x="3215780" y="586668"/>
            <a:chExt cx="1746252" cy="474649"/>
          </a:xfrm>
        </p:grpSpPr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881D47D5-E6B3-4084-9AC8-7016C3E02FFF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9" name="Retângulo: Cantos Arredondados 4">
              <a:extLst>
                <a:ext uri="{FF2B5EF4-FFF2-40B4-BE49-F238E27FC236}">
                  <a16:creationId xmlns:a16="http://schemas.microsoft.com/office/drawing/2014/main" id="{751A7E2B-7FC1-41BB-83C9-34831AE17959}"/>
                </a:ext>
              </a:extLst>
            </p:cNvPr>
            <p:cNvSpPr txBox="1"/>
            <p:nvPr/>
          </p:nvSpPr>
          <p:spPr>
            <a:xfrm>
              <a:off x="3229682" y="600570"/>
              <a:ext cx="1718448" cy="4468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Arquivo Processado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F4C337F4-74E1-45B2-9C27-291E89393278}"/>
              </a:ext>
            </a:extLst>
          </p:cNvPr>
          <p:cNvGrpSpPr/>
          <p:nvPr/>
        </p:nvGrpSpPr>
        <p:grpSpPr>
          <a:xfrm>
            <a:off x="4485822" y="2963062"/>
            <a:ext cx="1654303" cy="460748"/>
            <a:chOff x="3215780" y="1192286"/>
            <a:chExt cx="1746252" cy="600649"/>
          </a:xfrm>
        </p:grpSpPr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D71E5830-A5E6-4ECC-AD78-B661524F64B2}"/>
                </a:ext>
              </a:extLst>
            </p:cNvPr>
            <p:cNvSpPr/>
            <p:nvPr/>
          </p:nvSpPr>
          <p:spPr>
            <a:xfrm>
              <a:off x="3215780" y="1192286"/>
              <a:ext cx="1746252" cy="6006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2" name="Retângulo: Cantos Arredondados 4">
              <a:extLst>
                <a:ext uri="{FF2B5EF4-FFF2-40B4-BE49-F238E27FC236}">
                  <a16:creationId xmlns:a16="http://schemas.microsoft.com/office/drawing/2014/main" id="{3F60799C-7CA5-41B0-8D07-8FD55B2C9B62}"/>
                </a:ext>
              </a:extLst>
            </p:cNvPr>
            <p:cNvSpPr txBox="1"/>
            <p:nvPr/>
          </p:nvSpPr>
          <p:spPr>
            <a:xfrm>
              <a:off x="3233372" y="1209878"/>
              <a:ext cx="1711068" cy="5654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Arquivo Inválido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A74F5C94-1194-4536-9614-13A01B81F7DA}"/>
              </a:ext>
            </a:extLst>
          </p:cNvPr>
          <p:cNvGrpSpPr/>
          <p:nvPr/>
        </p:nvGrpSpPr>
        <p:grpSpPr>
          <a:xfrm>
            <a:off x="4485822" y="3787791"/>
            <a:ext cx="1637638" cy="460748"/>
            <a:chOff x="3215780" y="1923905"/>
            <a:chExt cx="1746252" cy="546114"/>
          </a:xfrm>
        </p:grpSpPr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7B3E3665-CE2A-4C94-9EC8-3209DA2E9176}"/>
                </a:ext>
              </a:extLst>
            </p:cNvPr>
            <p:cNvSpPr/>
            <p:nvPr/>
          </p:nvSpPr>
          <p:spPr>
            <a:xfrm>
              <a:off x="3215780" y="1923905"/>
              <a:ext cx="1746252" cy="54611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5" name="Retângulo: Cantos Arredondados 4">
              <a:extLst>
                <a:ext uri="{FF2B5EF4-FFF2-40B4-BE49-F238E27FC236}">
                  <a16:creationId xmlns:a16="http://schemas.microsoft.com/office/drawing/2014/main" id="{CA48EE83-AF78-4FEE-A015-427E4188A31D}"/>
                </a:ext>
              </a:extLst>
            </p:cNvPr>
            <p:cNvSpPr txBox="1"/>
            <p:nvPr/>
          </p:nvSpPr>
          <p:spPr>
            <a:xfrm>
              <a:off x="3231775" y="1939900"/>
              <a:ext cx="1714262" cy="5141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Críticas Identificadas</a:t>
              </a:r>
            </a:p>
          </p:txBody>
        </p:sp>
      </p:grp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23FEABB-FAC1-4812-81CF-E384194ECA9B}"/>
              </a:ext>
            </a:extLst>
          </p:cNvPr>
          <p:cNvCxnSpPr>
            <a:cxnSpLocks/>
            <a:stCxn id="39" idx="3"/>
            <a:endCxn id="35" idx="1"/>
          </p:cNvCxnSpPr>
          <p:nvPr/>
        </p:nvCxnSpPr>
        <p:spPr>
          <a:xfrm flipV="1">
            <a:off x="4010561" y="2421053"/>
            <a:ext cx="493562" cy="77238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9CF9AC5E-5CC0-4A70-9A6D-F4FA1ABE039B}"/>
              </a:ext>
            </a:extLst>
          </p:cNvPr>
          <p:cNvCxnSpPr>
            <a:cxnSpLocks/>
            <a:stCxn id="45" idx="1"/>
          </p:cNvCxnSpPr>
          <p:nvPr/>
        </p:nvCxnSpPr>
        <p:spPr>
          <a:xfrm rot="10800000">
            <a:off x="4247200" y="3197804"/>
            <a:ext cx="253623" cy="82036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CDC51F8C-018A-4478-8976-33681D1A1297}"/>
              </a:ext>
            </a:extLst>
          </p:cNvPr>
          <p:cNvCxnSpPr>
            <a:cxnSpLocks/>
          </p:cNvCxnSpPr>
          <p:nvPr/>
        </p:nvCxnSpPr>
        <p:spPr>
          <a:xfrm>
            <a:off x="4263028" y="3193436"/>
            <a:ext cx="227925" cy="6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957C9869-933F-4A73-ABAB-48482321EF08}"/>
              </a:ext>
            </a:extLst>
          </p:cNvPr>
          <p:cNvGrpSpPr/>
          <p:nvPr/>
        </p:nvGrpSpPr>
        <p:grpSpPr>
          <a:xfrm>
            <a:off x="1405497" y="2996248"/>
            <a:ext cx="963914" cy="408777"/>
            <a:chOff x="3215780" y="586668"/>
            <a:chExt cx="1746252" cy="474649"/>
          </a:xfrm>
        </p:grpSpPr>
        <p:sp>
          <p:nvSpPr>
            <p:cNvPr id="66" name="Retângulo: Cantos Arredondados 65">
              <a:extLst>
                <a:ext uri="{FF2B5EF4-FFF2-40B4-BE49-F238E27FC236}">
                  <a16:creationId xmlns:a16="http://schemas.microsoft.com/office/drawing/2014/main" id="{5D3CDC60-4AE2-432A-9704-E7E33FC4D678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7" name="Retângulo: Cantos Arredondados 4">
              <a:extLst>
                <a:ext uri="{FF2B5EF4-FFF2-40B4-BE49-F238E27FC236}">
                  <a16:creationId xmlns:a16="http://schemas.microsoft.com/office/drawing/2014/main" id="{CDB6DA32-E8E3-4E97-AC76-4875F42B4B4C}"/>
                </a:ext>
              </a:extLst>
            </p:cNvPr>
            <p:cNvSpPr txBox="1"/>
            <p:nvPr/>
          </p:nvSpPr>
          <p:spPr>
            <a:xfrm>
              <a:off x="3229682" y="600570"/>
              <a:ext cx="1718448" cy="4468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/>
                <a:t>Arquivo Recebido</a:t>
              </a:r>
            </a:p>
          </p:txBody>
        </p:sp>
      </p:grp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A9A5894C-0C0E-4E41-BA5D-D1364FCA1502}"/>
              </a:ext>
            </a:extLst>
          </p:cNvPr>
          <p:cNvCxnSpPr>
            <a:cxnSpLocks/>
          </p:cNvCxnSpPr>
          <p:nvPr/>
        </p:nvCxnSpPr>
        <p:spPr>
          <a:xfrm>
            <a:off x="2392125" y="3200171"/>
            <a:ext cx="362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23" grpId="0" animBg="1"/>
      <p:bldP spid="25" grpId="0" animBg="1"/>
      <p:bldP spid="27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40987" y="2797175"/>
            <a:ext cx="1839143" cy="631825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/>
              <a:t>Validado </a:t>
            </a:r>
            <a:r>
              <a:rPr lang="pt-BR" sz="1600"/>
              <a:t>Automaticamente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40987" y="3785169"/>
            <a:ext cx="1792514" cy="533400"/>
          </a:xfrm>
          <a:prstGeom prst="roundRect">
            <a:avLst/>
          </a:prstGeom>
          <a:solidFill>
            <a:schemeClr val="accent6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/>
              <a:t>Críticas Identificadas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484228" y="3777087"/>
            <a:ext cx="1375479" cy="549564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/>
              <a:t>Validado pós-análise</a:t>
            </a:r>
          </a:p>
        </p:txBody>
      </p:sp>
      <p:cxnSp>
        <p:nvCxnSpPr>
          <p:cNvPr id="28" name="Conector reto 27"/>
          <p:cNvCxnSpPr>
            <a:cxnSpLocks/>
          </p:cNvCxnSpPr>
          <p:nvPr/>
        </p:nvCxnSpPr>
        <p:spPr>
          <a:xfrm>
            <a:off x="2231343" y="2527934"/>
            <a:ext cx="0" cy="37814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1512891" y="1879905"/>
            <a:ext cx="1436904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Fim do prazo de Envio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601519" y="2827036"/>
            <a:ext cx="1677358" cy="53340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/>
              <a:t>Rejeitado pós-processamento</a:t>
            </a:r>
          </a:p>
        </p:txBody>
      </p:sp>
      <p:cxnSp>
        <p:nvCxnSpPr>
          <p:cNvPr id="23" name="Conector de seta reta 22"/>
          <p:cNvCxnSpPr>
            <a:cxnSpLocks/>
          </p:cNvCxnSpPr>
          <p:nvPr/>
        </p:nvCxnSpPr>
        <p:spPr>
          <a:xfrm flipV="1">
            <a:off x="2032176" y="3129387"/>
            <a:ext cx="2452738" cy="2663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62AA5F6-0C00-4FFF-A53F-E7A9E7B98F31}"/>
              </a:ext>
            </a:extLst>
          </p:cNvPr>
          <p:cNvCxnSpPr>
            <a:cxnSpLocks/>
          </p:cNvCxnSpPr>
          <p:nvPr/>
        </p:nvCxnSpPr>
        <p:spPr>
          <a:xfrm>
            <a:off x="3964209" y="2541698"/>
            <a:ext cx="0" cy="38423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25B7EB45-7E82-4852-9C9C-94272AA6835C}"/>
              </a:ext>
            </a:extLst>
          </p:cNvPr>
          <p:cNvSpPr/>
          <p:nvPr/>
        </p:nvSpPr>
        <p:spPr>
          <a:xfrm>
            <a:off x="3403976" y="1863993"/>
            <a:ext cx="1262757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Reanálise do Arquivo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7B0C28BE-DF01-466A-BE06-7F92CA1291AD}"/>
              </a:ext>
            </a:extLst>
          </p:cNvPr>
          <p:cNvCxnSpPr/>
          <p:nvPr/>
        </p:nvCxnSpPr>
        <p:spPr>
          <a:xfrm flipV="1">
            <a:off x="3874862" y="3410639"/>
            <a:ext cx="801189" cy="72771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A415DD9C-26DE-4154-BBED-26039F7B3E23}"/>
              </a:ext>
            </a:extLst>
          </p:cNvPr>
          <p:cNvCxnSpPr>
            <a:cxnSpLocks/>
          </p:cNvCxnSpPr>
          <p:nvPr/>
        </p:nvCxnSpPr>
        <p:spPr>
          <a:xfrm>
            <a:off x="2032176" y="4038582"/>
            <a:ext cx="42565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022440D9-9F62-45D5-9925-2B0C36EC5D80}"/>
              </a:ext>
            </a:extLst>
          </p:cNvPr>
          <p:cNvSpPr/>
          <p:nvPr/>
        </p:nvSpPr>
        <p:spPr>
          <a:xfrm>
            <a:off x="4825236" y="3728804"/>
            <a:ext cx="1355978" cy="82666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</a:rPr>
              <a:t>A empresa é comunicada via e-mail.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F6E4B75-B598-4440-85F4-5A1269F909ED}"/>
              </a:ext>
            </a:extLst>
          </p:cNvPr>
          <p:cNvCxnSpPr/>
          <p:nvPr/>
        </p:nvCxnSpPr>
        <p:spPr>
          <a:xfrm>
            <a:off x="5465244" y="3403804"/>
            <a:ext cx="0" cy="3028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tângulo 44">
            <a:extLst>
              <a:ext uri="{FF2B5EF4-FFF2-40B4-BE49-F238E27FC236}">
                <a16:creationId xmlns:a16="http://schemas.microsoft.com/office/drawing/2014/main" id="{39818EF6-3D35-4FC2-978C-513E725706B1}"/>
              </a:ext>
            </a:extLst>
          </p:cNvPr>
          <p:cNvSpPr/>
          <p:nvPr/>
        </p:nvSpPr>
        <p:spPr>
          <a:xfrm>
            <a:off x="4729790" y="4942053"/>
            <a:ext cx="1586159" cy="826666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</a:rPr>
              <a:t>Correção no prazo estipulado</a:t>
            </a: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25E73D78-6E41-497B-A16E-20CA95E8CA17}"/>
              </a:ext>
            </a:extLst>
          </p:cNvPr>
          <p:cNvCxnSpPr/>
          <p:nvPr/>
        </p:nvCxnSpPr>
        <p:spPr>
          <a:xfrm>
            <a:off x="5513119" y="4589843"/>
            <a:ext cx="0" cy="3028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F106FFA2-0094-4011-AFA4-F6425C096E96}"/>
              </a:ext>
            </a:extLst>
          </p:cNvPr>
          <p:cNvSpPr/>
          <p:nvPr/>
        </p:nvSpPr>
        <p:spPr>
          <a:xfrm>
            <a:off x="5839365" y="1911181"/>
            <a:ext cx="1797050" cy="6477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Envio de Novo Arquivo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ACF5E28B-C21F-49A8-BEEC-5EE8937878AC}"/>
              </a:ext>
            </a:extLst>
          </p:cNvPr>
          <p:cNvCxnSpPr>
            <a:cxnSpLocks/>
          </p:cNvCxnSpPr>
          <p:nvPr/>
        </p:nvCxnSpPr>
        <p:spPr>
          <a:xfrm>
            <a:off x="6737890" y="2558881"/>
            <a:ext cx="0" cy="38423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Imagem 51">
            <a:extLst>
              <a:ext uri="{FF2B5EF4-FFF2-40B4-BE49-F238E27FC236}">
                <a16:creationId xmlns:a16="http://schemas.microsoft.com/office/drawing/2014/main" id="{DB3F24FE-1742-462D-A64C-DFF393FA6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087" y="3281923"/>
            <a:ext cx="2104042" cy="972759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BE6688F-F992-4F67-8839-484FD9D6A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563" y="890578"/>
            <a:ext cx="6162557" cy="465760"/>
          </a:xfrm>
        </p:spPr>
        <p:txBody>
          <a:bodyPr/>
          <a:lstStyle/>
          <a:p>
            <a:pPr marL="0" indent="0" algn="ctr">
              <a:buNone/>
            </a:pPr>
            <a:r>
              <a:rPr lang="pt-BR" sz="2600" b="1">
                <a:solidFill>
                  <a:schemeClr val="tx2"/>
                </a:solidFill>
                <a:latin typeface="+mj-lt"/>
                <a:ea typeface="Calibri"/>
                <a:cs typeface="Times New Roman"/>
              </a:rPr>
              <a:t>Se a ANAC Identificar Inconsistência em um Arquivo já Validado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F71F258-9B35-4F24-8ACB-E1B3CD85275B}"/>
              </a:ext>
            </a:extLst>
          </p:cNvPr>
          <p:cNvGrpSpPr/>
          <p:nvPr/>
        </p:nvGrpSpPr>
        <p:grpSpPr>
          <a:xfrm>
            <a:off x="2277971" y="2580666"/>
            <a:ext cx="1581735" cy="498475"/>
            <a:chOff x="3215780" y="586668"/>
            <a:chExt cx="1746252" cy="474649"/>
          </a:xfrm>
        </p:grpSpPr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C9EE1A1F-EA99-4E88-B0B8-6F568D0B6E3C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Retângulo: Cantos Arredondados 4">
              <a:extLst>
                <a:ext uri="{FF2B5EF4-FFF2-40B4-BE49-F238E27FC236}">
                  <a16:creationId xmlns:a16="http://schemas.microsoft.com/office/drawing/2014/main" id="{407F2287-151A-4BB7-8BE6-35E8CC6F7C40}"/>
                </a:ext>
              </a:extLst>
            </p:cNvPr>
            <p:cNvSpPr txBox="1"/>
            <p:nvPr/>
          </p:nvSpPr>
          <p:spPr>
            <a:xfrm>
              <a:off x="3229682" y="600570"/>
              <a:ext cx="1718448" cy="4468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/>
              <a:r>
                <a:rPr lang="pt-BR" sz="1600"/>
                <a:t>Fiscalização da ANAC.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3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29" grpId="0" animBg="1"/>
      <p:bldP spid="26" grpId="0" animBg="1"/>
      <p:bldP spid="41" grpId="0" animBg="1"/>
      <p:bldP spid="43" grpId="0" animBg="1"/>
      <p:bldP spid="45" grpId="0" animBg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28737" y="1950832"/>
            <a:ext cx="7607894" cy="465760"/>
          </a:xfrm>
        </p:spPr>
        <p:txBody>
          <a:bodyPr/>
          <a:lstStyle/>
          <a:p>
            <a:pPr marL="342900" lvl="2" indent="-344488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Regulamento: Resolução ANAC nº 472, de 6 de junho 2018.</a:t>
            </a:r>
          </a:p>
          <a:p>
            <a:pPr marL="457200" lvl="1" indent="0" algn="just" eaLnBrk="0" hangingPunct="0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Estabelece providências administrativas decorrentes do exercício das atividades de fiscalização sob competência da ANAC.</a:t>
            </a:r>
          </a:p>
          <a:p>
            <a:pPr marL="400050" lvl="2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pt-BR" sz="2600" b="1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s://encrypted-tbn2.gstatic.com/images?q=tbn:ANd9GcT3ivOSM-9_AYSTplUad9Q5YlfhbOVZrZl5wVYNvnphicDDlrUY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862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089D6-2D6E-40AF-A04D-CA6C0E3FA23B}"/>
              </a:ext>
            </a:extLst>
          </p:cNvPr>
          <p:cNvSpPr txBox="1">
            <a:spLocks/>
          </p:cNvSpPr>
          <p:nvPr/>
        </p:nvSpPr>
        <p:spPr bwMode="auto">
          <a:xfrm>
            <a:off x="1755360" y="1016087"/>
            <a:ext cx="540926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Apuração de Infrações</a:t>
            </a:r>
          </a:p>
          <a:p>
            <a:pPr algn="ctr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2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C4791C6-BDAC-4BF3-0188-81E1E5E6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226" y="1149786"/>
            <a:ext cx="3743058" cy="843675"/>
          </a:xfrm>
        </p:spPr>
        <p:txBody>
          <a:bodyPr/>
          <a:lstStyle/>
          <a:p>
            <a:r>
              <a:rPr lang="pt-BR"/>
              <a:t>Regulamentação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60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2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EE057DA-FE91-4F0A-A275-430415D837B1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C95BC87D-F045-4789-8B08-CA7CCE8D7E4B}"/>
              </a:ext>
            </a:extLst>
          </p:cNvPr>
          <p:cNvSpPr txBox="1">
            <a:spLocks/>
          </p:cNvSpPr>
          <p:nvPr/>
        </p:nvSpPr>
        <p:spPr bwMode="auto">
          <a:xfrm>
            <a:off x="765175" y="2381247"/>
            <a:ext cx="8077200" cy="576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44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Resolução nº 140, de 9/3/2010</a:t>
            </a:r>
          </a:p>
          <a:p>
            <a:pPr marL="457200" lvl="1" indent="0" algn="just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Regulamenta o registro de tarifas referentes aos serviços de transporte (em consulta pública)</a:t>
            </a:r>
          </a:p>
          <a:p>
            <a:pPr marL="319088" indent="-26193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Portaria nº 2.923/SAS, de 27/10/2016.</a:t>
            </a:r>
          </a:p>
          <a:p>
            <a:pPr marL="457200" lvl="1" indent="0" algn="just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Procedimentos de registro das tarifas aéreas domésticas.</a:t>
            </a:r>
          </a:p>
          <a:p>
            <a:pPr marL="319088" indent="-26193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Portaria nº 198/SAS, de 21/01/2019.</a:t>
            </a:r>
          </a:p>
          <a:p>
            <a:pPr marL="457200" lvl="1" indent="0" algn="just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Procedimentos de registro das tarifas aéreas internacionais.</a:t>
            </a:r>
          </a:p>
          <a:p>
            <a:pPr lvl="1" algn="just">
              <a:spcBef>
                <a:spcPts val="1800"/>
              </a:spcBef>
              <a:spcAft>
                <a:spcPts val="1800"/>
              </a:spcAft>
              <a:defRPr/>
            </a:pP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to 27"/>
          <p:cNvCxnSpPr>
            <a:cxnSpLocks/>
          </p:cNvCxnSpPr>
          <p:nvPr/>
        </p:nvCxnSpPr>
        <p:spPr>
          <a:xfrm flipH="1">
            <a:off x="3414916" y="1919187"/>
            <a:ext cx="11580" cy="453003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2643771" y="1297746"/>
            <a:ext cx="1565450" cy="6079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Fim do prazo de envio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BC21F78-D24C-4AF6-BE8B-C6F2E0E87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458" y="268799"/>
            <a:ext cx="3613382" cy="66031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Autuação - Fluxograma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D757EBE-1700-4C75-BA43-1BF2F63C272B}"/>
              </a:ext>
            </a:extLst>
          </p:cNvPr>
          <p:cNvGrpSpPr/>
          <p:nvPr/>
        </p:nvGrpSpPr>
        <p:grpSpPr>
          <a:xfrm>
            <a:off x="1585122" y="3386433"/>
            <a:ext cx="1654303" cy="460747"/>
            <a:chOff x="3215780" y="586668"/>
            <a:chExt cx="1746252" cy="474649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100209C6-D973-454A-869C-C5BEAE7DA68E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4" name="Retângulo: Cantos Arredondados 4">
              <a:extLst>
                <a:ext uri="{FF2B5EF4-FFF2-40B4-BE49-F238E27FC236}">
                  <a16:creationId xmlns:a16="http://schemas.microsoft.com/office/drawing/2014/main" id="{8077AF9F-D371-4745-8398-83D0A7E72E9F}"/>
                </a:ext>
              </a:extLst>
            </p:cNvPr>
            <p:cNvSpPr txBox="1"/>
            <p:nvPr/>
          </p:nvSpPr>
          <p:spPr>
            <a:xfrm>
              <a:off x="3229682" y="600570"/>
              <a:ext cx="1718448" cy="4468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Validado Automaticamente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82E13147-011A-4AC6-9F66-90662E4A8AD4}"/>
              </a:ext>
            </a:extLst>
          </p:cNvPr>
          <p:cNvGrpSpPr/>
          <p:nvPr/>
        </p:nvGrpSpPr>
        <p:grpSpPr>
          <a:xfrm>
            <a:off x="56710" y="4068150"/>
            <a:ext cx="1275702" cy="408777"/>
            <a:chOff x="3215780" y="586668"/>
            <a:chExt cx="1746252" cy="474649"/>
          </a:xfrm>
        </p:grpSpPr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4036AE5C-F37E-4343-A66F-7E3A5641C5B3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7" name="Retângulo: Cantos Arredondados 4">
              <a:extLst>
                <a:ext uri="{FF2B5EF4-FFF2-40B4-BE49-F238E27FC236}">
                  <a16:creationId xmlns:a16="http://schemas.microsoft.com/office/drawing/2014/main" id="{70EEC87F-82B1-4FD0-934E-8F3C8750521A}"/>
                </a:ext>
              </a:extLst>
            </p:cNvPr>
            <p:cNvSpPr txBox="1"/>
            <p:nvPr/>
          </p:nvSpPr>
          <p:spPr>
            <a:xfrm>
              <a:off x="3229682" y="600570"/>
              <a:ext cx="1718448" cy="4468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Arq. Recebido e Processado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885062CF-B25F-4C6F-A9E8-4D3B075BD2FE}"/>
              </a:ext>
            </a:extLst>
          </p:cNvPr>
          <p:cNvGrpSpPr/>
          <p:nvPr/>
        </p:nvGrpSpPr>
        <p:grpSpPr>
          <a:xfrm>
            <a:off x="1585121" y="4054305"/>
            <a:ext cx="1654303" cy="460748"/>
            <a:chOff x="3215780" y="1192286"/>
            <a:chExt cx="1746252" cy="600649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D5959019-7984-490C-BCC7-48054C733927}"/>
                </a:ext>
              </a:extLst>
            </p:cNvPr>
            <p:cNvSpPr/>
            <p:nvPr/>
          </p:nvSpPr>
          <p:spPr>
            <a:xfrm>
              <a:off x="3215780" y="1192286"/>
              <a:ext cx="1746252" cy="6006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0" name="Retângulo: Cantos Arredondados 4">
              <a:extLst>
                <a:ext uri="{FF2B5EF4-FFF2-40B4-BE49-F238E27FC236}">
                  <a16:creationId xmlns:a16="http://schemas.microsoft.com/office/drawing/2014/main" id="{F418F75E-848A-4B9E-9618-C76258017A51}"/>
                </a:ext>
              </a:extLst>
            </p:cNvPr>
            <p:cNvSpPr txBox="1"/>
            <p:nvPr/>
          </p:nvSpPr>
          <p:spPr>
            <a:xfrm>
              <a:off x="3233372" y="1209878"/>
              <a:ext cx="1711068" cy="5654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Arquivo Inválido</a:t>
              </a:r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C847076E-116A-4C3F-B6E6-AFAA7500E43B}"/>
              </a:ext>
            </a:extLst>
          </p:cNvPr>
          <p:cNvGrpSpPr/>
          <p:nvPr/>
        </p:nvGrpSpPr>
        <p:grpSpPr>
          <a:xfrm>
            <a:off x="1601787" y="4817338"/>
            <a:ext cx="1637638" cy="460748"/>
            <a:chOff x="3215780" y="1923905"/>
            <a:chExt cx="1746252" cy="546114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A51B5467-4EE9-4F35-BF8D-56B5A69CBC61}"/>
                </a:ext>
              </a:extLst>
            </p:cNvPr>
            <p:cNvSpPr/>
            <p:nvPr/>
          </p:nvSpPr>
          <p:spPr>
            <a:xfrm>
              <a:off x="3215780" y="1923905"/>
              <a:ext cx="1746252" cy="54611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4" name="Retângulo: Cantos Arredondados 4">
              <a:extLst>
                <a:ext uri="{FF2B5EF4-FFF2-40B4-BE49-F238E27FC236}">
                  <a16:creationId xmlns:a16="http://schemas.microsoft.com/office/drawing/2014/main" id="{3CBA2270-F96E-4B2D-AE51-49DD17CBC218}"/>
                </a:ext>
              </a:extLst>
            </p:cNvPr>
            <p:cNvSpPr txBox="1"/>
            <p:nvPr/>
          </p:nvSpPr>
          <p:spPr>
            <a:xfrm>
              <a:off x="3231775" y="1939900"/>
              <a:ext cx="1714262" cy="5141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Críticas Identificadas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1439BCF4-091F-46F4-8413-ABFA24C38DCB}"/>
              </a:ext>
            </a:extLst>
          </p:cNvPr>
          <p:cNvGrpSpPr/>
          <p:nvPr/>
        </p:nvGrpSpPr>
        <p:grpSpPr>
          <a:xfrm>
            <a:off x="41494" y="2395235"/>
            <a:ext cx="3292582" cy="369887"/>
            <a:chOff x="3215780" y="1192286"/>
            <a:chExt cx="1746252" cy="600649"/>
          </a:xfrm>
        </p:grpSpPr>
        <p:sp>
          <p:nvSpPr>
            <p:cNvPr id="56" name="Retângulo: Cantos Arredondados 55">
              <a:extLst>
                <a:ext uri="{FF2B5EF4-FFF2-40B4-BE49-F238E27FC236}">
                  <a16:creationId xmlns:a16="http://schemas.microsoft.com/office/drawing/2014/main" id="{B7C86C66-9257-42BD-8821-D31242968CB7}"/>
                </a:ext>
              </a:extLst>
            </p:cNvPr>
            <p:cNvSpPr/>
            <p:nvPr/>
          </p:nvSpPr>
          <p:spPr>
            <a:xfrm>
              <a:off x="3215780" y="1192286"/>
              <a:ext cx="1746252" cy="6006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7" name="Retângulo: Cantos Arredondados 4">
              <a:extLst>
                <a:ext uri="{FF2B5EF4-FFF2-40B4-BE49-F238E27FC236}">
                  <a16:creationId xmlns:a16="http://schemas.microsoft.com/office/drawing/2014/main" id="{CB077DF8-CAF7-4FB5-BD14-D25785E6DE5E}"/>
                </a:ext>
              </a:extLst>
            </p:cNvPr>
            <p:cNvSpPr txBox="1"/>
            <p:nvPr/>
          </p:nvSpPr>
          <p:spPr>
            <a:xfrm>
              <a:off x="3233372" y="1209878"/>
              <a:ext cx="1711068" cy="565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Ausência de Registro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9F8EBF8-8D00-4703-B9C5-39C4CC90F2DE}"/>
              </a:ext>
            </a:extLst>
          </p:cNvPr>
          <p:cNvGrpSpPr/>
          <p:nvPr/>
        </p:nvGrpSpPr>
        <p:grpSpPr>
          <a:xfrm>
            <a:off x="3619916" y="4088303"/>
            <a:ext cx="2104720" cy="388623"/>
            <a:chOff x="3215780" y="1192286"/>
            <a:chExt cx="1746252" cy="600649"/>
          </a:xfrm>
        </p:grpSpPr>
        <p:sp>
          <p:nvSpPr>
            <p:cNvPr id="59" name="Retângulo: Cantos Arredondados 58">
              <a:extLst>
                <a:ext uri="{FF2B5EF4-FFF2-40B4-BE49-F238E27FC236}">
                  <a16:creationId xmlns:a16="http://schemas.microsoft.com/office/drawing/2014/main" id="{BFD29030-54E5-4A90-BB8D-B3A33360C8DC}"/>
                </a:ext>
              </a:extLst>
            </p:cNvPr>
            <p:cNvSpPr/>
            <p:nvPr/>
          </p:nvSpPr>
          <p:spPr>
            <a:xfrm>
              <a:off x="3215780" y="1192286"/>
              <a:ext cx="1746252" cy="6006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0" name="Retângulo: Cantos Arredondados 4">
              <a:extLst>
                <a:ext uri="{FF2B5EF4-FFF2-40B4-BE49-F238E27FC236}">
                  <a16:creationId xmlns:a16="http://schemas.microsoft.com/office/drawing/2014/main" id="{268B8738-FB3B-4C50-8222-14A2EE546220}"/>
                </a:ext>
              </a:extLst>
            </p:cNvPr>
            <p:cNvSpPr txBox="1"/>
            <p:nvPr/>
          </p:nvSpPr>
          <p:spPr>
            <a:xfrm>
              <a:off x="3233372" y="1209878"/>
              <a:ext cx="1711068" cy="5654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Arquivo Inválido</a:t>
              </a:r>
            </a:p>
          </p:txBody>
        </p:sp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86C212B6-25F5-461D-9EEB-BDABB825606C}"/>
              </a:ext>
            </a:extLst>
          </p:cNvPr>
          <p:cNvSpPr/>
          <p:nvPr/>
        </p:nvSpPr>
        <p:spPr>
          <a:xfrm>
            <a:off x="3619915" y="2000810"/>
            <a:ext cx="2981698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2"/>
                </a:solidFill>
              </a:rPr>
              <a:t>Fiscalização ANAC</a:t>
            </a:r>
          </a:p>
        </p:txBody>
      </p:sp>
      <p:sp>
        <p:nvSpPr>
          <p:cNvPr id="65" name="Retângulo: Cantos Arredondados 4">
            <a:extLst>
              <a:ext uri="{FF2B5EF4-FFF2-40B4-BE49-F238E27FC236}">
                <a16:creationId xmlns:a16="http://schemas.microsoft.com/office/drawing/2014/main" id="{10F458C4-C4DE-45B4-93CD-399276A7A2B9}"/>
              </a:ext>
            </a:extLst>
          </p:cNvPr>
          <p:cNvSpPr txBox="1"/>
          <p:nvPr/>
        </p:nvSpPr>
        <p:spPr>
          <a:xfrm>
            <a:off x="3864228" y="4566076"/>
            <a:ext cx="2168965" cy="433761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/>
              <a:t>Erro Previamente Criticado</a:t>
            </a:r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D789E417-F59B-451F-B4FB-5434CA299C2D}"/>
              </a:ext>
            </a:extLst>
          </p:cNvPr>
          <p:cNvCxnSpPr>
            <a:cxnSpLocks/>
            <a:stCxn id="47" idx="3"/>
            <a:endCxn id="44" idx="1"/>
          </p:cNvCxnSpPr>
          <p:nvPr/>
        </p:nvCxnSpPr>
        <p:spPr>
          <a:xfrm flipV="1">
            <a:off x="1322256" y="3616807"/>
            <a:ext cx="276036" cy="6557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A74BA8E0-2F3B-48C8-A79E-32BC2CB6ADA9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>
            <a:off x="1460275" y="4243717"/>
            <a:ext cx="156513" cy="80399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41FD4AF3-7A42-4A72-A88D-0391E2B79334}"/>
              </a:ext>
            </a:extLst>
          </p:cNvPr>
          <p:cNvCxnSpPr>
            <a:endCxn id="49" idx="1"/>
          </p:cNvCxnSpPr>
          <p:nvPr/>
        </p:nvCxnSpPr>
        <p:spPr>
          <a:xfrm>
            <a:off x="1460274" y="4284679"/>
            <a:ext cx="1248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B9920194-F5EB-49D2-90FB-A870E5698C3F}"/>
              </a:ext>
            </a:extLst>
          </p:cNvPr>
          <p:cNvGrpSpPr/>
          <p:nvPr/>
        </p:nvGrpSpPr>
        <p:grpSpPr>
          <a:xfrm>
            <a:off x="3867734" y="5173380"/>
            <a:ext cx="1328887" cy="550650"/>
            <a:chOff x="3215780" y="1923904"/>
            <a:chExt cx="1746252" cy="546115"/>
          </a:xfrm>
        </p:grpSpPr>
        <p:sp>
          <p:nvSpPr>
            <p:cNvPr id="85" name="Retângulo: Cantos Arredondados 84">
              <a:extLst>
                <a:ext uri="{FF2B5EF4-FFF2-40B4-BE49-F238E27FC236}">
                  <a16:creationId xmlns:a16="http://schemas.microsoft.com/office/drawing/2014/main" id="{D19C324E-F7DF-49E3-A6A3-72E3B8D02003}"/>
                </a:ext>
              </a:extLst>
            </p:cNvPr>
            <p:cNvSpPr/>
            <p:nvPr/>
          </p:nvSpPr>
          <p:spPr>
            <a:xfrm>
              <a:off x="3215780" y="1923904"/>
              <a:ext cx="1746252" cy="54611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6" name="Retângulo: Cantos Arredondados 4">
              <a:extLst>
                <a:ext uri="{FF2B5EF4-FFF2-40B4-BE49-F238E27FC236}">
                  <a16:creationId xmlns:a16="http://schemas.microsoft.com/office/drawing/2014/main" id="{FE657D73-1D59-45DF-9289-DD5A491C8FA2}"/>
                </a:ext>
              </a:extLst>
            </p:cNvPr>
            <p:cNvSpPr txBox="1"/>
            <p:nvPr/>
          </p:nvSpPr>
          <p:spPr>
            <a:xfrm>
              <a:off x="3236580" y="1929496"/>
              <a:ext cx="1714262" cy="5141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/>
                <a:t>Inconsistência não </a:t>
              </a:r>
              <a:r>
                <a:rPr lang="pt-BR" sz="1500" kern="1200"/>
                <a:t>Criticada</a:t>
              </a:r>
            </a:p>
          </p:txBody>
        </p:sp>
      </p:grpSp>
      <p:sp>
        <p:nvSpPr>
          <p:cNvPr id="87" name="Retângulo 86">
            <a:extLst>
              <a:ext uri="{FF2B5EF4-FFF2-40B4-BE49-F238E27FC236}">
                <a16:creationId xmlns:a16="http://schemas.microsoft.com/office/drawing/2014/main" id="{533D204C-B122-4DB3-8937-FB542CD10117}"/>
              </a:ext>
            </a:extLst>
          </p:cNvPr>
          <p:cNvSpPr/>
          <p:nvPr/>
        </p:nvSpPr>
        <p:spPr>
          <a:xfrm>
            <a:off x="5911543" y="1255137"/>
            <a:ext cx="1797050" cy="6477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FF0000"/>
                </a:solidFill>
              </a:rPr>
              <a:t>Autuação</a:t>
            </a:r>
          </a:p>
        </p:txBody>
      </p: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F6DD55EE-E713-4730-BF56-81A6DF2F37DE}"/>
              </a:ext>
            </a:extLst>
          </p:cNvPr>
          <p:cNvCxnSpPr>
            <a:cxnSpLocks/>
          </p:cNvCxnSpPr>
          <p:nvPr/>
        </p:nvCxnSpPr>
        <p:spPr>
          <a:xfrm>
            <a:off x="6747565" y="1911660"/>
            <a:ext cx="0" cy="449027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tângulo: Cantos Arredondados 4">
            <a:extLst>
              <a:ext uri="{FF2B5EF4-FFF2-40B4-BE49-F238E27FC236}">
                <a16:creationId xmlns:a16="http://schemas.microsoft.com/office/drawing/2014/main" id="{E976FAE6-08F2-4C52-A039-8A1853E31A56}"/>
              </a:ext>
            </a:extLst>
          </p:cNvPr>
          <p:cNvSpPr txBox="1"/>
          <p:nvPr/>
        </p:nvSpPr>
        <p:spPr>
          <a:xfrm>
            <a:off x="3604903" y="2809708"/>
            <a:ext cx="2119732" cy="562494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/>
              <a:t>Registro após encerramento do prazo </a:t>
            </a:r>
          </a:p>
        </p:txBody>
      </p:sp>
      <p:sp>
        <p:nvSpPr>
          <p:cNvPr id="95" name="Retângulo: Cantos Arredondados 4">
            <a:extLst>
              <a:ext uri="{FF2B5EF4-FFF2-40B4-BE49-F238E27FC236}">
                <a16:creationId xmlns:a16="http://schemas.microsoft.com/office/drawing/2014/main" id="{5EDEEFE9-E117-41E5-B22B-604B2245560D}"/>
              </a:ext>
            </a:extLst>
          </p:cNvPr>
          <p:cNvSpPr txBox="1"/>
          <p:nvPr/>
        </p:nvSpPr>
        <p:spPr>
          <a:xfrm>
            <a:off x="7012831" y="2323098"/>
            <a:ext cx="1410081" cy="2101657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/>
              <a:t>Descumprimento do prazo de envio</a:t>
            </a:r>
          </a:p>
        </p:txBody>
      </p:sp>
      <p:sp>
        <p:nvSpPr>
          <p:cNvPr id="97" name="Retângulo: Cantos Arredondados 4">
            <a:extLst>
              <a:ext uri="{FF2B5EF4-FFF2-40B4-BE49-F238E27FC236}">
                <a16:creationId xmlns:a16="http://schemas.microsoft.com/office/drawing/2014/main" id="{6138ED1C-364D-4F6E-A931-E8F137E669D3}"/>
              </a:ext>
            </a:extLst>
          </p:cNvPr>
          <p:cNvSpPr txBox="1"/>
          <p:nvPr/>
        </p:nvSpPr>
        <p:spPr>
          <a:xfrm>
            <a:off x="7018643" y="4566076"/>
            <a:ext cx="1379901" cy="479228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500" kern="1200"/>
              <a:t>Dados Inconsistentes</a:t>
            </a:r>
          </a:p>
        </p:txBody>
      </p: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1543D83D-E892-4A99-960E-D54FDB315BB8}"/>
              </a:ext>
            </a:extLst>
          </p:cNvPr>
          <p:cNvCxnSpPr>
            <a:cxnSpLocks/>
          </p:cNvCxnSpPr>
          <p:nvPr/>
        </p:nvCxnSpPr>
        <p:spPr>
          <a:xfrm>
            <a:off x="4539852" y="5756362"/>
            <a:ext cx="0" cy="172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00E43B34-AB73-4671-9840-D3BE100B30EE}"/>
              </a:ext>
            </a:extLst>
          </p:cNvPr>
          <p:cNvGrpSpPr/>
          <p:nvPr/>
        </p:nvGrpSpPr>
        <p:grpSpPr>
          <a:xfrm>
            <a:off x="3798537" y="5926337"/>
            <a:ext cx="1422740" cy="491127"/>
            <a:chOff x="3234306" y="1962306"/>
            <a:chExt cx="1746252" cy="579027"/>
          </a:xfrm>
        </p:grpSpPr>
        <p:sp>
          <p:nvSpPr>
            <p:cNvPr id="105" name="Retângulo: Cantos Arredondados 104">
              <a:extLst>
                <a:ext uri="{FF2B5EF4-FFF2-40B4-BE49-F238E27FC236}">
                  <a16:creationId xmlns:a16="http://schemas.microsoft.com/office/drawing/2014/main" id="{59042E04-FDB4-4E07-897A-E32A6D9B78D6}"/>
                </a:ext>
              </a:extLst>
            </p:cNvPr>
            <p:cNvSpPr/>
            <p:nvPr/>
          </p:nvSpPr>
          <p:spPr>
            <a:xfrm>
              <a:off x="3234306" y="1983197"/>
              <a:ext cx="1746252" cy="54611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6" name="Retângulo: Cantos Arredondados 4">
              <a:extLst>
                <a:ext uri="{FF2B5EF4-FFF2-40B4-BE49-F238E27FC236}">
                  <a16:creationId xmlns:a16="http://schemas.microsoft.com/office/drawing/2014/main" id="{5246F8E4-D707-4146-900D-69AA7503239C}"/>
                </a:ext>
              </a:extLst>
            </p:cNvPr>
            <p:cNvSpPr txBox="1"/>
            <p:nvPr/>
          </p:nvSpPr>
          <p:spPr>
            <a:xfrm>
              <a:off x="3236032" y="1962306"/>
              <a:ext cx="1714262" cy="57902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3 dias para retificação</a:t>
              </a:r>
            </a:p>
          </p:txBody>
        </p:sp>
      </p:grp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427F6AF-A22D-4772-B2C3-15E31BE52F6E}"/>
              </a:ext>
            </a:extLst>
          </p:cNvPr>
          <p:cNvCxnSpPr>
            <a:cxnSpLocks/>
          </p:cNvCxnSpPr>
          <p:nvPr/>
        </p:nvCxnSpPr>
        <p:spPr>
          <a:xfrm flipV="1">
            <a:off x="3253008" y="2577921"/>
            <a:ext cx="3678755" cy="23971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3356772-0DA3-405F-9C25-213DF42B7065}"/>
              </a:ext>
            </a:extLst>
          </p:cNvPr>
          <p:cNvCxnSpPr>
            <a:cxnSpLocks/>
          </p:cNvCxnSpPr>
          <p:nvPr/>
        </p:nvCxnSpPr>
        <p:spPr>
          <a:xfrm>
            <a:off x="5777259" y="3090955"/>
            <a:ext cx="1159872" cy="0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1CE020CE-CD11-43F1-85B4-6A5BC00F57D7}"/>
              </a:ext>
            </a:extLst>
          </p:cNvPr>
          <p:cNvCxnSpPr>
            <a:cxnSpLocks/>
          </p:cNvCxnSpPr>
          <p:nvPr/>
        </p:nvCxnSpPr>
        <p:spPr>
          <a:xfrm flipV="1">
            <a:off x="5777259" y="4272539"/>
            <a:ext cx="1159872" cy="15906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F4055DA7-7776-46A5-9379-30AFECCD9C67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224425" y="4784779"/>
            <a:ext cx="633350" cy="26293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: Angulado 67">
            <a:extLst>
              <a:ext uri="{FF2B5EF4-FFF2-40B4-BE49-F238E27FC236}">
                <a16:creationId xmlns:a16="http://schemas.microsoft.com/office/drawing/2014/main" id="{558BC93D-BD98-4028-9DD8-41A69763E656}"/>
              </a:ext>
            </a:extLst>
          </p:cNvPr>
          <p:cNvCxnSpPr>
            <a:cxnSpLocks/>
          </p:cNvCxnSpPr>
          <p:nvPr/>
        </p:nvCxnSpPr>
        <p:spPr>
          <a:xfrm rot="10800000">
            <a:off x="3230451" y="5054187"/>
            <a:ext cx="627325" cy="46430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023A19BF-2B15-48A7-883D-CB0BB88FED4E}"/>
              </a:ext>
            </a:extLst>
          </p:cNvPr>
          <p:cNvCxnSpPr>
            <a:cxnSpLocks/>
          </p:cNvCxnSpPr>
          <p:nvPr/>
        </p:nvCxnSpPr>
        <p:spPr>
          <a:xfrm>
            <a:off x="6069840" y="4791838"/>
            <a:ext cx="867291" cy="0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54AEBA87-62B0-4701-893F-04E9675BD543}"/>
              </a:ext>
            </a:extLst>
          </p:cNvPr>
          <p:cNvGrpSpPr/>
          <p:nvPr/>
        </p:nvGrpSpPr>
        <p:grpSpPr>
          <a:xfrm>
            <a:off x="5615128" y="5487653"/>
            <a:ext cx="996009" cy="495610"/>
            <a:chOff x="3215780" y="586668"/>
            <a:chExt cx="1746252" cy="474649"/>
          </a:xfrm>
        </p:grpSpPr>
        <p:sp>
          <p:nvSpPr>
            <p:cNvPr id="74" name="Retângulo: Cantos Arredondados 73">
              <a:extLst>
                <a:ext uri="{FF2B5EF4-FFF2-40B4-BE49-F238E27FC236}">
                  <a16:creationId xmlns:a16="http://schemas.microsoft.com/office/drawing/2014/main" id="{54BEDC00-ECEF-4C72-9C5B-C7AFFCBB3622}"/>
                </a:ext>
              </a:extLst>
            </p:cNvPr>
            <p:cNvSpPr/>
            <p:nvPr/>
          </p:nvSpPr>
          <p:spPr>
            <a:xfrm>
              <a:off x="3215780" y="586668"/>
              <a:ext cx="1746252" cy="4746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5" name="Retângulo: Cantos Arredondados 4">
              <a:extLst>
                <a:ext uri="{FF2B5EF4-FFF2-40B4-BE49-F238E27FC236}">
                  <a16:creationId xmlns:a16="http://schemas.microsoft.com/office/drawing/2014/main" id="{96D328F9-371F-41C2-A4E0-70327804C67D}"/>
                </a:ext>
              </a:extLst>
            </p:cNvPr>
            <p:cNvSpPr txBox="1"/>
            <p:nvPr/>
          </p:nvSpPr>
          <p:spPr>
            <a:xfrm>
              <a:off x="3243585" y="601886"/>
              <a:ext cx="1718447" cy="4468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Validado pós-análise</a:t>
              </a:r>
            </a:p>
          </p:txBody>
        </p:sp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5E04D371-4794-4382-9B1C-923F42A78359}"/>
              </a:ext>
            </a:extLst>
          </p:cNvPr>
          <p:cNvGrpSpPr/>
          <p:nvPr/>
        </p:nvGrpSpPr>
        <p:grpSpPr>
          <a:xfrm>
            <a:off x="5596930" y="5988470"/>
            <a:ext cx="1031727" cy="460748"/>
            <a:chOff x="3215780" y="1192286"/>
            <a:chExt cx="1746252" cy="600649"/>
          </a:xfrm>
        </p:grpSpPr>
        <p:sp>
          <p:nvSpPr>
            <p:cNvPr id="77" name="Retângulo: Cantos Arredondados 76">
              <a:extLst>
                <a:ext uri="{FF2B5EF4-FFF2-40B4-BE49-F238E27FC236}">
                  <a16:creationId xmlns:a16="http://schemas.microsoft.com/office/drawing/2014/main" id="{B93C8FFB-781C-4418-BB98-E659F194FBF1}"/>
                </a:ext>
              </a:extLst>
            </p:cNvPr>
            <p:cNvSpPr/>
            <p:nvPr/>
          </p:nvSpPr>
          <p:spPr>
            <a:xfrm>
              <a:off x="3215780" y="1192286"/>
              <a:ext cx="1746252" cy="600649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8" name="Retângulo: Cantos Arredondados 4">
              <a:extLst>
                <a:ext uri="{FF2B5EF4-FFF2-40B4-BE49-F238E27FC236}">
                  <a16:creationId xmlns:a16="http://schemas.microsoft.com/office/drawing/2014/main" id="{AB9A3EFD-D1B7-4A5E-AEEB-702FBF63413D}"/>
                </a:ext>
              </a:extLst>
            </p:cNvPr>
            <p:cNvSpPr txBox="1"/>
            <p:nvPr/>
          </p:nvSpPr>
          <p:spPr>
            <a:xfrm>
              <a:off x="3233372" y="1209878"/>
              <a:ext cx="1711068" cy="56546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500" kern="1200"/>
                <a:t>Rejeitado pós-análise</a:t>
              </a:r>
            </a:p>
          </p:txBody>
        </p:sp>
      </p:grp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9982DD62-EEA4-4629-B833-2610171D8A2C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5178763" y="5736833"/>
            <a:ext cx="452225" cy="33280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A7E0E744-4243-4F5B-83E2-8CB95A0ED6C4}"/>
              </a:ext>
            </a:extLst>
          </p:cNvPr>
          <p:cNvCxnSpPr>
            <a:cxnSpLocks/>
            <a:stCxn id="78" idx="1"/>
          </p:cNvCxnSpPr>
          <p:nvPr/>
        </p:nvCxnSpPr>
        <p:spPr>
          <a:xfrm rot="10800000">
            <a:off x="5216614" y="6114265"/>
            <a:ext cx="390711" cy="10458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2AC00B83-179C-4C78-A7F4-4951856EB8DA}"/>
              </a:ext>
            </a:extLst>
          </p:cNvPr>
          <p:cNvCxnSpPr>
            <a:cxnSpLocks/>
          </p:cNvCxnSpPr>
          <p:nvPr/>
        </p:nvCxnSpPr>
        <p:spPr>
          <a:xfrm flipV="1">
            <a:off x="6784694" y="5106424"/>
            <a:ext cx="796170" cy="1083196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2" grpId="0" animBg="1"/>
      <p:bldP spid="65" grpId="0" animBg="1"/>
      <p:bldP spid="87" grpId="0" animBg="1"/>
      <p:bldP spid="92" grpId="0" animBg="1"/>
      <p:bldP spid="95" grpId="0" animBg="1"/>
      <p:bldP spid="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078906" y="2062774"/>
            <a:ext cx="7506294" cy="1652522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>
                <a:solidFill>
                  <a:schemeClr val="tx2"/>
                </a:solidFill>
              </a:rPr>
              <a:t>Prazo de apresentação: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Vinte dias contados da data da ciência da autuação, excluindo o dia do começo e incluindo o dia do vencimento. 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Caso o vencimento do prazo ocorra em dia não útil, considerar-se-á o dia útil subsequente.</a:t>
            </a:r>
          </a:p>
          <a:p>
            <a:pPr marL="914400" lvl="2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>
                <a:solidFill>
                  <a:schemeClr val="tx2"/>
                </a:solidFill>
              </a:rPr>
              <a:t>Quem pode apresentar a defesa?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O autuado ou o representante legal.</a:t>
            </a:r>
          </a:p>
          <a:p>
            <a:pPr marL="914400" lvl="2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 b="1">
                <a:solidFill>
                  <a:schemeClr val="tx2"/>
                </a:solidFill>
              </a:rPr>
              <a:t>Envio da defesa: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Via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</a:rPr>
              <a:t>Protocolo Eletrônico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(preferencialmente) ou via postal.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F089D6-2D6E-40AF-A04D-CA6C0E3FA23B}"/>
              </a:ext>
            </a:extLst>
          </p:cNvPr>
          <p:cNvSpPr txBox="1">
            <a:spLocks/>
          </p:cNvSpPr>
          <p:nvPr/>
        </p:nvSpPr>
        <p:spPr bwMode="auto">
          <a:xfrm>
            <a:off x="1992753" y="1122430"/>
            <a:ext cx="540926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Defesa</a:t>
            </a:r>
          </a:p>
          <a:p>
            <a:pPr algn="ctr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2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hQWFhQXGB0bGBcYFxkXIBsYGBgcFxgXGBofHyglHhwlHBUUIjEiJSkrLi4uHR8zODMsNygtLisBCgoKDg0OGxAQGy8mICYsLCwsLCwsLCwsLCwsLCwsLCwsLCwsLyw0LCwsLCwsLCwsLSwsLCwsLCwsLCwsLCwsLP/AABEIANgA6QMBIgACEQEDEQH/xAAbAAACAgMBAAAAAAAAAAAAAAAABQQGAgMHAf/EAEcQAAECAwQHBAYHBgYCAwEAAAECAwAEEQUSITEGE0FRYXGBIjKRoRRCUmJysSMzQ4KSwdEHNFOi0vAkY3PC4fEVsoOT4hb/xAAYAQADAQEAAAAAAAAAAAAAAAAAAQMCBP/EACsRAAICAAQDBwUBAAAAAAAAAAABAhEDEiExQVHwEyJxgZGhsTJCYdHhwf/aAAwDAQACEQMRAD8A7jBBBAAQQQQAEEEEABBGKl9YrukOmLErUFV9zY2ggn7xyT1x4QrE3RYluAZmg3xSrR/aQw26EISpxHruIIoPgB73Oo4VisTU3PWnnRuXJyyT12uHyruiUvQdrV0C1az2zSnK7u6147Iw8RIjLGS2OkWbabT6AtpaVpO0HI7iMweBiYDHDzITkgvWN1AGa0dpJG5ad3xCLlo7+0VtyiZkapftjFB4nanzHGGpWbjiJl+gjSzMJUApJBSciCCPKN1Y3ZQIIIIACCCCAAggggAIIIIACCCCAAggggAIIIIACCCCAAggjEqgAyjwmIzs6kesOQxMVi29NmWcK3l7k0UrrsT1MZc0jDnFFtcdAGOHPCK9bml8vL4LVeXsQkVPUbOtIqDs5PzvdGoaPrEm8RwOfgAOMS7N0WYZ7bn0ihiVLpQcbuXjWJyxCUsYhTNsz8/g0nUMn1gSmo+LM/dETbJ0SZaopY1q86q7teCcvGsTzal/CXSXT7XdQOa9vJNY8VZqnP3hy8P4aOwjrtV1NOERc29iLk2YzFrYlEugvLGBpghPxLy6DGIybNmidYZkBz2AmrdN1PzpWHbbYSAEgADIAUA5CMozXMzYrRPPI+uZJ99ntjmUd4eBiPMWVKTVSAm/tKDdUD7yd/xCHkR7QlmaAzAQNxUO19wDtdRSGk+A1b2K/LWNNyhJlHwpP8NeAP5V/DFosO3XlpPpEuWbubiilKOiicenjCyzg6sn0VLhRlffVeSOKagmvCquUNRYyEm/MuF5ewKyHJO7y4ReKa3LxTW7Jq9J5YGhdqd4SojxAx6RmjSKXP2yeoKfmIjKOs7KG03RvSk0HUUEbP8AwTBHbbQTvSLnypGsxTOT27XYVk83+NPyrEhEwk5KB5EGK1O6NyyRUlSBwV+tYr7Eq2VkNILgHrLNEjnQYwZweIdIvjfGUc8mNLHJdRQpl1TYyUEAJwzupp3eJMbmP2jMHvVHBSD/ALSYFMSxUX2CKizp1LK+0R1vJ+YiU3phLnJ1v/7E/qIedD7SJZIISJ0lYP2iOikf1R6dJpcZuoHNSP6oM6H2keY6ghIdKJb+M3+JP9UYK0vlB9s3+NP9UPOh548x9BFad04kxk6n5/KJTukDKGw68sNIPdLlUE/CgipEGZBnQ7giDZ1rMvj6F1twe6sK8QMonRo0YOOgZkDnhCO2bZupKW2w8o71hCRzUcfAdYztmdBBbAxrnuPDeYoztrutAonZclsihdaGsQRtvo7yRTnHLiY9OkTk29EE6y65jNzstLo/hNuoqRzvfMnlDiy9H5dihQgFWYWrtHHIg5DoBFHmNFmngXJB5C056snKuNAcxyUBziLZttTcgq4pJufwnAbvEoIy5pNN9Y0ss13WQlHhsdNmy7UBu4K5qUSackjPxEaE2Skm88pTyvf7o+FsdnxqeMQ7F0slpiib2pcOGrcIFT7jndPI0PCHy0EZikTlBrck00YAUwEewR4ogYk0G84QhHsePLShN5xQQnZXM/CnMwrm7cAN1kXlZXiKivuJ2nifCJVm6NqcOtmlEk+pXE/EdnIeWUVUOZaOFxkakWg68SmUbIG1xVKjr3U+ZhjIaNIT25hWtXmak3Rzrirr4Q4N1pACU0AySkf34wsccW4qnlsEb8Cv4RImLQ2N+P6CPJeRKjeXXltPPdEmVkwjE4q37uUbZmYShJUsgJG0whGaEACgFBCm17fQzgO0vcPzhNaOkC3jq2AQnarLDedwjXZckEqSQkuKJqpxQISBtuV7x4xic1HccYSlsYOJW6b8yopQck4gcLx2dfKJy2lpADWrCR6pSr5g/lDCeSNWuo9U+JFAPGkRmU0SAdgA8BElPMYxoZUiJ6S+M2Qr/TcB8lBPzjU7MIV9bLufeaDn/rehnBDOeyvusyB7zbaebamvyEakWJZy+7qz8L6j5X4spMIZ518k0kkKTvUpsk8xX9YMzRpM1f8A8fKHK90XX9Y8VoRL73R94f0xqlpRTirq5BlsbVEAeFBiY9tGUav6mWbJd9YhbgS2N6qKz4f9Qu0Y7fMzGhEv7Tv4k/0xtb0JlyaAOH7/AJ5QwkZREqypbrqrqR23HFEjgEpqcdyRiYpdvaSvTyzLyaVJZOYyU4NqnSO6j3ct9SaCsVJ6saTfElWhbMlIkiSQl6Yy1qiVobPuV7yuIw4nKMrF0Imp5fpE8taUq9qmsUNwScG08x93bEKx2Vyag41Ja9aRVTz51SEn/KSoigHtqxOwJGb+x9LrUm1Ul5eXujvOnWasH473apuTWNLGhsjpjh3uX6x7EZlkBDLYQnbTMnepWajzMMYh2Yl0IGvUlTnrFCChPJIKlHrXwiZFkUOU6QTc56U440+pIrQMuoBRdGXZphXOtL3GNbGlykYTcspO91g308yhRqB97pHQ7eLaW1KcbLoGSQkqNeYBujeY5C6w6tZcZmEmp7o7oGwDFXnjHHPDp6szJrirLG3ZsjOm/LOJ12xTKiy6OJQaE+BjROSk6yClaW51r2XEhDgHXA88SYrE2yo/vMsF++3nzwx8aRMs+2H04S06pQ/gzNFjkLwJH3Ym4cfjUWj0v1NDstIPEpClybu1DoN2vXLxHKJ8obSkk/RKD7OxIOuRTZRJopP3KRnPaQBabtoSAUkfaMmtOIBqR+NMJf8ADjtyE4tgnHVO3kD8aapPJRPONRxpx42HZcv2XnRvS9uaXqnGyy6ATUG8g3c8DRSTwx5xFn59Tp3J2J+Vd5ipSumLwWA8hp0js6ygvAHA0WnAih2ZxdtGJe/Mtg5AlR+6KjzpFsKcZ6pGeyyvUtGj9hBgBSwC6dvs8E8d5h1BBG2ZbCCCEukls6hISimsVlXYPa/T/iARJte2EMJ7WKzkgZnidw4xUVqem1Xld0ZAYAcE1zPExps+SU8orcJIr2iTio7qwymLRQjsoUigGVFYdU1EZlKtEF60lZMlG0oTcEuvjUJVU7ya4xMS+qmDZHxFIHkT8orj+kASO0ptO7srVjyqmIExbiVjF1xQ3NjVg9ReV4KEc+S9Wy6xJbKJZ3LRb1gaLidZsQDl/wA039BG6KIiVccW2ZZoNlJJC7oAFcyomqlHn0i6qduJF81OAwGattBz2RpJLY5se21ZugjUZlINCaHdu50yjbDIUEEEQph9S1Fpo0I77nsV2J3rPlmdgIBqm5la1Fpg0I+sczCPdG9ZGzZmY9dcl5Fi+4SlGNBmt1e2m9R2nIcI9tCfYkWApzAY6tsHtOK28aVPaWd+8xz55appXpdoOXGBggDC8AcGmUjGm8+eZG4xSWaRSMbJLi5m1nAVUal0HspFSlPBPtuUOKj5ZQ4RPsyxEtJNF985obxNRmp1ez8uAhO7aT80kNsJ9GlQKAjBShuFMhy8TlE+wpoShDMuu4pZF7AE/E4aGiRj+QxiUsR4jrgdKw0vqLJZehbj6g7aSw4RimWRUNpPvn1z5Z4kReWWEpACQAAKAAUAAyAGwQgs3SWXqW1TWscSKrVcKQKkDO6AMTtNYbs2m2rJYPGsdMFCK0N5kTYIxCoyiwzG7Ce0dGJR0lTku2pRzUBdVXffTQ16w6hFpRbaZVkuqIArQYipOxKE7Tt4DGMydITqtSq6R6Py8q2XBMuM7kLo8nHIUIv/AM1fCKv6JrwSENTCRmppRSofdXQ9L0SJeyZi0ViYmLyGK9hIqSRwPGmKjidmFKW6UlkNoCG0hKRkB/eJ4xy4klF/kg5HPLpbN1Dymz/CfSR0BP5RhNBs/vMvdr9ojEHjUfnWOkTDCVi6tKVJ3KAI8DCWY0VaxLKlsn3TVPVCsKcqRPPGX1ddeYKbRR16NpWLzDoUNyv1GXhHSNCaek/cVTy/KsU+d0ZfbJUEBZ9tg6tXVs4HkIfaFTZDzKl1BqUKvJKDUgpxByxIiuDGMXoyvaOW50qCPVDGPIqSYRQdLHL00oeyEpHhe+ajF+jnVvLT6S8V1ui9WmJoEZAb8ILpNjRPctgMAIVJuONBIo6wQsnfeQaY1qa1INYwZt2zXTTWoQral5stkcCoinnFCs6yzX/AT4rsbUVNK5XfW8KRLmp2fbwm5REwkesWwo0+JFQOojlWOvuRp4XJ/wCM6MzZTSxebS24N6ClY8jGXoaU/ZhP3QPyjlEvaMgo1CJiWX7TS7wHXPoBD2RtGYoPRLWCtyHyK8qOBRPhFFLDfExLCkt7+S9rrTCldlcohLl1JSpfedpgd3wjlWE3/nrTb+tlWHhvSKHyV/tjxP7QWk4TMm80fdVXyWExvJezJqNbMdy7qUNqISrs5lQpeP8A3Hko2lfaWQtedK1CQcgBsiIxplZy8C843X22lHzSCInytoSSvqpqWqdhWlsnocYXZyDK9aPJx9RUGm8FEVUv2EGovcVEg0HAk5RptK0GZFi+sYYhtFe04vM1O6pqpXHeREu15xuWaLzq0lAyuKBKzmlCeJ8AKmOaFbk+8X38EDBKRkAMkJ4DacyfIUa70gjB3qaZp9yYX6TNVcUrBlkVF6mQA9VlNcTt34kxKRZ1TrpxYUoDBOAQgDJIGVOGXPOJjrqUKohN90gYDYkZVPqoG75mIL7v0gBGvmD3G0jsoPLfxOPKJyvEds6E8q0N81OkpvV1TXtEdtXwJ2DiceEFlWY9MD6Iahg5rOK18d551pxOUObH0Y7WumyHHPVRmlPTafLnnFmhOajpEm5WKJPRuXbbU3cvJVS+VEkqumorSmRxoIT6Qy0rLANsMoM05QIAUoasH7RXaoDurh6xwGL+3bXTLNXyLy1dlpGd9fH3RUE9BmRFe0YsJ2ZeUVqJWo3n3jTs1xDaNl8inBI5ARvCzfU/ISR0DQmzNSwKzCphSjVSy4pxNRgUN1JoBjxJrXcLJEeRlEtIShCbqUigG4fmeMSI60dCVIIWW1ZEs8L0y02sIBNVgEpFO0QrMZCtN0M4i2lKIdaW25W4oUUASKg5ioxhjOIK1LjhMow5L4ntofX3dlQQaHLAGGbU3Ot92a1g3PJDn8xqrwIi2uaEyya6p91uhxSlaV48UlJNesIbasRTAF2ZS4TklTRQabSVJV+UcuJKSe6Odpo0t6TTSfrZVtwb2lqQfBV75RKb0yl/tUPsn3kBQ8QQf5YQqDwyB+6pJHgoV84xM24O8MPebV80kjyidp7peQi4y1uSrncmWjwUrVnwcCYnOyt8AlNQMlDEdFDpHOFltebTSvhWEnzAMYolUtmrfpLB3oJp4g184MkfygOjPzDyO0ys1GaDiCOAOR5RuldLaG6+2Unen+k/qYoDGkE0juzaXAPVfbB/mIKvOHlg6UFbgTNy7KmyD22zex2dgqV44RWPd0b09Bov0rarLnccSeBND4HGKHbh/wAQ78ZjWh9h1RpVk17ON5PDE4g9aRKRZK9YAvFJrVQPDDPjSNyWjRvYQuyzL4xShfHaOoxEYsybrX7vMOIHsK+kTyAVlGVtWI6hxSgxrG80uNG64BSpqBiSDXZC6XnTWiHxUZtvpoQd14UxjmeCx5+AwmLQdI/xUmzMj20UCudFAmvKkLVS1mPGl52VWfVWDSvW8AOoicbRWn61lQHtIIWOe8R76bLvC6VIVwUKeFYm8NmlJeBqY0XmEC9JTiVp2ALKR4AqSesZqn7WZBDjWtT8CXKj/wCM18RGl3Rxut5pS2lbClR/78CIzbftFnuOh5I2LoT1Jx/midGt+T8URTpPLkkTMggK2lNEnwIBHjE+0pCQQwl5xt5m/wB1u8L54hJKgBTHEjZkcI8Ombh7D0mFOeqMaFQy7KgcNtQYgus0X6ROq1jqu62MQNyUjbTwHE4xuMp7RZlwju1XmCrBl1DWNLcS3nVwJBptOQoPHrE1l0rF1kXGhhrOA/hg5/EfOMSyVjWTJCUDEN1wG4r3nhHkpLuTxut1blkmil7Ve6B+WQ27BHRblu/0v2TdI1yoW6osyYp/EePzKtp457t8XGw7Dblk0Ris95ZzP6Dh84l2fIoZQG203UjzO8naYkRGc70WxNuwjF51KEqWs3UIBUpW4D5nYBtJAjNKamgzMVHSSfDzhaB/w7Cu2R9q8MLo3pSTQbyTvFCEb1ewCyanFPOa9wUJB1KDiGmhjfPHbXaTyp079nuMk2Qi5UqOOau0fpDvKsPywpFDsCxFTj+rV9Wmin1DDD1GUnj+pjrzSAAAAAAKUGAFNgjswk33iuGuJnBBBFip4pVM4pml2lKkq9GlO3MKwJTjcHyv+SczDzSNEytu5KFCVqwKlqIujekAGquJyio2ZorOsAhtyXSo95VCpR24qI8oliSeyE2abJ0YLCS6pIemc0gnspUdpJzO0nw3wumrOtJSipTSFE7b7Y6AXxEy2zPS9C9MhKD66WbyRXYpQQbvWIoM2cUziSDkQDjyoiOVpr6iTT4sj+gTwzla/CpJ+SjGsiZHek3xxDaz53Y3vCdAJ9KBpsBcr4auNjDdorQHG3wtBwCkrTnuNQCDwOMNKD4e4KFix6ZH2rDg+Jv9YjIelj3VFB4FSf8AiHnpVrIwC3PFtX6xpXbFofaNlY235dKv9sNKPB+4+zFt2vdfSrgsJV/zGUuwpKwS03uvIwp0jY5bX8WSlSP9EtnxSRGyz7VlL4/wqmwTQlt9RGOFbqwcuYhuOmj68g7NmdmNXnm071CvIYn5Re4qdjsXZwpx7BWBXhUCvSLZF2DCFWkMuyWit5pDhGAqManCgVmOkNYRaWufRoTvVXwH/MCEIEWc1Ssu86wf4a6PN9DgpPgqF04oiomGErH8RvHrjRQ60h4vRJ91DbjaW1gpBADlxYrjTEU2xAmLKmme+iYQN5QHk/iTEnbd115Cdi2Xk2l/u76kH2an5YH5xuUicbyKXR0r+XzMR3W0O56lR3gltX6RsaZmEfVrJGxK6LHRQ/8AzCb5+/VisE2w+Tc1NFnKtQOdDs6xKalksgvPKvObVHZ7qB/fSNf/AJtSMH2lJO9OIP8AfMwvZC5py+sfRpOCLxSD7gPHarPygy+SHaGVl2e5PrvLqiWSdnrHcDtO87NkX2XYS2kIQkJSkUAGyEMvpGpCUoVIgJAp9C/SgG5C0/nE5vSeUPf17H+oyVD8SCcOMYnFy0jVeJncaQRjJTLD31Eyw4fZCwFfhNDG+ea1CFOvi62gXlHA4DYOJNAOJET7KfIKYm0ltJTLaW2jSYfqEEfZtjBbp3HMJ41OyKq2m6EpaTWhuNpGa3DhXjiT1rwj0zK3nFPrwdfNED+GyO6kchTmacYtn7P7JDjhmSOw3VtkbK5Lc/2jruiyjbyrZdfwaVui16LWIJVhLeBWe04v2lnM8hgBwEOYII7DoCCCCAAggggAhWtL32XEgVKkkAHImhpXhWkcbTLglXo/0ax9ZKuigrxSe6csRwyjstpWi2yi86tKU7yc+AAxJ4CKNaS0WisXZdTYT3JsquKSd4TQ3ke7Xb6sRxEudGZUVKTtZSVXKG8M2nD2h/prPeHBWO4mGMrNG8p2UXdd+0bUKBXuuIO3j5jOItsypbWJe0EgK+zmE91Q3g7OIy3gYGFM6wthSdbVSfUfQaKTuFdvwnoYlk15P569TNanQRadZZDxSErWVJ1dSbqkkg120yNM8RzjGz5CYmsSoob9rIHgkDP+8YS6PNKmFNIUsLvKPbSKVQMSSNiqJVUcI6klIAAAoAKADYBkI1CEUroHIV2bYTbOIK1K3lRA/CDSnOsS5izWV99ltW3tIScd+IziVBGzFsqbFirFoLcLf0Jqb1QO8jYK170SZtx1K1BMmtSAcFB5NSN93GHkxONo760p5qAhe9pLLp9cn4Uk+dKQ7HbFhtJI78rNp5JCh40EV7Sqebc1er1gpevBxN3OlKeBizOaYI9RpauZA+VYjPaVuU+pSke8o/nSC0tx+RIsiTeWw0ptaEp1aMFIKqkVCsQoEZDfEus0j7MLH+W7j+FYSP5orx0vXTByXQOGPyJj0aRPEV14p7raT4VAiLUELKM59bLn71L5es6zlv8ApQKD8UK16JSjnaYUtvi05fT51P8ANGdm6Ture1SVFwAVWpSEpCeHZzJNBmIcTKm3MVMove2KhXRQoR4xlyS+71HkZU5rRSZTXVvNup3OJuHltH8whLNSbrQo9JkJFcUpBSNpxFQPGLU7NTKTWXuuIGBQtRKgRs7QCgfiUY9b0uSkhMyy4yreReT0OBPQGM3+PTQzlZSmphg91S2+SjT8xExoLP1byVcCAfMYxeDKSk0km605vKaXh1HaEKZvQRhWLa1tnosedD5wri/7qZKy+wpX1jLbnKn5iND90o1a/SEN1BKLylIwxGBJHhDh/Racb+rWl0bq0PgrAeML3pp9r69haR7V0gdCcD4xpZvt9mB7JtKeUlDeC31XEe62M1dBUx2azZJLLaG0CiEJCQOA2nicyeMUb9m8jrVuTahh9W0DuzWr5CvxCOhx04UaRaC0sIIIIqbCCCCAAjFYqIyggAqGkOhiX1FwOuBZ9o30jgK4gcBCNz02TNHUa5oesMSAOOfjXnHS41qaHDGJTwkzDgmUtmdlp1otLotBxuHBaD7SNxFcxhFNtaQds8hLn08mvBKqZe6RsUN2R2Uxp0G2dEWnTfRVt3O8jsmu/j8+MJlTTjKVMz7eullYKWATQbCtOYIwN4eZiK7vdlsZ20ZhoC03rUlr6sNKKeqqHPbVRi+RXdGZFlp1aZchTSWUBJvXq1Jqa7yUknjWLFFapUKRXtIdISyrVtgFdKqJxArkKb6Y+EIlOzb4qVLCDtrcSeVM/OIk04HH3Fr7t5SlHc2iqj4JTEjRjS++rVTRBZdP0SwKBByCDuGHQ8DgPTRbmoo2s2In11EnhhG0stI7qAojMHPoVYV8IcTksW1UPQ7xER1oKzEcUpyupG0kV6ekqqvNulFfs3agck1p5GNBlHx9kVcUKSr9IeTEm5T6NYpuUKg8DEBxgjvy6Cd6QB/T+cC1HQndk1V/dTeOV4IFfOJjNhzDn1hDSNoSbyiN1chGM42nC4wQQoEkAioGytTFrbVUAkUJFaHZwhybQUR7Os9thF1sUG05kneTEqCCJWBpeYBNQbqhkofIjaOB8o0Ler9G4EhSsrwvIXyFRX4TjzzibGiduXFa2lzbXZx4HjDQirzFkoSsXqyzhNEONkltROWeKDwqIYonp2WFXUCYaGa095I3nCvUinGJDj2rF176RhWAcICqA5B3YRl2vHfHqUOyxCmKuND7OvaSP8o7RT1T0iqlzCk9yXKaTS7iFLSul1JUUKwVQCpoNvSsNNCrOWlguPElx831Akm6FYpQAcsDXrTZCyXkZGdKHSlIWFAkpokLINSl1NM99ceMXZEdODCK1QoxSMGJdKBRCQkbkgAYmpwHEkxtggjoNBBBBAAQQQQAEEEEABBBBAB4U1iPMygUMR12/wDUSYITSejCrEktKJYddVRLbSkoCckgKvKqOFSseMMVmgJ4RtmJdK0lKgCDgQRWoiuzVnPsAmXJW3iNUrEgf5Zz6fOMtGJRKUp8ty0y8BUpQhOP+Y6lJ/lvQhCEXL6PqV99PsK9sbqbRu4RbJGc1MvMkpCvq0qbWMFJKlJWkg8CRFdm5MSqkutEqknzRJOJbXtbXxGOO0b6RKavbcyXDRG2tYBJzKu2B9C77YGSTxA8RxFSwmpYhVCSkjOkc8cZukIrdFasrBpdUMbldm8f8CL9o/bHprV1eE00KKGV9IwvAfPceBERks6tb/JSLs0jE9kKVTaVECJKCdopyxjwtAEqGe7fGlmqs1EcBhSIbmiVBGKBvNY9UoAVJAG84RkR7BEf01Hqm98AK/MYDrBrlnut0+NQT/63oKAkR4RXA4iI1x05rQn4UEnxJp5Rj6DXvOuq+8Ef+gTDoCOzJqaVdTRUuqtUqPc+GuaTuiIZpMssJCwplRpcvBSmzwGZRw2fNu1YSDjqb3FQK/NVY9ceYaqFvMN02axFfwpqfKNpN8BUQ5yziVa5hQQ7TH2XBmAsf7s4a6P6SXjq3QUOJ7yDiRxB9ZHEREatRhX1Zee/0pd1Q/EQBEe0pNT6QpEnOJdTihw6lspPIrqU7xFYQxFqMvyVA5RlCHRV50thMw0ppxOeIKVe8kgmnFMPo7Yu1qAQQQQwCCCCAAggggAIIIIACCCCAAjwiPYIAIE3Zja799AN8UUaYkY0rvzMc6tCQ9BcUy8C5JP4K5bFDctOBB208OqQutmy0PtKbWKg5H2TsIico8UZa4o5E7JltSpVxV6gCmnB67RxQtPEU8iNkapSdcbWHkG6+yaL3KTvI2pI/vAQynJFwVlV09IZJXLK9oZqZ+FYqQPaFNsKZl6qUTLYrQUWN6DmDxBjnap2uPz/AExxs6UxNomWUzDQoFYLT7KxmD/e7fEV4uVohKKUxUonPcEgY+IioaOWyJR7Ekyzw7Q4HJY95Py6RfH2bpNMU0qFbCk5KrlTjEsSP3IruQfR1HvOHkkBA/NXnGaJVANboJ3ntHxNTEKd0glmh2nQs+y12z+LBI/FHjE/Nv8A7rJ3E/xZg4U3gYDwCoUcKTChu20pXdBPKI07PsM/XPtpI9UG+r8KawrnZRFKz9oLcAzaY7KORI7PkDEFvSSXaws+SSSPtFC8fxnLxMUWFFbvrr8itD2XtFTv7tJvu++6QwintA4kjhBOuPNisxOSkmPZbSFr5VWa15CKnatuTTlfSJvVJPqN4YbuPhCppDYNW2FuH214eav0iicFsuvH+izlkmbYkVZmdn1e8pSEfNNB0MYot14fu0nKS3Ep1i+YIAFedYTXZlW1tscBeP6RibIKvrHnFcAbo8MYTxvBe5lzGkzb82frZ8p4IDTfmBWIkvb6W3EuGaecUkg9p11YPMZeUaW7EZHq15kxHnJQNLS4G0qZHfQEprTaQSDjx2coSnmdW/gV3xO02Jarcy0l1okoVlUUI4Eb/nhDCEmiollMpXKU1aqc6jYrcRuh3HXG61KhBBBDAIIIIACCCCAAggggAIIIIACCCCAAggggArWl1g+kN3kYPt4oUMK41pX+6GOburAcvlNETBIWmlAiYH1iabAsEKA4kerHa1JrFH0s0WLpcLdBrU5bn28WlDdXtIPBURnH0ZiSOdNs0Kpc7O00Tu2p+fnFhlLFC2mzNzh1YHZZQVOKAGAFD2UbdhhDNLLjKXkijjZ7Qyy7wI8+VY2ibedFUJ1aPaIvKPwp/vnEbe/r4izNFkNrykoAWGEIUMnHfpF80jYeWEKLS0imHxVSrqD6zpoPutiF8pZq63j2CfWNFuHqcE9KxOLbTXaUQD7SzVR6nHwjMprbfrrmZbIbbF7G6p07FO9hP3UZ+XWJglVKHbcIHst9geOfmI1G1b31Ta3ONLo8TGCvSVZlDSfxH9PlGXm46ddcBak1mUbRilIB35nqTjGt602k5uJ5DtfKE8yGftX1uncnL9PONLb6SaMS4NNqqr8dg8Y0sK9Xfx8jyjFekCckIWs+H6nyjAzk0ruNXRxGP8xHyiZZ2j8+/SlUJPsi6AOYoPOLPZf7NAO085U9VfoPnG1CPBf7+kayrgUn0KaX3nLvC9T/ANRG2W0VcdPeUs+6kq864R16R0Yl28kBXx9ryy8oboZAFAABuGEUjCfNLwQ0mUrQLRVyUKlqW4kq+zJQUqFMFEAEhQ31i8x4EgR7FkqRsIIIIYBBBBAAQQQQAEEEEABBBBAAQQQQAEEEEABGmZaChT++fON0EJqwORaTSXo0+oZNzIvjdrBgunM9r74jCLf+06yy5KF1HflyHE/CMF9Kdr7scxmdI8Po0Y71b+AH6xy42C5StEpRbeg9cTUZkcRT84VOzUs2a4LXv75/EcvGIMvZ81NGlFGuw1A6JA86RcbF/ZiTRT6qe7mfAfr0hRwkt36AolRctxxZusop0vHwyESpDRebmiCq9d3nED/aPGOt2ZovLsgXWgabVY/y0A8odhAi0cOtlXybUTnVk/sxbTi8q8dwx8zQeRi4yGjzDVLjScNpxI5Vy6UhtBFMiHSMQmMoII0MIIIIACCCCAAggggAIIIIACCCCAAggggAIIIIACCCCAAggggAIIIIAMH2gpJSRUEUIO0HMRT7O/Z1LNLBF5QAHeOJO0lWzoBHkEJxT3Ci1ykkhtN1CQkbgPnvMSAIIIEqA9ggghgEEEEABBBBAAQQQQAEEEEABBBBAAQQQQ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ATERUUEBQUFA8QFBUUFRUWFBAVFRUVFRQWFhUVFxQYHCggGBslHBQWITEhJSkrLi4uFx80ODMsNygtLisBCgoKDg0OGhAQGiwcHxwsLCwsLCwsLCwsLCwsLCwsLCwsLCwsLCwsLCwsLCwsLCwsLCwsLCwsKywsKywsLDcsK//AABEIAPwAyAMBIgACEQEDEQH/xAAcAAABBAMBAAAAAAAAAAAAAAAABAUGBwECAwj/xABDEAABAwICBgYHBgQFBQEAAAABAAIDBBEFIQYSMUFRYRMiMnGBkQcjQlKhscEUYnKC0eEzQ5LCFSRj8PFTVJOy0gj/xAAYAQEBAQEBAAAAAAAAAAAAAAAAAQIDBP/EACARAQEBAQEBAAICAwAAAAAAAAABEQIxIRJRQWEDIjL/2gAMAwEAAhEDEQA/ALxQhCAQhCAQhCAQhcZqljQS4jLO20+QzQdkJJheJQ1ETZad7ZIX5tc3YbGxStAIQhAIQhAIQhAIQhAIQhAIQhAIQhAIQhAIQhAIQhAIK1e4AXJsAm2pxcDJgvzOzyRZNNFTijjPLGXH1TgNXZ1XNBafn5Le65Pa0yOksOkeAHOtmQNgW2ssx0kJdG6V9JPUFhBpKgiVsWYMcx/iFu7Vdkbcc95T87FnbmgeZTYCi6qfjDh/iknLyWzcUfwb5H9U3hZRch1jxX3m+RulcNWx2w58DkmBCrN5SZCZKeve37w4H9U501U1/ZOY2jeL7PBGbMKEIQiBCEIBCEIBCEIBCEIBCEIBI8QrmRAa2bndlu8229w2Z811rqpsTHPf2Wi/fwA5lQx1Q57i+Ttu8mjc0ch+qlrXPOnKprHydo5cBsC4XXJrlnWU11xuSm44w0yBkfWuc3bgBw4pl0jxsAmMGzG9t3E8O4KF0WlD21THAWhabEb3NO0nnyVz4zelwhyiems0lOW1DdY056kwBN2H2JBy3HwPFSKkmBAsbgi4PEFdKqnZLG6OQXjkaWuHEEWKkq+xFsB0spg71sjwLe0HEKQjGYyNaNzZG79Vwy/TxVPzYe+mnfTyG7ouw734z2HfQ81h8zmO1mEtcN4yW9YnWLrpMRikBLXDq9oEgEd/JI6zSGBmw67uDdnnsVZ0OMXHrB1gN2/9ETYk89nqjzKXIu2pbiGk8x2FsTeWZ8z9Exw6QyxSdJC5xlG8k2PI32jkmJ7ycybld8MZrzxN9+WNv9TwPqs3r9Gft6OCyhCrmEIQgEIQgEIQgEIQgEIQghOnmKf5impQe2HzPHJmTPC+t5BIWPTHp5OWY/BfsvptVviXfoniMLOO3Hhax631lxiau7WqNqtwWc1dLPK4WezVB/E8Ocf/AF+Kiwye1T52HfYamoYQfseIaro3+zHM0uPRuPs36Q242HBQWuZqu7ifgU59rj14sfQbFtZhicevFm3mzh4H5hTdhuL8VSmGV7oZWyN2tOY4jePJW/hFU14BabteA5pTyrzUe9I+BOlhbUwi89Jc2HtxHN7O8WuPHiq5nkDgHNN2uFwr8DVSml2CfYqoxtFqefWkg4NzGvH4EjwIW4nRvpClGskdOV21lmk8ddZO2iLNauph/rMP9J1vomTWUi9HgviMH3XOd5Md+qmGr+QsNKytsBCEIBCEIBCEIBCEIBBQucjrIKr9NeGP6WiqotsTnRu77tkj8Oq8eKX0Uge0OGxwv3ck76eM6SklAF3MHSDvYdb5XUSwHE4xGHX9W7f7p33TNa56ypNE1KQxc4QDs2FK2MWXXSeana9pa9ocxwsQQCD3hRLGfR1BLnC90TuB67PjmPNTgMW4YjN+qkqPR9XN7PRyDk7VPkQpHojhddCwxzRkBhvG7XjO3a3I8c/EqdBi3DFcZyOUYJAuLHeEy6aaNitpjGCGzMOvC8+y8ceRGRUiDVmypaqqm9GdT7c0QNs7B5SxnoyPtVA8I/1KsmyNVEV2PRkz/uHf+Nv/ANJy0d0JbSztmEznlocNUsA7Qte4KmWqsaqYaUxV1toShlcw7bjwTdqrOqifDuyRp2EFbpmASiKrcNuY+KGHFC5xShwuP+F0RAhCEAhCEGCklU+yVuTZXuyQMOLTixBzBvfuVJCpfTSvjzMYcQR3bHDnayt3F5FUOk49e48T8lZ6VM9GNIHMFr9JFw3t7ju7lYGHV8Uoux2funIjwVCUFQ5pu02KmmAaTMaQJmkfebmPLaEuN81awYtwxNuF4vBKBqStdy1gHeRzTuGqJa0DFnVWr5LbkmkxNrfZPwQyluqs6qZJtI2j+W7zCxQ6Ra7w0s1WnfrXtwysiZT5ZGqtkwaZYjPTQieI+rjPruqHFrDazxcbAdvI8kQ+6qNVQCPSWdwB6cFpAII6OxHHIJ3w/Gye1M095YjX41KNRGqsU8ms29we6yDM0GxNieKIzqo1V0siyI4lrtrTZw2Hd3EbwldBXCS47MjLa7N4vsI4tO4rjZIMVppMpae32mG5aDkJG+1E7kbZHcbFRUhQkODYnHUwtlivqv2g5Oa4ZOY4bnAggjklyqBCEIMOTXiAyTqkFdHcIIVirdqq7S2C0l9zs/1VuYnCoJpThpew27TcwggtKl0R2Jvp9qXtVpD5TbAnSKvmb2JHjuc5NVBmEvIyXJ2LJMfqx/Of42PzWf8AGqk7ZD5N/RNtQMkRFNqyFctdKdrj8EYVi5bUCOQ9WZvVvueDs8QfgEmemDSBxDoyDYi5BG4gggpz9uHfyL5wer6RmfaZkfoUsmha9pa8BzHgtc07CCLEFQXQ7HQ9jJePVkHA78vj4qffJbjjVF1GGuoaqSjeSY/4lM47XRE9kneWnJKZdinfpL0cdVUwlhH+co7yQne4bXx8w4AeICrqkrWzRMezY8DwO8LHU+unN2YcKeqkjzje5hy7JIXZ2mUjjqVFjbY8Cx/MB8wkzxkVGqk3cVrm/Tr4tTRbS0a4hnddr8o3ncdzSeB3FTmy874HrSSdFfPa3jltCvrApnugYZP4gGq48SMr+K31jkXIstkKCLtqPsWJNBypMUJH3Y6tgv4dIz4s85soV6SMOM2HTamU0AE8ThtbJCdcEHwKkejeKiqpIKhuyeNr7cCR1h53QOSEIQC4zsuuyw4II5iFMoxiNGp9UwXTHW0SCmNJMFdG4yxtu322jaPvAb02scCARmCrZrsO5KD4zoq5pL6azSbl0Z7DjxHuHuyQJsIduTsW5KOYdV9HIGztMLydj8ge5w6rvAqTjMZbFzvrvz9hLOOquUJSqRmSSHqtc431WAucQCbAbzZRXaRMGkPsfm/tTwJ2uaHNN2uFwUy46bhvefonHqf5PCvQvFOin1HG0c1hyDh2T8bK69H6zWZqHtR7Obf22eS853VraH48XxskveSPqSDjl9Rmu1jhFmBUvplg/wBgxAFotR17i9nuxzjts5a17gd/BXPG8OAc03a4XB5FNGl+jzK6kkgfk5w1o3e5I3Njr9+3kVmzVlxV8uTSe9RaQ7U60te90D2TAsqYCY5mHaHj9eKaZDkpy33dd9FSRWRO2BhLnfha063wV3aIYsyoZIY+yx4bfmW3P081Q9BVCJk8h2iLUb+KQ2+QKuv0W4W+DD4zILSTkzOG8B1tUHnqhqt/6Y/hLLIstrIsqhPWwh8UjTsex7T3FpB+ahvoGrC/CGNJuYZZGeFw8DyeFLcbqRFTTSHIRwyO8mEj4qEf/nyItwxxPt1DyPBkbT8WlBZ6EIQCEIQaOaks8F0tWpagYqijvuTXUYdyUsfEo3pFjsNMdQtc+W2tqjIAHYS4/S6ZoYK7A2PBa9jXNO4gEeRUbOh0RcRS9MyT3YZHao7w46jR5Kw6fDzMA6aTWjcLiOIlrCDxf2neY7k8QQMY3VY0NaNgAAHwRUI0f0CkZc1lQ+UHYwCMW73taCSpjS4fDGwsjja1hFiLDMHbe+3xSpCmFtqoNMdA6il1pMMzpXHWfDYvdDxMbb3c3le4y3bINWxS6geZRLHexswN1Sd/HlYr0yovpDoNSVOs4DopXiznM7L/AMbNh78imZdN/hQaedFsT6GYXPq5LNd/afA/NPeMejathzjAlZxac/EbQf8Ad1FqnDZozZ8b2nm0rU6iZV8aJ19wYXHNubOY3jw+qkap3RLGHljXXPTQEA33jcT3jLwVu0dS2RjXt7Lhfu4hLBU/phwN0Mja+Ft45AIqoDiP4UlvME93O0AdUtdHrA9XytyI3L0piVDHPE+GZutFK0scORG7mqz0Z9ELWvLsQeJmMNo4mXa17Wk6rpSLEki3VHcSVBHvR1oY6ukEs7D9gYQ7PITuHstG9uWZ52G9XsAtYomtaGsAa1osGgAAAbABuC3QYWULWWRrWlziGtaCSTkABmSTwQQH01462nw8xA+trD0YG/UbZ0ru4Agd7gn/ANF2FmnwumY4Wc5nSuHOUl/9yp3FKw45i7GjW+xsOq0G4Igabvd90v8AMXHBehaci1hkBlbhyQKEIQgEIQgEIQgwq19LrDE6mqAOoS+CTxs+M+FpPNWWot6SsO6fDpwBd0YEreN4zrH4XVlylR3RDHQy0cjvVP7DtzSd1+BU8XnzA8R1RqP7G4+7+ysvRjSrUtFUHqbGSe7ydy5rXU37EicoWgeDmMwdhCzrrCt0WXPXRrIuOq5y07H9trXd4B+ayHLIKGERwGkP8iO/Job8kro6OOJurG3Vbe9rk5nvK6ArN0PrKEXWUAhC5VNQxjdZ7g1vE/Tig6qqvSlpG+VhpqcnojlI4bZODB935qT4pjpkBDepFvvkXd/AclDZY2ukDrX3+AWOusbnBZ6MtHxTNc9wHTPsHHhv1QeAv8SrPpXKJ4KyzRx2nvKlNItc+MdenAIWGoVRshCEAsXWVo4oMOekdXI0tLXC7XAtI4gixHktpnprq5kFBy0hikfE7bG9zO/VNr+KW0WIFmT82/EfslOlRBrJCLAvsSOB2fRNUoV0TvAtJpIbBp6SE+yTs/Cd3cpxhmP08/YdZ3uOyd+/gqGgqXMPVNuW4+Ce6Ou1hnkfgny+tavDXWdZVhh2kVTHYB5c3g/rfHb8VIqbS7/qR/0u+hS81ZYl4ctw5MNPpDC7c8d4H0KWMxaI7z5FZytYdQVsCm4YlHuufBYdifBvmVUw6BbBRnEsbkZG5wsLDKw37tqcdGsV+0QBx/iN6r/xDf47VcQvrnyCN5iaHyhpLWk21iBkL81Vj9KGVA6QyF7rkahBDmEbWlh7JGxWyqZ9I+DChr21bG2pK46s1tkcw2OPAOuTfk7xzVlxl075HZ5NHsjZ48UrgZd1uJA8BtXCBlhdOODQ3OtuGQ795XGf7V06ucpPhzFIaUJnoI0907V3ecsahAQg2QhCAWjwt1hyBuqlHsUmNjZSSrao7iEKCstKsPJPSM7bdvMJh1g5tx+4PBWNX0u1QfGsLdE4yRi7T2mj5jmgYXnNOOHuTXI8E3Gz/e5LcPfms1rlJaV62dUOGwpJTyLWSTasy2OpS3SN7PZafMLY6bvb/Kb/AFOUdqH5pDM5b2salM3pHqB2Iox3lzk11mnuIP2SNj/Axo+LrlRyRalqrG09YTiU8kpfLLJIWj23ucMzwJy3qytD8XEMwJPqZrNdwHuu8L/Eqs8Bis1x4kDy/wCVI8Oly1T3j6hb5/Sf2vlNukeCxVlNJTyjqStsDa+q4ZteOYNikehuLdPAGuPrYbNdxI9l3w8wn8LDp7FD6Punu6inBbVUrtSQ7iwdlzTvvlblYqwMMpQAABkMk0+lXDTDPDiNMA6aL1dRE3tSw7nAcW5jxHBSfBnsljZJEdaORoc1w3g5hSTGerb6cqOJOsLUnp40tYFWWwQsoQCEIQCEIQcJmXTVV06enBJ5okEQraRMNbRclOqmmTRVUaCp8d0aJJfDZr943O70w00ha/VkBY/gd/cd6t+qoEw4ngccgs9oI5hSwReJ+S0dJmlM+jkzP4MnV92S7h4O2pskgqmHrwk843Nd8DZZxv8AInqXZpDK9daqR182SDvjf87JE95Oxr/6H/otSJayF2ZGtIIZDsjkP5HD52S6OkqN0Wr+NwHwbdVC/D2WYOeaWRvIII2hJKKQltjk5vVcOY+m9KAqJjotihima9mbXAhzb2uP2KkmI6RyuBsRGzkbHxcqwixd8A6gBc7Ze9m+G9NdbXTTH1jyRw2NH5Rkl6Xn5EwxPSuBl9UmV/3dni4/up36PIH/AGNr3tDBM50jWC9mtccrd+3xVN4Bg5qaiOEfzHAE8G7XHyuvSFNA1rQ1os1oAAGwACwHkppa3jYuoCAFlGQhCEAhCEAhCEAtXBbIQJZYkhnp07ELk+NBHp6RIJ6FSh8CTSUyCIy4fySR+HclMX0i4OokEPdh3Jc3YdyUvNCtXUHJBCZqDkm+eiU7qMP5JqqqBBXWIU5jkD/ZfZru/wBk/EjxQpPimHB7XNOwiyikRObXdth1Xd43+OR8UVymFytRGlIjRTgyENiaXknaOyPzH6LGt5ieeijC7OkqHD/TZ83n5DzVqRHJRjR2jbDCxjdjR5k5kqRQOW2KVIWAsogQhCAQhCAQhCAQhCAWLLKEGhatDGuywgTGFamBK7LFkCT7OgU6V2WbIG2WlCaqujUle1IqiJBDKzD7qH45o3P0nSQ6uYs4G/g6w2kZ+atGanSOSlQVnS6NDbMTIeByaPyqU4Xh4aRYAAcAnh2Hi6VUtHZAuom5J1hSSniS+NqDs1bLUBbIBCEIBCEIBCEIBCEIBCEIBCEIBCEIBCEIBcZGLstXIEMkS4OgTi4LTVQIBTLtHTJWGhdGhByjjXYBbWQgEIQgEIQ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F089D6-2D6E-40AF-A04D-CA6C0E3FA23B}"/>
              </a:ext>
            </a:extLst>
          </p:cNvPr>
          <p:cNvSpPr txBox="1">
            <a:spLocks/>
          </p:cNvSpPr>
          <p:nvPr/>
        </p:nvSpPr>
        <p:spPr bwMode="auto">
          <a:xfrm>
            <a:off x="1755360" y="1016087"/>
            <a:ext cx="540926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Valores das Multas</a:t>
            </a:r>
          </a:p>
          <a:p>
            <a:pPr algn="ctr">
              <a:buFont typeface="Arial" charset="0"/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A375B79-CC92-400A-BA30-8166588E7519}"/>
              </a:ext>
            </a:extLst>
          </p:cNvPr>
          <p:cNvSpPr/>
          <p:nvPr/>
        </p:nvSpPr>
        <p:spPr>
          <a:xfrm>
            <a:off x="0" y="1679507"/>
            <a:ext cx="89088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tx2"/>
                </a:solidFill>
                <a:latin typeface="+mn-lt"/>
              </a:rPr>
              <a:t>São definidos nos anexos da Resolução ANAC nº 472/2018: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tx2"/>
                </a:solidFill>
                <a:latin typeface="+mn-lt"/>
              </a:rPr>
              <a:t> Desconto de 50%:</a:t>
            </a:r>
          </a:p>
          <a:p>
            <a:pPr marL="1143000" lvl="2" indent="-228600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pt-BR" sz="2000">
                <a:solidFill>
                  <a:schemeClr val="tx2"/>
                </a:solidFill>
                <a:latin typeface="+mn-lt"/>
              </a:rPr>
              <a:t>Deve ser requerido pelo interessado dentro do prazo defesa.</a:t>
            </a:r>
          </a:p>
          <a:p>
            <a:pPr marL="1143000" lvl="2" indent="-228600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pt-BR" sz="2000">
                <a:solidFill>
                  <a:schemeClr val="tx2"/>
                </a:solidFill>
                <a:latin typeface="+mn-lt"/>
              </a:rPr>
              <a:t>O interessado deve desistir da defesa.</a:t>
            </a:r>
          </a:p>
          <a:p>
            <a:pPr marL="1143000" lvl="2" indent="-228600" algn="just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pt-BR" sz="2000">
                <a:solidFill>
                  <a:schemeClr val="tx2"/>
                </a:solidFill>
                <a:latin typeface="+mn-lt"/>
              </a:rPr>
              <a:t>Defesa e Requerimento de Desconto apresentados simultaneamente: apenas a defesa será apreciada.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defRPr/>
            </a:pPr>
            <a:endParaRPr lang="pt-BR" sz="1000">
              <a:solidFill>
                <a:schemeClr val="tx2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000">
                <a:solidFill>
                  <a:schemeClr val="tx2"/>
                </a:solidFill>
                <a:latin typeface="+mn-lt"/>
              </a:rPr>
              <a:t>O desconto é calculado sobre o valor médio do enquadramento.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7692"/>
              </p:ext>
            </p:extLst>
          </p:nvPr>
        </p:nvGraphicFramePr>
        <p:xfrm>
          <a:off x="155575" y="2109922"/>
          <a:ext cx="8753294" cy="70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166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Conduta</a:t>
                      </a:r>
                    </a:p>
                  </a:txBody>
                  <a:tcPr marL="91448" marR="91448" marT="45710" marB="4571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Capitulação</a:t>
                      </a:r>
                    </a:p>
                  </a:txBody>
                  <a:tcPr marL="91448" marR="91448" marT="45710" marB="4571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Valor da Multa (Mínimo/Médio/Máximo)</a:t>
                      </a:r>
                    </a:p>
                  </a:txBody>
                  <a:tcPr marL="91448" marR="91448" marT="45710" marB="4571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1163C06-3982-4E37-AE4B-8026A5497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70132"/>
              </p:ext>
            </p:extLst>
          </p:nvPr>
        </p:nvGraphicFramePr>
        <p:xfrm>
          <a:off x="155573" y="2846718"/>
          <a:ext cx="8753293" cy="7541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18849">
                  <a:extLst>
                    <a:ext uri="{9D8B030D-6E8A-4147-A177-3AD203B41FA5}">
                      <a16:colId xmlns:a16="http://schemas.microsoft.com/office/drawing/2014/main" val="2373980265"/>
                    </a:ext>
                  </a:extLst>
                </a:gridCol>
                <a:gridCol w="2647406">
                  <a:extLst>
                    <a:ext uri="{9D8B030D-6E8A-4147-A177-3AD203B41FA5}">
                      <a16:colId xmlns:a16="http://schemas.microsoft.com/office/drawing/2014/main" val="201937824"/>
                    </a:ext>
                  </a:extLst>
                </a:gridCol>
                <a:gridCol w="2987038">
                  <a:extLst>
                    <a:ext uri="{9D8B030D-6E8A-4147-A177-3AD203B41FA5}">
                      <a16:colId xmlns:a16="http://schemas.microsoft.com/office/drawing/2014/main" val="2012876584"/>
                    </a:ext>
                  </a:extLst>
                </a:gridCol>
              </a:tblGrid>
              <a:tr h="754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Descumprimento do prazo para</a:t>
                      </a:r>
                      <a:r>
                        <a:rPr lang="pt-BR" sz="2000" b="0" baseline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 remessa dos dados</a:t>
                      </a:r>
                      <a:endParaRPr lang="pt-BR" sz="2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98" marB="4579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Art. 302, inciso III, alínea “u” do CBA</a:t>
                      </a:r>
                      <a:endParaRPr lang="pt-BR" sz="2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 baseline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R$ 4.000,00 – R$ 7.000,00 </a:t>
                      </a:r>
                    </a:p>
                    <a:p>
                      <a:pPr algn="l"/>
                      <a:r>
                        <a:rPr lang="pt-BR" sz="2000" b="0" baseline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R$ 10.000,00</a:t>
                      </a:r>
                      <a:endParaRPr lang="pt-BR" sz="2000" b="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98" marB="4579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38484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CDD3F8-4F9B-4D69-B79C-AAD0809C0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06149"/>
              </p:ext>
            </p:extLst>
          </p:nvPr>
        </p:nvGraphicFramePr>
        <p:xfrm>
          <a:off x="155572" y="3645139"/>
          <a:ext cx="8753293" cy="701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36266">
                  <a:extLst>
                    <a:ext uri="{9D8B030D-6E8A-4147-A177-3AD203B41FA5}">
                      <a16:colId xmlns:a16="http://schemas.microsoft.com/office/drawing/2014/main" val="539832617"/>
                    </a:ext>
                  </a:extLst>
                </a:gridCol>
                <a:gridCol w="2647406">
                  <a:extLst>
                    <a:ext uri="{9D8B030D-6E8A-4147-A177-3AD203B41FA5}">
                      <a16:colId xmlns:a16="http://schemas.microsoft.com/office/drawing/2014/main" val="3036719779"/>
                    </a:ext>
                  </a:extLst>
                </a:gridCol>
                <a:gridCol w="2969621">
                  <a:extLst>
                    <a:ext uri="{9D8B030D-6E8A-4147-A177-3AD203B41FA5}">
                      <a16:colId xmlns:a16="http://schemas.microsoft.com/office/drawing/2014/main" val="2997676217"/>
                    </a:ext>
                  </a:extLst>
                </a:gridCol>
              </a:tblGrid>
              <a:tr h="70102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Fornecimento de dados inexatos</a:t>
                      </a:r>
                    </a:p>
                  </a:txBody>
                  <a:tcPr marT="45798" marB="4579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Art.</a:t>
                      </a:r>
                      <a:r>
                        <a:rPr lang="pt-BR" sz="2000" b="0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299, inciso V do CBA</a:t>
                      </a:r>
                      <a:endParaRPr lang="pt-BR" sz="2000" b="0" kern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b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R$ 4.000,00 – R$ 7.000,00 </a:t>
                      </a:r>
                    </a:p>
                    <a:p>
                      <a:pPr algn="ctr"/>
                      <a:r>
                        <a:rPr lang="pt-BR" sz="2000" b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R$ 10.000,00</a:t>
                      </a:r>
                      <a:endParaRPr lang="pt-BR" sz="20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56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9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89A049-E76E-472A-9E5E-9643C35B3CDC}"/>
              </a:ext>
            </a:extLst>
          </p:cNvPr>
          <p:cNvSpPr txBox="1">
            <a:spLocks/>
          </p:cNvSpPr>
          <p:nvPr/>
        </p:nvSpPr>
        <p:spPr bwMode="auto">
          <a:xfrm>
            <a:off x="288778" y="1863949"/>
            <a:ext cx="8229600" cy="13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Portaria a ser revisada: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Portaria nº 198/SAS/2019:</a:t>
            </a:r>
          </a:p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Procedimentos de registro das tarifas aéreas internacionais.</a:t>
            </a:r>
          </a:p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Resolução a ser revisada: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Resolução nº 140/ANAC de 09/03/2010:</a:t>
            </a:r>
          </a:p>
          <a:p>
            <a:pPr marL="5715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     Portaria a ser revisada: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Portaria nº 2.923/SAS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de 27/10/2016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Procedimentos de registro das tarifas aéreas domésticas</a:t>
            </a:r>
          </a:p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endParaRPr lang="pt-BR" sz="2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1800"/>
              </a:spcAft>
              <a:defRPr/>
            </a:pPr>
            <a:endParaRPr lang="pt-BR" sz="200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19088" lvl="1" indent="-261938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0F24E3-07DD-41ED-9BBF-B6F17F83F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4474119"/>
            <a:ext cx="2326640" cy="18954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E148F0-32AE-4CB0-8B2E-96F9C8F0EF54}"/>
              </a:ext>
            </a:extLst>
          </p:cNvPr>
          <p:cNvSpPr txBox="1">
            <a:spLocks/>
          </p:cNvSpPr>
          <p:nvPr/>
        </p:nvSpPr>
        <p:spPr bwMode="auto">
          <a:xfrm>
            <a:off x="298938" y="1057077"/>
            <a:ext cx="8546123" cy="8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Revisão da Resolução e Portarias de Registro de Tarifas Aéreas Domésticas e Internacionais Comercializadas</a:t>
            </a:r>
          </a:p>
          <a:p>
            <a:pPr marL="57150" lvl="1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4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CE90122-26FA-42D9-96C7-DD6309E13B00}"/>
              </a:ext>
            </a:extLst>
          </p:cNvPr>
          <p:cNvSpPr txBox="1">
            <a:spLocks/>
          </p:cNvSpPr>
          <p:nvPr/>
        </p:nvSpPr>
        <p:spPr bwMode="auto">
          <a:xfrm>
            <a:off x="612775" y="1150668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Anexo I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endParaRPr lang="pt-BR" sz="1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A1C35C-037C-46FE-B970-7F50939F4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65123"/>
              </p:ext>
            </p:extLst>
          </p:nvPr>
        </p:nvGraphicFramePr>
        <p:xfrm>
          <a:off x="612775" y="1616291"/>
          <a:ext cx="8229599" cy="3705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8602">
                  <a:extLst>
                    <a:ext uri="{9D8B030D-6E8A-4147-A177-3AD203B41FA5}">
                      <a16:colId xmlns:a16="http://schemas.microsoft.com/office/drawing/2014/main" val="867998396"/>
                    </a:ext>
                  </a:extLst>
                </a:gridCol>
                <a:gridCol w="1230923">
                  <a:extLst>
                    <a:ext uri="{9D8B030D-6E8A-4147-A177-3AD203B41FA5}">
                      <a16:colId xmlns:a16="http://schemas.microsoft.com/office/drawing/2014/main" val="1308064101"/>
                    </a:ext>
                  </a:extLst>
                </a:gridCol>
                <a:gridCol w="1870074">
                  <a:extLst>
                    <a:ext uri="{9D8B030D-6E8A-4147-A177-3AD203B41FA5}">
                      <a16:colId xmlns:a16="http://schemas.microsoft.com/office/drawing/2014/main" val="2348730258"/>
                    </a:ext>
                  </a:extLst>
                </a:gridCol>
              </a:tblGrid>
              <a:tr h="24346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Dados Requeridos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Quantidade</a:t>
                      </a:r>
                      <a:endParaRPr lang="pt-B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09725"/>
                  </a:ext>
                </a:extLst>
              </a:tr>
              <a:tr h="5799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Setembro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97477"/>
                  </a:ext>
                </a:extLst>
              </a:tr>
              <a:tr h="117429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assentos comercializados pela empresa referentes às passagens emitidas para viagens iniciadas no Brasil, contemplando as etapas de ida ou de ida e volta, ainda que a operação tenha sido conduzida por terceiros.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79739"/>
                  </a:ext>
                </a:extLst>
              </a:tr>
              <a:tr h="230622"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2"/>
                      </a:pPr>
                      <a:r>
                        <a:rPr lang="pt-B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assentos registrados junto à ANAC (RTAIC).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49037"/>
                  </a:ext>
                </a:extLst>
              </a:tr>
              <a:tr h="463977"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 startAt="3"/>
                      </a:pPr>
                      <a:r>
                        <a:rPr lang="pt-BR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Exclusões realizadas na composição do RTAIC em função do Art. 6º da Portaria nº 198/SAS/2019 (3.1 a 3.10).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1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6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354746" y="1551468"/>
            <a:ext cx="3743058" cy="843675"/>
          </a:xfrm>
        </p:spPr>
        <p:txBody>
          <a:bodyPr anchor="t" anchorCtr="0"/>
          <a:lstStyle/>
          <a:p>
            <a:r>
              <a:rPr lang="pt-BR" sz="2600" b="1">
                <a:solidFill>
                  <a:schemeClr val="accent1">
                    <a:lumMod val="50000"/>
                  </a:schemeClr>
                </a:solidFill>
              </a:rPr>
              <a:t>Dúvidas?</a:t>
            </a:r>
            <a:br>
              <a:rPr lang="pt-BR" sz="2600">
                <a:solidFill>
                  <a:schemeClr val="accent1">
                    <a:lumMod val="50000"/>
                  </a:schemeClr>
                </a:solidFill>
              </a:rPr>
            </a:br>
            <a:endParaRPr lang="pt-BR" sz="2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0" y="3137776"/>
            <a:ext cx="7579360" cy="2582304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Superintendência de Acompanhamento de Serviços Aéreos – SAS</a:t>
            </a:r>
          </a:p>
          <a:p>
            <a:pPr>
              <a:spcBef>
                <a:spcPts val="0"/>
              </a:spcBef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Gerência de Acompanhamento de Mercado – GEAC</a:t>
            </a:r>
          </a:p>
          <a:p>
            <a:pPr>
              <a:spcBef>
                <a:spcPts val="0"/>
              </a:spcBef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(61) 3314-4394 / geac@anac.gov.br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6F93550-08B6-45FE-A7CD-BB7A8A46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</p:spTree>
    <p:extLst>
      <p:ext uri="{BB962C8B-B14F-4D97-AF65-F5344CB8AC3E}">
        <p14:creationId xmlns:p14="http://schemas.microsoft.com/office/powerpoint/2010/main" val="40940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212506" y="2585325"/>
            <a:ext cx="3743058" cy="843675"/>
          </a:xfrm>
        </p:spPr>
        <p:txBody>
          <a:bodyPr anchor="t" anchorCtr="0"/>
          <a:lstStyle/>
          <a:p>
            <a:br>
              <a:rPr lang="pt-BR" sz="32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b="1">
                <a:solidFill>
                  <a:schemeClr val="accent1">
                    <a:lumMod val="50000"/>
                  </a:schemeClr>
                </a:solidFill>
              </a:rPr>
              <a:t>Obrigado!</a:t>
            </a:r>
            <a:br>
              <a:rPr lang="pt-BR" sz="3200" b="1">
                <a:solidFill>
                  <a:schemeClr val="accent1">
                    <a:lumMod val="50000"/>
                  </a:schemeClr>
                </a:solidFill>
              </a:rPr>
            </a:br>
            <a:endParaRPr lang="pt-BR" sz="24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pt-BR" altLang="pt-BR" sz="2600" b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Propósito do Registro</a:t>
            </a:r>
          </a:p>
        </p:txBody>
      </p:sp>
      <p:sp>
        <p:nvSpPr>
          <p:cNvPr id="1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078906" y="3249536"/>
            <a:ext cx="7729814" cy="1566304"/>
          </a:xfr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t-BR" alt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Propiciar o </a:t>
            </a:r>
            <a:r>
              <a:rPr lang="pt-BR" alt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acompanhamento da evolução do preço</a:t>
            </a:r>
            <a:r>
              <a:rPr lang="pt-BR" alt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dos serviços de transporte aéreo público regular de passageiros com base nos dados das </a:t>
            </a:r>
            <a:r>
              <a:rPr lang="pt-BR" alt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passagens comercializadas ao público adulto em geral</a:t>
            </a:r>
            <a:r>
              <a:rPr lang="pt-BR" alt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com vistas a ampliar o conhecimento da sociedade e </a:t>
            </a:r>
            <a:r>
              <a:rPr lang="pt-BR" altLang="pt-BR" sz="2000" b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subsidiar tomadas de decisão públicas e privadas</a:t>
            </a:r>
            <a:r>
              <a:rPr lang="pt-BR" altLang="pt-BR" sz="200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D04A767-E611-4F05-A8B8-3038D6D3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2" y="64881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</p:spTree>
    <p:extLst>
      <p:ext uri="{BB962C8B-B14F-4D97-AF65-F5344CB8AC3E}">
        <p14:creationId xmlns:p14="http://schemas.microsoft.com/office/powerpoint/2010/main" val="15836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ABDF1EF-09A6-4698-A8CA-803148675B0B}"/>
              </a:ext>
            </a:extLst>
          </p:cNvPr>
          <p:cNvSpPr txBox="1">
            <a:spLocks/>
          </p:cNvSpPr>
          <p:nvPr/>
        </p:nvSpPr>
        <p:spPr bwMode="auto">
          <a:xfrm>
            <a:off x="733646" y="1248614"/>
            <a:ext cx="8229600" cy="4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800" b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Tarifas - Principais Produtos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BA51C-9786-45B8-8C7C-EE9C0DB65668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Fluxograma: Processo 15">
            <a:extLst>
              <a:ext uri="{FF2B5EF4-FFF2-40B4-BE49-F238E27FC236}">
                <a16:creationId xmlns:a16="http://schemas.microsoft.com/office/drawing/2014/main" id="{E65C3D4B-C0E6-48E4-909B-8762FC5362A0}"/>
              </a:ext>
            </a:extLst>
          </p:cNvPr>
          <p:cNvSpPr/>
          <p:nvPr/>
        </p:nvSpPr>
        <p:spPr>
          <a:xfrm rot="13540816">
            <a:off x="3225279" y="2685192"/>
            <a:ext cx="2957210" cy="296474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84BE7A9-688F-4001-89E1-5D805F2EB49F}"/>
              </a:ext>
            </a:extLst>
          </p:cNvPr>
          <p:cNvSpPr/>
          <p:nvPr/>
        </p:nvSpPr>
        <p:spPr>
          <a:xfrm>
            <a:off x="4780084" y="2456790"/>
            <a:ext cx="1617784" cy="1591408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sz="1700" b="1">
                <a:solidFill>
                  <a:prstClr val="white"/>
                </a:solidFill>
                <a:latin typeface="Calibri"/>
              </a:rPr>
              <a:t>Relatório de Tarifas Aéreas Internacionais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822B66B-9F55-4557-80C0-8A5E67790CB3}"/>
              </a:ext>
            </a:extLst>
          </p:cNvPr>
          <p:cNvSpPr/>
          <p:nvPr/>
        </p:nvSpPr>
        <p:spPr>
          <a:xfrm>
            <a:off x="2954216" y="2456790"/>
            <a:ext cx="1617784" cy="1591408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sz="1700" b="1">
                <a:solidFill>
                  <a:prstClr val="white"/>
                </a:solidFill>
                <a:latin typeface="Calibri"/>
              </a:rPr>
              <a:t>Relatório de Tarifas Aéreas Domésticas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BEF9EF6-71D3-414B-87ED-614780C2BABE}"/>
              </a:ext>
            </a:extLst>
          </p:cNvPr>
          <p:cNvSpPr/>
          <p:nvPr/>
        </p:nvSpPr>
        <p:spPr>
          <a:xfrm>
            <a:off x="2954216" y="4167564"/>
            <a:ext cx="1617784" cy="1591408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sz="1700" b="1">
                <a:solidFill>
                  <a:prstClr val="white"/>
                </a:solidFill>
                <a:latin typeface="Calibri"/>
              </a:rPr>
              <a:t>Consulta Interativa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57C1EEE-266F-46AA-B588-B24C31C2306C}"/>
              </a:ext>
            </a:extLst>
          </p:cNvPr>
          <p:cNvSpPr/>
          <p:nvPr/>
        </p:nvSpPr>
        <p:spPr>
          <a:xfrm>
            <a:off x="4780084" y="4167564"/>
            <a:ext cx="1617784" cy="1591408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sz="1700" b="1" err="1">
                <a:solidFill>
                  <a:prstClr val="white"/>
                </a:solidFill>
                <a:latin typeface="Calibri"/>
              </a:rPr>
              <a:t>Microdados</a:t>
            </a:r>
            <a:r>
              <a:rPr lang="pt-BR" sz="1700" b="1">
                <a:solidFill>
                  <a:prstClr val="white"/>
                </a:solidFill>
                <a:latin typeface="Calibri"/>
              </a:rPr>
              <a:t> de Tarifas Aéreas</a:t>
            </a:r>
          </a:p>
        </p:txBody>
      </p:sp>
    </p:spTree>
    <p:extLst>
      <p:ext uri="{BB962C8B-B14F-4D97-AF65-F5344CB8AC3E}">
        <p14:creationId xmlns:p14="http://schemas.microsoft.com/office/powerpoint/2010/main" val="12168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t-BR"/>
          </a:p>
          <a:p>
            <a:pPr marL="0" indent="0" algn="ctr">
              <a:buNone/>
            </a:pPr>
            <a:endParaRPr lang="pt-BR"/>
          </a:p>
          <a:p>
            <a:pPr marL="0" indent="0" algn="ctr">
              <a:buNone/>
            </a:pPr>
            <a:endParaRPr lang="pt-BR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E775F5-6482-472B-8CA8-E04B3F2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2" y="64881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57661E9-AB48-4E8F-9B4A-FB9602AD3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26955"/>
            <a:ext cx="1713124" cy="267027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E5C6E60-4B18-4E8F-823A-A73C2186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531" y="2926772"/>
            <a:ext cx="6415996" cy="35250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5A13B5-2B8B-4D63-963B-88BBCFB1E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0" y="1317455"/>
            <a:ext cx="9035055" cy="1518036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23A165EE-5CBE-4898-B6B3-FCF0EF241554}"/>
              </a:ext>
            </a:extLst>
          </p:cNvPr>
          <p:cNvSpPr/>
          <p:nvPr/>
        </p:nvSpPr>
        <p:spPr>
          <a:xfrm>
            <a:off x="575510" y="4546886"/>
            <a:ext cx="989856" cy="473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939E80B-4F38-48EE-9DB3-A96E10174053}"/>
              </a:ext>
            </a:extLst>
          </p:cNvPr>
          <p:cNvSpPr txBox="1">
            <a:spLocks/>
          </p:cNvSpPr>
          <p:nvPr/>
        </p:nvSpPr>
        <p:spPr bwMode="auto">
          <a:xfrm>
            <a:off x="859927" y="846931"/>
            <a:ext cx="8229600" cy="47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600" b="1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Tarifas - Principais Produtos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2707CEF7-B7FA-4D3B-B08D-533D10C0D1AC}"/>
              </a:ext>
            </a:extLst>
          </p:cNvPr>
          <p:cNvSpPr/>
          <p:nvPr/>
        </p:nvSpPr>
        <p:spPr>
          <a:xfrm rot="4098743">
            <a:off x="7578969" y="3314700"/>
            <a:ext cx="852854" cy="48357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9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FA305A-129E-2748-17AD-81CCA2409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06" y="1515845"/>
            <a:ext cx="7475814" cy="843675"/>
          </a:xfrm>
        </p:spPr>
        <p:txBody>
          <a:bodyPr/>
          <a:lstStyle/>
          <a:p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Registro das Tarifas Aéreas Domésticas Comercializadas - RTADC</a:t>
            </a:r>
            <a:br>
              <a:rPr lang="pt-BR" sz="3200" b="1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078906" y="2123452"/>
            <a:ext cx="7475814" cy="465760"/>
          </a:xfrm>
        </p:spPr>
        <p:txBody>
          <a:bodyPr/>
          <a:lstStyle/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O que deve ser registrado: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Tarifas aéreas </a:t>
            </a:r>
            <a:r>
              <a:rPr lang="pt-BR" sz="2000" b="1">
                <a:solidFill>
                  <a:schemeClr val="tx2"/>
                </a:solidFill>
              </a:rPr>
              <a:t>comercializadas</a:t>
            </a:r>
            <a:r>
              <a:rPr lang="pt-BR" sz="2000">
                <a:solidFill>
                  <a:schemeClr val="tx2"/>
                </a:solidFill>
              </a:rPr>
              <a:t> referentes às passagens emitidas para voos </a:t>
            </a:r>
            <a:r>
              <a:rPr lang="pt-BR" sz="2000" b="1">
                <a:solidFill>
                  <a:schemeClr val="tx2"/>
                </a:solidFill>
              </a:rPr>
              <a:t>regulares domésticos </a:t>
            </a:r>
            <a:r>
              <a:rPr lang="pt-BR" sz="2000">
                <a:solidFill>
                  <a:schemeClr val="tx2"/>
                </a:solidFill>
              </a:rPr>
              <a:t>que se </a:t>
            </a:r>
            <a:r>
              <a:rPr lang="pt-BR" sz="2000" b="1">
                <a:solidFill>
                  <a:schemeClr val="tx2"/>
                </a:solidFill>
              </a:rPr>
              <a:t>iniciem e terminem no Brasil</a:t>
            </a:r>
            <a:r>
              <a:rPr lang="pt-BR" sz="2000">
                <a:solidFill>
                  <a:schemeClr val="tx2"/>
                </a:solidFill>
              </a:rPr>
              <a:t>.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Não deve compor o registro: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Qualquer tarifa diferenciada e restrita a determinado grupo, não disponibilizada ao público em geral (Anexo I – Item 3)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Quem deve registrar: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A empresa que tenha comercializado o serviço de transporte aéreo público regular doméstico de passageiros.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tx2"/>
                </a:solidFill>
              </a:rPr>
              <a:t>Quando deve ser registrado: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tx2"/>
                </a:solidFill>
              </a:rPr>
              <a:t>Até o último dia útil do mês seguinte ao mês da comercialização.</a:t>
            </a: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/>
          </a:p>
          <a:p>
            <a:pPr marL="45720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accent1">
                  <a:lumMod val="50000"/>
                </a:schemeClr>
              </a:solidFill>
            </a:endParaRPr>
          </a:p>
          <a:p>
            <a:pPr marL="0" lvl="1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>
              <a:solidFill>
                <a:schemeClr val="tx2"/>
              </a:solidFill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pt-BR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6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SEhQUEBQUFRUVFRQUFBQUFA8UFxQVGBUXFxQSFBQYHCggGBolHBUUITEiJSkrLi4uFx8zODMsNygtLisBCgoKDg0OGxAQGiwkICQsLCwsLCwsLCwsLCwsLCwsLCwsLCwsLCwsLCwsLCwsLCwsLCwsLCwsLCwsLCwsLCwsLP/AABEIATgAoQMBEQACEQEDEQH/xAAcAAEAAQUBAQAAAAAAAAAAAAAABwIDBAUGAQj/xAA9EAACAQICBwUECAQHAAAAAAAAAQIDEQQhBQYSMUFRYXGBkaGxByLB0SMyQlJiY3KyEzOiwhQkQ3OS4fD/xAAbAQEAAgMBAQAAAAAAAAAAAAAAAQIDBAUGB//EADERAQEAAgECAwcDAwQDAAAAAAABAhEDBDEFEiEiMkFRYXGBI7HBM0LRBpGh4RMVJP/aAAwDAQACEQMRAD8AnEAAAAAAAAAAAAAAAAAAAAAAAAAAAAAAAAAAAAAAAAAAAAAAAAAAAAAAAAAAAAAAAAAAAAAAAAAAAAAAAA8YHB4zXarTrVIKEJRjOUV9ZOydt9zm59bljnZp6bh8E4uThxz81lslZuC19pS/m05w6xakvgzJj12PxjW5fAeXH3Mpf+G6wusmGqbqsV0lePqZ8ep478XP5PDup4++F/Hr+zZU60ZK8WmujT9DNLL2aeWNx9LFwlAAAAAAAAAAAAAAAAAAeMCEcVV2qk5c5zfjJs89l6236vo/Fj5cMcflJ+yiMiq1ivbJV8qujNxzhJxfOLafkTjbOymeOOXplN/dtsHrJiqe6rKS5TtPzefmbGPU8k+LR5fDelz/ALNfb0bvB671F/Mpwl1i5Rfg7mxj1t+Mc7l8D4/7MrPv6/4bbD66UH9dTh2x2l4xuZseswvf0aGfg3UT3dX86/dtsHpqhV/l1YN8r2fg8zNjzYZdq0uXo+fi9/CxnJmVrPQAAAAAAAAAAAAtYqezCUuUZPwTZXK6lq/Hj5s5j86hGDyXYjz76Ne4kAsSna5RfMmKZrzRZj2qhJkIsVN3CutLbpx5DS+6lzQsbYeivy4ftR2+L0wk+jwnVXfPnfrf3Zpka4AAAAAAAAAAANfrBU2cNWf5c/Rox811x37NnosfN1GE+sRA1mcF77foo2cxtbb2USUSkIiFq/Esx1UxpVVTYiMnsoceRN7IlvZL+DjanBcoxXkjuY+kjwXLd52/WrxZQAAAAAAAAAAAGl1ynbB1eqivGcUa/VXXFXQ8Kx31eH5/aopazOL8Xt/gWZKdx6xpAmIaZECzFVbFVEhC17s3y5ko3r1TFFWO88A9AAAAAAAAAAAADnNfZ2wtvvTgvC7+Bq9Zf0/y63gs31O/lL/hGj3nI09hOz2G8F7LkoltKSreyQvtdp7iYpVbzRKogL+EhepTXOcF4yRfGe1GLluuPK/S/sl47bwYAAAAAAAAAAAAHKe0GX0VNc5t+EX8zS633ZHb8Dn6uV+n8o/nvOXXqZ2eLeE/BkWLMW1LiE7KcBDKrjRZV5Yk2zdDwvXor8yH7kzJx+/Pu1ury1wZ36X9krHYeJAAAAAAAAAAAAA47X+f8pdJP0NDrb2jveCT379nD1Uc6vTY1Tsg2v2LMeywFUREXT1slGgkbHVuN8VR/Xfwi38DLwf1I0/ELrps/t/KUDrvGgAAAAAAAAAAAAcNr871ILlBecmc7rPej0fgk/Tyv1chOOZoV6CVSlYbLWRYsx7e7JKNvYokqmW8jRFcokolbbVCF8VT6bb/AKJL4mfpv6kaHiuWuly/H7xJJ1XkQAAAAAAAAAAAAI/13rfTtcoxXlf4nM6u+29R4Ph+jv6uWnM0nbke7QRpkKRZjsVolV6kEKQknIEje6lK+JXSE36L4m10k/Uczxe66f8AMSCdN5YAAAAAAAAAAAACLNd8R/mZ9HbwVji9Xl+pXtPB+P8A+eNCqprbdXyLqmSx6X6Ui8rHlF9FmKqrEo2ogFqVGCOj1Ej9PJ8qb85RNro/XO/Zx/Gr+jPv/Fd4dJ5oAAAAAAAAAAAACFtasVtYio0/ty9Wee6nPfJX0Lwzi8vT4z6Rqo1TDK37ivqZbbF5XscQ1uJmWi8crY4atdGXHLbU5MNVfuWYjZBt5KITK6nUGHv1X+CK8W/kbvRT2rXE8by9jCfWu2Og86AAAAAAAAAAACmpKyb5Jsipk3dPn/G1XKTk+LbPMZXd2+pcOExxmKzGRVksZFKbMkYspGRSozm7Qi5PoLGDPl4+Obzum+0doWpb32o9N/oZMZXI6jxLh37O62MdEX+1n2GT1af/ALH17LdbRNSO7Ps+RaS1nw67iy7+jEr4eUfrJrt+YuNnds4cuGXauq1BhlWf6F6s3ujneuJ43l64T7uuN5wgAAAAAAAAAAAWsTT2oyiuMWvFWIs3NLYZeXKX5VGOM9nWJv7kqLXWU0/2nHy8O5N+lj2XF/qPpte1jlPxP8sGpqDjI3ezTfHKovikUvQcs+X+7Zx/1B0V+Nn4/wC1Gh9Ew/1c3yvkuhr48eu7T6vxfLK64fSfN1NDDRirRSS6GWYydnF5OXLO7yu1114ovGJhVtKpE6FVHSif1i0iYyMVjac6cou27z5mTK7jZ4PN/wCSXFsNQI/RVX+Yl4RXzNno57N+6vjV/Uxn0/l1JuOKAAAAAAAAAAAAAA5TWvTG+jTfSb/t+ZodTz/2T8trg4/7q5WjCxotra/Wx9lbckm2xoaLGabgvtJvpmZJhVphlWrraTnJrZVlzfHuLzFbya7pE1f1RhWw9KrUnNSnFScVs2z5ZG1x8EuMtamfUXDKyRuqup+HcdlbcX95Su323yMmXS4Vbg8R5eK7mr+GfoPRKw0HCMnK8nK7ST3JWy7C/FxTjmox9Z1d6nOZ2a9NNkZWoAAAAAAAAAAAABp9ZNLKhTtF/STyj0XGX/uJrdRzeTH071l4uPzX17I/c7vM5XdvqpOxMhItLBOre2Saa2u1WduZNulp6M3A6qYZKzp3/E5Tv3Z5Dz5LXkrF0jq0qLTh70Hx4p/dfzMsy2iZ7SdouhsUacPuwgu9RVzqYTWMjlZ3eVrKLqgAAAAAAAAAAAAALGMxcKUXOo0kvN8lzZTPOYTdTjjcrqI60vjpYio5yyW6KXCN20r8d5yOXlvJluuhhhMJqMOS2VmY4u8pUNp7Ut3CPDtYuXwiW4wsCFbWxg0lmXkV2u06sZ+61dcV5k43VLLp1FKaaTW47GGUym45+UsuqrLoAAAAAAAAAAAAAAR5rPpR1qzir7FNuK6tZSl45dxyep5fPnr4R0ODj8uO/mxcMla7NZkqtYbad2suFyLR7JZ2GkMzDl4qpx+JS93e+CWbZNTjFvR9Kq3dvZV723t55XKbX1HYaJrWWzJ9hv8AScsnsX8NPnw+MbM6DWAAAAAAAAAAAAA8YEQVqjU5J79qSa67TucHLvXUl9GywNPjLuRVOm22chIi1jTp8iyjDlCpKWT2Yre3vfRIi1aMylTUd2b5vNvtZVLPwabJhWyirLeXilbyhO8U+aTO1hl5sZXPymrYuF0AAAAAAAAAAAAARxrdgP4WJc0sprbX6m7S88+85PVYeXO35t3gy3jpiUKl1vyRrNm1m0q3BMKVlwbatHxI2jTz+EkQs9pwuyYi1fli1HKOcuS3luyJLVyEJyV5vZ/DH4sbW9I3OjMXZKD3bk+XabvTdRrWGXZq83Fv2o2x0WqAAAAAAAAAAAABz2uuD26O2lnTf9Lsn52NXqsPNhv5M3BlrLSNo13Tnfgcrs3myw+LTtwvwII32FqqWV9y4AXpIlCnEUpNJRainve926A0qoU4wVorv4vtYNrsajv0AyIyXPvLRW10dCd4p80mdvG7krn30q4WQAAAAAAAAAAAC3XpKcXGW6SafYyLNzRLpEWl8G6dSUJb4tr/AL7zjZ4eW6roY5bm2NF2MVml5VzCaUcZNkLN5h9JbQQ2eHxV8nYmFeVaxKih4yKWcku1kwamlj54muqVB3zs2um934JczLjhbdTuXWM3Um4elsxjHkkvBHWxmpI59u7tcLIAAAAAAAAAAAAA4jXzR/vRqpfW92X6lufevQ0Oqw9Zk2eDL0043gadjYYTjmU0ttm08TskaGwo4tk6RazsPXvvYR3brDaPhWtTnnGad8kna3BmfgxmWclVzyuM3HRaJ0PRw0dmhBR5vfJ9snmzqYceOPaNPLPLLuzy6gAAAAAAAAAAAAADB03gf49GcOLV4vlJZr5d5j5cPPjYthl5ctooxEbd+Zya3owFvKpVzkRYbUUcW72EKyI6RcZKxOiOs0BpdylHLirvpcycd1ZUZ47lSAdhzwAAAAAAAAAAAAAAABGWsuFUK9SK3bW0uySv63OXzY6zsbnHd4yubrRs2a9jIs1pEVLFi8yUMumkyYN7oaSTRaJ2lTC1NqEZc4p+R1sLvGVz8pq2LpdAAAAAAAAAAAAAAABHuvr2cVB8JUo37pSzOd1XpyfhtcPuuXrvJmvWZhTiY6LEkTELuGq2ZaDc4KveS4FkpY0evoqf6I+iOpxe5Ps0c/erIMioAAAAAAAAAAAAAABwXtLh79F/hmvBr5mh1neVs8HauNnK6NOs6xJlRZmy2kKYMtButXcLOrVjGKbbfclxb6FscbldQuUxm6mGlDZSS3JJeB1pNTTRt2rJQAAAAAAAAAAAAAAAcX7TF7lB/jl+00+s7RscHeuAqLI59bMWZPIhFWJMtEMnR+FlUnGEFeUpKK7Wy2M3dF9PVMOrug4YWmoqzm/rztnJ8lyS4I6nFxTCfVp553KtsZVAAAAAAAAAAAAAAAAByXtJiv8ADQ5/xVb/AIyNXqvc/LNwe8jit9VHNybkY20QrVqKuyw7HUqglXpvr8GZeD+pGPk92pROs0wAAAAAAAAAAAAAAAAA5X2i1UsNFWu5VYpdLKTb8vM1upvsM3DPaRpip5JHNybcYbKjyg/eJvYrsdVqlqlN/ij6mTiusox5z0qUTsNIAAAAAAAAAAAAAAAAAON9pz+gpf7v9kjV6r3Yz8HeoyrTzOdW1FFRkQW6T94m9kus0FKzi+TT8xjfVjySzF3O1Gi9JAAAAAAAAAAAAAAAABwPtUxNlQh1nN9ySXqzU6q9oz8M71Gsp3Zo1twlMqkwzzGXZFdVop5IRSpV0bU2qVN84R9Dr8d3hK0sprKskyKgAAAAAAAAAAAAAAACLPavWf8AiKceCpJ97lK/ojR6m+02uCejhFLM1a2ISqEaS9wrzIyQ6XR1QiKVKGqmI28Ol91uPxXqdPpst4fZqcs1k3BsMYAAAAAAAAAAAAAAAAhf2i4jaxtbP6uxBdLRTt4tnP57vOtzinsuT2uZgZ3jkBVRqZkWDoMBUKKJG1Dr3VSH6ZJeKfwN7pL3jW5p2rrTdYAAAAAAAAAAAAAAAABAOstXar1pL7VSpKz6ybOZn65N7Ds0rmU0yLVwlXSeYqG/0bUMatdvqZidnERXCace+115o2OnuuRh5ZvFIh0mqAAAAAAAAAAAAAAAWcZV2Kc5PLZjJ37ERldTaZ3fPukZXbfVnMvdvY9msqyIXi0wlVS3hDd6NkY6ium0bWcZRkt8Wmu7MtLqyqWJaoz2oqS3NJ+KudaXc20arJAAAAAAA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g4QDxUPEQ8PDg8PEA8PDA0PFQ4PDA0PFRAVFRQQEhIYGyYeFxkjGhISHy8gIycpOCwsFR4xNTAqNSYrLSkBCQoKDgwOGg8PGjUkHB81KiwpLCkqLCwpKiktKik1LDUpLjU1NSwpNSksNTApKSopKSwsLCksLCwsKSwsLDUsKf/AABEIAHYAnAMBIgACEQEDEQH/xAAbAAEAAgMBAQAAAAAAAAAAAAAAAgMBBAYFB//EADcQAAIBAgIGCAQFBQEAAAAAAAABAgMRBAUGEiExQVETIiNxgZGhwVJhcrEyQmKSskNT4fDxFP/EABsBAAEFAQEAAAAAAAAAAAAAAAABAgMEBQYH/8QALREAAgIBAwIDBgcAAAAAAAAAAAECEQMEITESQQVRcRQyYbHB0RVCUoGRoeH/2gAMAwEAAhEDEQA/APuIAAAAAAAAAAAACFSrGK1pNJLe3uRqyzjDr+ovC7JZpC9Ga/S35bfY5KxheJ+JZNJNRglur3stYMMcitnTSz+guMn3RZVLSSlwjN+CXuc8DHfjepfFL9iytLA9yWk0eFKXjJL2IQ0jlKSXRxSckntb3u3I8W5KlLrJ8mvuRfi2qbVy/pfYd7PjXY7ZGQgd0ZQAAAAAAAAAAAAAACEqgjdATIOoityuCNz8hLI4huUJLnGS80cfc7I4+pCza5NrydjmPHVbhL1+he0b5RG5i5mxjVOcNAjcXJapFxFA7aFXYWKSZrUHeMfpj9iw9HhN0mYPDLwVxqcywmTsUAAUAAAAAFVSfARugE58iIBA3Y0AAQQHL42napNfrl6u/udPc53MKsellZptu/8Agx/F8E82OPQraf0L2i95mnqjVL/D3IuJyWTHPG6mqNOimxhotcSLQyxDqMI+zh9Ef4ouNfAPsofSjYPQ8LvHF/BfIwZ7SYJ05cPIgCZOhC8GIsyWBwAAARnKyKSdR7SJDN2xrAAGCAxKSW17Et7e4yeJneZxUujXWa/Gvy/K/wDvEbKSirJcWN5JdKKc60gjFOMJWS/FPdfuOFzLEY2q9bD0pyf5JStCG/jKXA6N14Rf4ErvZqxbbfeWOvUeyMUvnLf5FST6t2bWKKxKoo0MowmY26/Ra1ttNScm3yUrWuetl844iL1Hq1YdWVN7Ot8L5O6aJZdSrdIm5pu+xJNK/LeaOkWBdKt/6qTlT6fq1lFtdqlv8V9ipnUHBuateX2HuXVLp79v9NqlWv6p96Js8jK5tJ/N3PUjI5Gcel7BJUdLlj7GHd7s2jTyl9jHxXqbh32ld4IP4L5GDl99+rAALBGWUiZCkTJ48DkAAOFKZbzBmW8wV3yNAAEEBzeb0YQrSlJX6RRlTve10rS+y8zpDxtJcLrQhP8At1Ff6Zb15qJHkVos6aXTk9Tw6s526sb8krR9TEW7dZ2fwx4d8iqpjo7bbEiiVTsaldyShSjKUk2k5W3Jd7svEqPY2ErPbyqopNrc1ti/n3m5PALEOVKd1DqTbjsalu2bDhMjzHGPEx1qepCTXZrWcnezSvxb2H1DDUnGO22s9src+Q7HBTtPgg1l4d+74PMpaK4ePGo++S9kbEcior4/3M9EDvYtP+hfwZbz5H+Yrw9CMI6sb2V7Xbb8ywAtRioqlwiJu92ADMVccIWQWwkATrYeAAKBXUXEgXNFLViKa7jWAARiA18fT1qUlyWt+3b7GwU4t9nP6J/xYDo8o+V5jWlTqaiW6Tvytc7jK8FSxOE6OWq41ErqNluaa9Ujjs9hZuXNX8bbToNDsYlSilwKSSUtzcm24bco6GjldKFSM1COvFasZ26yj8J6RXCV3csLcYpLYx803JqwABxCABYABbCNhCFiRNGNDkgAB4oAAADEo3MgAKZRsYLyDpoicPISis081ratKX6lqrx3+lzecGc/pLiGklqyaXydns/4RTtJkuCHVNI4rSB3i2jT0QzjVl0b57COc4qUuquPA9vRHQ5OcatRvZ1pRVknyT4lNb7dzZk1CNvg7vL5Nxv5G2YjGyslZLYktyJKL5FyKpUYU5dUmzAJqkSUEiRQY2iCgyxRsZBIopC0AAOFAAAAAAAAAAAAAAYsAAFbw1N74Qfeok4wS3JLusgAoCQ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GEAC/SAS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7CE90122-26FA-42D9-96C7-DD6309E13B00}"/>
              </a:ext>
            </a:extLst>
          </p:cNvPr>
          <p:cNvSpPr txBox="1">
            <a:spLocks/>
          </p:cNvSpPr>
          <p:nvPr/>
        </p:nvSpPr>
        <p:spPr bwMode="auto">
          <a:xfrm>
            <a:off x="228600" y="961674"/>
            <a:ext cx="8818685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pt-BR" sz="2600">
                <a:solidFill>
                  <a:schemeClr val="accent1">
                    <a:lumMod val="50000"/>
                  </a:schemeClr>
                </a:solidFill>
                <a:latin typeface="+mj-lt"/>
              </a:rPr>
              <a:t>Mário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FB85DE-08E2-4367-B3CF-28BE9B9CE024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466" y="2236754"/>
            <a:ext cx="8766065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0" lvl="2" indent="-4762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nome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conteúdo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do arquivo são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padronizados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pela Portaria nº 2.923/SAS/2016.</a:t>
            </a:r>
          </a:p>
          <a:p>
            <a:pPr marL="933450" lvl="2" indent="-4762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endParaRPr lang="pt-BR" sz="200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933450" lvl="2" indent="-4762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 arquivo é composto por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duas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partes, identificadas pelos números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e </a:t>
            </a: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pt-BR" sz="200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:</a:t>
            </a:r>
            <a:endParaRPr lang="pt-BR" sz="200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+mn-lt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EC2947-34AE-44AA-B1C6-EE41D63F2A1A}"/>
              </a:ext>
            </a:extLst>
          </p:cNvPr>
          <p:cNvSpPr txBox="1">
            <a:spLocks/>
          </p:cNvSpPr>
          <p:nvPr/>
        </p:nvSpPr>
        <p:spPr bwMode="auto">
          <a:xfrm>
            <a:off x="914400" y="6350"/>
            <a:ext cx="8229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endParaRPr lang="pt-BR" sz="220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E0F648-BF60-48FE-BF6F-07D156C7A798}"/>
              </a:ext>
            </a:extLst>
          </p:cNvPr>
          <p:cNvSpPr txBox="1">
            <a:spLocks/>
          </p:cNvSpPr>
          <p:nvPr/>
        </p:nvSpPr>
        <p:spPr bwMode="auto">
          <a:xfrm>
            <a:off x="457200" y="1235545"/>
            <a:ext cx="8229600" cy="5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Formatação do Arquivo (RTADC)</a:t>
            </a:r>
            <a:endParaRPr lang="pt-BR" sz="2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FBE1F-8A9B-4C55-929C-BC35AF44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6271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Gerência Técnica de </a:t>
            </a:r>
            <a:r>
              <a:rPr lang="en-US" err="1">
                <a:solidFill>
                  <a:schemeClr val="bg1"/>
                </a:solidFill>
              </a:rPr>
              <a:t>Análise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Econômica</a:t>
            </a:r>
            <a:r>
              <a:rPr lang="en-US">
                <a:solidFill>
                  <a:schemeClr val="bg1"/>
                </a:solidFill>
              </a:rPr>
              <a:t> – GTEC/GEAC/SAS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6CF1D1-913F-41FB-A960-C14E3BE4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029772"/>
            <a:ext cx="2505808" cy="16474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4A89166-2168-4378-1A44-C33D7365C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4586" y="1146390"/>
            <a:ext cx="4854534" cy="843675"/>
          </a:xfrm>
        </p:spPr>
        <p:txBody>
          <a:bodyPr/>
          <a:lstStyle/>
          <a:p>
            <a:br>
              <a:rPr lang="pt-BR"/>
            </a:b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8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ac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anac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7aa9c9-4930-4011-9a3f-d522d34d14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FC1AB40393004D8A718BAF43807616" ma:contentTypeVersion="14" ma:contentTypeDescription="Crie um novo documento." ma:contentTypeScope="" ma:versionID="b3533011662fe9786f6432fe7d43febc">
  <xsd:schema xmlns:xsd="http://www.w3.org/2001/XMLSchema" xmlns:xs="http://www.w3.org/2001/XMLSchema" xmlns:p="http://schemas.microsoft.com/office/2006/metadata/properties" xmlns:ns3="9d7aa9c9-4930-4011-9a3f-d522d34d14c1" xmlns:ns4="430a9a46-8f07-4492-8b0c-a9d751be704f" targetNamespace="http://schemas.microsoft.com/office/2006/metadata/properties" ma:root="true" ma:fieldsID="490e52b8ab2f50626b538a9b58e9ff36" ns3:_="" ns4:_="">
    <xsd:import namespace="9d7aa9c9-4930-4011-9a3f-d522d34d14c1"/>
    <xsd:import namespace="430a9a46-8f07-4492-8b0c-a9d751be70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a9c9-4930-4011-9a3f-d522d34d1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9a46-8f07-4492-8b0c-a9d751be70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E718D-6EBF-4A26-932C-77F6001BD3CC}">
  <ds:schemaRefs>
    <ds:schemaRef ds:uri="430a9a46-8f07-4492-8b0c-a9d751be704f"/>
    <ds:schemaRef ds:uri="9d7aa9c9-4930-4011-9a3f-d522d34d14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FD8CAA-6B73-4D3F-B6FD-488A2D754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0A7A21-F1FE-42F6-89F0-B90BC95AA692}">
  <ds:schemaRefs>
    <ds:schemaRef ds:uri="430a9a46-8f07-4492-8b0c-a9d751be704f"/>
    <ds:schemaRef ds:uri="9d7aa9c9-4930-4011-9a3f-d522d34d14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anac2.thmx</Template>
  <TotalTime>0</TotalTime>
  <Words>2757</Words>
  <Application>Microsoft Office PowerPoint</Application>
  <PresentationFormat>Apresentação na tela (4:3)</PresentationFormat>
  <Paragraphs>465</Paragraphs>
  <Slides>46</Slides>
  <Notes>20</Notes>
  <HiddenSlides>3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46</vt:i4>
      </vt:variant>
    </vt:vector>
  </HeadingPairs>
  <TitlesOfParts>
    <vt:vector size="62" baseType="lpstr">
      <vt:lpstr>Aptos</vt:lpstr>
      <vt:lpstr>Arial</vt:lpstr>
      <vt:lpstr>Calibri</vt:lpstr>
      <vt:lpstr>Lato Light</vt:lpstr>
      <vt:lpstr>Poppins</vt:lpstr>
      <vt:lpstr>Times New Roman</vt:lpstr>
      <vt:lpstr>Wingdings</vt:lpstr>
      <vt:lpstr>anac2</vt:lpstr>
      <vt:lpstr>anac1</vt:lpstr>
      <vt:lpstr>1_anac1</vt:lpstr>
      <vt:lpstr>2_anac1</vt:lpstr>
      <vt:lpstr>3_anac1</vt:lpstr>
      <vt:lpstr>4_anac1</vt:lpstr>
      <vt:lpstr>5_anac1</vt:lpstr>
      <vt:lpstr>6_anac1</vt:lpstr>
      <vt:lpstr>7_anac1</vt:lpstr>
      <vt:lpstr>Gerência de Acompanhamento de Mercado  Semana da Qualidade da Informação -  SQITA</vt:lpstr>
      <vt:lpstr>Painel : Tarifas Aéreas Domésticas e Internacionais  Empresas Brasileiras e Estrangeiras</vt:lpstr>
      <vt:lpstr>Apresentação do PowerPoint</vt:lpstr>
      <vt:lpstr>Regulamentação</vt:lpstr>
      <vt:lpstr>Propósito do Registro</vt:lpstr>
      <vt:lpstr>Apresentação do PowerPoint</vt:lpstr>
      <vt:lpstr>Apresentação do PowerPoint</vt:lpstr>
      <vt:lpstr>Registro das Tarifas Aéreas Domésticas Comercializadas - RTADC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Dúvidas? </vt:lpstr>
      <vt:lpstr> Obrigado! </vt:lpstr>
    </vt:vector>
  </TitlesOfParts>
  <Company>Escola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Isabela Brumana</dc:creator>
  <cp:lastModifiedBy>Christian Freitas Pereira</cp:lastModifiedBy>
  <cp:revision>1</cp:revision>
  <cp:lastPrinted>2013-08-28T20:59:10Z</cp:lastPrinted>
  <dcterms:created xsi:type="dcterms:W3CDTF">2011-03-17T17:31:18Z</dcterms:created>
  <dcterms:modified xsi:type="dcterms:W3CDTF">2024-10-09T14:04:33Z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0x0101008EFC1AB40393004D8A718BAF43807616</vt:lpwstr>
  </property>
</Properties>
</file>