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3.xml" ContentType="application/vnd.openxmlformats-officedocument.presentationml.comments+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omments/comment4.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omments/comment5.xml" ContentType="application/vnd.openxmlformats-officedocument.presentationml.comments+xml"/>
  <Override PartName="/ppt/notesSlides/notesSlide7.xml" ContentType="application/vnd.openxmlformats-officedocument.presentationml.notesSlide+xml"/>
  <Override PartName="/ppt/comments/comment6.xml" ContentType="application/vnd.openxmlformats-officedocument.presentationml.comments+xml"/>
  <Override PartName="/ppt/notesSlides/notesSlide8.xml" ContentType="application/vnd.openxmlformats-officedocument.presentationml.notesSlide+xml"/>
  <Override PartName="/ppt/comments/comment7.xml" ContentType="application/vnd.openxmlformats-officedocument.presentationml.comments+xml"/>
  <Override PartName="/ppt/notesSlides/notesSlide9.xml" ContentType="application/vnd.openxmlformats-officedocument.presentationml.notesSlide+xml"/>
  <Override PartName="/ppt/comments/comment8.xml" ContentType="application/vnd.openxmlformats-officedocument.presentationml.comments+xml"/>
  <Override PartName="/ppt/notesSlides/notesSlide10.xml" ContentType="application/vnd.openxmlformats-officedocument.presentationml.notesSlide+xml"/>
  <Override PartName="/ppt/comments/comment9.xml" ContentType="application/vnd.openxmlformats-officedocument.presentationml.comments+xml"/>
  <Override PartName="/ppt/notesSlides/notesSlide11.xml" ContentType="application/vnd.openxmlformats-officedocument.presentationml.notesSlide+xml"/>
  <Override PartName="/ppt/comments/comment10.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omments/comment11.xml" ContentType="application/vnd.openxmlformats-officedocument.presentationml.comments+xml"/>
  <Override PartName="/ppt/notesSlides/notesSlide15.xml" ContentType="application/vnd.openxmlformats-officedocument.presentationml.notesSlide+xml"/>
  <Override PartName="/ppt/comments/comment12.xml" ContentType="application/vnd.openxmlformats-officedocument.presentationml.comments+xml"/>
  <Override PartName="/ppt/notesSlides/notesSlide1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omments/comment13.xml" ContentType="application/vnd.openxmlformats-officedocument.presentationml.comments+xml"/>
  <Override PartName="/ppt/notesSlides/notesSlide17.xml" ContentType="application/vnd.openxmlformats-officedocument.presentationml.notesSlide+xml"/>
  <Override PartName="/ppt/comments/comment14.xml" ContentType="application/vnd.openxmlformats-officedocument.presentationml.comments+xml"/>
  <Override PartName="/ppt/notesSlides/notesSlide1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omments/comment15.xml" ContentType="application/vnd.openxmlformats-officedocument.presentationml.comments+xml"/>
  <Override PartName="/ppt/notesSlides/notesSlide19.xml" ContentType="application/vnd.openxmlformats-officedocument.presentationml.notesSlide+xml"/>
  <Override PartName="/ppt/comments/comment16.xml" ContentType="application/vnd.openxmlformats-officedocument.presentationml.comments+xml"/>
  <Override PartName="/ppt/notesSlides/notesSlide2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omments/comment17.xml" ContentType="application/vnd.openxmlformats-officedocument.presentationml.comments+xml"/>
  <Override PartName="/ppt/notesSlides/notesSlide2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omments/comment18.xml" ContentType="application/vnd.openxmlformats-officedocument.presentationml.comments+xml"/>
  <Override PartName="/ppt/notesSlides/notesSlide22.xml" ContentType="application/vnd.openxmlformats-officedocument.presentationml.notesSlide+xml"/>
  <Override PartName="/ppt/comments/comment19.xml" ContentType="application/vnd.openxmlformats-officedocument.presentationml.comments+xml"/>
  <Override PartName="/ppt/notesSlides/notesSlide2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omments/comment20.xml" ContentType="application/vnd.openxmlformats-officedocument.presentationml.comments+xml"/>
  <Override PartName="/ppt/notesSlides/notesSlide24.xml" ContentType="application/vnd.openxmlformats-officedocument.presentationml.notesSlide+xml"/>
  <Override PartName="/ppt/comments/comment2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omments/comment22.xml" ContentType="application/vnd.openxmlformats-officedocument.presentationml.comments+xml"/>
  <Override PartName="/ppt/notesSlides/notesSlide28.xml" ContentType="application/vnd.openxmlformats-officedocument.presentationml.notesSlide+xml"/>
  <Override PartName="/ppt/comments/comment23.xml" ContentType="application/vnd.openxmlformats-officedocument.presentationml.comments+xml"/>
  <Override PartName="/ppt/notesSlides/notesSlide29.xml" ContentType="application/vnd.openxmlformats-officedocument.presentationml.notesSlide+xml"/>
  <Override PartName="/ppt/comments/comment24.xml" ContentType="application/vnd.openxmlformats-officedocument.presentationml.comment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omments/comment25.xml" ContentType="application/vnd.openxmlformats-officedocument.presentationml.comments+xml"/>
  <Override PartName="/ppt/notesSlides/notesSlide33.xml" ContentType="application/vnd.openxmlformats-officedocument.presentationml.notesSlide+xml"/>
  <Override PartName="/ppt/comments/comment26.xml" ContentType="application/vnd.openxmlformats-officedocument.presentationml.comments+xml"/>
  <Override PartName="/ppt/notesSlides/notesSlide34.xml" ContentType="application/vnd.openxmlformats-officedocument.presentationml.notesSlide+xml"/>
  <Override PartName="/ppt/comments/comment27.xml" ContentType="application/vnd.openxmlformats-officedocument.presentationml.comment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omments/comment28.xml" ContentType="application/vnd.openxmlformats-officedocument.presentationml.comments+xml"/>
  <Override PartName="/ppt/notesSlides/notesSlide38.xml" ContentType="application/vnd.openxmlformats-officedocument.presentationml.notesSlide+xml"/>
  <Override PartName="/ppt/comments/comment29.xml" ContentType="application/vnd.openxmlformats-officedocument.presentationml.comments+xml"/>
  <Override PartName="/ppt/notesSlides/notesSlide39.xml" ContentType="application/vnd.openxmlformats-officedocument.presentationml.notesSlide+xml"/>
  <Override PartName="/ppt/comments/comment30.xml" ContentType="application/vnd.openxmlformats-officedocument.presentationml.comments+xml"/>
  <Override PartName="/ppt/notesSlides/notesSlide40.xml" ContentType="application/vnd.openxmlformats-officedocument.presentationml.notesSlide+xml"/>
  <Override PartName="/ppt/comments/comment31.xml" ContentType="application/vnd.openxmlformats-officedocument.presentationml.comments+xml"/>
  <Override PartName="/ppt/notesSlides/notesSlide41.xml" ContentType="application/vnd.openxmlformats-officedocument.presentationml.notesSlide+xml"/>
  <Override PartName="/ppt/comments/comment32.xml" ContentType="application/vnd.openxmlformats-officedocument.presentationml.comments+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omments/comment33.xml" ContentType="application/vnd.openxmlformats-officedocument.presentationml.comments+xml"/>
  <Override PartName="/ppt/notesSlides/notesSlide44.xml" ContentType="application/vnd.openxmlformats-officedocument.presentationml.notesSlide+xml"/>
  <Override PartName="/ppt/comments/comment3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handoutMasterIdLst>
    <p:handoutMasterId r:id="rId48"/>
  </p:handoutMasterIdLst>
  <p:sldIdLst>
    <p:sldId id="256" r:id="rId2"/>
    <p:sldId id="3389" r:id="rId3"/>
    <p:sldId id="3390" r:id="rId4"/>
    <p:sldId id="3412" r:id="rId5"/>
    <p:sldId id="3391" r:id="rId6"/>
    <p:sldId id="3424" r:id="rId7"/>
    <p:sldId id="3392" r:id="rId8"/>
    <p:sldId id="3393" r:id="rId9"/>
    <p:sldId id="3394" r:id="rId10"/>
    <p:sldId id="3395" r:id="rId11"/>
    <p:sldId id="3396" r:id="rId12"/>
    <p:sldId id="3397" r:id="rId13"/>
    <p:sldId id="3425" r:id="rId14"/>
    <p:sldId id="3426" r:id="rId15"/>
    <p:sldId id="3398" r:id="rId16"/>
    <p:sldId id="3399" r:id="rId17"/>
    <p:sldId id="3400" r:id="rId18"/>
    <p:sldId id="3401" r:id="rId19"/>
    <p:sldId id="3402" r:id="rId20"/>
    <p:sldId id="3403" r:id="rId21"/>
    <p:sldId id="3404" r:id="rId22"/>
    <p:sldId id="3405" r:id="rId23"/>
    <p:sldId id="3406" r:id="rId24"/>
    <p:sldId id="3407" r:id="rId25"/>
    <p:sldId id="3408" r:id="rId26"/>
    <p:sldId id="3427" r:id="rId27"/>
    <p:sldId id="3428" r:id="rId28"/>
    <p:sldId id="3409" r:id="rId29"/>
    <p:sldId id="3410" r:id="rId30"/>
    <p:sldId id="3411" r:id="rId31"/>
    <p:sldId id="3429" r:id="rId32"/>
    <p:sldId id="3430" r:id="rId33"/>
    <p:sldId id="3413" r:id="rId34"/>
    <p:sldId id="3414" r:id="rId35"/>
    <p:sldId id="3415" r:id="rId36"/>
    <p:sldId id="3431" r:id="rId37"/>
    <p:sldId id="3432" r:id="rId38"/>
    <p:sldId id="3416" r:id="rId39"/>
    <p:sldId id="3417" r:id="rId40"/>
    <p:sldId id="3418" r:id="rId41"/>
    <p:sldId id="3419" r:id="rId42"/>
    <p:sldId id="3420" r:id="rId43"/>
    <p:sldId id="3433" r:id="rId44"/>
    <p:sldId id="3421" r:id="rId45"/>
    <p:sldId id="3422" r:id="rId4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ael Ximenes Borges" initials="RXB" lastIdx="1" clrIdx="0">
    <p:extLst>
      <p:ext uri="{19B8F6BF-5375-455C-9EA6-DF929625EA0E}">
        <p15:presenceInfo xmlns:p15="http://schemas.microsoft.com/office/powerpoint/2012/main" userId="S::rafael.borges@anac.gov.br::f11a3884-ddae-4818-b5e6-11cf1e8573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86" autoAdjust="0"/>
    <p:restoredTop sz="97030" autoAdjust="0"/>
  </p:normalViewPr>
  <p:slideViewPr>
    <p:cSldViewPr snapToGrid="0">
      <p:cViewPr varScale="1">
        <p:scale>
          <a:sx n="156" d="100"/>
          <a:sy n="156" d="100"/>
        </p:scale>
        <p:origin x="1256" y="1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121" d="100"/>
          <a:sy n="121" d="100"/>
        </p:scale>
        <p:origin x="5072" y="17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vitin\Desktop\statistic-survey388484%20(3).xls"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285024154589372E-2"/>
          <c:y val="0.20722361719544655"/>
          <c:w val="0.97342995169082125"/>
          <c:h val="0.64208112539177598"/>
        </c:manualLayout>
      </c:layout>
      <c:barChart>
        <c:barDir val="col"/>
        <c:grouping val="clustered"/>
        <c:varyColors val="0"/>
        <c:ser>
          <c:idx val="0"/>
          <c:order val="0"/>
          <c:tx>
            <c:strRef>
              <c:f>'results-survey388484'!$B$7</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1"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'results-survey388484'!$A$8:$A$10</c:f>
              <c:strCache>
                <c:ptCount val="2"/>
                <c:pt idx="0">
                  <c:v>Resposta</c:v>
                </c:pt>
                <c:pt idx="1">
                  <c:v>Sem resposta</c:v>
                </c:pt>
              </c:strCache>
            </c:strRef>
          </c:cat>
          <c:val>
            <c:numRef>
              <c:f>'results-survey388484'!$B$8:$B$10</c:f>
              <c:numCache>
                <c:formatCode>General</c:formatCode>
                <c:ptCount val="3"/>
                <c:pt idx="0">
                  <c:v>110</c:v>
                </c:pt>
                <c:pt idx="1">
                  <c:v>29</c:v>
                </c:pt>
              </c:numCache>
            </c:numRef>
          </c:val>
          <c:extLst>
            <c:ext xmlns:c16="http://schemas.microsoft.com/office/drawing/2014/chart" uri="{C3380CC4-5D6E-409C-BE32-E72D297353CC}">
              <c16:uniqueId val="{00000000-1C25-474F-8542-8B042CDEC0BD}"/>
            </c:ext>
          </c:extLst>
        </c:ser>
        <c:dLbls>
          <c:showLegendKey val="0"/>
          <c:showVal val="0"/>
          <c:showCatName val="0"/>
          <c:showSerName val="0"/>
          <c:showPercent val="0"/>
          <c:showBubbleSize val="0"/>
        </c:dLbls>
        <c:gapWidth val="219"/>
        <c:overlap val="-27"/>
        <c:axId val="484404480"/>
        <c:axId val="484404808"/>
      </c:barChart>
      <c:lineChart>
        <c:grouping val="standard"/>
        <c:varyColors val="0"/>
        <c:ser>
          <c:idx val="1"/>
          <c:order val="1"/>
          <c:tx>
            <c:strRef>
              <c:f>'results-survey388484'!$C$7</c:f>
              <c:strCache>
                <c:ptCount val="1"/>
                <c:pt idx="0">
                  <c:v>Percentagem</c:v>
                </c:pt>
              </c:strCache>
            </c:strRef>
          </c:tx>
          <c:spPr>
            <a:ln w="28575" cap="rnd">
              <a:solidFill>
                <a:schemeClr val="accent2"/>
              </a:solidFill>
              <a:round/>
            </a:ln>
            <a:effectLst/>
          </c:spPr>
          <c:marker>
            <c:symbol val="none"/>
          </c:marker>
          <c:cat>
            <c:strRef>
              <c:f>'results-survey388484'!$A$8:$A$10</c:f>
              <c:strCache>
                <c:ptCount val="2"/>
                <c:pt idx="0">
                  <c:v>Resposta</c:v>
                </c:pt>
                <c:pt idx="1">
                  <c:v>Sem resposta</c:v>
                </c:pt>
              </c:strCache>
            </c:strRef>
          </c:cat>
          <c:val>
            <c:numRef>
              <c:f>'results-survey388484'!$C$8:$C$10</c:f>
              <c:numCache>
                <c:formatCode>0.00%</c:formatCode>
                <c:ptCount val="3"/>
                <c:pt idx="0">
                  <c:v>0.79136690647482011</c:v>
                </c:pt>
                <c:pt idx="1">
                  <c:v>0.20860000000000001</c:v>
                </c:pt>
              </c:numCache>
            </c:numRef>
          </c:val>
          <c:smooth val="0"/>
          <c:extLst>
            <c:ext xmlns:c16="http://schemas.microsoft.com/office/drawing/2014/chart" uri="{C3380CC4-5D6E-409C-BE32-E72D297353CC}">
              <c16:uniqueId val="{00000001-1C25-474F-8542-8B042CDEC0BD}"/>
            </c:ext>
          </c:extLst>
        </c:ser>
        <c:dLbls>
          <c:showLegendKey val="0"/>
          <c:showVal val="0"/>
          <c:showCatName val="0"/>
          <c:showSerName val="0"/>
          <c:showPercent val="0"/>
          <c:showBubbleSize val="0"/>
        </c:dLbls>
        <c:marker val="1"/>
        <c:smooth val="0"/>
        <c:axId val="486109496"/>
        <c:axId val="486110808"/>
      </c:lineChart>
      <c:catAx>
        <c:axId val="48440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pt-BR"/>
          </a:p>
        </c:txPr>
        <c:crossAx val="484404808"/>
        <c:crosses val="autoZero"/>
        <c:auto val="1"/>
        <c:lblAlgn val="ctr"/>
        <c:lblOffset val="100"/>
        <c:noMultiLvlLbl val="0"/>
      </c:catAx>
      <c:valAx>
        <c:axId val="48440480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84404480"/>
        <c:crosses val="autoZero"/>
        <c:crossBetween val="between"/>
      </c:valAx>
      <c:valAx>
        <c:axId val="486110808"/>
        <c:scaling>
          <c:orientation val="minMax"/>
        </c:scaling>
        <c:delete val="1"/>
        <c:axPos val="r"/>
        <c:numFmt formatCode="0.00%" sourceLinked="1"/>
        <c:majorTickMark val="none"/>
        <c:minorTickMark val="none"/>
        <c:tickLblPos val="nextTo"/>
        <c:crossAx val="486109496"/>
        <c:crosses val="max"/>
        <c:crossBetween val="between"/>
      </c:valAx>
      <c:catAx>
        <c:axId val="486109496"/>
        <c:scaling>
          <c:orientation val="minMax"/>
        </c:scaling>
        <c:delete val="1"/>
        <c:axPos val="b"/>
        <c:numFmt formatCode="General" sourceLinked="1"/>
        <c:majorTickMark val="none"/>
        <c:minorTickMark val="none"/>
        <c:tickLblPos val="nextTo"/>
        <c:crossAx val="48611080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518518518518517E-2"/>
          <c:y val="3.4584463019251374E-2"/>
          <c:w val="0.9038907115777195"/>
          <c:h val="0.88989569733557261"/>
        </c:manualLayout>
      </c:layout>
      <c:barChart>
        <c:barDir val="col"/>
        <c:grouping val="clustered"/>
        <c:varyColors val="0"/>
        <c:ser>
          <c:idx val="0"/>
          <c:order val="0"/>
          <c:tx>
            <c:strRef>
              <c:f>'results-survey388484'!$B$349</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'results-survey388484'!$A$350:$A$352</c:f>
              <c:strCache>
                <c:ptCount val="2"/>
                <c:pt idx="0">
                  <c:v>Resposta</c:v>
                </c:pt>
                <c:pt idx="1">
                  <c:v>Sem resposta</c:v>
                </c:pt>
              </c:strCache>
            </c:strRef>
          </c:cat>
          <c:val>
            <c:numRef>
              <c:f>'results-survey388484'!$B$350:$B$352</c:f>
              <c:numCache>
                <c:formatCode>General</c:formatCode>
                <c:ptCount val="3"/>
                <c:pt idx="0">
                  <c:v>28</c:v>
                </c:pt>
                <c:pt idx="1">
                  <c:v>111</c:v>
                </c:pt>
              </c:numCache>
            </c:numRef>
          </c:val>
          <c:extLst>
            <c:ext xmlns:c16="http://schemas.microsoft.com/office/drawing/2014/chart" uri="{C3380CC4-5D6E-409C-BE32-E72D297353CC}">
              <c16:uniqueId val="{00000000-DB07-AE4F-A26B-9A27EBF18BED}"/>
            </c:ext>
          </c:extLst>
        </c:ser>
        <c:dLbls>
          <c:showLegendKey val="0"/>
          <c:showVal val="0"/>
          <c:showCatName val="0"/>
          <c:showSerName val="0"/>
          <c:showPercent val="0"/>
          <c:showBubbleSize val="0"/>
        </c:dLbls>
        <c:gapWidth val="219"/>
        <c:overlap val="-27"/>
        <c:axId val="594464680"/>
        <c:axId val="594462712"/>
      </c:barChart>
      <c:lineChart>
        <c:grouping val="standard"/>
        <c:varyColors val="0"/>
        <c:ser>
          <c:idx val="1"/>
          <c:order val="1"/>
          <c:tx>
            <c:strRef>
              <c:f>'results-survey388484'!$C$349</c:f>
              <c:strCache>
                <c:ptCount val="1"/>
                <c:pt idx="0">
                  <c:v>Percentagem</c:v>
                </c:pt>
              </c:strCache>
            </c:strRef>
          </c:tx>
          <c:spPr>
            <a:ln w="28575" cap="rnd">
              <a:solidFill>
                <a:schemeClr val="accent2"/>
              </a:solidFill>
              <a:round/>
            </a:ln>
            <a:effectLst/>
          </c:spPr>
          <c:marker>
            <c:symbol val="none"/>
          </c:marker>
          <c:cat>
            <c:strRef>
              <c:f>'results-survey388484'!$A$350:$A$352</c:f>
              <c:strCache>
                <c:ptCount val="2"/>
                <c:pt idx="0">
                  <c:v>Resposta</c:v>
                </c:pt>
                <c:pt idx="1">
                  <c:v>Sem resposta</c:v>
                </c:pt>
              </c:strCache>
            </c:strRef>
          </c:cat>
          <c:val>
            <c:numRef>
              <c:f>'results-survey388484'!$C$350:$C$352</c:f>
              <c:numCache>
                <c:formatCode>0.00%</c:formatCode>
                <c:ptCount val="3"/>
                <c:pt idx="0">
                  <c:v>0.20143884892086331</c:v>
                </c:pt>
                <c:pt idx="1">
                  <c:v>0.79856115107913672</c:v>
                </c:pt>
              </c:numCache>
            </c:numRef>
          </c:val>
          <c:smooth val="0"/>
          <c:extLst>
            <c:ext xmlns:c16="http://schemas.microsoft.com/office/drawing/2014/chart" uri="{C3380CC4-5D6E-409C-BE32-E72D297353CC}">
              <c16:uniqueId val="{00000001-DB07-AE4F-A26B-9A27EBF18BED}"/>
            </c:ext>
          </c:extLst>
        </c:ser>
        <c:dLbls>
          <c:showLegendKey val="0"/>
          <c:showVal val="0"/>
          <c:showCatName val="0"/>
          <c:showSerName val="0"/>
          <c:showPercent val="0"/>
          <c:showBubbleSize val="0"/>
        </c:dLbls>
        <c:marker val="1"/>
        <c:smooth val="0"/>
        <c:axId val="594465336"/>
        <c:axId val="594462384"/>
      </c:lineChart>
      <c:catAx>
        <c:axId val="594464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pt-BR"/>
          </a:p>
        </c:txPr>
        <c:crossAx val="594462712"/>
        <c:crosses val="autoZero"/>
        <c:auto val="1"/>
        <c:lblAlgn val="ctr"/>
        <c:lblOffset val="100"/>
        <c:noMultiLvlLbl val="0"/>
      </c:catAx>
      <c:valAx>
        <c:axId val="59446271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94464680"/>
        <c:crosses val="autoZero"/>
        <c:crossBetween val="between"/>
      </c:valAx>
      <c:valAx>
        <c:axId val="594462384"/>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pt-BR"/>
          </a:p>
        </c:txPr>
        <c:crossAx val="594465336"/>
        <c:crosses val="max"/>
        <c:crossBetween val="between"/>
      </c:valAx>
      <c:catAx>
        <c:axId val="594465336"/>
        <c:scaling>
          <c:orientation val="minMax"/>
        </c:scaling>
        <c:delete val="1"/>
        <c:axPos val="b"/>
        <c:numFmt formatCode="General" sourceLinked="1"/>
        <c:majorTickMark val="none"/>
        <c:minorTickMark val="none"/>
        <c:tickLblPos val="nextTo"/>
        <c:crossAx val="594462384"/>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862423447069119E-2"/>
          <c:y val="0.10908485111345366"/>
          <c:w val="0.91863617308253132"/>
          <c:h val="0.83985021530224613"/>
        </c:manualLayout>
      </c:layout>
      <c:barChart>
        <c:barDir val="col"/>
        <c:grouping val="clustered"/>
        <c:varyColors val="0"/>
        <c:ser>
          <c:idx val="0"/>
          <c:order val="0"/>
          <c:tx>
            <c:strRef>
              <c:f>'results-survey388484'!$B$388</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'results-survey388484'!$A$389:$A$391</c:f>
              <c:strCache>
                <c:ptCount val="2"/>
                <c:pt idx="0">
                  <c:v>Resposta</c:v>
                </c:pt>
                <c:pt idx="1">
                  <c:v>Sem resposta</c:v>
                </c:pt>
              </c:strCache>
            </c:strRef>
          </c:cat>
          <c:val>
            <c:numRef>
              <c:f>'results-survey388484'!$B$389:$B$391</c:f>
              <c:numCache>
                <c:formatCode>General</c:formatCode>
                <c:ptCount val="3"/>
                <c:pt idx="0">
                  <c:v>26</c:v>
                </c:pt>
                <c:pt idx="1">
                  <c:v>113</c:v>
                </c:pt>
              </c:numCache>
            </c:numRef>
          </c:val>
          <c:extLst>
            <c:ext xmlns:c16="http://schemas.microsoft.com/office/drawing/2014/chart" uri="{C3380CC4-5D6E-409C-BE32-E72D297353CC}">
              <c16:uniqueId val="{00000000-B594-2741-BD64-88892E42DCFE}"/>
            </c:ext>
          </c:extLst>
        </c:ser>
        <c:dLbls>
          <c:showLegendKey val="0"/>
          <c:showVal val="0"/>
          <c:showCatName val="0"/>
          <c:showSerName val="0"/>
          <c:showPercent val="0"/>
          <c:showBubbleSize val="0"/>
        </c:dLbls>
        <c:gapWidth val="219"/>
        <c:overlap val="-27"/>
        <c:axId val="485113672"/>
        <c:axId val="485114000"/>
      </c:barChart>
      <c:lineChart>
        <c:grouping val="standard"/>
        <c:varyColors val="0"/>
        <c:ser>
          <c:idx val="1"/>
          <c:order val="1"/>
          <c:tx>
            <c:strRef>
              <c:f>'results-survey388484'!$C$388</c:f>
              <c:strCache>
                <c:ptCount val="1"/>
                <c:pt idx="0">
                  <c:v>Percentagem</c:v>
                </c:pt>
              </c:strCache>
            </c:strRef>
          </c:tx>
          <c:spPr>
            <a:ln w="28575" cap="rnd">
              <a:solidFill>
                <a:schemeClr val="accent2"/>
              </a:solidFill>
              <a:round/>
            </a:ln>
            <a:effectLst/>
          </c:spPr>
          <c:marker>
            <c:symbol val="none"/>
          </c:marker>
          <c:cat>
            <c:strRef>
              <c:f>'results-survey388484'!$A$389:$A$391</c:f>
              <c:strCache>
                <c:ptCount val="2"/>
                <c:pt idx="0">
                  <c:v>Resposta</c:v>
                </c:pt>
                <c:pt idx="1">
                  <c:v>Sem resposta</c:v>
                </c:pt>
              </c:strCache>
            </c:strRef>
          </c:cat>
          <c:val>
            <c:numRef>
              <c:f>'results-survey388484'!$C$389:$C$391</c:f>
              <c:numCache>
                <c:formatCode>0.00%</c:formatCode>
                <c:ptCount val="3"/>
                <c:pt idx="0">
                  <c:v>0.18705035971223022</c:v>
                </c:pt>
                <c:pt idx="1">
                  <c:v>0.81294964028776984</c:v>
                </c:pt>
              </c:numCache>
            </c:numRef>
          </c:val>
          <c:smooth val="0"/>
          <c:extLst>
            <c:ext xmlns:c16="http://schemas.microsoft.com/office/drawing/2014/chart" uri="{C3380CC4-5D6E-409C-BE32-E72D297353CC}">
              <c16:uniqueId val="{00000001-B594-2741-BD64-88892E42DCFE}"/>
            </c:ext>
          </c:extLst>
        </c:ser>
        <c:dLbls>
          <c:showLegendKey val="0"/>
          <c:showVal val="0"/>
          <c:showCatName val="0"/>
          <c:showSerName val="0"/>
          <c:showPercent val="0"/>
          <c:showBubbleSize val="0"/>
        </c:dLbls>
        <c:marker val="1"/>
        <c:smooth val="0"/>
        <c:axId val="485110720"/>
        <c:axId val="485109736"/>
      </c:lineChart>
      <c:catAx>
        <c:axId val="485113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pt-BR"/>
          </a:p>
        </c:txPr>
        <c:crossAx val="485114000"/>
        <c:crosses val="autoZero"/>
        <c:auto val="1"/>
        <c:lblAlgn val="ctr"/>
        <c:lblOffset val="100"/>
        <c:noMultiLvlLbl val="0"/>
      </c:catAx>
      <c:valAx>
        <c:axId val="48511400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85113672"/>
        <c:crosses val="autoZero"/>
        <c:crossBetween val="between"/>
      </c:valAx>
      <c:valAx>
        <c:axId val="485109736"/>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pt-BR"/>
          </a:p>
        </c:txPr>
        <c:crossAx val="485110720"/>
        <c:crosses val="max"/>
        <c:crossBetween val="between"/>
      </c:valAx>
      <c:catAx>
        <c:axId val="485110720"/>
        <c:scaling>
          <c:orientation val="minMax"/>
        </c:scaling>
        <c:delete val="1"/>
        <c:axPos val="b"/>
        <c:numFmt formatCode="General" sourceLinked="1"/>
        <c:majorTickMark val="none"/>
        <c:minorTickMark val="none"/>
        <c:tickLblPos val="nextTo"/>
        <c:crossAx val="48510973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232793817439486E-2"/>
          <c:y val="0.21045244956708664"/>
          <c:w val="0.83183061752697585"/>
          <c:h val="0.73602700684915023"/>
        </c:manualLayout>
      </c:layout>
      <c:barChart>
        <c:barDir val="col"/>
        <c:grouping val="clustered"/>
        <c:varyColors val="0"/>
        <c:ser>
          <c:idx val="0"/>
          <c:order val="0"/>
          <c:tx>
            <c:strRef>
              <c:f>'results-survey388484'!$B$426</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'results-survey388484'!$A$427:$A$429</c:f>
              <c:strCache>
                <c:ptCount val="2"/>
                <c:pt idx="0">
                  <c:v>Resposta</c:v>
                </c:pt>
                <c:pt idx="1">
                  <c:v>Sem resposta</c:v>
                </c:pt>
              </c:strCache>
            </c:strRef>
          </c:cat>
          <c:val>
            <c:numRef>
              <c:f>'results-survey388484'!$B$427:$B$429</c:f>
              <c:numCache>
                <c:formatCode>General</c:formatCode>
                <c:ptCount val="3"/>
                <c:pt idx="0">
                  <c:v>28</c:v>
                </c:pt>
                <c:pt idx="1">
                  <c:v>111</c:v>
                </c:pt>
              </c:numCache>
            </c:numRef>
          </c:val>
          <c:extLst>
            <c:ext xmlns:c16="http://schemas.microsoft.com/office/drawing/2014/chart" uri="{C3380CC4-5D6E-409C-BE32-E72D297353CC}">
              <c16:uniqueId val="{00000000-F4A8-964E-B9B8-216BEBE6CDDF}"/>
            </c:ext>
          </c:extLst>
        </c:ser>
        <c:dLbls>
          <c:showLegendKey val="0"/>
          <c:showVal val="0"/>
          <c:showCatName val="0"/>
          <c:showSerName val="0"/>
          <c:showPercent val="0"/>
          <c:showBubbleSize val="0"/>
        </c:dLbls>
        <c:gapWidth val="219"/>
        <c:overlap val="-27"/>
        <c:axId val="594556960"/>
        <c:axId val="594558928"/>
      </c:barChart>
      <c:lineChart>
        <c:grouping val="standard"/>
        <c:varyColors val="0"/>
        <c:ser>
          <c:idx val="1"/>
          <c:order val="1"/>
          <c:tx>
            <c:strRef>
              <c:f>'results-survey388484'!$C$426</c:f>
              <c:strCache>
                <c:ptCount val="1"/>
                <c:pt idx="0">
                  <c:v>Percentagem</c:v>
                </c:pt>
              </c:strCache>
            </c:strRef>
          </c:tx>
          <c:spPr>
            <a:ln w="28575" cap="rnd">
              <a:solidFill>
                <a:schemeClr val="accent2"/>
              </a:solidFill>
              <a:round/>
            </a:ln>
            <a:effectLst/>
          </c:spPr>
          <c:marker>
            <c:symbol val="none"/>
          </c:marker>
          <c:cat>
            <c:strRef>
              <c:f>'results-survey388484'!$A$427:$A$429</c:f>
              <c:strCache>
                <c:ptCount val="2"/>
                <c:pt idx="0">
                  <c:v>Resposta</c:v>
                </c:pt>
                <c:pt idx="1">
                  <c:v>Sem resposta</c:v>
                </c:pt>
              </c:strCache>
            </c:strRef>
          </c:cat>
          <c:val>
            <c:numRef>
              <c:f>'results-survey388484'!$C$427:$C$429</c:f>
              <c:numCache>
                <c:formatCode>0.00%</c:formatCode>
                <c:ptCount val="3"/>
                <c:pt idx="0">
                  <c:v>0.20143884892086331</c:v>
                </c:pt>
                <c:pt idx="1">
                  <c:v>0.79859999999999998</c:v>
                </c:pt>
              </c:numCache>
            </c:numRef>
          </c:val>
          <c:smooth val="0"/>
          <c:extLst>
            <c:ext xmlns:c16="http://schemas.microsoft.com/office/drawing/2014/chart" uri="{C3380CC4-5D6E-409C-BE32-E72D297353CC}">
              <c16:uniqueId val="{00000001-F4A8-964E-B9B8-216BEBE6CDDF}"/>
            </c:ext>
          </c:extLst>
        </c:ser>
        <c:dLbls>
          <c:showLegendKey val="0"/>
          <c:showVal val="0"/>
          <c:showCatName val="0"/>
          <c:showSerName val="0"/>
          <c:showPercent val="0"/>
          <c:showBubbleSize val="0"/>
        </c:dLbls>
        <c:marker val="1"/>
        <c:smooth val="0"/>
        <c:axId val="594554664"/>
        <c:axId val="594561224"/>
      </c:lineChart>
      <c:catAx>
        <c:axId val="594556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pt-BR"/>
          </a:p>
        </c:txPr>
        <c:crossAx val="594558928"/>
        <c:crosses val="autoZero"/>
        <c:auto val="1"/>
        <c:lblAlgn val="ctr"/>
        <c:lblOffset val="100"/>
        <c:noMultiLvlLbl val="0"/>
      </c:catAx>
      <c:valAx>
        <c:axId val="59455892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94556960"/>
        <c:crosses val="autoZero"/>
        <c:crossBetween val="between"/>
      </c:valAx>
      <c:valAx>
        <c:axId val="594561224"/>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pt-BR"/>
          </a:p>
        </c:txPr>
        <c:crossAx val="594554664"/>
        <c:crosses val="max"/>
        <c:crossBetween val="between"/>
      </c:valAx>
      <c:catAx>
        <c:axId val="594554664"/>
        <c:scaling>
          <c:orientation val="minMax"/>
        </c:scaling>
        <c:delete val="1"/>
        <c:axPos val="b"/>
        <c:numFmt formatCode="General" sourceLinked="1"/>
        <c:majorTickMark val="none"/>
        <c:minorTickMark val="none"/>
        <c:tickLblPos val="nextTo"/>
        <c:crossAx val="594561224"/>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'results-survey388484'!$B$464</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'results-survey388484'!$A$465:$A$467</c:f>
              <c:strCache>
                <c:ptCount val="3"/>
                <c:pt idx="0">
                  <c:v>Sim</c:v>
                </c:pt>
                <c:pt idx="1">
                  <c:v>Não</c:v>
                </c:pt>
                <c:pt idx="2">
                  <c:v>Sem resposta</c:v>
                </c:pt>
              </c:strCache>
            </c:strRef>
          </c:cat>
          <c:val>
            <c:numRef>
              <c:f>'results-survey388484'!$B$465:$B$467</c:f>
              <c:numCache>
                <c:formatCode>General</c:formatCode>
                <c:ptCount val="3"/>
                <c:pt idx="0">
                  <c:v>13</c:v>
                </c:pt>
                <c:pt idx="1">
                  <c:v>22</c:v>
                </c:pt>
                <c:pt idx="2">
                  <c:v>104</c:v>
                </c:pt>
              </c:numCache>
            </c:numRef>
          </c:val>
          <c:extLst>
            <c:ext xmlns:c16="http://schemas.microsoft.com/office/drawing/2014/chart" uri="{C3380CC4-5D6E-409C-BE32-E72D297353CC}">
              <c16:uniqueId val="{00000000-BC04-FE46-800D-026DE93F0E0D}"/>
            </c:ext>
          </c:extLst>
        </c:ser>
        <c:dLbls>
          <c:showLegendKey val="0"/>
          <c:showVal val="0"/>
          <c:showCatName val="0"/>
          <c:showSerName val="0"/>
          <c:showPercent val="0"/>
          <c:showBubbleSize val="0"/>
        </c:dLbls>
        <c:gapWidth val="219"/>
        <c:overlap val="-27"/>
        <c:axId val="485106128"/>
        <c:axId val="485106456"/>
      </c:barChart>
      <c:lineChart>
        <c:grouping val="standard"/>
        <c:varyColors val="0"/>
        <c:ser>
          <c:idx val="1"/>
          <c:order val="1"/>
          <c:tx>
            <c:strRef>
              <c:f>'results-survey388484'!$C$464</c:f>
              <c:strCache>
                <c:ptCount val="1"/>
                <c:pt idx="0">
                  <c:v>Percentagem</c:v>
                </c:pt>
              </c:strCache>
            </c:strRef>
          </c:tx>
          <c:spPr>
            <a:ln w="28575" cap="rnd">
              <a:solidFill>
                <a:schemeClr val="accent2"/>
              </a:solidFill>
              <a:round/>
            </a:ln>
            <a:effectLst/>
          </c:spPr>
          <c:marker>
            <c:symbol val="none"/>
          </c:marker>
          <c:cat>
            <c:strRef>
              <c:f>'results-survey388484'!$A$465:$A$467</c:f>
              <c:strCache>
                <c:ptCount val="3"/>
                <c:pt idx="0">
                  <c:v>Sim</c:v>
                </c:pt>
                <c:pt idx="1">
                  <c:v>Não</c:v>
                </c:pt>
                <c:pt idx="2">
                  <c:v>Sem resposta</c:v>
                </c:pt>
              </c:strCache>
            </c:strRef>
          </c:cat>
          <c:val>
            <c:numRef>
              <c:f>'results-survey388484'!$C$465:$C$467</c:f>
              <c:numCache>
                <c:formatCode>0.00%</c:formatCode>
                <c:ptCount val="3"/>
                <c:pt idx="0">
                  <c:v>9.3525179856115109E-2</c:v>
                </c:pt>
                <c:pt idx="1">
                  <c:v>0.15827338129496402</c:v>
                </c:pt>
                <c:pt idx="2">
                  <c:v>0.74820143884892087</c:v>
                </c:pt>
              </c:numCache>
            </c:numRef>
          </c:val>
          <c:smooth val="0"/>
          <c:extLst>
            <c:ext xmlns:c16="http://schemas.microsoft.com/office/drawing/2014/chart" uri="{C3380CC4-5D6E-409C-BE32-E72D297353CC}">
              <c16:uniqueId val="{00000001-BC04-FE46-800D-026DE93F0E0D}"/>
            </c:ext>
          </c:extLst>
        </c:ser>
        <c:dLbls>
          <c:showLegendKey val="0"/>
          <c:showVal val="0"/>
          <c:showCatName val="0"/>
          <c:showSerName val="0"/>
          <c:showPercent val="0"/>
          <c:showBubbleSize val="0"/>
        </c:dLbls>
        <c:marker val="1"/>
        <c:smooth val="0"/>
        <c:axId val="485107440"/>
        <c:axId val="485104488"/>
      </c:lineChart>
      <c:catAx>
        <c:axId val="485106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485106456"/>
        <c:crosses val="autoZero"/>
        <c:auto val="1"/>
        <c:lblAlgn val="ctr"/>
        <c:lblOffset val="100"/>
        <c:noMultiLvlLbl val="0"/>
      </c:catAx>
      <c:valAx>
        <c:axId val="48510645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85106128"/>
        <c:crosses val="autoZero"/>
        <c:crossBetween val="between"/>
      </c:valAx>
      <c:valAx>
        <c:axId val="485104488"/>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pt-BR"/>
          </a:p>
        </c:txPr>
        <c:crossAx val="485107440"/>
        <c:crosses val="max"/>
        <c:crossBetween val="between"/>
      </c:valAx>
      <c:catAx>
        <c:axId val="485107440"/>
        <c:scaling>
          <c:orientation val="minMax"/>
        </c:scaling>
        <c:delete val="1"/>
        <c:axPos val="b"/>
        <c:numFmt formatCode="General" sourceLinked="1"/>
        <c:majorTickMark val="none"/>
        <c:minorTickMark val="none"/>
        <c:tickLblPos val="nextTo"/>
        <c:crossAx val="48510448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579815543890346E-2"/>
          <c:y val="7.1301289913328944E-2"/>
          <c:w val="0.91684219160104985"/>
          <c:h val="0.7152329791472003"/>
        </c:manualLayout>
      </c:layout>
      <c:barChart>
        <c:barDir val="col"/>
        <c:grouping val="clustered"/>
        <c:varyColors val="0"/>
        <c:ser>
          <c:idx val="0"/>
          <c:order val="0"/>
          <c:tx>
            <c:strRef>
              <c:f>'results-survey388484'!$B$128</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'results-survey388484'!$A$129:$A$139</c:f>
              <c:strCache>
                <c:ptCount val="11"/>
                <c:pt idx="0">
                  <c:v>Administrador aeroportuário </c:v>
                </c:pt>
                <c:pt idx="1">
                  <c:v>Controle de tráfego aéreo </c:v>
                </c:pt>
                <c:pt idx="2">
                  <c:v>Centro de instrução de aviação civil </c:v>
                </c:pt>
                <c:pt idx="3">
                  <c:v>Fabricante de produto aeronáutico</c:v>
                </c:pt>
                <c:pt idx="4">
                  <c:v>Investigação de acidente aeronáutico</c:v>
                </c:pt>
                <c:pt idx="5">
                  <c:v>Operador aéreo </c:v>
                </c:pt>
                <c:pt idx="6">
                  <c:v>Pessoal de aviação civil</c:v>
                </c:pt>
                <c:pt idx="7">
                  <c:v>Proprietário de aeronave </c:v>
                </c:pt>
                <c:pt idx="8">
                  <c:v>Organização de manutenção de produto aeronáutico </c:v>
                </c:pt>
                <c:pt idx="9">
                  <c:v>Outros</c:v>
                </c:pt>
                <c:pt idx="10">
                  <c:v>Sem resposta</c:v>
                </c:pt>
              </c:strCache>
            </c:strRef>
          </c:cat>
          <c:val>
            <c:numRef>
              <c:f>'results-survey388484'!$B$129:$B$139</c:f>
              <c:numCache>
                <c:formatCode>General</c:formatCode>
                <c:ptCount val="11"/>
                <c:pt idx="0">
                  <c:v>5</c:v>
                </c:pt>
                <c:pt idx="1">
                  <c:v>0</c:v>
                </c:pt>
                <c:pt idx="2">
                  <c:v>12</c:v>
                </c:pt>
                <c:pt idx="3">
                  <c:v>5</c:v>
                </c:pt>
                <c:pt idx="4">
                  <c:v>2</c:v>
                </c:pt>
                <c:pt idx="5">
                  <c:v>25</c:v>
                </c:pt>
                <c:pt idx="6">
                  <c:v>42</c:v>
                </c:pt>
                <c:pt idx="7">
                  <c:v>25</c:v>
                </c:pt>
                <c:pt idx="8">
                  <c:v>10</c:v>
                </c:pt>
                <c:pt idx="9">
                  <c:v>25</c:v>
                </c:pt>
                <c:pt idx="10">
                  <c:v>34</c:v>
                </c:pt>
              </c:numCache>
            </c:numRef>
          </c:val>
          <c:extLst>
            <c:ext xmlns:c16="http://schemas.microsoft.com/office/drawing/2014/chart" uri="{C3380CC4-5D6E-409C-BE32-E72D297353CC}">
              <c16:uniqueId val="{00000000-B1C0-F043-BD41-DDCCA779E477}"/>
            </c:ext>
          </c:extLst>
        </c:ser>
        <c:dLbls>
          <c:showLegendKey val="0"/>
          <c:showVal val="0"/>
          <c:showCatName val="0"/>
          <c:showSerName val="0"/>
          <c:showPercent val="0"/>
          <c:showBubbleSize val="0"/>
        </c:dLbls>
        <c:gapWidth val="219"/>
        <c:overlap val="-27"/>
        <c:axId val="602465944"/>
        <c:axId val="602466272"/>
      </c:barChart>
      <c:lineChart>
        <c:grouping val="standard"/>
        <c:varyColors val="0"/>
        <c:ser>
          <c:idx val="1"/>
          <c:order val="1"/>
          <c:tx>
            <c:strRef>
              <c:f>'results-survey388484'!$C$128</c:f>
              <c:strCache>
                <c:ptCount val="1"/>
                <c:pt idx="0">
                  <c:v>Percentagem</c:v>
                </c:pt>
              </c:strCache>
            </c:strRef>
          </c:tx>
          <c:spPr>
            <a:ln w="28575" cap="rnd">
              <a:solidFill>
                <a:schemeClr val="accent2"/>
              </a:solidFill>
              <a:round/>
            </a:ln>
            <a:effectLst/>
          </c:spPr>
          <c:marker>
            <c:symbol val="none"/>
          </c:marker>
          <c:cat>
            <c:strRef>
              <c:f>'results-survey388484'!$A$129:$A$139</c:f>
              <c:strCache>
                <c:ptCount val="11"/>
                <c:pt idx="0">
                  <c:v>Administrador aeroportuário </c:v>
                </c:pt>
                <c:pt idx="1">
                  <c:v>Controle de tráfego aéreo </c:v>
                </c:pt>
                <c:pt idx="2">
                  <c:v>Centro de instrução de aviação civil </c:v>
                </c:pt>
                <c:pt idx="3">
                  <c:v>Fabricante de produto aeronáutico</c:v>
                </c:pt>
                <c:pt idx="4">
                  <c:v>Investigação de acidente aeronáutico</c:v>
                </c:pt>
                <c:pt idx="5">
                  <c:v>Operador aéreo </c:v>
                </c:pt>
                <c:pt idx="6">
                  <c:v>Pessoal de aviação civil</c:v>
                </c:pt>
                <c:pt idx="7">
                  <c:v>Proprietário de aeronave </c:v>
                </c:pt>
                <c:pt idx="8">
                  <c:v>Organização de manutenção de produto aeronáutico </c:v>
                </c:pt>
                <c:pt idx="9">
                  <c:v>Outros</c:v>
                </c:pt>
                <c:pt idx="10">
                  <c:v>Sem resposta</c:v>
                </c:pt>
              </c:strCache>
            </c:strRef>
          </c:cat>
          <c:val>
            <c:numRef>
              <c:f>'results-survey388484'!$C$129:$C$139</c:f>
              <c:numCache>
                <c:formatCode>0.00%</c:formatCode>
                <c:ptCount val="11"/>
                <c:pt idx="0">
                  <c:v>3.5971223021582732E-2</c:v>
                </c:pt>
                <c:pt idx="1">
                  <c:v>0</c:v>
                </c:pt>
                <c:pt idx="2">
                  <c:v>8.6330935251798552E-2</c:v>
                </c:pt>
                <c:pt idx="3">
                  <c:v>3.5971223021582732E-2</c:v>
                </c:pt>
                <c:pt idx="4">
                  <c:v>1.4388489208633094E-2</c:v>
                </c:pt>
                <c:pt idx="5">
                  <c:v>0.17985611510791366</c:v>
                </c:pt>
                <c:pt idx="6">
                  <c:v>0.30215827338129497</c:v>
                </c:pt>
                <c:pt idx="7">
                  <c:v>0.17985611510791366</c:v>
                </c:pt>
                <c:pt idx="8">
                  <c:v>7.1942446043165464E-2</c:v>
                </c:pt>
                <c:pt idx="9">
                  <c:v>0.17985611510791366</c:v>
                </c:pt>
                <c:pt idx="10">
                  <c:v>0.2446043165467626</c:v>
                </c:pt>
              </c:numCache>
            </c:numRef>
          </c:val>
          <c:smooth val="0"/>
          <c:extLst>
            <c:ext xmlns:c16="http://schemas.microsoft.com/office/drawing/2014/chart" uri="{C3380CC4-5D6E-409C-BE32-E72D297353CC}">
              <c16:uniqueId val="{00000001-B1C0-F043-BD41-DDCCA779E477}"/>
            </c:ext>
          </c:extLst>
        </c:ser>
        <c:dLbls>
          <c:showLegendKey val="0"/>
          <c:showVal val="0"/>
          <c:showCatName val="0"/>
          <c:showSerName val="0"/>
          <c:showPercent val="0"/>
          <c:showBubbleSize val="0"/>
        </c:dLbls>
        <c:marker val="1"/>
        <c:smooth val="0"/>
        <c:axId val="591615360"/>
        <c:axId val="591614048"/>
      </c:lineChart>
      <c:catAx>
        <c:axId val="602465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pt-BR"/>
          </a:p>
        </c:txPr>
        <c:crossAx val="602466272"/>
        <c:crosses val="autoZero"/>
        <c:auto val="1"/>
        <c:lblAlgn val="ctr"/>
        <c:lblOffset val="100"/>
        <c:noMultiLvlLbl val="0"/>
      </c:catAx>
      <c:valAx>
        <c:axId val="60246627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02465944"/>
        <c:crosses val="autoZero"/>
        <c:crossBetween val="between"/>
      </c:valAx>
      <c:valAx>
        <c:axId val="591614048"/>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pt-BR"/>
          </a:p>
        </c:txPr>
        <c:crossAx val="591615360"/>
        <c:crosses val="max"/>
        <c:crossBetween val="between"/>
      </c:valAx>
      <c:catAx>
        <c:axId val="591615360"/>
        <c:scaling>
          <c:orientation val="minMax"/>
        </c:scaling>
        <c:delete val="1"/>
        <c:axPos val="b"/>
        <c:numFmt formatCode="General" sourceLinked="1"/>
        <c:majorTickMark val="none"/>
        <c:minorTickMark val="none"/>
        <c:tickLblPos val="nextTo"/>
        <c:crossAx val="59161404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legend>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442840478273548E-2"/>
          <c:y val="0.30866359269839366"/>
          <c:w val="0.85332175925925924"/>
          <c:h val="0.54244765147218388"/>
        </c:manualLayout>
      </c:layout>
      <c:barChart>
        <c:barDir val="col"/>
        <c:grouping val="clustered"/>
        <c:varyColors val="0"/>
        <c:ser>
          <c:idx val="0"/>
          <c:order val="0"/>
          <c:tx>
            <c:strRef>
              <c:f>'results-survey388484'!$B$171</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'results-survey388484'!$A$172:$A$174</c:f>
              <c:strCache>
                <c:ptCount val="2"/>
                <c:pt idx="0">
                  <c:v>Resposta</c:v>
                </c:pt>
                <c:pt idx="1">
                  <c:v>Sem resposta</c:v>
                </c:pt>
              </c:strCache>
            </c:strRef>
          </c:cat>
          <c:val>
            <c:numRef>
              <c:f>'results-survey388484'!$B$172:$B$174</c:f>
              <c:numCache>
                <c:formatCode>General</c:formatCode>
                <c:ptCount val="3"/>
                <c:pt idx="0">
                  <c:v>33</c:v>
                </c:pt>
                <c:pt idx="1">
                  <c:v>106</c:v>
                </c:pt>
              </c:numCache>
            </c:numRef>
          </c:val>
          <c:extLst>
            <c:ext xmlns:c16="http://schemas.microsoft.com/office/drawing/2014/chart" uri="{C3380CC4-5D6E-409C-BE32-E72D297353CC}">
              <c16:uniqueId val="{00000000-1D9B-D84D-BA49-41467F278C1B}"/>
            </c:ext>
          </c:extLst>
        </c:ser>
        <c:dLbls>
          <c:showLegendKey val="0"/>
          <c:showVal val="0"/>
          <c:showCatName val="0"/>
          <c:showSerName val="0"/>
          <c:showPercent val="0"/>
          <c:showBubbleSize val="0"/>
        </c:dLbls>
        <c:gapWidth val="219"/>
        <c:overlap val="-27"/>
        <c:axId val="384136720"/>
        <c:axId val="384137048"/>
      </c:barChart>
      <c:lineChart>
        <c:grouping val="standard"/>
        <c:varyColors val="0"/>
        <c:ser>
          <c:idx val="1"/>
          <c:order val="1"/>
          <c:tx>
            <c:strRef>
              <c:f>'results-survey388484'!$C$171</c:f>
              <c:strCache>
                <c:ptCount val="1"/>
                <c:pt idx="0">
                  <c:v>Percentagem</c:v>
                </c:pt>
              </c:strCache>
            </c:strRef>
          </c:tx>
          <c:spPr>
            <a:ln w="28575" cap="rnd">
              <a:solidFill>
                <a:schemeClr val="accent2"/>
              </a:solidFill>
              <a:round/>
            </a:ln>
            <a:effectLst/>
          </c:spPr>
          <c:marker>
            <c:symbol val="none"/>
          </c:marker>
          <c:cat>
            <c:strRef>
              <c:f>'results-survey388484'!$A$172:$A$174</c:f>
              <c:strCache>
                <c:ptCount val="2"/>
                <c:pt idx="0">
                  <c:v>Resposta</c:v>
                </c:pt>
                <c:pt idx="1">
                  <c:v>Sem resposta</c:v>
                </c:pt>
              </c:strCache>
            </c:strRef>
          </c:cat>
          <c:val>
            <c:numRef>
              <c:f>'results-survey388484'!$C$172:$C$174</c:f>
              <c:numCache>
                <c:formatCode>0.00%</c:formatCode>
                <c:ptCount val="3"/>
                <c:pt idx="0">
                  <c:v>0.23741007194244604</c:v>
                </c:pt>
                <c:pt idx="1">
                  <c:v>0.76258992805755399</c:v>
                </c:pt>
              </c:numCache>
            </c:numRef>
          </c:val>
          <c:smooth val="0"/>
          <c:extLst>
            <c:ext xmlns:c16="http://schemas.microsoft.com/office/drawing/2014/chart" uri="{C3380CC4-5D6E-409C-BE32-E72D297353CC}">
              <c16:uniqueId val="{00000001-1D9B-D84D-BA49-41467F278C1B}"/>
            </c:ext>
          </c:extLst>
        </c:ser>
        <c:dLbls>
          <c:showLegendKey val="0"/>
          <c:showVal val="0"/>
          <c:showCatName val="0"/>
          <c:showSerName val="0"/>
          <c:showPercent val="0"/>
          <c:showBubbleSize val="0"/>
        </c:dLbls>
        <c:marker val="1"/>
        <c:smooth val="0"/>
        <c:axId val="85655240"/>
        <c:axId val="85657208"/>
      </c:lineChart>
      <c:catAx>
        <c:axId val="384136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pt-BR"/>
          </a:p>
        </c:txPr>
        <c:crossAx val="384137048"/>
        <c:crosses val="autoZero"/>
        <c:auto val="1"/>
        <c:lblAlgn val="ctr"/>
        <c:lblOffset val="100"/>
        <c:noMultiLvlLbl val="0"/>
      </c:catAx>
      <c:valAx>
        <c:axId val="38413704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84136720"/>
        <c:crosses val="autoZero"/>
        <c:crossBetween val="between"/>
      </c:valAx>
      <c:valAx>
        <c:axId val="85657208"/>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pt-BR"/>
          </a:p>
        </c:txPr>
        <c:crossAx val="85655240"/>
        <c:crosses val="max"/>
        <c:crossBetween val="between"/>
      </c:valAx>
      <c:catAx>
        <c:axId val="85655240"/>
        <c:scaling>
          <c:orientation val="minMax"/>
        </c:scaling>
        <c:delete val="1"/>
        <c:axPos val="b"/>
        <c:numFmt formatCode="General" sourceLinked="1"/>
        <c:majorTickMark val="none"/>
        <c:minorTickMark val="none"/>
        <c:tickLblPos val="nextTo"/>
        <c:crossAx val="8565720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'results-survey388484'!$B$220</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'results-survey388484'!$A$221:$A$225</c:f>
              <c:strCache>
                <c:ptCount val="5"/>
                <c:pt idx="0">
                  <c:v>Isenção ou alocação de taxa ou tarifa aeroportuária </c:v>
                </c:pt>
                <c:pt idx="1">
                  <c:v>Geração de estatísticas </c:v>
                </c:pt>
                <c:pt idx="2">
                  <c:v>Informações de quais serviços podem ser operados com a aeronaves </c:v>
                </c:pt>
                <c:pt idx="3">
                  <c:v>Outros</c:v>
                </c:pt>
                <c:pt idx="4">
                  <c:v>Sem resposta</c:v>
                </c:pt>
              </c:strCache>
            </c:strRef>
          </c:cat>
          <c:val>
            <c:numRef>
              <c:f>'results-survey388484'!$B$221:$B$225</c:f>
              <c:numCache>
                <c:formatCode>General</c:formatCode>
                <c:ptCount val="5"/>
                <c:pt idx="0">
                  <c:v>22</c:v>
                </c:pt>
                <c:pt idx="1">
                  <c:v>6</c:v>
                </c:pt>
                <c:pt idx="2">
                  <c:v>28</c:v>
                </c:pt>
                <c:pt idx="3">
                  <c:v>4</c:v>
                </c:pt>
                <c:pt idx="4">
                  <c:v>84</c:v>
                </c:pt>
              </c:numCache>
            </c:numRef>
          </c:val>
          <c:extLst>
            <c:ext xmlns:c16="http://schemas.microsoft.com/office/drawing/2014/chart" uri="{C3380CC4-5D6E-409C-BE32-E72D297353CC}">
              <c16:uniqueId val="{00000000-E96C-5444-BE2C-016299A85692}"/>
            </c:ext>
          </c:extLst>
        </c:ser>
        <c:dLbls>
          <c:showLegendKey val="0"/>
          <c:showVal val="0"/>
          <c:showCatName val="0"/>
          <c:showSerName val="0"/>
          <c:showPercent val="0"/>
          <c:showBubbleSize val="0"/>
        </c:dLbls>
        <c:gapWidth val="219"/>
        <c:overlap val="-27"/>
        <c:axId val="488938376"/>
        <c:axId val="483604720"/>
      </c:barChart>
      <c:lineChart>
        <c:grouping val="standard"/>
        <c:varyColors val="0"/>
        <c:ser>
          <c:idx val="1"/>
          <c:order val="1"/>
          <c:tx>
            <c:strRef>
              <c:f>'results-survey388484'!$C$220</c:f>
              <c:strCache>
                <c:ptCount val="1"/>
                <c:pt idx="0">
                  <c:v>Percentagem</c:v>
                </c:pt>
              </c:strCache>
            </c:strRef>
          </c:tx>
          <c:spPr>
            <a:ln w="28575" cap="rnd">
              <a:solidFill>
                <a:schemeClr val="accent2"/>
              </a:solidFill>
              <a:round/>
            </a:ln>
            <a:effectLst/>
          </c:spPr>
          <c:marker>
            <c:symbol val="none"/>
          </c:marker>
          <c:cat>
            <c:strRef>
              <c:f>'results-survey388484'!$A$221:$A$225</c:f>
              <c:strCache>
                <c:ptCount val="5"/>
                <c:pt idx="0">
                  <c:v>Isenção ou alocação de taxa ou tarifa aeroportuária </c:v>
                </c:pt>
                <c:pt idx="1">
                  <c:v>Geração de estatísticas </c:v>
                </c:pt>
                <c:pt idx="2">
                  <c:v>Informações de quais serviços podem ser operados com a aeronaves </c:v>
                </c:pt>
                <c:pt idx="3">
                  <c:v>Outros</c:v>
                </c:pt>
                <c:pt idx="4">
                  <c:v>Sem resposta</c:v>
                </c:pt>
              </c:strCache>
            </c:strRef>
          </c:cat>
          <c:val>
            <c:numRef>
              <c:f>'results-survey388484'!$C$221:$C$225</c:f>
              <c:numCache>
                <c:formatCode>0.00%</c:formatCode>
                <c:ptCount val="5"/>
                <c:pt idx="0">
                  <c:v>0.15827338129496402</c:v>
                </c:pt>
                <c:pt idx="1">
                  <c:v>4.3165467625899276E-2</c:v>
                </c:pt>
                <c:pt idx="2">
                  <c:v>0.20143884892086331</c:v>
                </c:pt>
                <c:pt idx="3">
                  <c:v>2.8799999999999999E-2</c:v>
                </c:pt>
                <c:pt idx="4">
                  <c:v>0.60429999999999995</c:v>
                </c:pt>
              </c:numCache>
            </c:numRef>
          </c:val>
          <c:smooth val="0"/>
          <c:extLst>
            <c:ext xmlns:c16="http://schemas.microsoft.com/office/drawing/2014/chart" uri="{C3380CC4-5D6E-409C-BE32-E72D297353CC}">
              <c16:uniqueId val="{00000001-E96C-5444-BE2C-016299A85692}"/>
            </c:ext>
          </c:extLst>
        </c:ser>
        <c:dLbls>
          <c:showLegendKey val="0"/>
          <c:showVal val="0"/>
          <c:showCatName val="0"/>
          <c:showSerName val="0"/>
          <c:showPercent val="0"/>
          <c:showBubbleSize val="0"/>
        </c:dLbls>
        <c:marker val="1"/>
        <c:smooth val="0"/>
        <c:axId val="483603736"/>
        <c:axId val="483603408"/>
      </c:lineChart>
      <c:catAx>
        <c:axId val="488938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pt-BR"/>
          </a:p>
        </c:txPr>
        <c:crossAx val="483604720"/>
        <c:crosses val="autoZero"/>
        <c:auto val="1"/>
        <c:lblAlgn val="ctr"/>
        <c:lblOffset val="100"/>
        <c:noMultiLvlLbl val="0"/>
      </c:catAx>
      <c:valAx>
        <c:axId val="48360472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88938376"/>
        <c:crosses val="autoZero"/>
        <c:crossBetween val="between"/>
      </c:valAx>
      <c:valAx>
        <c:axId val="483603408"/>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pt-BR"/>
          </a:p>
        </c:txPr>
        <c:crossAx val="483603736"/>
        <c:crosses val="max"/>
        <c:crossBetween val="between"/>
      </c:valAx>
      <c:catAx>
        <c:axId val="483603736"/>
        <c:scaling>
          <c:orientation val="minMax"/>
        </c:scaling>
        <c:delete val="1"/>
        <c:axPos val="b"/>
        <c:numFmt formatCode="General" sourceLinked="1"/>
        <c:majorTickMark val="none"/>
        <c:minorTickMark val="none"/>
        <c:tickLblPos val="nextTo"/>
        <c:crossAx val="48360340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006853310002916E-3"/>
          <c:y val="0.24131880883692597"/>
          <c:w val="0.91864583333333338"/>
          <c:h val="0.67152515387333034"/>
        </c:manualLayout>
      </c:layout>
      <c:barChart>
        <c:barDir val="col"/>
        <c:grouping val="clustered"/>
        <c:varyColors val="0"/>
        <c:ser>
          <c:idx val="0"/>
          <c:order val="0"/>
          <c:tx>
            <c:strRef>
              <c:f>'results-survey388484'!$B$237</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'results-survey388484'!$A$238:$A$240</c:f>
              <c:strCache>
                <c:ptCount val="3"/>
                <c:pt idx="0">
                  <c:v>Sim</c:v>
                </c:pt>
                <c:pt idx="1">
                  <c:v>Não</c:v>
                </c:pt>
                <c:pt idx="2">
                  <c:v>Sem resposta</c:v>
                </c:pt>
              </c:strCache>
            </c:strRef>
          </c:cat>
          <c:val>
            <c:numRef>
              <c:f>'results-survey388484'!$B$238:$B$240</c:f>
              <c:numCache>
                <c:formatCode>General</c:formatCode>
                <c:ptCount val="3"/>
                <c:pt idx="0">
                  <c:v>35</c:v>
                </c:pt>
                <c:pt idx="1">
                  <c:v>8</c:v>
                </c:pt>
                <c:pt idx="2">
                  <c:v>87</c:v>
                </c:pt>
              </c:numCache>
            </c:numRef>
          </c:val>
          <c:extLst>
            <c:ext xmlns:c16="http://schemas.microsoft.com/office/drawing/2014/chart" uri="{C3380CC4-5D6E-409C-BE32-E72D297353CC}">
              <c16:uniqueId val="{00000000-A2B1-3C41-9957-ABF871D1FDA4}"/>
            </c:ext>
          </c:extLst>
        </c:ser>
        <c:dLbls>
          <c:showLegendKey val="0"/>
          <c:showVal val="0"/>
          <c:showCatName val="0"/>
          <c:showSerName val="0"/>
          <c:showPercent val="0"/>
          <c:showBubbleSize val="0"/>
        </c:dLbls>
        <c:gapWidth val="219"/>
        <c:overlap val="-27"/>
        <c:axId val="482363136"/>
        <c:axId val="482363464"/>
      </c:barChart>
      <c:lineChart>
        <c:grouping val="standard"/>
        <c:varyColors val="0"/>
        <c:ser>
          <c:idx val="1"/>
          <c:order val="1"/>
          <c:tx>
            <c:strRef>
              <c:f>'results-survey388484'!$C$237</c:f>
              <c:strCache>
                <c:ptCount val="1"/>
                <c:pt idx="0">
                  <c:v>Percentagem</c:v>
                </c:pt>
              </c:strCache>
            </c:strRef>
          </c:tx>
          <c:spPr>
            <a:ln w="28575" cap="rnd">
              <a:solidFill>
                <a:schemeClr val="accent2"/>
              </a:solidFill>
              <a:round/>
            </a:ln>
            <a:effectLst/>
          </c:spPr>
          <c:marker>
            <c:symbol val="none"/>
          </c:marker>
          <c:cat>
            <c:strRef>
              <c:f>'results-survey388484'!$A$238:$A$240</c:f>
              <c:strCache>
                <c:ptCount val="3"/>
                <c:pt idx="0">
                  <c:v>Sim</c:v>
                </c:pt>
                <c:pt idx="1">
                  <c:v>Não</c:v>
                </c:pt>
                <c:pt idx="2">
                  <c:v>Sem resposta</c:v>
                </c:pt>
              </c:strCache>
            </c:strRef>
          </c:cat>
          <c:val>
            <c:numRef>
              <c:f>'results-survey388484'!$C$238:$C$240</c:f>
              <c:numCache>
                <c:formatCode>0.00%</c:formatCode>
                <c:ptCount val="3"/>
                <c:pt idx="0">
                  <c:v>0.25179856115107913</c:v>
                </c:pt>
                <c:pt idx="1">
                  <c:v>5.7553956834532377E-2</c:v>
                </c:pt>
                <c:pt idx="2">
                  <c:v>0.62589928057553956</c:v>
                </c:pt>
              </c:numCache>
            </c:numRef>
          </c:val>
          <c:smooth val="0"/>
          <c:extLst>
            <c:ext xmlns:c16="http://schemas.microsoft.com/office/drawing/2014/chart" uri="{C3380CC4-5D6E-409C-BE32-E72D297353CC}">
              <c16:uniqueId val="{00000001-A2B1-3C41-9957-ABF871D1FDA4}"/>
            </c:ext>
          </c:extLst>
        </c:ser>
        <c:dLbls>
          <c:showLegendKey val="0"/>
          <c:showVal val="0"/>
          <c:showCatName val="0"/>
          <c:showSerName val="0"/>
          <c:showPercent val="0"/>
          <c:showBubbleSize val="0"/>
        </c:dLbls>
        <c:marker val="1"/>
        <c:smooth val="0"/>
        <c:axId val="590764632"/>
        <c:axId val="590763648"/>
      </c:lineChart>
      <c:catAx>
        <c:axId val="48236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pt-BR"/>
          </a:p>
        </c:txPr>
        <c:crossAx val="482363464"/>
        <c:crosses val="autoZero"/>
        <c:auto val="1"/>
        <c:lblAlgn val="ctr"/>
        <c:lblOffset val="100"/>
        <c:noMultiLvlLbl val="0"/>
      </c:catAx>
      <c:valAx>
        <c:axId val="48236346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82363136"/>
        <c:crosses val="autoZero"/>
        <c:crossBetween val="between"/>
      </c:valAx>
      <c:valAx>
        <c:axId val="590763648"/>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pt-BR"/>
          </a:p>
        </c:txPr>
        <c:crossAx val="590764632"/>
        <c:crosses val="max"/>
        <c:crossBetween val="between"/>
      </c:valAx>
      <c:catAx>
        <c:axId val="590764632"/>
        <c:scaling>
          <c:orientation val="minMax"/>
        </c:scaling>
        <c:delete val="1"/>
        <c:axPos val="b"/>
        <c:numFmt formatCode="General" sourceLinked="1"/>
        <c:majorTickMark val="none"/>
        <c:minorTickMark val="none"/>
        <c:tickLblPos val="nextTo"/>
        <c:crossAx val="59076364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sz="1100">
          <a:solidFill>
            <a:schemeClr val="tx1"/>
          </a:solidFill>
        </a:defRPr>
      </a:pPr>
      <a:endParaRPr lang="pt-BR"/>
    </a:p>
  </c:txPr>
  <c:externalData r:id="rId3">
    <c:autoUpdate val="1"/>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015000729075532E-2"/>
          <c:y val="0.17678005763635274"/>
          <c:w val="0.91864583333333338"/>
          <c:h val="0.60154203646826099"/>
        </c:manualLayout>
      </c:layout>
      <c:barChart>
        <c:barDir val="col"/>
        <c:grouping val="clustered"/>
        <c:varyColors val="0"/>
        <c:ser>
          <c:idx val="0"/>
          <c:order val="0"/>
          <c:tx>
            <c:strRef>
              <c:f>'results-survey388484'!$B$251</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'results-survey388484'!$A$252:$A$264</c:f>
              <c:strCache>
                <c:ptCount val="13"/>
                <c:pt idx="0">
                  <c:v>Aeronaves de Estado (ADM, ADE, ADF, AIM, AIE, AIF)</c:v>
                </c:pt>
                <c:pt idx="1">
                  <c:v>TPR e TPN</c:v>
                </c:pt>
                <c:pt idx="2">
                  <c:v>Histórica</c:v>
                </c:pt>
                <c:pt idx="3">
                  <c:v>Instrução</c:v>
                </c:pt>
                <c:pt idx="4">
                  <c:v>Experimental</c:v>
                </c:pt>
                <c:pt idx="5">
                  <c:v>TPP + Histórica + Estado </c:v>
                </c:pt>
                <c:pt idx="6">
                  <c:v>TPP + Instrução </c:v>
                </c:pt>
                <c:pt idx="7">
                  <c:v>TPX + SAE</c:v>
                </c:pt>
                <c:pt idx="8">
                  <c:v>TPP + SAE + Histórica </c:v>
                </c:pt>
                <c:pt idx="9">
                  <c:v>Transporte Aéreo Público (TPR, TPN, TPX) </c:v>
                </c:pt>
                <c:pt idx="10">
                  <c:v>TPP+SAE</c:v>
                </c:pt>
                <c:pt idx="11">
                  <c:v>Outros</c:v>
                </c:pt>
                <c:pt idx="12">
                  <c:v>Sem resposta</c:v>
                </c:pt>
              </c:strCache>
            </c:strRef>
          </c:cat>
          <c:val>
            <c:numRef>
              <c:f>'results-survey388484'!$B$252:$B$264</c:f>
              <c:numCache>
                <c:formatCode>General</c:formatCode>
                <c:ptCount val="13"/>
                <c:pt idx="0">
                  <c:v>14</c:v>
                </c:pt>
                <c:pt idx="1">
                  <c:v>8</c:v>
                </c:pt>
                <c:pt idx="2">
                  <c:v>8</c:v>
                </c:pt>
                <c:pt idx="3">
                  <c:v>7</c:v>
                </c:pt>
                <c:pt idx="4">
                  <c:v>10</c:v>
                </c:pt>
                <c:pt idx="5">
                  <c:v>1</c:v>
                </c:pt>
                <c:pt idx="6">
                  <c:v>10</c:v>
                </c:pt>
                <c:pt idx="7">
                  <c:v>9</c:v>
                </c:pt>
                <c:pt idx="8">
                  <c:v>5</c:v>
                </c:pt>
                <c:pt idx="9">
                  <c:v>20</c:v>
                </c:pt>
                <c:pt idx="10">
                  <c:v>5</c:v>
                </c:pt>
                <c:pt idx="11">
                  <c:v>9</c:v>
                </c:pt>
                <c:pt idx="12">
                  <c:v>91</c:v>
                </c:pt>
              </c:numCache>
            </c:numRef>
          </c:val>
          <c:extLst>
            <c:ext xmlns:c16="http://schemas.microsoft.com/office/drawing/2014/chart" uri="{C3380CC4-5D6E-409C-BE32-E72D297353CC}">
              <c16:uniqueId val="{00000000-6EC0-D142-8104-F9EB24780B9D}"/>
            </c:ext>
          </c:extLst>
        </c:ser>
        <c:dLbls>
          <c:showLegendKey val="0"/>
          <c:showVal val="0"/>
          <c:showCatName val="0"/>
          <c:showSerName val="0"/>
          <c:showPercent val="0"/>
          <c:showBubbleSize val="0"/>
        </c:dLbls>
        <c:gapWidth val="219"/>
        <c:overlap val="-27"/>
        <c:axId val="587577880"/>
        <c:axId val="587581160"/>
      </c:barChart>
      <c:lineChart>
        <c:grouping val="standard"/>
        <c:varyColors val="0"/>
        <c:ser>
          <c:idx val="1"/>
          <c:order val="1"/>
          <c:tx>
            <c:strRef>
              <c:f>'results-survey388484'!$C$251</c:f>
              <c:strCache>
                <c:ptCount val="1"/>
                <c:pt idx="0">
                  <c:v>Percentagem</c:v>
                </c:pt>
              </c:strCache>
            </c:strRef>
          </c:tx>
          <c:spPr>
            <a:ln w="28575" cap="rnd">
              <a:solidFill>
                <a:schemeClr val="accent2"/>
              </a:solidFill>
              <a:round/>
            </a:ln>
            <a:effectLst/>
          </c:spPr>
          <c:marker>
            <c:symbol val="none"/>
          </c:marker>
          <c:cat>
            <c:strRef>
              <c:f>'results-survey388484'!$A$252:$A$264</c:f>
              <c:strCache>
                <c:ptCount val="13"/>
                <c:pt idx="0">
                  <c:v>Aeronaves de Estado (ADM, ADE, ADF, AIM, AIE, AIF)</c:v>
                </c:pt>
                <c:pt idx="1">
                  <c:v>TPR e TPN</c:v>
                </c:pt>
                <c:pt idx="2">
                  <c:v>Histórica</c:v>
                </c:pt>
                <c:pt idx="3">
                  <c:v>Instrução</c:v>
                </c:pt>
                <c:pt idx="4">
                  <c:v>Experimental</c:v>
                </c:pt>
                <c:pt idx="5">
                  <c:v>TPP + Histórica + Estado </c:v>
                </c:pt>
                <c:pt idx="6">
                  <c:v>TPP + Instrução </c:v>
                </c:pt>
                <c:pt idx="7">
                  <c:v>TPX + SAE</c:v>
                </c:pt>
                <c:pt idx="8">
                  <c:v>TPP + SAE + Histórica </c:v>
                </c:pt>
                <c:pt idx="9">
                  <c:v>Transporte Aéreo Público (TPR, TPN, TPX) </c:v>
                </c:pt>
                <c:pt idx="10">
                  <c:v>TPP+SAE</c:v>
                </c:pt>
                <c:pt idx="11">
                  <c:v>Outros</c:v>
                </c:pt>
                <c:pt idx="12">
                  <c:v>Sem resposta</c:v>
                </c:pt>
              </c:strCache>
            </c:strRef>
          </c:cat>
          <c:val>
            <c:numRef>
              <c:f>'results-survey388484'!$C$252:$C$264</c:f>
              <c:numCache>
                <c:formatCode>0.00%</c:formatCode>
                <c:ptCount val="13"/>
                <c:pt idx="0">
                  <c:v>0.10071942446043165</c:v>
                </c:pt>
                <c:pt idx="1">
                  <c:v>5.7553956834532377E-2</c:v>
                </c:pt>
                <c:pt idx="2">
                  <c:v>5.7553956834532377E-2</c:v>
                </c:pt>
                <c:pt idx="3">
                  <c:v>5.0359712230215826E-2</c:v>
                </c:pt>
                <c:pt idx="4">
                  <c:v>7.1942446043165464E-2</c:v>
                </c:pt>
                <c:pt idx="5">
                  <c:v>7.1942446043165471E-3</c:v>
                </c:pt>
                <c:pt idx="6">
                  <c:v>7.1942446043165464E-2</c:v>
                </c:pt>
                <c:pt idx="7">
                  <c:v>6.4748201438848921E-2</c:v>
                </c:pt>
                <c:pt idx="8">
                  <c:v>3.5971223021582732E-2</c:v>
                </c:pt>
                <c:pt idx="9">
                  <c:v>0.14388489208633093</c:v>
                </c:pt>
                <c:pt idx="10">
                  <c:v>3.5971223021582732E-2</c:v>
                </c:pt>
                <c:pt idx="11">
                  <c:v>6.4748201438848921E-2</c:v>
                </c:pt>
                <c:pt idx="12">
                  <c:v>0.65467625899280579</c:v>
                </c:pt>
              </c:numCache>
            </c:numRef>
          </c:val>
          <c:smooth val="0"/>
          <c:extLst>
            <c:ext xmlns:c16="http://schemas.microsoft.com/office/drawing/2014/chart" uri="{C3380CC4-5D6E-409C-BE32-E72D297353CC}">
              <c16:uniqueId val="{00000001-6EC0-D142-8104-F9EB24780B9D}"/>
            </c:ext>
          </c:extLst>
        </c:ser>
        <c:dLbls>
          <c:showLegendKey val="0"/>
          <c:showVal val="0"/>
          <c:showCatName val="0"/>
          <c:showSerName val="0"/>
          <c:showPercent val="0"/>
          <c:showBubbleSize val="0"/>
        </c:dLbls>
        <c:marker val="1"/>
        <c:smooth val="0"/>
        <c:axId val="587573944"/>
        <c:axId val="587573616"/>
      </c:lineChart>
      <c:catAx>
        <c:axId val="587577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pt-BR"/>
          </a:p>
        </c:txPr>
        <c:crossAx val="587581160"/>
        <c:crosses val="autoZero"/>
        <c:auto val="1"/>
        <c:lblAlgn val="ctr"/>
        <c:lblOffset val="100"/>
        <c:noMultiLvlLbl val="0"/>
      </c:catAx>
      <c:valAx>
        <c:axId val="58758116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87577880"/>
        <c:crosses val="autoZero"/>
        <c:crossBetween val="between"/>
      </c:valAx>
      <c:valAx>
        <c:axId val="587573616"/>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pt-BR"/>
          </a:p>
        </c:txPr>
        <c:crossAx val="587573944"/>
        <c:crosses val="max"/>
        <c:crossBetween val="between"/>
      </c:valAx>
      <c:catAx>
        <c:axId val="587573944"/>
        <c:scaling>
          <c:orientation val="minMax"/>
        </c:scaling>
        <c:delete val="1"/>
        <c:axPos val="b"/>
        <c:numFmt formatCode="General" sourceLinked="1"/>
        <c:majorTickMark val="none"/>
        <c:minorTickMark val="none"/>
        <c:tickLblPos val="nextTo"/>
        <c:crossAx val="587573616"/>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82441325269124E-2"/>
          <c:y val="6.1291492409920809E-2"/>
          <c:w val="0.9151086956521739"/>
          <c:h val="0.71671586992322822"/>
        </c:manualLayout>
      </c:layout>
      <c:barChart>
        <c:barDir val="col"/>
        <c:grouping val="clustered"/>
        <c:varyColors val="0"/>
        <c:ser>
          <c:idx val="0"/>
          <c:order val="0"/>
          <c:tx>
            <c:strRef>
              <c:f>'results-survey388484'!$B$281</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'results-survey388484'!$A$282:$A$285</c:f>
              <c:strCache>
                <c:ptCount val="4"/>
                <c:pt idx="0">
                  <c:v>Sim </c:v>
                </c:pt>
                <c:pt idx="1">
                  <c:v>Não </c:v>
                </c:pt>
                <c:pt idx="2">
                  <c:v>Outros</c:v>
                </c:pt>
                <c:pt idx="3">
                  <c:v>Sem resposta</c:v>
                </c:pt>
              </c:strCache>
            </c:strRef>
          </c:cat>
          <c:val>
            <c:numRef>
              <c:f>'results-survey388484'!$B$282:$B$285</c:f>
              <c:numCache>
                <c:formatCode>General</c:formatCode>
                <c:ptCount val="4"/>
                <c:pt idx="0">
                  <c:v>35</c:v>
                </c:pt>
                <c:pt idx="1">
                  <c:v>4</c:v>
                </c:pt>
                <c:pt idx="2">
                  <c:v>0</c:v>
                </c:pt>
                <c:pt idx="3">
                  <c:v>100</c:v>
                </c:pt>
              </c:numCache>
            </c:numRef>
          </c:val>
          <c:extLst>
            <c:ext xmlns:c16="http://schemas.microsoft.com/office/drawing/2014/chart" uri="{C3380CC4-5D6E-409C-BE32-E72D297353CC}">
              <c16:uniqueId val="{00000000-112C-C042-81E0-2509D25494F2}"/>
            </c:ext>
          </c:extLst>
        </c:ser>
        <c:dLbls>
          <c:showLegendKey val="0"/>
          <c:showVal val="0"/>
          <c:showCatName val="0"/>
          <c:showSerName val="0"/>
          <c:showPercent val="0"/>
          <c:showBubbleSize val="0"/>
        </c:dLbls>
        <c:gapWidth val="219"/>
        <c:overlap val="-27"/>
        <c:axId val="475328544"/>
        <c:axId val="475328872"/>
      </c:barChart>
      <c:lineChart>
        <c:grouping val="standard"/>
        <c:varyColors val="0"/>
        <c:ser>
          <c:idx val="1"/>
          <c:order val="1"/>
          <c:tx>
            <c:strRef>
              <c:f>'results-survey388484'!$C$281</c:f>
              <c:strCache>
                <c:ptCount val="1"/>
                <c:pt idx="0">
                  <c:v>Percentagem</c:v>
                </c:pt>
              </c:strCache>
            </c:strRef>
          </c:tx>
          <c:spPr>
            <a:ln w="28575" cap="rnd">
              <a:solidFill>
                <a:schemeClr val="accent2"/>
              </a:solidFill>
              <a:round/>
            </a:ln>
            <a:effectLst/>
          </c:spPr>
          <c:marker>
            <c:symbol val="none"/>
          </c:marker>
          <c:cat>
            <c:strRef>
              <c:f>'results-survey388484'!$A$282:$A$285</c:f>
              <c:strCache>
                <c:ptCount val="4"/>
                <c:pt idx="0">
                  <c:v>Sim </c:v>
                </c:pt>
                <c:pt idx="1">
                  <c:v>Não </c:v>
                </c:pt>
                <c:pt idx="2">
                  <c:v>Outros</c:v>
                </c:pt>
                <c:pt idx="3">
                  <c:v>Sem resposta</c:v>
                </c:pt>
              </c:strCache>
            </c:strRef>
          </c:cat>
          <c:val>
            <c:numRef>
              <c:f>'results-survey388484'!$C$282:$C$285</c:f>
              <c:numCache>
                <c:formatCode>0.00%</c:formatCode>
                <c:ptCount val="4"/>
                <c:pt idx="0">
                  <c:v>0.25179856115107913</c:v>
                </c:pt>
                <c:pt idx="1">
                  <c:v>2.8776978417266189E-2</c:v>
                </c:pt>
                <c:pt idx="2">
                  <c:v>0</c:v>
                </c:pt>
                <c:pt idx="3">
                  <c:v>0.71950000000000003</c:v>
                </c:pt>
              </c:numCache>
            </c:numRef>
          </c:val>
          <c:smooth val="0"/>
          <c:extLst>
            <c:ext xmlns:c16="http://schemas.microsoft.com/office/drawing/2014/chart" uri="{C3380CC4-5D6E-409C-BE32-E72D297353CC}">
              <c16:uniqueId val="{00000001-112C-C042-81E0-2509D25494F2}"/>
            </c:ext>
          </c:extLst>
        </c:ser>
        <c:dLbls>
          <c:showLegendKey val="0"/>
          <c:showVal val="0"/>
          <c:showCatName val="0"/>
          <c:showSerName val="0"/>
          <c:showPercent val="0"/>
          <c:showBubbleSize val="0"/>
        </c:dLbls>
        <c:marker val="1"/>
        <c:smooth val="0"/>
        <c:axId val="475329856"/>
        <c:axId val="475329528"/>
      </c:lineChart>
      <c:catAx>
        <c:axId val="47532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pt-BR"/>
          </a:p>
        </c:txPr>
        <c:crossAx val="475328872"/>
        <c:crosses val="autoZero"/>
        <c:auto val="1"/>
        <c:lblAlgn val="ctr"/>
        <c:lblOffset val="100"/>
        <c:noMultiLvlLbl val="0"/>
      </c:catAx>
      <c:valAx>
        <c:axId val="475328872"/>
        <c:scaling>
          <c:orientation val="minMax"/>
        </c:scaling>
        <c:delete val="1"/>
        <c:axPos val="l"/>
        <c:numFmt formatCode="General" sourceLinked="1"/>
        <c:majorTickMark val="none"/>
        <c:minorTickMark val="none"/>
        <c:tickLblPos val="nextTo"/>
        <c:crossAx val="475328544"/>
        <c:crosses val="autoZero"/>
        <c:crossBetween val="between"/>
      </c:valAx>
      <c:valAx>
        <c:axId val="475329528"/>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pt-BR"/>
          </a:p>
        </c:txPr>
        <c:crossAx val="475329856"/>
        <c:crosses val="max"/>
        <c:crossBetween val="between"/>
      </c:valAx>
      <c:catAx>
        <c:axId val="475329856"/>
        <c:scaling>
          <c:orientation val="minMax"/>
        </c:scaling>
        <c:delete val="1"/>
        <c:axPos val="b"/>
        <c:numFmt formatCode="General" sourceLinked="1"/>
        <c:majorTickMark val="none"/>
        <c:minorTickMark val="none"/>
        <c:tickLblPos val="nextTo"/>
        <c:crossAx val="47532952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015000729075532E-2"/>
          <c:y val="0.17116799231456378"/>
          <c:w val="0.91864583333333338"/>
          <c:h val="0.69958548048227531"/>
        </c:manualLayout>
      </c:layout>
      <c:barChart>
        <c:barDir val="col"/>
        <c:grouping val="clustered"/>
        <c:varyColors val="0"/>
        <c:ser>
          <c:idx val="0"/>
          <c:order val="0"/>
          <c:tx>
            <c:strRef>
              <c:f>'results-survey388484'!$B$293</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'results-survey388484'!$A$294:$A$297</c:f>
              <c:strCache>
                <c:ptCount val="4"/>
                <c:pt idx="0">
                  <c:v>Sim </c:v>
                </c:pt>
                <c:pt idx="1">
                  <c:v>Não </c:v>
                </c:pt>
                <c:pt idx="2">
                  <c:v>Outros</c:v>
                </c:pt>
                <c:pt idx="3">
                  <c:v>Sem resposta</c:v>
                </c:pt>
              </c:strCache>
            </c:strRef>
          </c:cat>
          <c:val>
            <c:numRef>
              <c:f>'results-survey388484'!$B$294:$B$297</c:f>
              <c:numCache>
                <c:formatCode>General</c:formatCode>
                <c:ptCount val="4"/>
                <c:pt idx="0">
                  <c:v>27</c:v>
                </c:pt>
                <c:pt idx="1">
                  <c:v>8</c:v>
                </c:pt>
                <c:pt idx="2">
                  <c:v>4</c:v>
                </c:pt>
                <c:pt idx="3">
                  <c:v>100</c:v>
                </c:pt>
              </c:numCache>
            </c:numRef>
          </c:val>
          <c:extLst>
            <c:ext xmlns:c16="http://schemas.microsoft.com/office/drawing/2014/chart" uri="{C3380CC4-5D6E-409C-BE32-E72D297353CC}">
              <c16:uniqueId val="{00000000-4ED8-6A4F-B481-AA31E98737A2}"/>
            </c:ext>
          </c:extLst>
        </c:ser>
        <c:dLbls>
          <c:showLegendKey val="0"/>
          <c:showVal val="0"/>
          <c:showCatName val="0"/>
          <c:showSerName val="0"/>
          <c:showPercent val="0"/>
          <c:showBubbleSize val="0"/>
        </c:dLbls>
        <c:gapWidth val="219"/>
        <c:overlap val="-27"/>
        <c:axId val="476668776"/>
        <c:axId val="476669104"/>
      </c:barChart>
      <c:lineChart>
        <c:grouping val="standard"/>
        <c:varyColors val="0"/>
        <c:ser>
          <c:idx val="1"/>
          <c:order val="1"/>
          <c:tx>
            <c:strRef>
              <c:f>'results-survey388484'!$C$293</c:f>
              <c:strCache>
                <c:ptCount val="1"/>
                <c:pt idx="0">
                  <c:v>Percentagem</c:v>
                </c:pt>
              </c:strCache>
            </c:strRef>
          </c:tx>
          <c:spPr>
            <a:ln w="28575" cap="rnd">
              <a:solidFill>
                <a:schemeClr val="accent2"/>
              </a:solidFill>
              <a:round/>
            </a:ln>
            <a:effectLst/>
          </c:spPr>
          <c:marker>
            <c:symbol val="none"/>
          </c:marker>
          <c:cat>
            <c:strRef>
              <c:f>'results-survey388484'!$A$294:$A$297</c:f>
              <c:strCache>
                <c:ptCount val="4"/>
                <c:pt idx="0">
                  <c:v>Sim </c:v>
                </c:pt>
                <c:pt idx="1">
                  <c:v>Não </c:v>
                </c:pt>
                <c:pt idx="2">
                  <c:v>Outros</c:v>
                </c:pt>
                <c:pt idx="3">
                  <c:v>Sem resposta</c:v>
                </c:pt>
              </c:strCache>
            </c:strRef>
          </c:cat>
          <c:val>
            <c:numRef>
              <c:f>'results-survey388484'!$C$294:$C$297</c:f>
              <c:numCache>
                <c:formatCode>0.00%</c:formatCode>
                <c:ptCount val="4"/>
                <c:pt idx="0">
                  <c:v>0.19424460431654678</c:v>
                </c:pt>
                <c:pt idx="1">
                  <c:v>5.7553956834532377E-2</c:v>
                </c:pt>
                <c:pt idx="2">
                  <c:v>2.8776978417266189E-2</c:v>
                </c:pt>
                <c:pt idx="3">
                  <c:v>0.71950000000000003</c:v>
                </c:pt>
              </c:numCache>
            </c:numRef>
          </c:val>
          <c:smooth val="0"/>
          <c:extLst>
            <c:ext xmlns:c16="http://schemas.microsoft.com/office/drawing/2014/chart" uri="{C3380CC4-5D6E-409C-BE32-E72D297353CC}">
              <c16:uniqueId val="{00000001-4ED8-6A4F-B481-AA31E98737A2}"/>
            </c:ext>
          </c:extLst>
        </c:ser>
        <c:dLbls>
          <c:showLegendKey val="0"/>
          <c:showVal val="0"/>
          <c:showCatName val="0"/>
          <c:showSerName val="0"/>
          <c:showPercent val="0"/>
          <c:showBubbleSize val="0"/>
        </c:dLbls>
        <c:marker val="1"/>
        <c:smooth val="0"/>
        <c:axId val="483602096"/>
        <c:axId val="483605048"/>
      </c:lineChart>
      <c:catAx>
        <c:axId val="476668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pt-BR"/>
          </a:p>
        </c:txPr>
        <c:crossAx val="476669104"/>
        <c:crosses val="autoZero"/>
        <c:auto val="1"/>
        <c:lblAlgn val="ctr"/>
        <c:lblOffset val="100"/>
        <c:noMultiLvlLbl val="0"/>
      </c:catAx>
      <c:valAx>
        <c:axId val="4766691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76668776"/>
        <c:crosses val="autoZero"/>
        <c:crossBetween val="between"/>
      </c:valAx>
      <c:valAx>
        <c:axId val="483605048"/>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pt-BR"/>
          </a:p>
        </c:txPr>
        <c:crossAx val="483602096"/>
        <c:crosses val="max"/>
        <c:crossBetween val="between"/>
      </c:valAx>
      <c:catAx>
        <c:axId val="483602096"/>
        <c:scaling>
          <c:orientation val="minMax"/>
        </c:scaling>
        <c:delete val="1"/>
        <c:axPos val="b"/>
        <c:numFmt formatCode="General" sourceLinked="1"/>
        <c:majorTickMark val="none"/>
        <c:minorTickMark val="none"/>
        <c:tickLblPos val="nextTo"/>
        <c:crossAx val="48360504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'results-survey388484'!$B$308</c:f>
              <c:strCache>
                <c:ptCount val="1"/>
                <c:pt idx="0">
                  <c:v>Contagem</c:v>
                </c:pt>
              </c:strCache>
            </c:strRef>
          </c:tx>
          <c:spPr>
            <a:solidFill>
              <a:srgbClr val="009AE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'results-survey388484'!$A$309:$A$311</c:f>
              <c:strCache>
                <c:ptCount val="2"/>
                <c:pt idx="0">
                  <c:v>Resposta</c:v>
                </c:pt>
                <c:pt idx="1">
                  <c:v>Sem resposta</c:v>
                </c:pt>
              </c:strCache>
            </c:strRef>
          </c:cat>
          <c:val>
            <c:numRef>
              <c:f>'results-survey388484'!$B$309:$B$311</c:f>
              <c:numCache>
                <c:formatCode>General</c:formatCode>
                <c:ptCount val="3"/>
                <c:pt idx="0">
                  <c:v>27</c:v>
                </c:pt>
                <c:pt idx="1">
                  <c:v>112</c:v>
                </c:pt>
              </c:numCache>
            </c:numRef>
          </c:val>
          <c:extLst>
            <c:ext xmlns:c16="http://schemas.microsoft.com/office/drawing/2014/chart" uri="{C3380CC4-5D6E-409C-BE32-E72D297353CC}">
              <c16:uniqueId val="{00000000-3D52-2D48-A70B-5478C9D6D65B}"/>
            </c:ext>
          </c:extLst>
        </c:ser>
        <c:dLbls>
          <c:showLegendKey val="0"/>
          <c:showVal val="0"/>
          <c:showCatName val="0"/>
          <c:showSerName val="0"/>
          <c:showPercent val="0"/>
          <c:showBubbleSize val="0"/>
        </c:dLbls>
        <c:gapWidth val="219"/>
        <c:overlap val="-27"/>
        <c:axId val="591616016"/>
        <c:axId val="591621264"/>
      </c:barChart>
      <c:lineChart>
        <c:grouping val="standard"/>
        <c:varyColors val="0"/>
        <c:ser>
          <c:idx val="1"/>
          <c:order val="1"/>
          <c:tx>
            <c:strRef>
              <c:f>'results-survey388484'!$C$308</c:f>
              <c:strCache>
                <c:ptCount val="1"/>
                <c:pt idx="0">
                  <c:v>Percentagem</c:v>
                </c:pt>
              </c:strCache>
            </c:strRef>
          </c:tx>
          <c:spPr>
            <a:ln w="28575" cap="rnd">
              <a:solidFill>
                <a:schemeClr val="accent2"/>
              </a:solidFill>
              <a:round/>
            </a:ln>
            <a:effectLst/>
          </c:spPr>
          <c:marker>
            <c:symbol val="none"/>
          </c:marker>
          <c:cat>
            <c:strRef>
              <c:f>'results-survey388484'!$A$309:$A$311</c:f>
              <c:strCache>
                <c:ptCount val="2"/>
                <c:pt idx="0">
                  <c:v>Resposta</c:v>
                </c:pt>
                <c:pt idx="1">
                  <c:v>Sem resposta</c:v>
                </c:pt>
              </c:strCache>
            </c:strRef>
          </c:cat>
          <c:val>
            <c:numRef>
              <c:f>'results-survey388484'!$C$309:$C$311</c:f>
              <c:numCache>
                <c:formatCode>0.00%</c:formatCode>
                <c:ptCount val="3"/>
                <c:pt idx="0">
                  <c:v>0.19424460431654678</c:v>
                </c:pt>
                <c:pt idx="1">
                  <c:v>0.80575539568345322</c:v>
                </c:pt>
              </c:numCache>
            </c:numRef>
          </c:val>
          <c:smooth val="0"/>
          <c:extLst>
            <c:ext xmlns:c16="http://schemas.microsoft.com/office/drawing/2014/chart" uri="{C3380CC4-5D6E-409C-BE32-E72D297353CC}">
              <c16:uniqueId val="{00000001-3D52-2D48-A70B-5478C9D6D65B}"/>
            </c:ext>
          </c:extLst>
        </c:ser>
        <c:dLbls>
          <c:showLegendKey val="0"/>
          <c:showVal val="0"/>
          <c:showCatName val="0"/>
          <c:showSerName val="0"/>
          <c:showPercent val="0"/>
          <c:showBubbleSize val="0"/>
        </c:dLbls>
        <c:marker val="1"/>
        <c:smooth val="0"/>
        <c:axId val="591615032"/>
        <c:axId val="591614704"/>
      </c:lineChart>
      <c:catAx>
        <c:axId val="59161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pt-BR"/>
          </a:p>
        </c:txPr>
        <c:crossAx val="591621264"/>
        <c:crosses val="autoZero"/>
        <c:auto val="1"/>
        <c:lblAlgn val="ctr"/>
        <c:lblOffset val="100"/>
        <c:noMultiLvlLbl val="0"/>
      </c:catAx>
      <c:valAx>
        <c:axId val="59162126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91616016"/>
        <c:crosses val="autoZero"/>
        <c:crossBetween val="between"/>
      </c:valAx>
      <c:valAx>
        <c:axId val="591614704"/>
        <c:scaling>
          <c:orientation val="minMax"/>
        </c:scaling>
        <c:delete val="0"/>
        <c:axPos val="r"/>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pt-BR"/>
          </a:p>
        </c:txPr>
        <c:crossAx val="591615032"/>
        <c:crosses val="max"/>
        <c:crossBetween val="between"/>
      </c:valAx>
      <c:catAx>
        <c:axId val="591615032"/>
        <c:scaling>
          <c:orientation val="minMax"/>
        </c:scaling>
        <c:delete val="1"/>
        <c:axPos val="b"/>
        <c:numFmt formatCode="General" sourceLinked="1"/>
        <c:majorTickMark val="none"/>
        <c:minorTickMark val="none"/>
        <c:tickLblPos val="nextTo"/>
        <c:crossAx val="591614704"/>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1"/>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12.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13.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2.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3.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4.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5.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6.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7.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8.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9.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6.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7.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8.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19.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0.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1.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2.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3.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4.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5.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6.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7.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8.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29.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30.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31.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32.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33.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34.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1-04-15T16:36:33.250" idx="1">
    <p:pos x="10" y="10"/>
    <p:text>A promoção do interesse público está localizada no centro de toda a atuação da Administração Pública. Para promoção desse fim, a OCDE defende a consolidação de uma cultura de governança transparente e inclusiva pelos Estados, que tem por fundamento, entre outras, a premissa de que o poder público não detém o monopólio do conhecimento e que os
interessados  possuem informações valiosas para a construção de políticas públicas e instrumentos regulatórios efetivos e por isso devem ter espaço aberto para expressarem suas necessidades e conhecimentos.</p:text>
    <p:extLst>
      <p:ext uri="{C676402C-5697-4E1C-873F-D02D1690AC5C}">
        <p15:threadingInfo xmlns:p15="http://schemas.microsoft.com/office/powerpoint/2012/main" timeZoneBias="1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0A6D6E24-EE37-A847-9CE3-3BCC6FB185C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a:extLst>
              <a:ext uri="{FF2B5EF4-FFF2-40B4-BE49-F238E27FC236}">
                <a16:creationId xmlns:a16="http://schemas.microsoft.com/office/drawing/2014/main" id="{7FF5A188-979A-EA44-AFEE-08B932B7849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76FCF2-8BEA-B94C-837C-0D6807267CE8}" type="datetimeFigureOut">
              <a:rPr lang="pt-BR" smtClean="0"/>
              <a:t>12/06/2021</a:t>
            </a:fld>
            <a:endParaRPr lang="pt-BR"/>
          </a:p>
        </p:txBody>
      </p:sp>
      <p:sp>
        <p:nvSpPr>
          <p:cNvPr id="4" name="Espaço Reservado para Rodapé 3">
            <a:extLst>
              <a:ext uri="{FF2B5EF4-FFF2-40B4-BE49-F238E27FC236}">
                <a16:creationId xmlns:a16="http://schemas.microsoft.com/office/drawing/2014/main" id="{FE732941-A05C-0148-AD24-BE3C5A2C81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a:extLst>
              <a:ext uri="{FF2B5EF4-FFF2-40B4-BE49-F238E27FC236}">
                <a16:creationId xmlns:a16="http://schemas.microsoft.com/office/drawing/2014/main" id="{D589B280-07D5-7645-BCA9-75FAE38CB36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EDBE4-5745-904C-8BCD-3B4FDF7F2551}" type="slidenum">
              <a:rPr lang="pt-BR" smtClean="0"/>
              <a:t>‹nº›</a:t>
            </a:fld>
            <a:endParaRPr lang="pt-BR"/>
          </a:p>
        </p:txBody>
      </p:sp>
    </p:spTree>
    <p:extLst>
      <p:ext uri="{BB962C8B-B14F-4D97-AF65-F5344CB8AC3E}">
        <p14:creationId xmlns:p14="http://schemas.microsoft.com/office/powerpoint/2010/main" val="276341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D5875D-9B92-4341-8A95-13946AEBA2D3}" type="datetimeFigureOut">
              <a:rPr lang="pt-BR" smtClean="0"/>
              <a:t>12/06/2021</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71B047-3CD8-924D-8C04-7B567BC88EB8}" type="slidenum">
              <a:rPr lang="pt-BR" smtClean="0"/>
              <a:t>‹nº›</a:t>
            </a:fld>
            <a:endParaRPr lang="pt-BR"/>
          </a:p>
        </p:txBody>
      </p:sp>
    </p:spTree>
    <p:extLst>
      <p:ext uri="{BB962C8B-B14F-4D97-AF65-F5344CB8AC3E}">
        <p14:creationId xmlns:p14="http://schemas.microsoft.com/office/powerpoint/2010/main" val="715455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196829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11</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592337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12</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497864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13</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118375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14</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522975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15</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1238304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16</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99786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17</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33391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18</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4292195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19</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4080518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20</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903401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9659463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21</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8795864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22</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4187382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23</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904320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24</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73153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25</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685530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26</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6556140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27</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6625139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28</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542022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29</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2645488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30</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3796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4</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427635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31</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2901446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32</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9772447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33</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0220098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34</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1440368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35</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42603969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36</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8848092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37</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8904415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38</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96994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39</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42630593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40</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582980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5</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84302972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41</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2809968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42</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43628306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43</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28687070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44</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9816762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45</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925020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6</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429417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7</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1574815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8</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960488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9</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924608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tabLst/>
              <a:defRPr/>
            </a:pPr>
            <a:fld id="{4250D8E0-ED7A-A640-B668-74D4FF4BCF25}" type="slidenum">
              <a:rPr kumimoji="0" lang="pt-BR" sz="1200" b="0" i="0" u="none" strike="noStrike" kern="1200" cap="none" spc="0" normalizeH="0" baseline="0" noProof="0" smtClean="0">
                <a:ln>
                  <a:noFill/>
                </a:ln>
                <a:solidFill>
                  <a:prstClr val="black"/>
                </a:solidFill>
                <a:effectLst/>
                <a:uLnTx/>
                <a:uFillTx/>
                <a:latin typeface="Arial" charset="0"/>
                <a:ea typeface="ＭＳ Ｐゴシック" charset="0"/>
                <a:cs typeface="+mn-cs"/>
              </a:rPr>
              <a:pPr marL="0" marR="0" lvl="0" indent="0" algn="r" defTabSz="457200" rtl="0" eaLnBrk="0" fontAlgn="base" latinLnBrk="0" hangingPunct="0">
                <a:lnSpc>
                  <a:spcPct val="100000"/>
                </a:lnSpc>
                <a:spcBef>
                  <a:spcPct val="0"/>
                </a:spcBef>
                <a:spcAft>
                  <a:spcPct val="0"/>
                </a:spcAft>
                <a:buClrTx/>
                <a:buSzTx/>
                <a:buFontTx/>
                <a:buNone/>
                <a:tabLst/>
                <a:defRPr/>
              </a:pPr>
              <a:t>10</a:t>
            </a:fld>
            <a:endParaRPr kumimoji="0" lang="pt-BR" sz="1200" b="0" i="0" u="none" strike="noStrike" kern="1200" cap="none" spc="0" normalizeH="0" baseline="0" noProof="0" dirty="0">
              <a:ln>
                <a:noFill/>
              </a:ln>
              <a:solidFill>
                <a:prstClr val="black"/>
              </a:solidFill>
              <a:effectLst/>
              <a:uLnTx/>
              <a:uFillTx/>
              <a:latin typeface="Arial" charset="0"/>
              <a:ea typeface="ＭＳ Ｐゴシック" charset="0"/>
              <a:cs typeface="+mn-cs"/>
            </a:endParaRPr>
          </a:p>
        </p:txBody>
      </p:sp>
    </p:spTree>
    <p:extLst>
      <p:ext uri="{BB962C8B-B14F-4D97-AF65-F5344CB8AC3E}">
        <p14:creationId xmlns:p14="http://schemas.microsoft.com/office/powerpoint/2010/main" val="3128133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x-none"/>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97057372-6900-BB49-B6B4-0B87597CA746}" type="datetimeFigureOut">
              <a:rPr lang="en-US"/>
              <a:pPr/>
              <a:t>6/12/21</a:t>
            </a:fld>
            <a:endParaRPr lang="en-US" dirty="0"/>
          </a:p>
        </p:txBody>
      </p:sp>
      <p:sp>
        <p:nvSpPr>
          <p:cNvPr id="5"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07AE9441-0CB6-5C4E-902D-82174EAFEEC7}" type="slidenum">
              <a:rPr lang="en-US"/>
              <a:pPr/>
              <a:t>‹nº›</a:t>
            </a:fld>
            <a:endParaRPr lang="en-US" dirty="0"/>
          </a:p>
        </p:txBody>
      </p:sp>
    </p:spTree>
    <p:extLst>
      <p:ext uri="{BB962C8B-B14F-4D97-AF65-F5344CB8AC3E}">
        <p14:creationId xmlns:p14="http://schemas.microsoft.com/office/powerpoint/2010/main" val="974881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3ED40279-65E9-2649-96CC-3D263E2FFEE1}" type="datetimeFigureOut">
              <a:rPr lang="en-US"/>
              <a:pPr/>
              <a:t>6/12/21</a:t>
            </a:fld>
            <a:endParaRPr lang="en-US" dirty="0"/>
          </a:p>
        </p:txBody>
      </p:sp>
      <p:sp>
        <p:nvSpPr>
          <p:cNvPr id="5"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8FC3FB17-FA22-1846-91C5-274390F28A9E}" type="slidenum">
              <a:rPr lang="en-US"/>
              <a:pPr/>
              <a:t>‹nº›</a:t>
            </a:fld>
            <a:endParaRPr lang="en-US" dirty="0"/>
          </a:p>
        </p:txBody>
      </p:sp>
    </p:spTree>
    <p:extLst>
      <p:ext uri="{BB962C8B-B14F-4D97-AF65-F5344CB8AC3E}">
        <p14:creationId xmlns:p14="http://schemas.microsoft.com/office/powerpoint/2010/main" val="2688696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E7EC3F4F-B2D8-754B-A277-CB69E7282C2E}" type="datetimeFigureOut">
              <a:rPr lang="en-US"/>
              <a:pPr/>
              <a:t>6/12/21</a:t>
            </a:fld>
            <a:endParaRPr lang="en-US" dirty="0"/>
          </a:p>
        </p:txBody>
      </p:sp>
      <p:sp>
        <p:nvSpPr>
          <p:cNvPr id="5"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8862DB54-E2A2-7445-B7EF-42DE74694059}" type="slidenum">
              <a:rPr lang="en-US"/>
              <a:pPr/>
              <a:t>‹nº›</a:t>
            </a:fld>
            <a:endParaRPr lang="en-US" dirty="0"/>
          </a:p>
        </p:txBody>
      </p:sp>
    </p:spTree>
    <p:extLst>
      <p:ext uri="{BB962C8B-B14F-4D97-AF65-F5344CB8AC3E}">
        <p14:creationId xmlns:p14="http://schemas.microsoft.com/office/powerpoint/2010/main" val="124190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2138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1434E26C-E4D8-854D-9663-C7EE4D6802AF}" type="datetimeFigureOut">
              <a:rPr lang="en-US"/>
              <a:pPr/>
              <a:t>6/12/21</a:t>
            </a:fld>
            <a:endParaRPr lang="en-US" dirty="0"/>
          </a:p>
        </p:txBody>
      </p:sp>
      <p:sp>
        <p:nvSpPr>
          <p:cNvPr id="5"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4E764CCB-7E08-A34C-8036-85A63D249171}" type="slidenum">
              <a:rPr lang="en-US"/>
              <a:pPr/>
              <a:t>‹nº›</a:t>
            </a:fld>
            <a:endParaRPr lang="en-US" dirty="0"/>
          </a:p>
        </p:txBody>
      </p:sp>
    </p:spTree>
    <p:extLst>
      <p:ext uri="{BB962C8B-B14F-4D97-AF65-F5344CB8AC3E}">
        <p14:creationId xmlns:p14="http://schemas.microsoft.com/office/powerpoint/2010/main" val="3278325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496597D0-5BD7-6A40-B199-C7149D086EB3}" type="datetimeFigureOut">
              <a:rPr lang="en-US"/>
              <a:pPr/>
              <a:t>6/12/21</a:t>
            </a:fld>
            <a:endParaRPr lang="en-US" dirty="0"/>
          </a:p>
        </p:txBody>
      </p:sp>
      <p:sp>
        <p:nvSpPr>
          <p:cNvPr id="5"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DC0E003E-FAC9-3045-A425-B5FD41D6EF07}" type="slidenum">
              <a:rPr lang="en-US"/>
              <a:pPr/>
              <a:t>‹nº›</a:t>
            </a:fld>
            <a:endParaRPr lang="en-US" dirty="0"/>
          </a:p>
        </p:txBody>
      </p:sp>
    </p:spTree>
    <p:extLst>
      <p:ext uri="{BB962C8B-B14F-4D97-AF65-F5344CB8AC3E}">
        <p14:creationId xmlns:p14="http://schemas.microsoft.com/office/powerpoint/2010/main" val="407454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6CB2CBBE-3089-9B46-9C98-EC13EE617745}" type="datetimeFigureOut">
              <a:rPr lang="en-US"/>
              <a:pPr/>
              <a:t>6/12/21</a:t>
            </a:fld>
            <a:endParaRPr lang="en-US" dirty="0"/>
          </a:p>
        </p:txBody>
      </p:sp>
      <p:sp>
        <p:nvSpPr>
          <p:cNvPr id="6"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7F352047-2197-F549-8968-453A79D74314}" type="slidenum">
              <a:rPr lang="en-US"/>
              <a:pPr/>
              <a:t>‹nº›</a:t>
            </a:fld>
            <a:endParaRPr lang="en-US" dirty="0"/>
          </a:p>
        </p:txBody>
      </p:sp>
    </p:spTree>
    <p:extLst>
      <p:ext uri="{BB962C8B-B14F-4D97-AF65-F5344CB8AC3E}">
        <p14:creationId xmlns:p14="http://schemas.microsoft.com/office/powerpoint/2010/main" val="3803699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5E85AFA7-312A-9E4B-A3ED-1589D2AE7A7A}" type="datetimeFigureOut">
              <a:rPr lang="en-US"/>
              <a:pPr/>
              <a:t>6/12/21</a:t>
            </a:fld>
            <a:endParaRPr lang="en-US" dirty="0"/>
          </a:p>
        </p:txBody>
      </p:sp>
      <p:sp>
        <p:nvSpPr>
          <p:cNvPr id="8"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D2607C34-EB55-3448-B2EF-3295103B9990}" type="slidenum">
              <a:rPr lang="en-US"/>
              <a:pPr/>
              <a:t>‹nº›</a:t>
            </a:fld>
            <a:endParaRPr lang="en-US" dirty="0"/>
          </a:p>
        </p:txBody>
      </p:sp>
    </p:spTree>
    <p:extLst>
      <p:ext uri="{BB962C8B-B14F-4D97-AF65-F5344CB8AC3E}">
        <p14:creationId xmlns:p14="http://schemas.microsoft.com/office/powerpoint/2010/main" val="2909638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239D4E56-72B9-164A-B169-2728DE1BC26E}" type="datetimeFigureOut">
              <a:rPr lang="en-US"/>
              <a:pPr/>
              <a:t>6/12/21</a:t>
            </a:fld>
            <a:endParaRPr lang="en-US" dirty="0"/>
          </a:p>
        </p:txBody>
      </p:sp>
      <p:sp>
        <p:nvSpPr>
          <p:cNvPr id="4"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69C7A3C6-F82E-D647-8C39-EA83EA038D64}" type="slidenum">
              <a:rPr lang="en-US"/>
              <a:pPr/>
              <a:t>‹nº›</a:t>
            </a:fld>
            <a:endParaRPr lang="en-US" dirty="0"/>
          </a:p>
        </p:txBody>
      </p:sp>
    </p:spTree>
    <p:extLst>
      <p:ext uri="{BB962C8B-B14F-4D97-AF65-F5344CB8AC3E}">
        <p14:creationId xmlns:p14="http://schemas.microsoft.com/office/powerpoint/2010/main" val="20672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DEC05226-3ACE-9F4E-9F29-91BDA75959CC}" type="datetimeFigureOut">
              <a:rPr lang="en-US"/>
              <a:pPr/>
              <a:t>6/12/21</a:t>
            </a:fld>
            <a:endParaRPr lang="en-US" dirty="0"/>
          </a:p>
        </p:txBody>
      </p:sp>
      <p:sp>
        <p:nvSpPr>
          <p:cNvPr id="3"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90A530D8-E356-194A-B1F0-DE033B886F42}" type="slidenum">
              <a:rPr lang="en-US"/>
              <a:pPr/>
              <a:t>‹nº›</a:t>
            </a:fld>
            <a:endParaRPr lang="en-US" dirty="0"/>
          </a:p>
        </p:txBody>
      </p:sp>
    </p:spTree>
    <p:extLst>
      <p:ext uri="{BB962C8B-B14F-4D97-AF65-F5344CB8AC3E}">
        <p14:creationId xmlns:p14="http://schemas.microsoft.com/office/powerpoint/2010/main" val="1340414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48762A55-2FED-B944-AFE8-20F776CC2C4C}" type="datetimeFigureOut">
              <a:rPr lang="en-US"/>
              <a:pPr/>
              <a:t>6/12/21</a:t>
            </a:fld>
            <a:endParaRPr lang="en-US" dirty="0"/>
          </a:p>
        </p:txBody>
      </p:sp>
      <p:sp>
        <p:nvSpPr>
          <p:cNvPr id="6"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E116F563-4432-0F4A-B810-F8F9D9CF364C}" type="slidenum">
              <a:rPr lang="en-US"/>
              <a:pPr/>
              <a:t>‹nº›</a:t>
            </a:fld>
            <a:endParaRPr lang="en-US" dirty="0"/>
          </a:p>
        </p:txBody>
      </p:sp>
    </p:spTree>
    <p:extLst>
      <p:ext uri="{BB962C8B-B14F-4D97-AF65-F5344CB8AC3E}">
        <p14:creationId xmlns:p14="http://schemas.microsoft.com/office/powerpoint/2010/main" val="1486002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x-none" noProof="0"/>
              <a:t>Drag picture to placeholder or click icon to add</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3">
            <a:extLst>
              <a:ext uri="{FF2B5EF4-FFF2-40B4-BE49-F238E27FC236}">
                <a16:creationId xmlns:a16="http://schemas.microsoft.com/office/drawing/2014/main" id="{DE8AC08B-936B-428E-A6F9-F8F9CC6ADCEC}"/>
              </a:ext>
            </a:extLst>
          </p:cNvPr>
          <p:cNvSpPr>
            <a:spLocks noGrp="1"/>
          </p:cNvSpPr>
          <p:nvPr>
            <p:ph type="dt" sz="half" idx="10"/>
          </p:nvPr>
        </p:nvSpPr>
        <p:spPr/>
        <p:txBody>
          <a:bodyPr/>
          <a:lstStyle>
            <a:lvl1pPr>
              <a:defRPr/>
            </a:lvl1pPr>
          </a:lstStyle>
          <a:p>
            <a:fld id="{05A03DBF-54DE-5442-AC69-5E5695654035}" type="datetimeFigureOut">
              <a:rPr lang="en-US"/>
              <a:pPr/>
              <a:t>6/12/21</a:t>
            </a:fld>
            <a:endParaRPr lang="en-US" dirty="0"/>
          </a:p>
        </p:txBody>
      </p:sp>
      <p:sp>
        <p:nvSpPr>
          <p:cNvPr id="6" name="Footer Placeholder 4">
            <a:extLst>
              <a:ext uri="{FF2B5EF4-FFF2-40B4-BE49-F238E27FC236}">
                <a16:creationId xmlns:a16="http://schemas.microsoft.com/office/drawing/2014/main" id="{D592207D-39E1-464D-BF09-6F2B686679F3}"/>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1A5CB30A-C08B-4A3D-9F4D-5DA5BBB8FAD1}"/>
              </a:ext>
            </a:extLst>
          </p:cNvPr>
          <p:cNvSpPr>
            <a:spLocks noGrp="1"/>
          </p:cNvSpPr>
          <p:nvPr>
            <p:ph type="sldNum" sz="quarter" idx="12"/>
          </p:nvPr>
        </p:nvSpPr>
        <p:spPr/>
        <p:txBody>
          <a:bodyPr/>
          <a:lstStyle>
            <a:lvl1pPr>
              <a:defRPr/>
            </a:lvl1pPr>
          </a:lstStyle>
          <a:p>
            <a:fld id="{A698D734-6B30-6D49-8A7A-B9F904794E9F}" type="slidenum">
              <a:rPr lang="en-US"/>
              <a:pPr/>
              <a:t>‹nº›</a:t>
            </a:fld>
            <a:endParaRPr lang="en-US" dirty="0"/>
          </a:p>
        </p:txBody>
      </p:sp>
    </p:spTree>
    <p:extLst>
      <p:ext uri="{BB962C8B-B14F-4D97-AF65-F5344CB8AC3E}">
        <p14:creationId xmlns:p14="http://schemas.microsoft.com/office/powerpoint/2010/main" val="1782999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pt-BR"/>
              <a:t>Click to edit Master title style</a:t>
            </a:r>
            <a:endParaRPr lang="en-US"/>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pt-BR"/>
              <a:t>Click to edit Master text styles</a:t>
            </a:r>
          </a:p>
          <a:p>
            <a:pPr lvl="1"/>
            <a:r>
              <a:rPr lang="pt-BR"/>
              <a:t>Second level</a:t>
            </a:r>
          </a:p>
          <a:p>
            <a:pPr lvl="2"/>
            <a:r>
              <a:rPr lang="pt-BR"/>
              <a:t>Third level</a:t>
            </a:r>
          </a:p>
          <a:p>
            <a:pPr lvl="3"/>
            <a:r>
              <a:rPr lang="pt-BR"/>
              <a:t>Fourth level</a:t>
            </a:r>
          </a:p>
          <a:p>
            <a:pPr lvl="4"/>
            <a:r>
              <a:rPr lang="pt-BR"/>
              <a:t>Fifth level</a:t>
            </a:r>
            <a:endParaRPr lang="en-US"/>
          </a:p>
        </p:txBody>
      </p:sp>
      <p:sp>
        <p:nvSpPr>
          <p:cNvPr id="4" name="Date Placeholder 3">
            <a:extLst>
              <a:ext uri="{FF2B5EF4-FFF2-40B4-BE49-F238E27FC236}">
                <a16:creationId xmlns:a16="http://schemas.microsoft.com/office/drawing/2014/main" id="{DE8AC08B-936B-428E-A6F9-F8F9CC6ADCEC}"/>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defRPr>
            </a:lvl1pPr>
          </a:lstStyle>
          <a:p>
            <a:fld id="{78AC150F-409B-9547-A829-1CE232292EA6}" type="datetimeFigureOut">
              <a:rPr lang="en-US"/>
              <a:pPr/>
              <a:t>6/12/21</a:t>
            </a:fld>
            <a:endParaRPr lang="en-US" dirty="0"/>
          </a:p>
        </p:txBody>
      </p:sp>
      <p:sp>
        <p:nvSpPr>
          <p:cNvPr id="5" name="Footer Placeholder 4">
            <a:extLst>
              <a:ext uri="{FF2B5EF4-FFF2-40B4-BE49-F238E27FC236}">
                <a16:creationId xmlns:a16="http://schemas.microsoft.com/office/drawing/2014/main" id="{D592207D-39E1-464D-BF09-6F2B686679F3}"/>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en-US" dirty="0"/>
          </a:p>
        </p:txBody>
      </p:sp>
      <p:sp>
        <p:nvSpPr>
          <p:cNvPr id="6" name="Slide Number Placeholder 5">
            <a:extLst>
              <a:ext uri="{FF2B5EF4-FFF2-40B4-BE49-F238E27FC236}">
                <a16:creationId xmlns:a16="http://schemas.microsoft.com/office/drawing/2014/main" id="{1A5CB30A-C08B-4A3D-9F4D-5DA5BBB8FAD1}"/>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defRPr>
            </a:lvl1pPr>
          </a:lstStyle>
          <a:p>
            <a:fld id="{B59C2E88-69EE-484C-A434-B40A185650FB}" type="slidenum">
              <a:rPr lang="en-US"/>
              <a:pPr/>
              <a:t>‹nº›</a:t>
            </a:fld>
            <a:endParaRPr lang="en-US" dirty="0"/>
          </a:p>
        </p:txBody>
      </p:sp>
    </p:spTree>
    <p:extLst>
      <p:ext uri="{BB962C8B-B14F-4D97-AF65-F5344CB8AC3E}">
        <p14:creationId xmlns:p14="http://schemas.microsoft.com/office/powerpoint/2010/main" val="3119960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omments" Target="../comments/comment11.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1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omments" Target="../comments/comment13.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1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omments" Target="../comments/comment15.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6.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omments" Target="../comments/comment17.xml"/></Relationships>
</file>

<file path=ppt/slides/_rels/slide2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omments" Target="../comments/comment18.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19.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omments" Target="../comments/comment20.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2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comments" Target="../comments/comment22.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23.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30.xml.rels><?xml version="1.0" encoding="UTF-8" standalone="yes"?>
<Relationships xmlns="http://schemas.openxmlformats.org/package/2006/relationships"><Relationship Id="rId3" Type="http://schemas.openxmlformats.org/officeDocument/2006/relationships/comments" Target="../comments/comment24.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comments" Target="../comments/comment25.xml"/></Relationships>
</file>

<file path=ppt/slides/_rels/slide34.xml.rels><?xml version="1.0" encoding="UTF-8" standalone="yes"?>
<Relationships xmlns="http://schemas.openxmlformats.org/package/2006/relationships"><Relationship Id="rId3" Type="http://schemas.openxmlformats.org/officeDocument/2006/relationships/comments" Target="../comments/comment26.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omments" Target="../comments/comment27.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comments" Target="../comments/comment28.xml"/></Relationships>
</file>

<file path=ppt/slides/_rels/slide39.xml.rels><?xml version="1.0" encoding="UTF-8" standalone="yes"?>
<Relationships xmlns="http://schemas.openxmlformats.org/package/2006/relationships"><Relationship Id="rId3" Type="http://schemas.openxmlformats.org/officeDocument/2006/relationships/comments" Target="../comments/comment29.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40.xml.rels><?xml version="1.0" encoding="UTF-8" standalone="yes"?>
<Relationships xmlns="http://schemas.openxmlformats.org/package/2006/relationships"><Relationship Id="rId3" Type="http://schemas.openxmlformats.org/officeDocument/2006/relationships/comments" Target="../comments/comment30.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omments" Target="../comments/comment31.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comments" Target="../comments/comment32.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comments" Target="../comments/comment33.xml"/></Relationships>
</file>

<file path=ppt/slides/_rels/slide45.xml.rels><?xml version="1.0" encoding="UTF-8" standalone="yes"?>
<Relationships xmlns="http://schemas.openxmlformats.org/package/2006/relationships"><Relationship Id="rId3" Type="http://schemas.openxmlformats.org/officeDocument/2006/relationships/comments" Target="../comments/comment34.xm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omments" Target="../comments/commen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5.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a:xfrm>
            <a:off x="1993670" y="2469544"/>
            <a:ext cx="8271933" cy="1470025"/>
          </a:xfrm>
        </p:spPr>
        <p:txBody>
          <a:bodyPr/>
          <a:lstStyle/>
          <a:p>
            <a:pPr algn="l" eaLnBrk="1" hangingPunct="1"/>
            <a:r>
              <a:rPr lang="pt-BR" sz="2400" dirty="0">
                <a:latin typeface="Calibri"/>
                <a:ea typeface="ＭＳ Ｐゴシック"/>
                <a:cs typeface="Calibri"/>
              </a:rPr>
              <a:t>Redução de categorias de registro de aeronaves</a:t>
            </a:r>
            <a:br>
              <a:rPr lang="pt-BR" sz="2400" dirty="0">
                <a:latin typeface="Calibri" charset="0"/>
              </a:rPr>
            </a:br>
            <a:r>
              <a:rPr lang="pt-BR" sz="3200" b="1" dirty="0">
                <a:latin typeface="Calibri"/>
                <a:ea typeface="ＭＳ Ｐゴシック"/>
                <a:cs typeface="Calibri"/>
              </a:rPr>
              <a:t>Resultado de Tomada de subsídios</a:t>
            </a:r>
          </a:p>
        </p:txBody>
      </p:sp>
      <p:sp>
        <p:nvSpPr>
          <p:cNvPr id="3" name="Subtitle 2">
            <a:extLst>
              <a:ext uri="{FF2B5EF4-FFF2-40B4-BE49-F238E27FC236}">
                <a16:creationId xmlns:a16="http://schemas.microsoft.com/office/drawing/2014/main" id="{B7531420-4C50-41CF-941A-1214FE5775A2}"/>
              </a:ext>
            </a:extLst>
          </p:cNvPr>
          <p:cNvSpPr>
            <a:spLocks noGrp="1"/>
          </p:cNvSpPr>
          <p:nvPr>
            <p:ph type="subTitle" idx="1"/>
          </p:nvPr>
        </p:nvSpPr>
        <p:spPr>
          <a:xfrm>
            <a:off x="1993669" y="4118956"/>
            <a:ext cx="7086600" cy="1752600"/>
          </a:xfrm>
        </p:spPr>
        <p:txBody>
          <a:bodyPr>
            <a:normAutofit/>
          </a:bodyPr>
          <a:lstStyle/>
          <a:p>
            <a:pPr algn="l" eaLnBrk="1" hangingPunct="1"/>
            <a:r>
              <a:rPr lang="pt-BR" sz="2400" i="1" dirty="0">
                <a:solidFill>
                  <a:schemeClr val="tx1"/>
                </a:solidFill>
                <a:latin typeface="Calibri" charset="0"/>
              </a:rPr>
              <a:t>junho de 2021</a:t>
            </a:r>
            <a:endParaRPr lang="pt-BR" sz="2400" dirty="0">
              <a:solidFill>
                <a:schemeClr val="tx1"/>
              </a:solidFill>
              <a:latin typeface="Calibri" charset="0"/>
            </a:endParaRPr>
          </a:p>
          <a:p>
            <a:pPr algn="l" eaLnBrk="1" hangingPunct="1"/>
            <a:endParaRPr lang="en-US" sz="2400" dirty="0">
              <a:solidFill>
                <a:srgbClr val="898989"/>
              </a:solidFill>
              <a:latin typeface="Calibri" charset="0"/>
            </a:endParaRPr>
          </a:p>
        </p:txBody>
      </p:sp>
    </p:spTree>
    <p:extLst>
      <p:ext uri="{BB962C8B-B14F-4D97-AF65-F5344CB8AC3E}">
        <p14:creationId xmlns:p14="http://schemas.microsoft.com/office/powerpoint/2010/main" val="385049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E9793A0E-D3AC-084F-AA43-2CE80144585A}"/>
              </a:ext>
            </a:extLst>
          </p:cNvPr>
          <p:cNvSpPr>
            <a:spLocks noGrp="1"/>
          </p:cNvSpPr>
          <p:nvPr>
            <p:ph idx="1"/>
          </p:nvPr>
        </p:nvSpPr>
        <p:spPr>
          <a:xfrm>
            <a:off x="120723" y="1449654"/>
            <a:ext cx="11150969" cy="5013356"/>
          </a:xfrm>
        </p:spPr>
        <p:txBody>
          <a:bodyPr>
            <a:normAutofit fontScale="77500" lnSpcReduction="20000"/>
          </a:bodyPr>
          <a:lstStyle/>
          <a:p>
            <a:pPr algn="just"/>
            <a:r>
              <a:rPr lang="pt-BR" sz="2400" dirty="0"/>
              <a:t>As categorias de registro </a:t>
            </a:r>
            <a:r>
              <a:rPr lang="pt-BR" sz="2400" u="sng" dirty="0"/>
              <a:t>facilitam a separação das aeronaves segundo seus propósitos</a:t>
            </a:r>
            <a:r>
              <a:rPr lang="pt-BR" sz="2400" dirty="0"/>
              <a:t> e, de maneira geral, </a:t>
            </a:r>
            <a:r>
              <a:rPr lang="pt-BR" sz="2400" u="sng" dirty="0"/>
              <a:t>facilitam a fiscalização</a:t>
            </a:r>
            <a:r>
              <a:rPr lang="pt-BR" sz="2400" dirty="0"/>
              <a:t>. Isso é ainda </a:t>
            </a:r>
            <a:r>
              <a:rPr lang="pt-BR" sz="2400" u="sng" dirty="0"/>
              <a:t>mais facilitado após a remoção da listagem individual das aeronaves das EO</a:t>
            </a:r>
            <a:r>
              <a:rPr lang="pt-BR" sz="2400" dirty="0"/>
              <a:t> dos operadores aéreos, o que</a:t>
            </a:r>
            <a:r>
              <a:rPr lang="pt-BR" sz="2400" u="sng" dirty="0">
                <a:highlight>
                  <a:srgbClr val="00FF00"/>
                </a:highlight>
              </a:rPr>
              <a:t> torna a categoria de registro um meio de verificação que a aeronave realizando operações comerciais realmente pode realizá-las</a:t>
            </a:r>
            <a:r>
              <a:rPr lang="pt-BR" sz="2400" dirty="0"/>
              <a:t>. Todavia, isso não significa que sejam indispensáveis, é apenas necessário </a:t>
            </a:r>
            <a:r>
              <a:rPr lang="pt-BR" sz="2400" u="sng" dirty="0"/>
              <a:t>assegurar que todos seus usos sejam compensados</a:t>
            </a:r>
            <a:r>
              <a:rPr lang="pt-BR" sz="2400" dirty="0"/>
              <a:t> por </a:t>
            </a:r>
            <a:r>
              <a:rPr lang="pt-BR" sz="2400" u="sng" dirty="0"/>
              <a:t>outras soluções</a:t>
            </a:r>
            <a:r>
              <a:rPr lang="pt-BR" sz="2400" dirty="0"/>
              <a:t>. Ainda, o processo de mudança de categoria de registro, </a:t>
            </a:r>
            <a:r>
              <a:rPr lang="pt-BR" sz="2400" u="sng" dirty="0"/>
              <a:t>apesar de suas burocracias</a:t>
            </a:r>
            <a:r>
              <a:rPr lang="pt-BR" sz="2400" dirty="0"/>
              <a:t>, é uma forma </a:t>
            </a:r>
            <a:r>
              <a:rPr lang="pt-BR" sz="2400" u="sng" dirty="0"/>
              <a:t>eficaz</a:t>
            </a:r>
            <a:r>
              <a:rPr lang="pt-BR" sz="2400" dirty="0"/>
              <a:t> de </a:t>
            </a:r>
            <a:r>
              <a:rPr lang="pt-BR" sz="2400" u="sng" dirty="0">
                <a:highlight>
                  <a:srgbClr val="00FF00"/>
                </a:highlight>
              </a:rPr>
              <a:t>assegurar que a aeronave cumpre tecnicamente as regras operacionais mais restritivas na mudança de categoria</a:t>
            </a:r>
            <a:r>
              <a:rPr lang="pt-BR" sz="2400" dirty="0"/>
              <a:t>. </a:t>
            </a:r>
            <a:r>
              <a:rPr lang="pt-BR" sz="2400" dirty="0">
                <a:solidFill>
                  <a:schemeClr val="accent2"/>
                </a:solidFill>
              </a:rPr>
              <a:t>Nessa mesma linha, o Voe seguro da SFI também considera as categorias com a mudança que ocorreu nas EO. </a:t>
            </a:r>
            <a:endParaRPr lang="pt-BR" sz="2400" dirty="0"/>
          </a:p>
          <a:p>
            <a:pPr algn="just"/>
            <a:r>
              <a:rPr lang="pt-BR" sz="2400" dirty="0"/>
              <a:t>No caso da aviação de </a:t>
            </a:r>
            <a:r>
              <a:rPr lang="pt-BR" sz="2400" u="sng" dirty="0"/>
              <a:t>instrução</a:t>
            </a:r>
            <a:r>
              <a:rPr lang="pt-BR" sz="2400" dirty="0"/>
              <a:t>, há uma certa </a:t>
            </a:r>
            <a:r>
              <a:rPr lang="pt-BR" sz="2400" u="sng" dirty="0"/>
              <a:t>limitação em  "incluir" tal categoria como Serviço Aéreo Especializado</a:t>
            </a:r>
            <a:r>
              <a:rPr lang="pt-BR" sz="2400" dirty="0"/>
              <a:t>, conforme Código Brasileiro de Aeronáutica.  </a:t>
            </a:r>
            <a:r>
              <a:rPr lang="pt-BR" sz="2400" u="sng" dirty="0">
                <a:highlight>
                  <a:srgbClr val="FFFF00"/>
                </a:highlight>
              </a:rPr>
              <a:t>Registrada como PRI dá a entender que a instrução de voo não é um SAE.  </a:t>
            </a:r>
            <a:r>
              <a:rPr lang="pt-BR" sz="2400" u="sng" dirty="0">
                <a:solidFill>
                  <a:schemeClr val="accent2"/>
                </a:solidFill>
              </a:rPr>
              <a:t> </a:t>
            </a:r>
            <a:r>
              <a:rPr lang="pt-BR" sz="2400" dirty="0">
                <a:solidFill>
                  <a:schemeClr val="accent2"/>
                </a:solidFill>
              </a:rPr>
              <a:t>Realmente nem todos SAE deveriam estar juntos em uma mesma categoria. Pro CBA instrução é de  fato um SAE.</a:t>
            </a:r>
            <a:endParaRPr lang="pt-BR" sz="2400" dirty="0"/>
          </a:p>
          <a:p>
            <a:pPr algn="just"/>
            <a:r>
              <a:rPr lang="pt-BR" sz="2400" dirty="0"/>
              <a:t>A categoria não </a:t>
            </a:r>
            <a:r>
              <a:rPr lang="pt-BR" sz="2400" u="sng" dirty="0"/>
              <a:t>afeta</a:t>
            </a:r>
            <a:r>
              <a:rPr lang="pt-BR" sz="2400" dirty="0"/>
              <a:t> as operações em si, mas </a:t>
            </a:r>
            <a:r>
              <a:rPr lang="pt-BR" sz="2400" u="sng" dirty="0">
                <a:highlight>
                  <a:srgbClr val="00FF00"/>
                </a:highlight>
              </a:rPr>
              <a:t>se as aeronaves PRI são isentas do pagamento de taxas</a:t>
            </a:r>
            <a:r>
              <a:rPr lang="pt-BR" sz="2400" dirty="0"/>
              <a:t>, deveria ser desnecessária a apresentação de formulários ISE junto aos operadores de aeródromos, em especial a INFRAERO, que </a:t>
            </a:r>
            <a:r>
              <a:rPr lang="pt-BR" sz="2400" u="sng" dirty="0"/>
              <a:t>por vezes insiste em cobrar as taxas</a:t>
            </a:r>
            <a:r>
              <a:rPr lang="pt-BR" sz="2400" dirty="0"/>
              <a:t>. </a:t>
            </a:r>
            <a:r>
              <a:rPr lang="pt-BR" sz="2400" dirty="0">
                <a:solidFill>
                  <a:schemeClr val="accent2"/>
                </a:solidFill>
              </a:rPr>
              <a:t>Formulário seria um exemplo de que apenas a categorização pelo RAB não garante isenção de taxas. Ao invés de verificar categoria o aeródromo poderia verificar modalidade do operador. Ex. operador é ligado a uma escola (novo paradigma).</a:t>
            </a:r>
            <a:endParaRPr lang="pt-BR" sz="2400" dirty="0"/>
          </a:p>
          <a:p>
            <a:pPr algn="just"/>
            <a:r>
              <a:rPr lang="pt-BR" sz="2400" dirty="0"/>
              <a:t>(Afeta) Apenas </a:t>
            </a:r>
            <a:r>
              <a:rPr lang="pt-BR" sz="2400" u="sng" dirty="0"/>
              <a:t>em caso de transferência de propriedade</a:t>
            </a:r>
            <a:r>
              <a:rPr lang="pt-BR" sz="2400" dirty="0"/>
              <a:t> e operador de aeronave. </a:t>
            </a:r>
            <a:r>
              <a:rPr lang="pt-BR" sz="2400" dirty="0">
                <a:solidFill>
                  <a:schemeClr val="accent2"/>
                </a:solidFill>
              </a:rPr>
              <a:t>É fato.</a:t>
            </a:r>
            <a:endParaRPr lang="pt-BR" sz="2400" dirty="0"/>
          </a:p>
        </p:txBody>
      </p:sp>
      <p:sp>
        <p:nvSpPr>
          <p:cNvPr id="6" name="Título 1">
            <a:extLst>
              <a:ext uri="{FF2B5EF4-FFF2-40B4-BE49-F238E27FC236}">
                <a16:creationId xmlns:a16="http://schemas.microsoft.com/office/drawing/2014/main" id="{F59CA53D-ADA9-6B48-AECA-43B774A7A5F5}"/>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3 parte 3/7</a:t>
            </a:r>
          </a:p>
        </p:txBody>
      </p:sp>
    </p:spTree>
    <p:extLst>
      <p:ext uri="{BB962C8B-B14F-4D97-AF65-F5344CB8AC3E}">
        <p14:creationId xmlns:p14="http://schemas.microsoft.com/office/powerpoint/2010/main" val="3912748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FE54C6A-30BB-D84F-9809-F7848E17AB2A}"/>
              </a:ext>
            </a:extLst>
          </p:cNvPr>
          <p:cNvSpPr>
            <a:spLocks noGrp="1"/>
          </p:cNvSpPr>
          <p:nvPr>
            <p:ph idx="1"/>
          </p:nvPr>
        </p:nvSpPr>
        <p:spPr>
          <a:xfrm>
            <a:off x="298891" y="1439715"/>
            <a:ext cx="11365671" cy="5013356"/>
          </a:xfrm>
        </p:spPr>
        <p:txBody>
          <a:bodyPr>
            <a:normAutofit fontScale="77500" lnSpcReduction="20000"/>
          </a:bodyPr>
          <a:lstStyle/>
          <a:p>
            <a:pPr algn="just"/>
            <a:r>
              <a:rPr lang="pt-BR" sz="2400" dirty="0"/>
              <a:t>Hoje tenho uma aeronave, </a:t>
            </a:r>
            <a:r>
              <a:rPr lang="pt-BR" sz="2400" u="sng" dirty="0"/>
              <a:t>RV10</a:t>
            </a:r>
            <a:r>
              <a:rPr lang="pt-BR" sz="2400" dirty="0"/>
              <a:t>, que é excelente, </a:t>
            </a:r>
            <a:r>
              <a:rPr lang="pt-BR" sz="2400" u="sng" dirty="0"/>
              <a:t>experimental</a:t>
            </a:r>
            <a:r>
              <a:rPr lang="pt-BR" sz="2400" dirty="0"/>
              <a:t>, e existe a </a:t>
            </a:r>
            <a:r>
              <a:rPr lang="pt-BR" sz="2400" u="sng" dirty="0"/>
              <a:t>dúvida</a:t>
            </a:r>
            <a:r>
              <a:rPr lang="pt-BR" sz="2400" dirty="0"/>
              <a:t> sobre a sua utilização em </a:t>
            </a:r>
            <a:r>
              <a:rPr lang="pt-BR" sz="2400" u="sng" dirty="0"/>
              <a:t>ADP</a:t>
            </a:r>
            <a:r>
              <a:rPr lang="pt-BR" sz="2400" dirty="0"/>
              <a:t> (Área Densamente Povoada). Como tenho intenção de utilizar a aeronave para deslocamentos entre aeroportos de capitais, </a:t>
            </a:r>
            <a:r>
              <a:rPr lang="pt-BR" sz="2400" u="sng" dirty="0">
                <a:highlight>
                  <a:srgbClr val="C0C0C0"/>
                </a:highlight>
              </a:rPr>
              <a:t>o registro da forma como está implica em dúvidas na utilização</a:t>
            </a:r>
            <a:r>
              <a:rPr lang="pt-BR" sz="2400" dirty="0">
                <a:highlight>
                  <a:srgbClr val="C0C0C0"/>
                </a:highlight>
              </a:rPr>
              <a:t>. </a:t>
            </a:r>
            <a:r>
              <a:rPr lang="pt-BR" sz="2400" dirty="0">
                <a:solidFill>
                  <a:schemeClr val="accent2"/>
                </a:solidFill>
              </a:rPr>
              <a:t>Fora do escopo.</a:t>
            </a:r>
          </a:p>
          <a:p>
            <a:pPr algn="just"/>
            <a:r>
              <a:rPr lang="pt-BR" sz="2400" dirty="0"/>
              <a:t>Ao ter que </a:t>
            </a:r>
            <a:r>
              <a:rPr lang="pt-BR" sz="2400" u="sng" dirty="0"/>
              <a:t>cadastrar duas categorias para aeronaves arrendadas para escola, dificulta emissão de RETA</a:t>
            </a:r>
            <a:r>
              <a:rPr lang="pt-BR" sz="2400" dirty="0"/>
              <a:t> pois algumas </a:t>
            </a:r>
            <a:r>
              <a:rPr lang="pt-BR" sz="2400" u="sng" dirty="0">
                <a:highlight>
                  <a:srgbClr val="FFFF00"/>
                </a:highlight>
              </a:rPr>
              <a:t>seguradoras não aceitam duas categorias</a:t>
            </a:r>
            <a:r>
              <a:rPr lang="pt-BR" sz="2400" dirty="0"/>
              <a:t>. </a:t>
            </a:r>
            <a:r>
              <a:rPr lang="pt-BR" sz="2400" dirty="0">
                <a:solidFill>
                  <a:schemeClr val="accent2"/>
                </a:solidFill>
              </a:rPr>
              <a:t>A confirmar. Talvez seja questão de custo adicional relacionado a risco adicional.</a:t>
            </a:r>
          </a:p>
          <a:p>
            <a:pPr algn="just"/>
            <a:r>
              <a:rPr lang="pt-BR" sz="2400" u="sng" dirty="0">
                <a:highlight>
                  <a:srgbClr val="FFFF00"/>
                </a:highlight>
              </a:rPr>
              <a:t>Atraso no inicio das operações</a:t>
            </a:r>
            <a:r>
              <a:rPr lang="pt-BR" sz="2400" dirty="0"/>
              <a:t> das aeronaves em todas as categorias que atuo. </a:t>
            </a:r>
            <a:r>
              <a:rPr lang="pt-BR" sz="2400" dirty="0">
                <a:solidFill>
                  <a:schemeClr val="accent2"/>
                </a:solidFill>
              </a:rPr>
              <a:t>Quando foi tirado da matrícula de tpx houve melhoria. No RAB mudança de categoria hoje é uma fila dedicada.</a:t>
            </a:r>
          </a:p>
          <a:p>
            <a:pPr algn="just"/>
            <a:r>
              <a:rPr lang="pt-BR" sz="2400" u="sng" dirty="0"/>
              <a:t>As subcategorias de experimental estão muito mal colocadas</a:t>
            </a:r>
            <a:r>
              <a:rPr lang="pt-BR" sz="2400" dirty="0"/>
              <a:t>. Existem inúmeras aeronaves que antes eram históricas, pelo Brasil, que não podem voar porque vocês retiraram essa categoria. Fica inviável homologar uma aeronave que ficou tanto tempo como histórica. E as restrições </a:t>
            </a:r>
            <a:r>
              <a:rPr lang="pt-BR" sz="2400" u="sng" dirty="0">
                <a:highlight>
                  <a:srgbClr val="C0C0C0"/>
                </a:highlight>
              </a:rPr>
              <a:t>impostas para os experimentais, como não operar em certas regiões, inviabiliza a aviação no Brasil.</a:t>
            </a:r>
            <a:r>
              <a:rPr lang="pt-BR" sz="2400" dirty="0">
                <a:solidFill>
                  <a:schemeClr val="accent2"/>
                </a:solidFill>
              </a:rPr>
              <a:t> Fora do escopo. Será avaliado histórico para confirmar entendimento.</a:t>
            </a:r>
          </a:p>
          <a:p>
            <a:pPr algn="just"/>
            <a:r>
              <a:rPr lang="pt-BR" sz="2400" dirty="0"/>
              <a:t>(Afeta ) Em vistorias realizadas como </a:t>
            </a:r>
            <a:r>
              <a:rPr lang="pt-BR" sz="2400" u="sng" dirty="0"/>
              <a:t>PCA</a:t>
            </a:r>
            <a:r>
              <a:rPr lang="pt-BR" sz="2400" dirty="0"/>
              <a:t> para as categorias TPP e TPX, em trabalhos realizados em empresas de taxi aéreo com aeronaves de categoria TPX e em trabalhos realizados como inspetor de organização de manutenção 145. </a:t>
            </a:r>
            <a:r>
              <a:rPr lang="pt-BR" sz="2400" dirty="0">
                <a:solidFill>
                  <a:schemeClr val="accent2"/>
                </a:solidFill>
              </a:rPr>
              <a:t>De fato.</a:t>
            </a:r>
          </a:p>
          <a:p>
            <a:pPr algn="just"/>
            <a:r>
              <a:rPr lang="pt-BR" sz="2400" dirty="0"/>
              <a:t>No meu trabalho (</a:t>
            </a:r>
            <a:r>
              <a:rPr lang="pt-BR" sz="2400" u="sng" dirty="0"/>
              <a:t>instrução</a:t>
            </a:r>
            <a:r>
              <a:rPr lang="pt-BR" sz="2400" dirty="0"/>
              <a:t>), vejo </a:t>
            </a:r>
            <a:r>
              <a:rPr lang="pt-BR" sz="2400" u="sng" dirty="0">
                <a:highlight>
                  <a:srgbClr val="FFFF00"/>
                </a:highlight>
              </a:rPr>
              <a:t>muita burocracia</a:t>
            </a:r>
            <a:r>
              <a:rPr lang="pt-BR" sz="2400" dirty="0"/>
              <a:t>, poderia diminuir as exigências para uma certificação (CIA). </a:t>
            </a:r>
            <a:r>
              <a:rPr lang="pt-BR" sz="2400" dirty="0">
                <a:solidFill>
                  <a:schemeClr val="accent2"/>
                </a:solidFill>
              </a:rPr>
              <a:t>Fora do escopo.</a:t>
            </a:r>
          </a:p>
        </p:txBody>
      </p:sp>
      <p:sp>
        <p:nvSpPr>
          <p:cNvPr id="6" name="Título 1">
            <a:extLst>
              <a:ext uri="{FF2B5EF4-FFF2-40B4-BE49-F238E27FC236}">
                <a16:creationId xmlns:a16="http://schemas.microsoft.com/office/drawing/2014/main" id="{CE147C3F-541D-8040-81BC-6CE0430508A8}"/>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3 parte 4/7</a:t>
            </a:r>
          </a:p>
        </p:txBody>
      </p:sp>
    </p:spTree>
    <p:extLst>
      <p:ext uri="{BB962C8B-B14F-4D97-AF65-F5344CB8AC3E}">
        <p14:creationId xmlns:p14="http://schemas.microsoft.com/office/powerpoint/2010/main" val="3357750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58A18D5-6BDA-2241-9AC5-C362D8D8113E}"/>
              </a:ext>
            </a:extLst>
          </p:cNvPr>
          <p:cNvSpPr>
            <a:spLocks noGrp="1"/>
          </p:cNvSpPr>
          <p:nvPr>
            <p:ph idx="1"/>
          </p:nvPr>
        </p:nvSpPr>
        <p:spPr>
          <a:xfrm>
            <a:off x="168965" y="1201176"/>
            <a:ext cx="11596462" cy="5013356"/>
          </a:xfrm>
        </p:spPr>
        <p:txBody>
          <a:bodyPr>
            <a:noAutofit/>
          </a:bodyPr>
          <a:lstStyle/>
          <a:p>
            <a:pPr algn="just"/>
            <a:r>
              <a:rPr lang="pt-BR" sz="2000" dirty="0"/>
              <a:t>Sou proprietário de uma aeronave </a:t>
            </a:r>
            <a:r>
              <a:rPr lang="pt-BR" sz="2000" u="sng" dirty="0"/>
              <a:t>Neiva</a:t>
            </a:r>
            <a:r>
              <a:rPr lang="pt-BR" sz="2000" dirty="0"/>
              <a:t> Regente Modelo N-591-560, número de série 2026, reserva de marcas PR-LCY, </a:t>
            </a:r>
            <a:r>
              <a:rPr lang="pt-BR" sz="2000" u="sng" dirty="0"/>
              <a:t>em fase final de restauro</a:t>
            </a:r>
            <a:r>
              <a:rPr lang="pt-BR" sz="2000" dirty="0"/>
              <a:t>, que pelas regras atuais deverá ser matriculada na </a:t>
            </a:r>
            <a:r>
              <a:rPr lang="pt-BR" sz="2000" u="sng" dirty="0"/>
              <a:t>categoria privada histórica </a:t>
            </a:r>
            <a:r>
              <a:rPr lang="pt-BR" sz="2000" dirty="0"/>
              <a:t>(PRH) fazendo com que a mesma seja submetida a </a:t>
            </a:r>
            <a:r>
              <a:rPr lang="pt-BR" sz="2000" u="sng" dirty="0">
                <a:highlight>
                  <a:srgbClr val="FFFF00"/>
                </a:highlight>
              </a:rPr>
              <a:t>sérias limitações</a:t>
            </a:r>
            <a:r>
              <a:rPr lang="pt-BR" sz="2000" dirty="0"/>
              <a:t> operacionais pois sua utilização fica limitada "a aeronaves utilizadas em </a:t>
            </a:r>
            <a:r>
              <a:rPr lang="pt-BR" sz="2000" u="sng" dirty="0"/>
              <a:t>amostras e voos de exibição</a:t>
            </a:r>
            <a:r>
              <a:rPr lang="pt-BR" sz="2000" dirty="0"/>
              <a:t>, restritas a essas finalidades e declaradas como tal na forma da legislação em vigor". </a:t>
            </a:r>
            <a:r>
              <a:rPr lang="pt-BR" sz="2000" dirty="0">
                <a:solidFill>
                  <a:srgbClr val="FF0000"/>
                </a:solidFill>
              </a:rPr>
              <a:t>A aeronavegabilidade da anv que a limita e não a sua categoria. A citada anv está em reserva de marca.</a:t>
            </a:r>
            <a:endParaRPr lang="pt-BR" sz="2000" dirty="0"/>
          </a:p>
          <a:p>
            <a:pPr algn="just"/>
            <a:r>
              <a:rPr lang="pt-BR" sz="2000" dirty="0"/>
              <a:t>Trata-se de </a:t>
            </a:r>
            <a:r>
              <a:rPr lang="pt-BR" sz="2000" u="sng" dirty="0">
                <a:highlight>
                  <a:srgbClr val="00FF00"/>
                </a:highlight>
              </a:rPr>
              <a:t>fator decisivo no tipo de vistoria técnica de aeronave a ser realizada.</a:t>
            </a:r>
            <a:r>
              <a:rPr lang="pt-BR" sz="2000" u="sng" dirty="0"/>
              <a:t> </a:t>
            </a:r>
            <a:r>
              <a:rPr lang="pt-BR" sz="2000" dirty="0">
                <a:solidFill>
                  <a:srgbClr val="FF0000"/>
                </a:solidFill>
              </a:rPr>
              <a:t>Alternativamente poderia ser considerada a possibilidade de conectar as categorias de forma a refletir vistorias.</a:t>
            </a:r>
            <a:endParaRPr lang="pt-BR" sz="2000" u="sng" dirty="0"/>
          </a:p>
          <a:p>
            <a:pPr algn="just"/>
            <a:r>
              <a:rPr lang="pt-BR" sz="2000" dirty="0"/>
              <a:t>Afetam diretamente de maneira puramente </a:t>
            </a:r>
            <a:r>
              <a:rPr lang="pt-BR" sz="2000" u="sng" dirty="0"/>
              <a:t>burocrática</a:t>
            </a:r>
            <a:r>
              <a:rPr lang="pt-BR" sz="2000" dirty="0"/>
              <a:t>. Pois esta </a:t>
            </a:r>
            <a:r>
              <a:rPr lang="pt-BR" sz="2000" u="sng" dirty="0"/>
              <a:t>ficção jurídica </a:t>
            </a:r>
            <a:r>
              <a:rPr lang="pt-BR" sz="2000" dirty="0"/>
              <a:t>deveria ser saneada pelo RAB como propõe a Resolução 293 contudo a </a:t>
            </a:r>
            <a:r>
              <a:rPr lang="pt-BR" sz="2000" u="sng" dirty="0">
                <a:highlight>
                  <a:srgbClr val="FFFF00"/>
                </a:highlight>
              </a:rPr>
              <a:t>GTAR em razão de elevação de categoria se julga competente e o operador necessita de diligencia para a GTAR emitir parecer que um avião agrícola a exemplo é um avião agrícola</a:t>
            </a:r>
            <a:r>
              <a:rPr lang="pt-BR" sz="2000" dirty="0"/>
              <a:t>. Gerando absurdos puramente burocráticos. Deveria seguir a Resolução ou melhor </a:t>
            </a:r>
            <a:r>
              <a:rPr lang="pt-BR" sz="2000" u="sng" dirty="0">
                <a:highlight>
                  <a:srgbClr val="FFFF00"/>
                </a:highlight>
              </a:rPr>
              <a:t>extinguir o instituto de categoria de registro que só serve a burocracia. </a:t>
            </a:r>
            <a:r>
              <a:rPr lang="pt-BR" sz="2000" dirty="0">
                <a:solidFill>
                  <a:srgbClr val="FF0000"/>
                </a:solidFill>
              </a:rPr>
              <a:t>Aglutinação focada em aeronavegabilidade poderá ir ao encontro do comentário, apesar de não ter sido claro e amplo o suficiente.</a:t>
            </a:r>
          </a:p>
          <a:p>
            <a:pPr algn="just"/>
            <a:r>
              <a:rPr lang="pt-BR" sz="2000" dirty="0"/>
              <a:t>Causam </a:t>
            </a:r>
            <a:r>
              <a:rPr lang="pt-BR" sz="2000" u="sng" dirty="0">
                <a:highlight>
                  <a:srgbClr val="FFFF00"/>
                </a:highlight>
              </a:rPr>
              <a:t>burocracia e custos. </a:t>
            </a:r>
            <a:r>
              <a:rPr lang="pt-BR" sz="2000" dirty="0">
                <a:solidFill>
                  <a:srgbClr val="FF0000"/>
                </a:solidFill>
              </a:rPr>
              <a:t>Reforça necessidade do estudo.</a:t>
            </a:r>
          </a:p>
        </p:txBody>
      </p:sp>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3 parte 5/7</a:t>
            </a:r>
          </a:p>
        </p:txBody>
      </p:sp>
    </p:spTree>
    <p:extLst>
      <p:ext uri="{BB962C8B-B14F-4D97-AF65-F5344CB8AC3E}">
        <p14:creationId xmlns:p14="http://schemas.microsoft.com/office/powerpoint/2010/main" val="87098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58A18D5-6BDA-2241-9AC5-C362D8D8113E}"/>
              </a:ext>
            </a:extLst>
          </p:cNvPr>
          <p:cNvSpPr>
            <a:spLocks noGrp="1"/>
          </p:cNvSpPr>
          <p:nvPr>
            <p:ph idx="1"/>
          </p:nvPr>
        </p:nvSpPr>
        <p:spPr>
          <a:xfrm>
            <a:off x="168965" y="1201176"/>
            <a:ext cx="11596462" cy="5013356"/>
          </a:xfrm>
        </p:spPr>
        <p:txBody>
          <a:bodyPr>
            <a:noAutofit/>
          </a:bodyPr>
          <a:lstStyle/>
          <a:p>
            <a:pPr algn="just"/>
            <a:r>
              <a:rPr lang="pt-BR" sz="1800" dirty="0"/>
              <a:t>Necessito analisar o assunto e colher subsídios dos associados para contribuir com o processo regulatório</a:t>
            </a:r>
          </a:p>
          <a:p>
            <a:pPr algn="just"/>
            <a:r>
              <a:rPr lang="pt-BR" sz="1800" dirty="0"/>
              <a:t>Nenhum</a:t>
            </a:r>
          </a:p>
          <a:p>
            <a:pPr algn="just"/>
            <a:r>
              <a:rPr lang="pt-BR" sz="1800" dirty="0"/>
              <a:t>Principalmente as diversas codificações das Categorias SAE e das Múltiplas Categorias são muito complicadas de entender. </a:t>
            </a:r>
            <a:r>
              <a:rPr lang="pt-BR" sz="1800" dirty="0">
                <a:solidFill>
                  <a:srgbClr val="FF0000"/>
                </a:solidFill>
              </a:rPr>
              <a:t>A R. 377 que diferencia SAE. No RAB online ainda aparece a modalidade de SAE. GTVA/SPO, que insere no sistema a “subcategoria”. As letras que refletem subcategorias são originárias de IAC/MPR já revogados. Contudo se mantivermos tais letras há que serem explicadas de maneira ostensiva.</a:t>
            </a:r>
          </a:p>
          <a:p>
            <a:pPr algn="just"/>
            <a:r>
              <a:rPr lang="pt-BR" sz="1800" dirty="0"/>
              <a:t>Na formação dos alunos que cursaram nossa Universidade.</a:t>
            </a:r>
          </a:p>
          <a:p>
            <a:pPr algn="just"/>
            <a:r>
              <a:rPr lang="pt-BR" sz="1800" dirty="0"/>
              <a:t>Não afetam</a:t>
            </a:r>
          </a:p>
          <a:p>
            <a:pPr algn="just"/>
            <a:r>
              <a:rPr lang="pt-BR" sz="1800" dirty="0"/>
              <a:t>ADE</a:t>
            </a:r>
          </a:p>
          <a:p>
            <a:pPr algn="just"/>
            <a:r>
              <a:rPr lang="pt-BR" sz="1800" dirty="0"/>
              <a:t>Por se tratar de um CIAC, a determinação para SAE</a:t>
            </a:r>
          </a:p>
          <a:p>
            <a:pPr algn="just"/>
            <a:r>
              <a:rPr lang="pt-BR" sz="1800" dirty="0"/>
              <a:t>Sou operador do RBHA 91 como ficaria? </a:t>
            </a:r>
            <a:r>
              <a:rPr lang="pt-BR" sz="1800" dirty="0">
                <a:solidFill>
                  <a:srgbClr val="FF0000"/>
                </a:solidFill>
              </a:rPr>
              <a:t>Faltou especificar.</a:t>
            </a:r>
          </a:p>
          <a:p>
            <a:pPr algn="just"/>
            <a:r>
              <a:rPr lang="pt-BR" sz="1800" dirty="0"/>
              <a:t>Acredito que mude alguma coisa no processo de compra e transferência </a:t>
            </a:r>
          </a:p>
          <a:p>
            <a:pPr algn="just"/>
            <a:r>
              <a:rPr lang="pt-BR" sz="1800" dirty="0"/>
              <a:t>SAE/PRI</a:t>
            </a:r>
          </a:p>
          <a:p>
            <a:pPr algn="just"/>
            <a:endParaRPr lang="pt-BR" sz="1800" dirty="0"/>
          </a:p>
          <a:p>
            <a:pPr algn="just"/>
            <a:endParaRPr lang="pt-BR" sz="1800" dirty="0"/>
          </a:p>
          <a:p>
            <a:pPr algn="just"/>
            <a:endParaRPr lang="pt-BR" sz="1800" u="sng" dirty="0">
              <a:highlight>
                <a:srgbClr val="FFFF00"/>
              </a:highlight>
            </a:endParaRPr>
          </a:p>
        </p:txBody>
      </p:sp>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3 parte 6/7</a:t>
            </a:r>
          </a:p>
        </p:txBody>
      </p:sp>
    </p:spTree>
    <p:extLst>
      <p:ext uri="{BB962C8B-B14F-4D97-AF65-F5344CB8AC3E}">
        <p14:creationId xmlns:p14="http://schemas.microsoft.com/office/powerpoint/2010/main" val="1803932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58A18D5-6BDA-2241-9AC5-C362D8D8113E}"/>
              </a:ext>
            </a:extLst>
          </p:cNvPr>
          <p:cNvSpPr>
            <a:spLocks noGrp="1"/>
          </p:cNvSpPr>
          <p:nvPr>
            <p:ph idx="1"/>
          </p:nvPr>
        </p:nvSpPr>
        <p:spPr>
          <a:xfrm>
            <a:off x="168965" y="1201176"/>
            <a:ext cx="11596462" cy="5013356"/>
          </a:xfrm>
        </p:spPr>
        <p:txBody>
          <a:bodyPr>
            <a:noAutofit/>
          </a:bodyPr>
          <a:lstStyle/>
          <a:p>
            <a:pPr algn="just"/>
            <a:r>
              <a:rPr lang="pt-BR" sz="2300" dirty="0"/>
              <a:t>Não vejo que afetam, isso é transparente para mim. No entanto ajuda a saber como a aeronave pode operar. </a:t>
            </a:r>
            <a:r>
              <a:rPr lang="pt-BR" sz="2300" dirty="0">
                <a:solidFill>
                  <a:srgbClr val="FF0000"/>
                </a:solidFill>
              </a:rPr>
              <a:t>De fato, direciona o entendimento da possibilidade de uso como um marcador de capacidades.</a:t>
            </a:r>
            <a:endParaRPr lang="pt-BR" sz="2300" dirty="0"/>
          </a:p>
          <a:p>
            <a:pPr algn="just"/>
            <a:r>
              <a:rPr lang="pt-BR" sz="2300" dirty="0"/>
              <a:t>Nenhuma, esta bom assim</a:t>
            </a:r>
          </a:p>
          <a:p>
            <a:pPr algn="just"/>
            <a:r>
              <a:rPr lang="pt-BR" sz="2300" dirty="0"/>
              <a:t>Não afetam</a:t>
            </a:r>
          </a:p>
          <a:p>
            <a:pPr algn="just"/>
            <a:r>
              <a:rPr lang="pt-BR" sz="2300" dirty="0"/>
              <a:t>deveriam ser: Categoria TRANSPORTE não faz diferença o tamanho, seja 135, 121,91 se faz transporte é transporte, entrou um passageiro ou carga é transporte e PONTO. Categoria SAE, faz qualquer serviço especial, como aerolevantamento, agrícola, foto ou filmagem aérea, é SAE e PONTO. Instrução, aeronave destinada a instrução. Pública, sendo ela da adm. publica é categoria pública e ponto. Privada. Aeronave particular ou de compartilhamento, categoria PRIVADA e ponto. Hoje temos categorias que jamais foram usadas, isso só complica o que realmente é SIMPLES, vocês tem que desinchar o regulamento, e não ficar aumentando o que já está inchado de poluição informativa. </a:t>
            </a:r>
            <a:r>
              <a:rPr lang="pt-BR" sz="2300" dirty="0">
                <a:solidFill>
                  <a:srgbClr val="FF0000"/>
                </a:solidFill>
              </a:rPr>
              <a:t>91 não transporta passageiro. Todavia, entende-se que busca-se a simplificação na mesma linha deste estudo.</a:t>
            </a:r>
            <a:endParaRPr lang="pt-BR" sz="2300" dirty="0"/>
          </a:p>
          <a:p>
            <a:pPr algn="just"/>
            <a:endParaRPr lang="pt-BR" sz="2300" dirty="0"/>
          </a:p>
          <a:p>
            <a:pPr algn="just"/>
            <a:endParaRPr lang="pt-BR" sz="2300" dirty="0"/>
          </a:p>
          <a:p>
            <a:pPr algn="just"/>
            <a:endParaRPr lang="pt-BR" sz="2300" u="sng" dirty="0">
              <a:highlight>
                <a:srgbClr val="FFFF00"/>
              </a:highlight>
            </a:endParaRPr>
          </a:p>
        </p:txBody>
      </p:sp>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3 parte 7/7</a:t>
            </a:r>
          </a:p>
        </p:txBody>
      </p:sp>
    </p:spTree>
    <p:extLst>
      <p:ext uri="{BB962C8B-B14F-4D97-AF65-F5344CB8AC3E}">
        <p14:creationId xmlns:p14="http://schemas.microsoft.com/office/powerpoint/2010/main" val="168020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E3FE93B8-69CB-1B4B-8293-72564016DCCF}"/>
              </a:ext>
            </a:extLst>
          </p:cNvPr>
          <p:cNvSpPr>
            <a:spLocks noGrp="1"/>
          </p:cNvSpPr>
          <p:nvPr>
            <p:ph type="title"/>
          </p:nvPr>
        </p:nvSpPr>
        <p:spPr>
          <a:xfrm>
            <a:off x="544076" y="1146681"/>
            <a:ext cx="10905066" cy="1135737"/>
          </a:xfrm>
        </p:spPr>
        <p:txBody>
          <a:bodyPr>
            <a:normAutofit fontScale="90000"/>
          </a:bodyPr>
          <a:lstStyle/>
          <a:p>
            <a:pPr algn="just"/>
            <a:r>
              <a:rPr lang="pt-BR" sz="3600" b="1" dirty="0"/>
              <a:t> 4- Quais são os usos para categorias de registro que você ou sua organização já demandou?</a:t>
            </a:r>
          </a:p>
        </p:txBody>
      </p:sp>
      <p:graphicFrame>
        <p:nvGraphicFramePr>
          <p:cNvPr id="8" name="Espaço Reservado para Conteúdo 3">
            <a:extLst>
              <a:ext uri="{FF2B5EF4-FFF2-40B4-BE49-F238E27FC236}">
                <a16:creationId xmlns:a16="http://schemas.microsoft.com/office/drawing/2014/main" id="{E9219A01-903C-114F-ACD1-BE2F78A73636}"/>
              </a:ext>
            </a:extLst>
          </p:cNvPr>
          <p:cNvGraphicFramePr>
            <a:graphicFrameLocks noGrp="1"/>
          </p:cNvGraphicFramePr>
          <p:nvPr>
            <p:ph idx="1"/>
            <p:extLst>
              <p:ext uri="{D42A27DB-BD31-4B8C-83A1-F6EECF244321}">
                <p14:modId xmlns:p14="http://schemas.microsoft.com/office/powerpoint/2010/main" val="607549731"/>
              </p:ext>
            </p:extLst>
          </p:nvPr>
        </p:nvGraphicFramePr>
        <p:xfrm>
          <a:off x="331305" y="2580516"/>
          <a:ext cx="10972800" cy="37471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26756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4 parte 1/1</a:t>
            </a:r>
          </a:p>
        </p:txBody>
      </p:sp>
      <p:sp>
        <p:nvSpPr>
          <p:cNvPr id="7" name="Espaço Reservado para Conteúdo 2">
            <a:extLst>
              <a:ext uri="{FF2B5EF4-FFF2-40B4-BE49-F238E27FC236}">
                <a16:creationId xmlns:a16="http://schemas.microsoft.com/office/drawing/2014/main" id="{ADD85431-7E15-E948-A482-81D06FFCC8A7}"/>
              </a:ext>
            </a:extLst>
          </p:cNvPr>
          <p:cNvSpPr>
            <a:spLocks noGrp="1"/>
          </p:cNvSpPr>
          <p:nvPr>
            <p:ph idx="1"/>
          </p:nvPr>
        </p:nvSpPr>
        <p:spPr>
          <a:xfrm>
            <a:off x="290010" y="1512484"/>
            <a:ext cx="10892551" cy="3132285"/>
          </a:xfrm>
        </p:spPr>
        <p:txBody>
          <a:bodyPr>
            <a:normAutofit fontScale="92500" lnSpcReduction="20000"/>
          </a:bodyPr>
          <a:lstStyle/>
          <a:p>
            <a:pPr algn="just"/>
            <a:r>
              <a:rPr lang="pt-BR" sz="2800" dirty="0"/>
              <a:t>Confecção de documentos e laudos de vistoria.</a:t>
            </a:r>
          </a:p>
          <a:p>
            <a:pPr algn="just"/>
            <a:endParaRPr lang="pt-BR" sz="2800" dirty="0"/>
          </a:p>
          <a:p>
            <a:pPr algn="just"/>
            <a:r>
              <a:rPr lang="pt-BR" sz="2800" dirty="0"/>
              <a:t>Tipo de manutenção no caso de aeronaves a pistão na categoria TPP. </a:t>
            </a:r>
            <a:r>
              <a:rPr lang="pt-BR" sz="2800" dirty="0">
                <a:solidFill>
                  <a:srgbClr val="FF0000"/>
                </a:solidFill>
              </a:rPr>
              <a:t>A confirmar.</a:t>
            </a:r>
          </a:p>
          <a:p>
            <a:pPr algn="just"/>
            <a:endParaRPr lang="pt-BR" sz="2800" dirty="0"/>
          </a:p>
          <a:p>
            <a:pPr algn="just"/>
            <a:r>
              <a:rPr lang="pt-BR" sz="2800" dirty="0"/>
              <a:t>mudança de categoria de registro.</a:t>
            </a:r>
          </a:p>
          <a:p>
            <a:pPr algn="just"/>
            <a:endParaRPr lang="pt-BR" sz="2800" dirty="0"/>
          </a:p>
          <a:p>
            <a:pPr algn="just"/>
            <a:r>
              <a:rPr lang="pt-BR" sz="2800" dirty="0"/>
              <a:t>Não serve para nada.</a:t>
            </a:r>
          </a:p>
        </p:txBody>
      </p:sp>
    </p:spTree>
    <p:extLst>
      <p:ext uri="{BB962C8B-B14F-4D97-AF65-F5344CB8AC3E}">
        <p14:creationId xmlns:p14="http://schemas.microsoft.com/office/powerpoint/2010/main" val="3678580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C4F66170-F178-C248-9C37-8169545E4559}"/>
              </a:ext>
            </a:extLst>
          </p:cNvPr>
          <p:cNvSpPr>
            <a:spLocks noGrp="1"/>
          </p:cNvSpPr>
          <p:nvPr>
            <p:ph type="title"/>
          </p:nvPr>
        </p:nvSpPr>
        <p:spPr>
          <a:xfrm>
            <a:off x="190316" y="1206316"/>
            <a:ext cx="10905066" cy="1135737"/>
          </a:xfrm>
        </p:spPr>
        <p:txBody>
          <a:bodyPr>
            <a:normAutofit fontScale="90000"/>
          </a:bodyPr>
          <a:lstStyle/>
          <a:p>
            <a:pPr algn="just"/>
            <a:r>
              <a:rPr lang="pt-BR" sz="3600" b="1" dirty="0"/>
              <a:t> 5- Você concordaria com a aglutinação de algumas categorias de registro de aeronaves? </a:t>
            </a:r>
          </a:p>
        </p:txBody>
      </p:sp>
      <p:graphicFrame>
        <p:nvGraphicFramePr>
          <p:cNvPr id="10" name="Espaço Reservado para Conteúdo 3">
            <a:extLst>
              <a:ext uri="{FF2B5EF4-FFF2-40B4-BE49-F238E27FC236}">
                <a16:creationId xmlns:a16="http://schemas.microsoft.com/office/drawing/2014/main" id="{A5286121-E3E7-2C41-A4F3-E79BA51FC2A4}"/>
              </a:ext>
            </a:extLst>
          </p:cNvPr>
          <p:cNvGraphicFramePr>
            <a:graphicFrameLocks noGrp="1"/>
          </p:cNvGraphicFramePr>
          <p:nvPr>
            <p:ph idx="1"/>
            <p:extLst>
              <p:ext uri="{D42A27DB-BD31-4B8C-83A1-F6EECF244321}">
                <p14:modId xmlns:p14="http://schemas.microsoft.com/office/powerpoint/2010/main" val="2725083050"/>
              </p:ext>
            </p:extLst>
          </p:nvPr>
        </p:nvGraphicFramePr>
        <p:xfrm>
          <a:off x="122582" y="1898373"/>
          <a:ext cx="1048247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41762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5 parte 1/1</a:t>
            </a:r>
          </a:p>
        </p:txBody>
      </p:sp>
      <p:sp>
        <p:nvSpPr>
          <p:cNvPr id="8" name="Espaço Reservado para Conteúdo 2">
            <a:extLst>
              <a:ext uri="{FF2B5EF4-FFF2-40B4-BE49-F238E27FC236}">
                <a16:creationId xmlns:a16="http://schemas.microsoft.com/office/drawing/2014/main" id="{74C02A2A-4A06-EE45-B85A-BBB822BD5567}"/>
              </a:ext>
            </a:extLst>
          </p:cNvPr>
          <p:cNvSpPr>
            <a:spLocks noGrp="1"/>
          </p:cNvSpPr>
          <p:nvPr>
            <p:ph idx="1"/>
          </p:nvPr>
        </p:nvSpPr>
        <p:spPr>
          <a:xfrm>
            <a:off x="526774" y="1201176"/>
            <a:ext cx="11021760" cy="5013356"/>
          </a:xfrm>
        </p:spPr>
        <p:txBody>
          <a:bodyPr>
            <a:normAutofit/>
          </a:bodyPr>
          <a:lstStyle/>
          <a:p>
            <a:pPr algn="just"/>
            <a:endParaRPr lang="pt-BR" sz="2400" dirty="0"/>
          </a:p>
          <a:p>
            <a:pPr algn="just"/>
            <a:r>
              <a:rPr lang="pt-BR" sz="2400" dirty="0"/>
              <a:t>Acredito que precise ser mais claro, dentre os </a:t>
            </a:r>
            <a:r>
              <a:rPr lang="pt-BR" sz="2400" u="sng" dirty="0"/>
              <a:t>experimentais</a:t>
            </a:r>
            <a:r>
              <a:rPr lang="pt-BR" sz="2400" dirty="0"/>
              <a:t>, </a:t>
            </a:r>
            <a:r>
              <a:rPr lang="pt-BR" sz="2400" dirty="0">
                <a:highlight>
                  <a:srgbClr val="C0C0C0"/>
                </a:highlight>
              </a:rPr>
              <a:t>quais podem ou não executar uma operação em ADP.</a:t>
            </a:r>
            <a:r>
              <a:rPr lang="pt-BR" sz="2400" dirty="0"/>
              <a:t> No caso do RV10 que opero é uma aeronave construída em 2011, com 900 horas, e mantida conforme determina a legislação. Muito segura. Comparar esse avião com um ultraleve é um erro, na minha visão.</a:t>
            </a:r>
          </a:p>
          <a:p>
            <a:pPr algn="just"/>
            <a:endParaRPr lang="pt-BR" sz="2400" dirty="0"/>
          </a:p>
          <a:p>
            <a:pPr algn="just"/>
            <a:r>
              <a:rPr lang="pt-BR" sz="2400" dirty="0">
                <a:highlight>
                  <a:srgbClr val="FFFF00"/>
                </a:highlight>
              </a:rPr>
              <a:t>Poderia é ser expandida </a:t>
            </a:r>
          </a:p>
          <a:p>
            <a:pPr algn="just"/>
            <a:endParaRPr lang="pt-BR" sz="2400" dirty="0"/>
          </a:p>
          <a:p>
            <a:pPr algn="just"/>
            <a:r>
              <a:rPr lang="pt-BR" sz="2400" dirty="0"/>
              <a:t>Não, pois há diferenças de utilização, </a:t>
            </a:r>
            <a:r>
              <a:rPr lang="pt-BR" sz="2400" u="sng" dirty="0">
                <a:highlight>
                  <a:srgbClr val="FFFF00"/>
                </a:highlight>
              </a:rPr>
              <a:t>o que precisamos é agilidade no registro.</a:t>
            </a:r>
          </a:p>
        </p:txBody>
      </p:sp>
    </p:spTree>
    <p:extLst>
      <p:ext uri="{BB962C8B-B14F-4D97-AF65-F5344CB8AC3E}">
        <p14:creationId xmlns:p14="http://schemas.microsoft.com/office/powerpoint/2010/main" val="4050965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9A1DB92B-C6C2-CD4D-B62D-DDEF7C15226C}"/>
              </a:ext>
            </a:extLst>
          </p:cNvPr>
          <p:cNvSpPr>
            <a:spLocks noGrp="1"/>
          </p:cNvSpPr>
          <p:nvPr>
            <p:ph type="title"/>
          </p:nvPr>
        </p:nvSpPr>
        <p:spPr>
          <a:xfrm>
            <a:off x="540026" y="1305708"/>
            <a:ext cx="10905066" cy="1135737"/>
          </a:xfrm>
        </p:spPr>
        <p:txBody>
          <a:bodyPr>
            <a:normAutofit fontScale="90000"/>
          </a:bodyPr>
          <a:lstStyle/>
          <a:p>
            <a:pPr algn="just"/>
            <a:r>
              <a:rPr lang="pt-BR" sz="3600" b="1" dirty="0"/>
              <a:t>6- Em caso afirmativo, quais categorias de registro de aeronaves poderiam ser agrupadas em uma única categoria?</a:t>
            </a:r>
          </a:p>
        </p:txBody>
      </p:sp>
      <p:graphicFrame>
        <p:nvGraphicFramePr>
          <p:cNvPr id="11" name="Espaço Reservado para Conteúdo 3">
            <a:extLst>
              <a:ext uri="{FF2B5EF4-FFF2-40B4-BE49-F238E27FC236}">
                <a16:creationId xmlns:a16="http://schemas.microsoft.com/office/drawing/2014/main" id="{6181A31B-5F64-114A-AB9B-553A82946A97}"/>
              </a:ext>
            </a:extLst>
          </p:cNvPr>
          <p:cNvGraphicFramePr>
            <a:graphicFrameLocks noGrp="1"/>
          </p:cNvGraphicFramePr>
          <p:nvPr>
            <p:ph idx="1"/>
            <p:extLst>
              <p:ext uri="{D42A27DB-BD31-4B8C-83A1-F6EECF244321}">
                <p14:modId xmlns:p14="http://schemas.microsoft.com/office/powerpoint/2010/main" val="2439802588"/>
              </p:ext>
            </p:extLst>
          </p:nvPr>
        </p:nvGraphicFramePr>
        <p:xfrm>
          <a:off x="540026" y="2037522"/>
          <a:ext cx="109728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23667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3DF185D3-71FF-954F-99EF-5B7F87F4D98A}"/>
              </a:ext>
            </a:extLst>
          </p:cNvPr>
          <p:cNvSpPr>
            <a:spLocks noGrp="1"/>
          </p:cNvSpPr>
          <p:nvPr>
            <p:ph type="title"/>
          </p:nvPr>
        </p:nvSpPr>
        <p:spPr>
          <a:xfrm>
            <a:off x="1513610" y="321829"/>
            <a:ext cx="8229600" cy="919162"/>
          </a:xfrm>
        </p:spPr>
        <p:txBody>
          <a:bodyPr rtlCol="0">
            <a:normAutofit/>
          </a:bodyPr>
          <a:lstStyle/>
          <a:p>
            <a:pPr algn="r" eaLnBrk="1" fontAlgn="auto" hangingPunct="1">
              <a:spcAft>
                <a:spcPts val="0"/>
              </a:spcAft>
              <a:defRPr/>
            </a:pPr>
            <a:r>
              <a:rPr lang="pt-BR" sz="2600" b="1" dirty="0">
                <a:latin typeface="+mn-lt"/>
                <a:ea typeface="+mj-ea"/>
              </a:rPr>
              <a:t>Sumário</a:t>
            </a:r>
          </a:p>
        </p:txBody>
      </p:sp>
      <p:sp>
        <p:nvSpPr>
          <p:cNvPr id="4" name="CaixaDeTexto 3">
            <a:extLst>
              <a:ext uri="{FF2B5EF4-FFF2-40B4-BE49-F238E27FC236}">
                <a16:creationId xmlns:a16="http://schemas.microsoft.com/office/drawing/2014/main" id="{39F50E78-077E-944F-8E56-9FF60879EF66}"/>
              </a:ext>
            </a:extLst>
          </p:cNvPr>
          <p:cNvSpPr txBox="1"/>
          <p:nvPr/>
        </p:nvSpPr>
        <p:spPr>
          <a:xfrm>
            <a:off x="1180198" y="2149743"/>
            <a:ext cx="4572000" cy="2308324"/>
          </a:xfrm>
          <a:prstGeom prst="rect">
            <a:avLst/>
          </a:prstGeom>
          <a:noFill/>
        </p:spPr>
        <p:txBody>
          <a:bodyPr wrap="square" rtlCol="0">
            <a:spAutoFit/>
          </a:bodyPr>
          <a:lstStyle/>
          <a:p>
            <a:pPr marL="342900" indent="-342900" defTabSz="457200" eaLnBrk="0" fontAlgn="base" hangingPunct="0">
              <a:spcBef>
                <a:spcPct val="0"/>
              </a:spcBef>
              <a:spcAft>
                <a:spcPct val="0"/>
              </a:spcAft>
              <a:buFontTx/>
              <a:buChar char="-"/>
            </a:pPr>
            <a:r>
              <a:rPr lang="pt-BR" sz="2400" dirty="0">
                <a:solidFill>
                  <a:prstClr val="black"/>
                </a:solidFill>
                <a:latin typeface="Arial" charset="0"/>
                <a:ea typeface="ＭＳ Ｐゴシック" charset="0"/>
              </a:rPr>
              <a:t>Cronograma</a:t>
            </a:r>
          </a:p>
          <a:p>
            <a:pPr marL="342900" indent="-342900" defTabSz="457200" eaLnBrk="0" fontAlgn="base" hangingPunct="0">
              <a:spcBef>
                <a:spcPct val="0"/>
              </a:spcBef>
              <a:spcAft>
                <a:spcPct val="0"/>
              </a:spcAft>
              <a:buFontTx/>
              <a:buChar char="-"/>
            </a:pPr>
            <a:endParaRPr lang="pt-BR" sz="2400" dirty="0">
              <a:solidFill>
                <a:prstClr val="black"/>
              </a:solidFill>
              <a:latin typeface="Arial" charset="0"/>
              <a:ea typeface="ＭＳ Ｐゴシック" charset="0"/>
            </a:endParaRPr>
          </a:p>
          <a:p>
            <a:pPr marL="342900" indent="-342900" defTabSz="457200" eaLnBrk="0" fontAlgn="base" hangingPunct="0">
              <a:spcBef>
                <a:spcPct val="0"/>
              </a:spcBef>
              <a:spcAft>
                <a:spcPct val="0"/>
              </a:spcAft>
              <a:buFontTx/>
              <a:buChar char="-"/>
            </a:pPr>
            <a:r>
              <a:rPr lang="pt-BR" sz="2400" dirty="0">
                <a:solidFill>
                  <a:prstClr val="black"/>
                </a:solidFill>
                <a:latin typeface="Arial" charset="0"/>
                <a:ea typeface="ＭＳ Ｐゴシック" charset="0"/>
              </a:rPr>
              <a:t>Respostas</a:t>
            </a:r>
          </a:p>
          <a:p>
            <a:pPr marL="342900" indent="-342900" defTabSz="457200" eaLnBrk="0" fontAlgn="base" hangingPunct="0">
              <a:spcBef>
                <a:spcPct val="0"/>
              </a:spcBef>
              <a:spcAft>
                <a:spcPct val="0"/>
              </a:spcAft>
              <a:buFontTx/>
              <a:buChar char="-"/>
            </a:pPr>
            <a:endParaRPr lang="pt-BR" sz="2400" dirty="0">
              <a:solidFill>
                <a:prstClr val="black"/>
              </a:solidFill>
              <a:latin typeface="Arial" charset="0"/>
              <a:ea typeface="ＭＳ Ｐゴシック" charset="0"/>
            </a:endParaRPr>
          </a:p>
          <a:p>
            <a:pPr marL="342900" indent="-342900" defTabSz="457200" eaLnBrk="0" fontAlgn="base" hangingPunct="0">
              <a:spcBef>
                <a:spcPct val="0"/>
              </a:spcBef>
              <a:spcAft>
                <a:spcPct val="0"/>
              </a:spcAft>
              <a:buFontTx/>
              <a:buChar char="-"/>
            </a:pPr>
            <a:r>
              <a:rPr lang="pt-BR" sz="2400" dirty="0">
                <a:solidFill>
                  <a:prstClr val="black"/>
                </a:solidFill>
                <a:latin typeface="Arial" charset="0"/>
                <a:ea typeface="ＭＳ Ｐゴシック" charset="0"/>
              </a:rPr>
              <a:t>Identificação de problemas</a:t>
            </a:r>
          </a:p>
          <a:p>
            <a:pPr defTabSz="457200" eaLnBrk="0" fontAlgn="base" hangingPunct="0">
              <a:spcBef>
                <a:spcPct val="0"/>
              </a:spcBef>
              <a:spcAft>
                <a:spcPct val="0"/>
              </a:spcAft>
            </a:pPr>
            <a:endParaRPr lang="pt-BR" sz="2400" dirty="0">
              <a:solidFill>
                <a:prstClr val="black"/>
              </a:solidFill>
              <a:latin typeface="Arial" charset="0"/>
              <a:ea typeface="ＭＳ Ｐゴシック" charset="0"/>
            </a:endParaRPr>
          </a:p>
        </p:txBody>
      </p:sp>
    </p:spTree>
    <p:extLst>
      <p:ext uri="{BB962C8B-B14F-4D97-AF65-F5344CB8AC3E}">
        <p14:creationId xmlns:p14="http://schemas.microsoft.com/office/powerpoint/2010/main" val="2703045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6 parte 1/1</a:t>
            </a:r>
          </a:p>
        </p:txBody>
      </p:sp>
      <p:sp>
        <p:nvSpPr>
          <p:cNvPr id="7" name="Espaço Reservado para Conteúdo 2">
            <a:extLst>
              <a:ext uri="{FF2B5EF4-FFF2-40B4-BE49-F238E27FC236}">
                <a16:creationId xmlns:a16="http://schemas.microsoft.com/office/drawing/2014/main" id="{3B9DA52E-30A3-AF4B-949F-E1280DFDC859}"/>
              </a:ext>
            </a:extLst>
          </p:cNvPr>
          <p:cNvSpPr>
            <a:spLocks noGrp="1"/>
          </p:cNvSpPr>
          <p:nvPr>
            <p:ph idx="1"/>
          </p:nvPr>
        </p:nvSpPr>
        <p:spPr>
          <a:xfrm>
            <a:off x="353568" y="1201176"/>
            <a:ext cx="11045952" cy="5013356"/>
          </a:xfrm>
        </p:spPr>
        <p:txBody>
          <a:bodyPr>
            <a:normAutofit fontScale="55000" lnSpcReduction="20000"/>
          </a:bodyPr>
          <a:lstStyle/>
          <a:p>
            <a:pPr algn="just"/>
            <a:r>
              <a:rPr lang="pt-BR" sz="2800" dirty="0">
                <a:highlight>
                  <a:srgbClr val="00FF00"/>
                </a:highlight>
              </a:rPr>
              <a:t>todas as SAE/91 e SAE/137 em outra</a:t>
            </a:r>
            <a:r>
              <a:rPr lang="pt-BR" sz="2800" dirty="0"/>
              <a:t>.  </a:t>
            </a:r>
            <a:r>
              <a:rPr lang="pt-BR" sz="2800" dirty="0">
                <a:solidFill>
                  <a:srgbClr val="FF0000"/>
                </a:solidFill>
              </a:rPr>
              <a:t>Em concordância, SAE 137 já existe. Além disso é possível operar agrícola como </a:t>
            </a:r>
            <a:r>
              <a:rPr lang="pt-BR" sz="2800" dirty="0" err="1">
                <a:solidFill>
                  <a:srgbClr val="FF0000"/>
                </a:solidFill>
              </a:rPr>
              <a:t>tpp</a:t>
            </a:r>
            <a:r>
              <a:rPr lang="pt-BR" sz="2800" dirty="0">
                <a:solidFill>
                  <a:srgbClr val="FF0000"/>
                </a:solidFill>
              </a:rPr>
              <a:t> para uso próprio.</a:t>
            </a:r>
            <a:endParaRPr lang="pt-BR" sz="2800" dirty="0"/>
          </a:p>
          <a:p>
            <a:pPr algn="just"/>
            <a:r>
              <a:rPr lang="pt-BR" sz="2800" dirty="0"/>
              <a:t>Todas</a:t>
            </a:r>
          </a:p>
          <a:p>
            <a:pPr algn="just"/>
            <a:r>
              <a:rPr lang="pt-BR" sz="2800" dirty="0">
                <a:highlight>
                  <a:srgbClr val="00FF00"/>
                </a:highlight>
              </a:rPr>
              <a:t>PRI/SAE</a:t>
            </a:r>
          </a:p>
          <a:p>
            <a:pPr algn="just"/>
            <a:r>
              <a:rPr lang="pt-BR" sz="2800" dirty="0"/>
              <a:t>{TPR, TPN, TPX} Transporte aéreo privado (todas)</a:t>
            </a:r>
          </a:p>
          <a:p>
            <a:pPr algn="just"/>
            <a:r>
              <a:rPr lang="pt-BR" sz="2800" dirty="0"/>
              <a:t>Uma aeronave de emprego estatal naturalmente já é Pública Governamental. Uma aeronave privada pode ter fins somente privados ou ambos, </a:t>
            </a:r>
            <a:r>
              <a:rPr lang="pt-BR" sz="2800" u="sng" dirty="0"/>
              <a:t>privados e públicos, a diferença se dará no tipo de certificado de operador aéreo</a:t>
            </a:r>
            <a:r>
              <a:rPr lang="pt-BR" sz="2800" dirty="0"/>
              <a:t>. Exemplo: Helicóptero(COA/135 + COA/137 + COA+133+COA 141) todas finalidades são públicas(publicidade de serviços certificados) mas também fora deste uso são propriedades da empresa, logo podem ter o emprego privado.  Assim uma aeronave ou está em </a:t>
            </a:r>
            <a:r>
              <a:rPr lang="pt-BR" sz="2800" dirty="0">
                <a:highlight>
                  <a:srgbClr val="00FF00"/>
                </a:highlight>
              </a:rPr>
              <a:t>finalidade exclusivamente GOV(governamental/estatal) ou  Serviços Públicos(concessão nos respectivos COA)/ fins privados</a:t>
            </a:r>
            <a:r>
              <a:rPr lang="pt-BR" sz="2800" dirty="0"/>
              <a:t>. </a:t>
            </a:r>
            <a:r>
              <a:rPr lang="pt-BR" sz="2800" dirty="0">
                <a:solidFill>
                  <a:srgbClr val="FF0000"/>
                </a:solidFill>
              </a:rPr>
              <a:t>Pública seria uma única com diferenciação com base em informação do operador.  E privada seria diferenciada. A manifestação ainda não engloba todas as categorias. Todavia as delimitações de níveis de categorias já existem hoje. Se for o caso de haver mais de uma camada de informação da aeronave daria para aproveitar o comentário. Camadas possíveis: </a:t>
            </a:r>
            <a:r>
              <a:rPr lang="pt-BR" sz="2800" u="sng" dirty="0">
                <a:solidFill>
                  <a:srgbClr val="FF0000"/>
                </a:solidFill>
              </a:rPr>
              <a:t>uso, proprietário e aeronavegabilidade (requisitos técnicos)</a:t>
            </a:r>
            <a:r>
              <a:rPr lang="pt-BR" sz="2800" dirty="0">
                <a:solidFill>
                  <a:srgbClr val="FF0000"/>
                </a:solidFill>
              </a:rPr>
              <a:t>. Talvez um caminho seja separar essas camadas para simplificar o registro. Somente capacidade técnica poderia ficar com o RAB.</a:t>
            </a:r>
            <a:endParaRPr lang="pt-BR" sz="2800" dirty="0"/>
          </a:p>
          <a:p>
            <a:pPr algn="just"/>
            <a:r>
              <a:rPr lang="pt-BR" sz="2800" dirty="0"/>
              <a:t>{TPR e TPN; TPR,TPN, TPX} Todas essas viriam categoria = TPR. </a:t>
            </a:r>
            <a:r>
              <a:rPr lang="pt-BR" sz="2800" dirty="0">
                <a:solidFill>
                  <a:srgbClr val="FF0000"/>
                </a:solidFill>
              </a:rPr>
              <a:t>Mesma linha da categoria transporte.</a:t>
            </a:r>
          </a:p>
          <a:p>
            <a:pPr algn="just"/>
            <a:r>
              <a:rPr lang="pt-BR" sz="2800" dirty="0"/>
              <a:t>SAE + Instrução. </a:t>
            </a:r>
            <a:r>
              <a:rPr lang="pt-BR" sz="2800" dirty="0">
                <a:solidFill>
                  <a:srgbClr val="FF0000"/>
                </a:solidFill>
              </a:rPr>
              <a:t>Como instrução possui requisitos específicos faria sentido manter uma categoria dedicada para instrução. Em uma linha de diferentes camadas haveria abertura para tal aglutinação.</a:t>
            </a:r>
            <a:endParaRPr lang="pt-BR" sz="2800" dirty="0"/>
          </a:p>
          <a:p>
            <a:pPr algn="just"/>
            <a:r>
              <a:rPr lang="pt-BR" sz="2800" dirty="0"/>
              <a:t>SAE + Instrução.</a:t>
            </a:r>
          </a:p>
          <a:p>
            <a:pPr algn="just"/>
            <a:r>
              <a:rPr lang="pt-BR" sz="2800" dirty="0">
                <a:highlight>
                  <a:srgbClr val="FFFF00"/>
                </a:highlight>
              </a:rPr>
              <a:t>Poderia ser criada novas.</a:t>
            </a:r>
          </a:p>
        </p:txBody>
      </p:sp>
    </p:spTree>
    <p:extLst>
      <p:ext uri="{BB962C8B-B14F-4D97-AF65-F5344CB8AC3E}">
        <p14:creationId xmlns:p14="http://schemas.microsoft.com/office/powerpoint/2010/main" val="4156332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B3A65073-41CD-BA4E-A27C-F6D9AC0624B4}"/>
              </a:ext>
            </a:extLst>
          </p:cNvPr>
          <p:cNvSpPr>
            <a:spLocks noGrp="1"/>
          </p:cNvSpPr>
          <p:nvPr>
            <p:ph type="title"/>
          </p:nvPr>
        </p:nvSpPr>
        <p:spPr>
          <a:xfrm>
            <a:off x="643467" y="1016678"/>
            <a:ext cx="10890165" cy="1934769"/>
          </a:xfrm>
        </p:spPr>
        <p:txBody>
          <a:bodyPr>
            <a:noAutofit/>
          </a:bodyPr>
          <a:lstStyle/>
          <a:p>
            <a:pPr algn="just"/>
            <a:r>
              <a:rPr lang="pt-BR" sz="2400" b="1" dirty="0"/>
              <a:t>7- Atualmente existem diferentes modalidades de Serviço Aéreo Especializado - SAE, como aerolevantamento, aerofotografia, aeropublicidade, combate a incêndios, entre outros. Você concordaria com a aglutinação total das modalidades de SAE, de forma que todas as aeronaves destinadas a SAE recebam o mesmo tipo de categoria de registro de aeronave?</a:t>
            </a:r>
          </a:p>
        </p:txBody>
      </p:sp>
      <p:graphicFrame>
        <p:nvGraphicFramePr>
          <p:cNvPr id="10" name="Espaço Reservado para Conteúdo 3">
            <a:extLst>
              <a:ext uri="{FF2B5EF4-FFF2-40B4-BE49-F238E27FC236}">
                <a16:creationId xmlns:a16="http://schemas.microsoft.com/office/drawing/2014/main" id="{31A8AD71-3AED-0341-9982-9D8657056C7C}"/>
              </a:ext>
            </a:extLst>
          </p:cNvPr>
          <p:cNvGraphicFramePr>
            <a:graphicFrameLocks noGrp="1"/>
          </p:cNvGraphicFramePr>
          <p:nvPr>
            <p:ph idx="1"/>
            <p:extLst>
              <p:ext uri="{D42A27DB-BD31-4B8C-83A1-F6EECF244321}">
                <p14:modId xmlns:p14="http://schemas.microsoft.com/office/powerpoint/2010/main" val="699303499"/>
              </p:ext>
            </p:extLst>
          </p:nvPr>
        </p:nvGraphicFramePr>
        <p:xfrm>
          <a:off x="838200" y="257741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7191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8F223687-348F-2140-9058-B0582439F17B}"/>
              </a:ext>
            </a:extLst>
          </p:cNvPr>
          <p:cNvSpPr>
            <a:spLocks noGrp="1"/>
          </p:cNvSpPr>
          <p:nvPr>
            <p:ph type="title"/>
          </p:nvPr>
        </p:nvSpPr>
        <p:spPr>
          <a:xfrm>
            <a:off x="643467" y="845990"/>
            <a:ext cx="10905066" cy="2006938"/>
          </a:xfrm>
        </p:spPr>
        <p:txBody>
          <a:bodyPr>
            <a:normAutofit/>
          </a:bodyPr>
          <a:lstStyle/>
          <a:p>
            <a:pPr algn="just"/>
            <a:r>
              <a:rPr lang="pt-BR" sz="2800" b="1" dirty="0"/>
              <a:t>8- Você concordaria com uma reestruturação das categorias de registro de aeronaves com nova nomenclatura, que represente o tipo de requisito técnico aplicável?</a:t>
            </a:r>
          </a:p>
        </p:txBody>
      </p:sp>
      <p:graphicFrame>
        <p:nvGraphicFramePr>
          <p:cNvPr id="11" name="Espaço Reservado para Conteúdo 3">
            <a:extLst>
              <a:ext uri="{FF2B5EF4-FFF2-40B4-BE49-F238E27FC236}">
                <a16:creationId xmlns:a16="http://schemas.microsoft.com/office/drawing/2014/main" id="{AF172439-4A0B-8B42-A425-FEF9FBBBD6FF}"/>
              </a:ext>
            </a:extLst>
          </p:cNvPr>
          <p:cNvGraphicFramePr>
            <a:graphicFrameLocks noGrp="1"/>
          </p:cNvGraphicFramePr>
          <p:nvPr>
            <p:ph idx="1"/>
            <p:extLst>
              <p:ext uri="{D42A27DB-BD31-4B8C-83A1-F6EECF244321}">
                <p14:modId xmlns:p14="http://schemas.microsoft.com/office/powerpoint/2010/main" val="3678052810"/>
              </p:ext>
            </p:extLst>
          </p:nvPr>
        </p:nvGraphicFramePr>
        <p:xfrm>
          <a:off x="609600" y="1929384"/>
          <a:ext cx="10643616"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29535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8 parte 1/1</a:t>
            </a:r>
          </a:p>
        </p:txBody>
      </p:sp>
      <p:sp>
        <p:nvSpPr>
          <p:cNvPr id="8" name="Espaço Reservado para Conteúdo 2">
            <a:extLst>
              <a:ext uri="{FF2B5EF4-FFF2-40B4-BE49-F238E27FC236}">
                <a16:creationId xmlns:a16="http://schemas.microsoft.com/office/drawing/2014/main" id="{CAF9CB70-0AC5-8F41-BA04-D17132DCB423}"/>
              </a:ext>
            </a:extLst>
          </p:cNvPr>
          <p:cNvSpPr>
            <a:spLocks noGrp="1"/>
          </p:cNvSpPr>
          <p:nvPr>
            <p:ph idx="1"/>
          </p:nvPr>
        </p:nvSpPr>
        <p:spPr>
          <a:xfrm>
            <a:off x="207264" y="1408440"/>
            <a:ext cx="11353462" cy="5013356"/>
          </a:xfrm>
        </p:spPr>
        <p:txBody>
          <a:bodyPr>
            <a:normAutofit fontScale="85000" lnSpcReduction="20000"/>
          </a:bodyPr>
          <a:lstStyle/>
          <a:p>
            <a:pPr algn="just"/>
            <a:r>
              <a:rPr lang="pt-BR" sz="2400" dirty="0"/>
              <a:t>O assunto aqui </a:t>
            </a:r>
            <a:r>
              <a:rPr lang="pt-BR" sz="2400" u="sng" dirty="0"/>
              <a:t>perdeu o sentido </a:t>
            </a:r>
            <a:r>
              <a:rPr lang="pt-BR" sz="2400" dirty="0"/>
              <a:t>para a minha compreensão. Entendo que as várias categorias que existem já competem em grau de complexidade. Cada operador acaba se especializando na sua necessidade. </a:t>
            </a:r>
            <a:r>
              <a:rPr lang="pt-BR" sz="2400" u="sng" dirty="0">
                <a:highlight>
                  <a:srgbClr val="FFFF00"/>
                </a:highlight>
              </a:rPr>
              <a:t>Vejo que regular ainda mais pode ser um caminho não desejável</a:t>
            </a:r>
            <a:r>
              <a:rPr lang="pt-BR" sz="2400" dirty="0"/>
              <a:t>. </a:t>
            </a:r>
            <a:r>
              <a:rPr lang="pt-BR" sz="2400" dirty="0">
                <a:solidFill>
                  <a:srgbClr val="FF0000"/>
                </a:solidFill>
              </a:rPr>
              <a:t>Na realidade a pergunta visa avaliar uma possibilidade de simplificação.</a:t>
            </a:r>
          </a:p>
          <a:p>
            <a:pPr algn="just"/>
            <a:endParaRPr lang="pt-BR" sz="2400" dirty="0"/>
          </a:p>
          <a:p>
            <a:pPr algn="just"/>
            <a:r>
              <a:rPr lang="pt-BR" sz="2400" dirty="0">
                <a:highlight>
                  <a:srgbClr val="00FF00"/>
                </a:highlight>
              </a:rPr>
              <a:t>Se fosse uma classificação crescente, onde uma classificação maior pudesse ser usada nas outras categorias abaixo. </a:t>
            </a:r>
            <a:r>
              <a:rPr lang="pt-BR" sz="2400" dirty="0">
                <a:solidFill>
                  <a:srgbClr val="FF0000"/>
                </a:solidFill>
              </a:rPr>
              <a:t>Talvez não seja possível generalizar. Mas pode ser deixado claro quando poderia ocorrer. </a:t>
            </a:r>
          </a:p>
          <a:p>
            <a:pPr algn="just"/>
            <a:endParaRPr lang="pt-BR" sz="2400" dirty="0"/>
          </a:p>
          <a:p>
            <a:pPr algn="just"/>
            <a:r>
              <a:rPr lang="pt-BR" sz="2400" dirty="0"/>
              <a:t>Regular e não regular se referem ao </a:t>
            </a:r>
            <a:r>
              <a:rPr lang="pt-BR" sz="2400" u="sng" dirty="0">
                <a:highlight>
                  <a:srgbClr val="00FF00"/>
                </a:highlight>
              </a:rPr>
              <a:t>tipo de operação, não a aeronave</a:t>
            </a:r>
            <a:r>
              <a:rPr lang="pt-BR" sz="2400" dirty="0"/>
              <a:t>. Os requisitos de OPERAÇÃO podem ser maiores ou menores considerando a operação regular ou não regular. Além disso, qualquer aeronave pode voar sobre regra 91. </a:t>
            </a:r>
            <a:r>
              <a:rPr lang="pt-BR" sz="2400" dirty="0">
                <a:solidFill>
                  <a:srgbClr val="FF0000"/>
                </a:solidFill>
              </a:rPr>
              <a:t>TPR e TPN seria o caso. Como ressalva no 135 há requisitos adicionais para a anv. Contudo essa premissa não é totalmente correta. No caso do 121 há também diferença entre regular e não regular, ex. exigência de equipamento de comunicação.</a:t>
            </a:r>
            <a:endParaRPr lang="pt-BR" sz="2400" dirty="0"/>
          </a:p>
          <a:p>
            <a:pPr algn="just"/>
            <a:endParaRPr lang="pt-BR" sz="2400" dirty="0"/>
          </a:p>
          <a:p>
            <a:pPr algn="just"/>
            <a:r>
              <a:rPr lang="pt-BR" sz="2400" dirty="0">
                <a:highlight>
                  <a:srgbClr val="FFFF00"/>
                </a:highlight>
              </a:rPr>
              <a:t>Não caberia novas categorias, conforme no inicio é só aglutinar as que se combinam. </a:t>
            </a:r>
            <a:r>
              <a:rPr lang="pt-BR" sz="2400" dirty="0">
                <a:solidFill>
                  <a:srgbClr val="FF0000"/>
                </a:solidFill>
              </a:rPr>
              <a:t>Aparentemente, a pergunta foi mal entendida.</a:t>
            </a:r>
          </a:p>
        </p:txBody>
      </p:sp>
    </p:spTree>
    <p:extLst>
      <p:ext uri="{BB962C8B-B14F-4D97-AF65-F5344CB8AC3E}">
        <p14:creationId xmlns:p14="http://schemas.microsoft.com/office/powerpoint/2010/main" val="2350695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8F82EE0F-5543-D44C-A80E-AA5C7C3F1402}"/>
              </a:ext>
            </a:extLst>
          </p:cNvPr>
          <p:cNvSpPr>
            <a:spLocks noGrp="1"/>
          </p:cNvSpPr>
          <p:nvPr>
            <p:ph type="title"/>
          </p:nvPr>
        </p:nvSpPr>
        <p:spPr>
          <a:xfrm>
            <a:off x="643467" y="1339239"/>
            <a:ext cx="10905066" cy="1135737"/>
          </a:xfrm>
        </p:spPr>
        <p:txBody>
          <a:bodyPr>
            <a:normAutofit/>
          </a:bodyPr>
          <a:lstStyle/>
          <a:p>
            <a:pPr algn="just"/>
            <a:r>
              <a:rPr lang="pt-BR" sz="2800" b="1" dirty="0"/>
              <a:t>9- Qual é o tempo médio gasto no processo de alteração de categoria de registro de aeronave?</a:t>
            </a:r>
          </a:p>
        </p:txBody>
      </p:sp>
      <p:graphicFrame>
        <p:nvGraphicFramePr>
          <p:cNvPr id="10" name="Espaço Reservado para Conteúdo 3">
            <a:extLst>
              <a:ext uri="{FF2B5EF4-FFF2-40B4-BE49-F238E27FC236}">
                <a16:creationId xmlns:a16="http://schemas.microsoft.com/office/drawing/2014/main" id="{FED69E09-11FD-564C-BB27-CA131C59F412}"/>
              </a:ext>
            </a:extLst>
          </p:cNvPr>
          <p:cNvGraphicFramePr>
            <a:graphicFrameLocks noGrp="1"/>
          </p:cNvGraphicFramePr>
          <p:nvPr>
            <p:ph idx="1"/>
            <p:extLst>
              <p:ext uri="{D42A27DB-BD31-4B8C-83A1-F6EECF244321}">
                <p14:modId xmlns:p14="http://schemas.microsoft.com/office/powerpoint/2010/main" val="2627617282"/>
              </p:ext>
            </p:extLst>
          </p:nvPr>
        </p:nvGraphicFramePr>
        <p:xfrm>
          <a:off x="609600" y="2474976"/>
          <a:ext cx="10972800" cy="40291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69200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9 parte 1/3</a:t>
            </a:r>
          </a:p>
        </p:txBody>
      </p:sp>
      <p:sp>
        <p:nvSpPr>
          <p:cNvPr id="7" name="Espaço Reservado para Conteúdo 2">
            <a:extLst>
              <a:ext uri="{FF2B5EF4-FFF2-40B4-BE49-F238E27FC236}">
                <a16:creationId xmlns:a16="http://schemas.microsoft.com/office/drawing/2014/main" id="{3E32718A-7959-0143-BE6F-F034BFDC4301}"/>
              </a:ext>
            </a:extLst>
          </p:cNvPr>
          <p:cNvSpPr>
            <a:spLocks noGrp="1"/>
          </p:cNvSpPr>
          <p:nvPr>
            <p:ph idx="1"/>
          </p:nvPr>
        </p:nvSpPr>
        <p:spPr>
          <a:xfrm>
            <a:off x="144577" y="1201175"/>
            <a:ext cx="11127115" cy="5368339"/>
          </a:xfrm>
        </p:spPr>
        <p:txBody>
          <a:bodyPr>
            <a:normAutofit fontScale="92500"/>
          </a:bodyPr>
          <a:lstStyle/>
          <a:p>
            <a:pPr algn="just"/>
            <a:r>
              <a:rPr lang="pt-BR" sz="2000" dirty="0">
                <a:highlight>
                  <a:srgbClr val="FFFF00"/>
                </a:highlight>
              </a:rPr>
              <a:t>Dois meses. </a:t>
            </a:r>
            <a:r>
              <a:rPr lang="pt-BR" sz="2000" dirty="0">
                <a:solidFill>
                  <a:srgbClr val="FF0000"/>
                </a:solidFill>
              </a:rPr>
              <a:t>Hoje RAB tem gasto 15d para mudança de categoria. Quando há mudança de operador, a média passa de 30d.</a:t>
            </a:r>
          </a:p>
          <a:p>
            <a:pPr algn="just"/>
            <a:r>
              <a:rPr lang="pt-BR" sz="2000" dirty="0"/>
              <a:t>Desde a solicitação junto ao RAB, realização de vistoria (quando necessário) e recebimento do certificado, no mínimo de </a:t>
            </a:r>
            <a:r>
              <a:rPr lang="pt-BR" sz="2000" dirty="0">
                <a:highlight>
                  <a:srgbClr val="FFFF00"/>
                </a:highlight>
              </a:rPr>
              <a:t>45 a 60 dias</a:t>
            </a:r>
            <a:r>
              <a:rPr lang="pt-BR" sz="2000" dirty="0"/>
              <a:t>.</a:t>
            </a:r>
          </a:p>
          <a:p>
            <a:pPr algn="just"/>
            <a:r>
              <a:rPr lang="pt-BR" sz="2000" dirty="0">
                <a:highlight>
                  <a:srgbClr val="FFFF00"/>
                </a:highlight>
              </a:rPr>
              <a:t>30 a 60 dias</a:t>
            </a:r>
          </a:p>
          <a:p>
            <a:pPr algn="just"/>
            <a:r>
              <a:rPr lang="pt-BR" sz="2000" dirty="0">
                <a:highlight>
                  <a:srgbClr val="FFFF00"/>
                </a:highlight>
              </a:rPr>
              <a:t>1 Mês</a:t>
            </a:r>
          </a:p>
          <a:p>
            <a:pPr algn="just"/>
            <a:r>
              <a:rPr lang="pt-BR" sz="2000" dirty="0">
                <a:highlight>
                  <a:srgbClr val="FFFF00"/>
                </a:highlight>
              </a:rPr>
              <a:t>Cerca de 30 a 45 dias na melhor hipótese</a:t>
            </a:r>
          </a:p>
          <a:p>
            <a:pPr algn="just"/>
            <a:r>
              <a:rPr lang="pt-BR" sz="2000" dirty="0"/>
              <a:t>De </a:t>
            </a:r>
            <a:r>
              <a:rPr lang="pt-BR" sz="2000" dirty="0">
                <a:highlight>
                  <a:srgbClr val="FFFF00"/>
                </a:highlight>
              </a:rPr>
              <a:t>30 a </a:t>
            </a:r>
            <a:r>
              <a:rPr lang="pt-BR" sz="2000" u="sng" dirty="0">
                <a:highlight>
                  <a:srgbClr val="FFFF00"/>
                </a:highlight>
              </a:rPr>
              <a:t>90</a:t>
            </a:r>
            <a:r>
              <a:rPr lang="pt-BR" sz="2000" dirty="0">
                <a:highlight>
                  <a:srgbClr val="FFFF00"/>
                </a:highlight>
              </a:rPr>
              <a:t> dias</a:t>
            </a:r>
            <a:r>
              <a:rPr lang="pt-BR" sz="2000" dirty="0"/>
              <a:t>, pois precisa ajustar os sistemas</a:t>
            </a:r>
          </a:p>
          <a:p>
            <a:pPr algn="just"/>
            <a:r>
              <a:rPr lang="pt-BR" sz="2000" dirty="0"/>
              <a:t>Podem ser de </a:t>
            </a:r>
            <a:r>
              <a:rPr lang="pt-BR" sz="2000" u="sng" dirty="0">
                <a:highlight>
                  <a:srgbClr val="FFFF00"/>
                </a:highlight>
              </a:rPr>
              <a:t>45, 90, 120</a:t>
            </a:r>
            <a:r>
              <a:rPr lang="pt-BR" sz="2000" dirty="0"/>
              <a:t> e até </a:t>
            </a:r>
            <a:r>
              <a:rPr lang="pt-BR" sz="2000" u="sng" dirty="0">
                <a:highlight>
                  <a:srgbClr val="FFFF00"/>
                </a:highlight>
              </a:rPr>
              <a:t>180</a:t>
            </a:r>
            <a:r>
              <a:rPr lang="pt-BR" sz="2000" dirty="0"/>
              <a:t> dias, depende do caso. </a:t>
            </a:r>
            <a:r>
              <a:rPr lang="pt-BR" sz="2000" u="sng" dirty="0">
                <a:highlight>
                  <a:srgbClr val="FFFF00"/>
                </a:highlight>
              </a:rPr>
              <a:t>Extremamente prejudicial aos negócios</a:t>
            </a:r>
            <a:r>
              <a:rPr lang="pt-BR" sz="2000" dirty="0"/>
              <a:t> realizados para atingir o princípio da aplicação da aeronave que é a prestação do serviços concedidos  a população por determinado COA 135, 133, 137, 141, 121, 90, </a:t>
            </a:r>
            <a:r>
              <a:rPr lang="pt-BR" sz="2000" u="sng" dirty="0"/>
              <a:t>exceto 91(privado)</a:t>
            </a:r>
            <a:r>
              <a:rPr lang="pt-BR" sz="2000" dirty="0"/>
              <a:t> que não requer COA.</a:t>
            </a:r>
          </a:p>
          <a:p>
            <a:pPr algn="just"/>
            <a:r>
              <a:rPr lang="pt-BR" sz="2000" dirty="0"/>
              <a:t>Da solicitação da VTE até a sua conclusão e posteriormente emissão de novos certificados, cerca de </a:t>
            </a:r>
            <a:r>
              <a:rPr lang="pt-BR" sz="2000" u="sng" dirty="0">
                <a:highlight>
                  <a:srgbClr val="FFFF00"/>
                </a:highlight>
              </a:rPr>
              <a:t>30 dias</a:t>
            </a:r>
          </a:p>
          <a:p>
            <a:pPr algn="just"/>
            <a:r>
              <a:rPr lang="pt-BR" sz="2000" dirty="0"/>
              <a:t>de </a:t>
            </a:r>
            <a:r>
              <a:rPr lang="pt-BR" sz="2000" u="sng" dirty="0">
                <a:highlight>
                  <a:srgbClr val="FFFF00"/>
                </a:highlight>
              </a:rPr>
              <a:t>2 a 3 meses</a:t>
            </a:r>
            <a:r>
              <a:rPr lang="pt-BR" sz="2000" dirty="0"/>
              <a:t>, nunca demoramos menos que isso, </a:t>
            </a:r>
            <a:r>
              <a:rPr lang="pt-BR" sz="2000" u="sng" dirty="0"/>
              <a:t>além da lentidão do RAB há uma série de processos a serem feitos como a VTE</a:t>
            </a:r>
            <a:r>
              <a:rPr lang="pt-BR" sz="2000" dirty="0"/>
              <a:t>, que exigem certo </a:t>
            </a:r>
            <a:r>
              <a:rPr lang="pt-BR" sz="2000" u="sng" dirty="0"/>
              <a:t>tempo desnecessário</a:t>
            </a:r>
            <a:r>
              <a:rPr lang="pt-BR" sz="2000" dirty="0"/>
              <a:t>, ou a aeronave faz a manutenção ou não faz, mudar uma sigla dela não quer dizer que vá </a:t>
            </a:r>
            <a:r>
              <a:rPr lang="pt-BR" sz="2000" u="sng" dirty="0"/>
              <a:t>mudar seu histórico de manutenção</a:t>
            </a:r>
            <a:r>
              <a:rPr lang="pt-BR" sz="2000" dirty="0"/>
              <a:t>, </a:t>
            </a:r>
            <a:r>
              <a:rPr lang="pt-BR" sz="2000" u="sng" dirty="0">
                <a:highlight>
                  <a:srgbClr val="FFFF00"/>
                </a:highlight>
              </a:rPr>
              <a:t>quanto mais burocracia menos aeronaves, empregos e empresas</a:t>
            </a:r>
            <a:r>
              <a:rPr lang="pt-BR" sz="2000" dirty="0"/>
              <a:t>.</a:t>
            </a:r>
          </a:p>
        </p:txBody>
      </p:sp>
    </p:spTree>
    <p:extLst>
      <p:ext uri="{BB962C8B-B14F-4D97-AF65-F5344CB8AC3E}">
        <p14:creationId xmlns:p14="http://schemas.microsoft.com/office/powerpoint/2010/main" val="1553699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9 parte 2/3</a:t>
            </a:r>
          </a:p>
        </p:txBody>
      </p:sp>
      <p:sp>
        <p:nvSpPr>
          <p:cNvPr id="7" name="Espaço Reservado para Conteúdo 2">
            <a:extLst>
              <a:ext uri="{FF2B5EF4-FFF2-40B4-BE49-F238E27FC236}">
                <a16:creationId xmlns:a16="http://schemas.microsoft.com/office/drawing/2014/main" id="{3E32718A-7959-0143-BE6F-F034BFDC4301}"/>
              </a:ext>
            </a:extLst>
          </p:cNvPr>
          <p:cNvSpPr>
            <a:spLocks noGrp="1"/>
          </p:cNvSpPr>
          <p:nvPr>
            <p:ph idx="1"/>
          </p:nvPr>
        </p:nvSpPr>
        <p:spPr>
          <a:xfrm>
            <a:off x="144577" y="1201175"/>
            <a:ext cx="11127115" cy="5368339"/>
          </a:xfrm>
        </p:spPr>
        <p:txBody>
          <a:bodyPr>
            <a:normAutofit/>
          </a:bodyPr>
          <a:lstStyle/>
          <a:p>
            <a:pPr algn="just"/>
            <a:r>
              <a:rPr lang="pt-BR" sz="2000" dirty="0"/>
              <a:t>Desconheço</a:t>
            </a:r>
          </a:p>
          <a:p>
            <a:pPr algn="just"/>
            <a:r>
              <a:rPr lang="pt-BR" sz="2000" dirty="0"/>
              <a:t>15 dias</a:t>
            </a:r>
          </a:p>
          <a:p>
            <a:pPr algn="just"/>
            <a:r>
              <a:rPr lang="pt-BR" sz="2000" dirty="0"/>
              <a:t>Em torno de 25 dias</a:t>
            </a:r>
          </a:p>
          <a:p>
            <a:pPr algn="just"/>
            <a:r>
              <a:rPr lang="pt-BR" sz="2000" dirty="0"/>
              <a:t>Não me afeta</a:t>
            </a:r>
          </a:p>
          <a:p>
            <a:pPr algn="just"/>
            <a:r>
              <a:rPr lang="pt-BR" sz="2000" dirty="0"/>
              <a:t>Não sou familiarizado</a:t>
            </a:r>
          </a:p>
          <a:p>
            <a:pPr algn="just"/>
            <a:r>
              <a:rPr lang="pt-BR" sz="2000" dirty="0"/>
              <a:t>Deveria ser no máximo 10 dias</a:t>
            </a:r>
          </a:p>
          <a:p>
            <a:pPr algn="just"/>
            <a:r>
              <a:rPr lang="pt-BR" sz="2000" dirty="0"/>
              <a:t>Não sei, nunca o fiz e nem tenho interesse em realizar.</a:t>
            </a:r>
          </a:p>
          <a:p>
            <a:pPr algn="just"/>
            <a:r>
              <a:rPr lang="pt-BR" sz="2000" dirty="0"/>
              <a:t>Alterar a categoria é detalhe, a complexidade é inerente a preparar a aeronave para operar de outra maneira. Desta forma, depende. Instalar um equipamento de aerofotogrametria leva algumas semanas. Desfazer a modificação alguns dias.</a:t>
            </a:r>
          </a:p>
          <a:p>
            <a:pPr algn="just"/>
            <a:r>
              <a:rPr lang="pt-BR" sz="2000" dirty="0"/>
              <a:t>30 dias</a:t>
            </a:r>
          </a:p>
          <a:p>
            <a:pPr algn="just"/>
            <a:r>
              <a:rPr lang="pt-BR" sz="2000" dirty="0"/>
              <a:t>Antes da Pandemia o prazo médio para a transferência de propriedade era de 20 dias e de primeiro registro 7 dias. </a:t>
            </a:r>
            <a:r>
              <a:rPr lang="pt-BR" sz="2000" dirty="0">
                <a:solidFill>
                  <a:srgbClr val="FF0000"/>
                </a:solidFill>
              </a:rPr>
              <a:t>Durante a pandemia, de fato afetou a média.</a:t>
            </a:r>
          </a:p>
          <a:p>
            <a:pPr algn="just"/>
            <a:r>
              <a:rPr lang="pt-BR" sz="2000" dirty="0"/>
              <a:t>Tem dois meses que mandei um processo para o setor de experimental da ANAC e até agora não obtive nenhuma resposta</a:t>
            </a:r>
          </a:p>
        </p:txBody>
      </p:sp>
    </p:spTree>
    <p:extLst>
      <p:ext uri="{BB962C8B-B14F-4D97-AF65-F5344CB8AC3E}">
        <p14:creationId xmlns:p14="http://schemas.microsoft.com/office/powerpoint/2010/main" val="3293358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9 parte 3/3</a:t>
            </a:r>
          </a:p>
        </p:txBody>
      </p:sp>
      <p:sp>
        <p:nvSpPr>
          <p:cNvPr id="7" name="Espaço Reservado para Conteúdo 2">
            <a:extLst>
              <a:ext uri="{FF2B5EF4-FFF2-40B4-BE49-F238E27FC236}">
                <a16:creationId xmlns:a16="http://schemas.microsoft.com/office/drawing/2014/main" id="{3E32718A-7959-0143-BE6F-F034BFDC4301}"/>
              </a:ext>
            </a:extLst>
          </p:cNvPr>
          <p:cNvSpPr>
            <a:spLocks noGrp="1"/>
          </p:cNvSpPr>
          <p:nvPr>
            <p:ph idx="1"/>
          </p:nvPr>
        </p:nvSpPr>
        <p:spPr>
          <a:xfrm>
            <a:off x="144577" y="1201175"/>
            <a:ext cx="11127115" cy="5368339"/>
          </a:xfrm>
        </p:spPr>
        <p:txBody>
          <a:bodyPr>
            <a:normAutofit/>
          </a:bodyPr>
          <a:lstStyle/>
          <a:p>
            <a:pPr algn="just"/>
            <a:r>
              <a:rPr lang="pt-BR" sz="2000" dirty="0"/>
              <a:t>Não sei</a:t>
            </a:r>
          </a:p>
          <a:p>
            <a:pPr algn="just"/>
            <a:r>
              <a:rPr lang="pt-BR" sz="2000" dirty="0"/>
              <a:t>Não tenho essa experiência para informar</a:t>
            </a:r>
          </a:p>
          <a:p>
            <a:pPr algn="just"/>
            <a:r>
              <a:rPr lang="pt-BR" sz="2000" dirty="0"/>
              <a:t>30 dias</a:t>
            </a:r>
          </a:p>
          <a:p>
            <a:pPr algn="just"/>
            <a:r>
              <a:rPr lang="pt-BR" sz="2000" dirty="0"/>
              <a:t>Em casos que é necessário uma VTE pode variar de 10 dias a 35 dias. Em casos em que não há necessidade de uma vistoria, pode variar entre 10 a 20 dias.</a:t>
            </a:r>
          </a:p>
          <a:p>
            <a:pPr algn="just"/>
            <a:r>
              <a:rPr lang="pt-BR" sz="2000" dirty="0"/>
              <a:t>90 dias para não operar visto que depois deve ser alterado a E.O ou E. I. envolvendo GTAR e GTRAB. </a:t>
            </a:r>
            <a:r>
              <a:rPr lang="pt-BR" sz="2000" dirty="0">
                <a:solidFill>
                  <a:srgbClr val="FF0000"/>
                </a:solidFill>
              </a:rPr>
              <a:t>No caso de 121 e 135 já não tem sido exigido que sejam listadas as anv, com exceção das anv de intercâmbio.</a:t>
            </a:r>
          </a:p>
          <a:p>
            <a:pPr algn="just"/>
            <a:r>
              <a:rPr lang="pt-BR" sz="2000" dirty="0"/>
              <a:t>Não sei bem dizer pois nunca fiz</a:t>
            </a:r>
          </a:p>
          <a:p>
            <a:pPr algn="just"/>
            <a:r>
              <a:rPr lang="pt-BR" sz="2000" dirty="0"/>
              <a:t>2 meses</a:t>
            </a:r>
          </a:p>
          <a:p>
            <a:pPr algn="just"/>
            <a:endParaRPr lang="pt-BR" sz="2000" dirty="0"/>
          </a:p>
          <a:p>
            <a:pPr algn="just"/>
            <a:endParaRPr lang="pt-BR" sz="2000" dirty="0"/>
          </a:p>
        </p:txBody>
      </p:sp>
    </p:spTree>
    <p:extLst>
      <p:ext uri="{BB962C8B-B14F-4D97-AF65-F5344CB8AC3E}">
        <p14:creationId xmlns:p14="http://schemas.microsoft.com/office/powerpoint/2010/main" val="4071036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6DD8DDA-0CFB-684E-8FB2-8B9E0C77A8C1}"/>
              </a:ext>
            </a:extLst>
          </p:cNvPr>
          <p:cNvSpPr>
            <a:spLocks noGrp="1"/>
          </p:cNvSpPr>
          <p:nvPr>
            <p:ph type="title"/>
          </p:nvPr>
        </p:nvSpPr>
        <p:spPr>
          <a:xfrm>
            <a:off x="768626" y="966401"/>
            <a:ext cx="10204174" cy="1143000"/>
          </a:xfrm>
        </p:spPr>
        <p:txBody>
          <a:bodyPr/>
          <a:lstStyle/>
          <a:p>
            <a:pPr algn="just"/>
            <a:r>
              <a:rPr lang="pt-BR" sz="3200" b="1" dirty="0"/>
              <a:t>10- Quais as vantagens do modelo de classificação por categorias?</a:t>
            </a:r>
          </a:p>
        </p:txBody>
      </p:sp>
      <p:graphicFrame>
        <p:nvGraphicFramePr>
          <p:cNvPr id="11" name="Espaço Reservado para Conteúdo 3">
            <a:extLst>
              <a:ext uri="{FF2B5EF4-FFF2-40B4-BE49-F238E27FC236}">
                <a16:creationId xmlns:a16="http://schemas.microsoft.com/office/drawing/2014/main" id="{05EA6231-423D-EC40-8E90-6F3B4C0ED727}"/>
              </a:ext>
            </a:extLst>
          </p:cNvPr>
          <p:cNvGraphicFramePr>
            <a:graphicFrameLocks noGrp="1"/>
          </p:cNvGraphicFramePr>
          <p:nvPr>
            <p:ph idx="1"/>
            <p:extLst>
              <p:ext uri="{D42A27DB-BD31-4B8C-83A1-F6EECF244321}">
                <p14:modId xmlns:p14="http://schemas.microsoft.com/office/powerpoint/2010/main" val="1233310707"/>
              </p:ext>
            </p:extLst>
          </p:nvPr>
        </p:nvGraphicFramePr>
        <p:xfrm>
          <a:off x="267694" y="1989814"/>
          <a:ext cx="109728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27444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F2D80D9C-7679-CD4E-B1D7-A1519D25CED7}"/>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10 parte 1/4</a:t>
            </a:r>
          </a:p>
        </p:txBody>
      </p:sp>
      <p:sp>
        <p:nvSpPr>
          <p:cNvPr id="8" name="Espaço Reservado para Conteúdo 2">
            <a:extLst>
              <a:ext uri="{FF2B5EF4-FFF2-40B4-BE49-F238E27FC236}">
                <a16:creationId xmlns:a16="http://schemas.microsoft.com/office/drawing/2014/main" id="{6AB7DE47-3EAB-EC47-AA63-8F7F15A6C5CB}"/>
              </a:ext>
            </a:extLst>
          </p:cNvPr>
          <p:cNvSpPr>
            <a:spLocks noGrp="1"/>
          </p:cNvSpPr>
          <p:nvPr>
            <p:ph idx="1"/>
          </p:nvPr>
        </p:nvSpPr>
        <p:spPr>
          <a:xfrm>
            <a:off x="95416" y="1201175"/>
            <a:ext cx="11453118" cy="5251967"/>
          </a:xfrm>
        </p:spPr>
        <p:txBody>
          <a:bodyPr>
            <a:normAutofit fontScale="92500" lnSpcReduction="20000"/>
          </a:bodyPr>
          <a:lstStyle/>
          <a:p>
            <a:pPr algn="just"/>
            <a:r>
              <a:rPr lang="pt-BR" sz="1600" dirty="0"/>
              <a:t>Melhor </a:t>
            </a:r>
            <a:r>
              <a:rPr lang="pt-BR" sz="1600" u="sng" dirty="0">
                <a:highlight>
                  <a:srgbClr val="00FF00"/>
                </a:highlight>
              </a:rPr>
              <a:t>organização das atividades</a:t>
            </a:r>
            <a:r>
              <a:rPr lang="pt-BR" sz="1600" dirty="0"/>
              <a:t> específicas da aeronave e </a:t>
            </a:r>
            <a:r>
              <a:rPr lang="pt-BR" sz="1600" u="sng" dirty="0">
                <a:highlight>
                  <a:srgbClr val="00FF00"/>
                </a:highlight>
              </a:rPr>
              <a:t>facilidade de identificação</a:t>
            </a:r>
            <a:r>
              <a:rPr lang="pt-BR" sz="1600" dirty="0"/>
              <a:t> das aeronaves. </a:t>
            </a:r>
            <a:r>
              <a:rPr lang="pt-BR" sz="1600" dirty="0">
                <a:solidFill>
                  <a:srgbClr val="FF0000"/>
                </a:solidFill>
              </a:rPr>
              <a:t>Para SAE de fato ocorre. Isenção de taxas também é fato.</a:t>
            </a:r>
            <a:endParaRPr lang="pt-BR" sz="1600" dirty="0"/>
          </a:p>
          <a:p>
            <a:pPr algn="just"/>
            <a:r>
              <a:rPr lang="pt-BR" sz="1600" dirty="0"/>
              <a:t>No caso da minha associação, </a:t>
            </a:r>
            <a:r>
              <a:rPr lang="pt-BR" sz="1600" u="sng" dirty="0">
                <a:highlight>
                  <a:srgbClr val="00FF00"/>
                </a:highlight>
              </a:rPr>
              <a:t>facilitaria a criação e manutenção de nossos </a:t>
            </a:r>
            <a:r>
              <a:rPr lang="pt-BR" sz="1600" u="sng" dirty="0" err="1">
                <a:highlight>
                  <a:srgbClr val="00FF00"/>
                </a:highlight>
              </a:rPr>
              <a:t>KPIs</a:t>
            </a:r>
            <a:r>
              <a:rPr lang="pt-BR" sz="1600" u="sng" dirty="0">
                <a:highlight>
                  <a:srgbClr val="00FF00"/>
                </a:highlight>
              </a:rPr>
              <a:t>. </a:t>
            </a:r>
            <a:r>
              <a:rPr lang="pt-BR" sz="1600" dirty="0">
                <a:solidFill>
                  <a:srgbClr val="FF0000"/>
                </a:solidFill>
              </a:rPr>
              <a:t>Inconclusivo</a:t>
            </a:r>
            <a:r>
              <a:rPr lang="pt-BR" sz="1600" dirty="0"/>
              <a:t>.</a:t>
            </a:r>
          </a:p>
          <a:p>
            <a:pPr algn="just"/>
            <a:r>
              <a:rPr lang="pt-BR" sz="1600" u="sng" dirty="0">
                <a:highlight>
                  <a:srgbClr val="00FF00"/>
                </a:highlight>
              </a:rPr>
              <a:t>Definição de taxas e periodicidade para vistorias e transferências</a:t>
            </a:r>
            <a:r>
              <a:rPr lang="pt-BR" sz="1600" dirty="0"/>
              <a:t>. </a:t>
            </a:r>
            <a:r>
              <a:rPr lang="pt-BR" sz="1600" dirty="0">
                <a:solidFill>
                  <a:srgbClr val="FF0000"/>
                </a:solidFill>
              </a:rPr>
              <a:t>VTI sempre pode por </a:t>
            </a:r>
            <a:r>
              <a:rPr lang="pt-BR" sz="1600" dirty="0" err="1">
                <a:solidFill>
                  <a:srgbClr val="FF0000"/>
                </a:solidFill>
              </a:rPr>
              <a:t>pca</a:t>
            </a:r>
            <a:r>
              <a:rPr lang="pt-BR" sz="1600" dirty="0">
                <a:solidFill>
                  <a:srgbClr val="FF0000"/>
                </a:solidFill>
              </a:rPr>
              <a:t>. VTE há restrições. Histórico de aeronaves considera categoria, mas vistorias não necessariamente. Talvez em uma avaliação técnica uma determinada categoria não exigisse maior vigilância. Talvez o comentário esteja relacionado à validade do CVA. </a:t>
            </a:r>
            <a:r>
              <a:rPr lang="pt-BR" sz="1600" u="sng" dirty="0">
                <a:solidFill>
                  <a:srgbClr val="FF0000"/>
                </a:solidFill>
              </a:rPr>
              <a:t>A validade do CVA considera a categoria como referência para casos específicos.</a:t>
            </a:r>
            <a:endParaRPr lang="pt-BR" sz="1600" u="sng" dirty="0"/>
          </a:p>
          <a:p>
            <a:pPr algn="just"/>
            <a:r>
              <a:rPr lang="pt-BR" sz="1600" dirty="0"/>
              <a:t>A categorização de registro de aeronaves atuais </a:t>
            </a:r>
            <a:r>
              <a:rPr lang="pt-BR" sz="1600" u="sng" dirty="0">
                <a:highlight>
                  <a:srgbClr val="00FF00"/>
                </a:highlight>
              </a:rPr>
              <a:t>permite uma melhor clareza à ANAC</a:t>
            </a:r>
            <a:r>
              <a:rPr lang="pt-BR" sz="1600" dirty="0"/>
              <a:t> no momento de </a:t>
            </a:r>
            <a:r>
              <a:rPr lang="pt-BR" sz="1600" u="sng" dirty="0">
                <a:highlight>
                  <a:srgbClr val="00FF00"/>
                </a:highlight>
              </a:rPr>
              <a:t>realizar a vistoria/fiscalização</a:t>
            </a:r>
            <a:r>
              <a:rPr lang="pt-BR" sz="1600" dirty="0"/>
              <a:t> em operadores de </a:t>
            </a:r>
            <a:r>
              <a:rPr lang="pt-BR" sz="1600" u="sng" dirty="0"/>
              <a:t>táxi aéreo</a:t>
            </a:r>
            <a:r>
              <a:rPr lang="pt-BR" sz="1600" dirty="0"/>
              <a:t>, para avaliação de adesão ao tipo registrado. T</a:t>
            </a:r>
            <a:r>
              <a:rPr lang="pt-BR" sz="1600" u="sng" dirty="0"/>
              <a:t>orna mais evidente casos de aeronaves não registradas como TPX</a:t>
            </a:r>
            <a:r>
              <a:rPr lang="pt-BR" sz="1600" dirty="0"/>
              <a:t> sendo utilizadas em operações de táxi aéreo (conhecido como </a:t>
            </a:r>
            <a:r>
              <a:rPr lang="pt-BR" sz="1600" u="sng" dirty="0"/>
              <a:t>táxi aéreo clandestino</a:t>
            </a:r>
            <a:r>
              <a:rPr lang="pt-BR" sz="1600" dirty="0"/>
              <a:t>). Permite </a:t>
            </a:r>
            <a:r>
              <a:rPr lang="pt-BR" sz="1600" u="sng" dirty="0"/>
              <a:t>melhor visibilidade no RAB sobre que tipo de operação determinada matricula está habilitada a voar</a:t>
            </a:r>
            <a:r>
              <a:rPr lang="pt-BR" sz="1600" dirty="0"/>
              <a:t>. Proporciona uma vital </a:t>
            </a:r>
            <a:r>
              <a:rPr lang="pt-BR" sz="1600" u="sng" dirty="0"/>
              <a:t>ferramenta de controle e prevenção de Taxi Aéreo Clandestino</a:t>
            </a:r>
            <a:r>
              <a:rPr lang="pt-BR" sz="1600" dirty="0"/>
              <a:t>, um grande problema para os operadores charter devidamente aprovados e monitorados. </a:t>
            </a:r>
            <a:r>
              <a:rPr lang="pt-BR" sz="1600" dirty="0">
                <a:solidFill>
                  <a:srgbClr val="FF0000"/>
                </a:solidFill>
              </a:rPr>
              <a:t>Destaca-se que TPX é a única constante no RAB on-line com possibilidade de impedimento de operação. Porém, hoje matrícula da anv não está mais na EO do operador como tpx, apenas seu modelo. Com isso, de fato o sistema hoje está dependente do registro no RAB como TPX. Mudança que tirou matrícula da EO era relacionado com carga burocrática relacionada. Contudo, o TACA é combatido de maneira facilitada pelo uso da categoria via acesso ao RBA on-line. Voe seguro olha </a:t>
            </a:r>
            <a:r>
              <a:rPr lang="pt-BR" sz="1600" dirty="0" err="1">
                <a:solidFill>
                  <a:srgbClr val="FF0000"/>
                </a:solidFill>
              </a:rPr>
              <a:t>eo</a:t>
            </a:r>
            <a:r>
              <a:rPr lang="pt-BR" sz="1600" dirty="0">
                <a:solidFill>
                  <a:srgbClr val="FF0000"/>
                </a:solidFill>
              </a:rPr>
              <a:t>, coa e </a:t>
            </a:r>
            <a:r>
              <a:rPr lang="pt-BR" sz="1600" dirty="0" err="1">
                <a:solidFill>
                  <a:srgbClr val="FF0000"/>
                </a:solidFill>
              </a:rPr>
              <a:t>rab</a:t>
            </a:r>
            <a:r>
              <a:rPr lang="pt-BR" sz="1600" dirty="0">
                <a:solidFill>
                  <a:srgbClr val="FF0000"/>
                </a:solidFill>
              </a:rPr>
              <a:t> </a:t>
            </a:r>
            <a:r>
              <a:rPr lang="pt-BR" sz="1600" dirty="0" err="1">
                <a:solidFill>
                  <a:srgbClr val="FF0000"/>
                </a:solidFill>
              </a:rPr>
              <a:t>on</a:t>
            </a:r>
            <a:r>
              <a:rPr lang="pt-BR" sz="1600" dirty="0">
                <a:solidFill>
                  <a:srgbClr val="FF0000"/>
                </a:solidFill>
              </a:rPr>
              <a:t> </a:t>
            </a:r>
            <a:r>
              <a:rPr lang="pt-BR" sz="1600" dirty="0" err="1">
                <a:solidFill>
                  <a:srgbClr val="FF0000"/>
                </a:solidFill>
              </a:rPr>
              <a:t>line</a:t>
            </a:r>
            <a:r>
              <a:rPr lang="pt-BR" sz="1600" dirty="0">
                <a:solidFill>
                  <a:srgbClr val="FF0000"/>
                </a:solidFill>
              </a:rPr>
              <a:t> (nome do operador, cat reg e validade do </a:t>
            </a:r>
            <a:r>
              <a:rPr lang="pt-BR" sz="1600" dirty="0" err="1">
                <a:solidFill>
                  <a:srgbClr val="FF0000"/>
                </a:solidFill>
              </a:rPr>
              <a:t>ca</a:t>
            </a:r>
            <a:r>
              <a:rPr lang="pt-BR" sz="1600" dirty="0">
                <a:solidFill>
                  <a:srgbClr val="FF0000"/>
                </a:solidFill>
              </a:rPr>
              <a:t>).</a:t>
            </a:r>
            <a:endParaRPr lang="pt-BR" sz="1600" dirty="0"/>
          </a:p>
          <a:p>
            <a:pPr algn="just"/>
            <a:r>
              <a:rPr lang="pt-BR" sz="1600" u="sng" dirty="0">
                <a:highlight>
                  <a:srgbClr val="00FF00"/>
                </a:highlight>
              </a:rPr>
              <a:t>Padronização nos requisitos</a:t>
            </a:r>
            <a:r>
              <a:rPr lang="pt-BR" sz="1600" dirty="0"/>
              <a:t> para o mesmo fim. </a:t>
            </a:r>
          </a:p>
          <a:p>
            <a:pPr algn="just"/>
            <a:r>
              <a:rPr lang="pt-BR" sz="1600" dirty="0"/>
              <a:t>Assim como placas em veículos, a categorização das aeronaves,</a:t>
            </a:r>
            <a:r>
              <a:rPr lang="pt-BR" sz="1600" u="sng" dirty="0">
                <a:highlight>
                  <a:srgbClr val="00FF00"/>
                </a:highlight>
              </a:rPr>
              <a:t> indica que ela tem capacidade de cumprir os mínimos requisitos de aeronavegabilidade</a:t>
            </a:r>
            <a:r>
              <a:rPr lang="pt-BR" sz="1600" dirty="0"/>
              <a:t> ao que se propõem. </a:t>
            </a:r>
            <a:r>
              <a:rPr lang="pt-BR" sz="1600" dirty="0">
                <a:solidFill>
                  <a:srgbClr val="FF0000"/>
                </a:solidFill>
              </a:rPr>
              <a:t>De fato. Porém nem todas as categorias de anv são baseadas em requisitos técnicos.</a:t>
            </a:r>
          </a:p>
          <a:p>
            <a:pPr algn="just"/>
            <a:r>
              <a:rPr lang="pt-BR" sz="1600" dirty="0"/>
              <a:t>facilidade nas classificações no sistema.</a:t>
            </a:r>
          </a:p>
          <a:p>
            <a:pPr algn="just"/>
            <a:r>
              <a:rPr lang="pt-BR" sz="1600" u="sng" dirty="0"/>
              <a:t>Fiscalização</a:t>
            </a:r>
            <a:r>
              <a:rPr lang="pt-BR" sz="1600" dirty="0"/>
              <a:t>, </a:t>
            </a:r>
            <a:r>
              <a:rPr lang="pt-BR" sz="1600" u="sng" dirty="0">
                <a:highlight>
                  <a:srgbClr val="00FF00"/>
                </a:highlight>
              </a:rPr>
              <a:t>assegurar que mudanças para operações mais restritivas exijam verificação da aeronave</a:t>
            </a:r>
            <a:r>
              <a:rPr lang="pt-BR" sz="1600" dirty="0"/>
              <a:t> quanto ao cumprimento das regras operacionais mais exigentes. </a:t>
            </a:r>
            <a:r>
              <a:rPr lang="pt-BR" sz="1600" dirty="0">
                <a:solidFill>
                  <a:srgbClr val="FF0000"/>
                </a:solidFill>
              </a:rPr>
              <a:t>De fato. Porém no caso de agrícola, </a:t>
            </a:r>
            <a:r>
              <a:rPr lang="pt-BR" sz="1600" dirty="0" err="1">
                <a:solidFill>
                  <a:srgbClr val="FF0000"/>
                </a:solidFill>
              </a:rPr>
              <a:t>tpp</a:t>
            </a:r>
            <a:r>
              <a:rPr lang="pt-BR" sz="1600" dirty="0">
                <a:solidFill>
                  <a:srgbClr val="FF0000"/>
                </a:solidFill>
              </a:rPr>
              <a:t> para sae não é comum este caso. RAB categoriza anv agrícola como sae sem precisar verificar a </a:t>
            </a:r>
            <a:r>
              <a:rPr lang="pt-BR" sz="1600" dirty="0" err="1">
                <a:solidFill>
                  <a:srgbClr val="FF0000"/>
                </a:solidFill>
              </a:rPr>
              <a:t>eo</a:t>
            </a:r>
            <a:r>
              <a:rPr lang="pt-BR" sz="1600" dirty="0">
                <a:solidFill>
                  <a:srgbClr val="FF0000"/>
                </a:solidFill>
              </a:rPr>
              <a:t> de agrícola. Vale destacar que de </a:t>
            </a:r>
            <a:r>
              <a:rPr lang="pt-BR" sz="1600" dirty="0" err="1">
                <a:solidFill>
                  <a:srgbClr val="FF0000"/>
                </a:solidFill>
              </a:rPr>
              <a:t>tpp</a:t>
            </a:r>
            <a:r>
              <a:rPr lang="pt-BR" sz="1600" dirty="0">
                <a:solidFill>
                  <a:srgbClr val="FF0000"/>
                </a:solidFill>
              </a:rPr>
              <a:t> para sae a vistoria não é aplicável ou é mais simplificada do que no caso de </a:t>
            </a:r>
            <a:r>
              <a:rPr lang="pt-BR" sz="1600" dirty="0" err="1">
                <a:solidFill>
                  <a:srgbClr val="FF0000"/>
                </a:solidFill>
              </a:rPr>
              <a:t>tpp</a:t>
            </a:r>
            <a:r>
              <a:rPr lang="pt-BR" sz="1600" dirty="0">
                <a:solidFill>
                  <a:srgbClr val="FF0000"/>
                </a:solidFill>
              </a:rPr>
              <a:t> para tpx. Para o RAB, no caso de SAE é </a:t>
            </a:r>
            <a:r>
              <a:rPr lang="pt-BR" sz="1600" dirty="0" err="1">
                <a:solidFill>
                  <a:srgbClr val="FF0000"/>
                </a:solidFill>
              </a:rPr>
              <a:t>autodeclaratório</a:t>
            </a:r>
            <a:r>
              <a:rPr lang="pt-BR" sz="1600" dirty="0">
                <a:solidFill>
                  <a:srgbClr val="FF0000"/>
                </a:solidFill>
              </a:rPr>
              <a:t> e no caso de tpx é exigido ok de </a:t>
            </a:r>
            <a:r>
              <a:rPr lang="pt-BR" sz="1600" dirty="0" err="1">
                <a:solidFill>
                  <a:srgbClr val="FF0000"/>
                </a:solidFill>
              </a:rPr>
              <a:t>vte</a:t>
            </a:r>
            <a:r>
              <a:rPr lang="pt-BR" sz="1600" dirty="0">
                <a:solidFill>
                  <a:srgbClr val="FF0000"/>
                </a:solidFill>
              </a:rPr>
              <a:t>. Prática recente para desburocratizar a não exigência de </a:t>
            </a:r>
            <a:r>
              <a:rPr lang="pt-BR" sz="1600" dirty="0" err="1">
                <a:solidFill>
                  <a:srgbClr val="FF0000"/>
                </a:solidFill>
              </a:rPr>
              <a:t>vte</a:t>
            </a:r>
            <a:r>
              <a:rPr lang="pt-BR" sz="1600" dirty="0">
                <a:solidFill>
                  <a:srgbClr val="FF0000"/>
                </a:solidFill>
              </a:rPr>
              <a:t> pelo </a:t>
            </a:r>
            <a:r>
              <a:rPr lang="pt-BR" sz="1600" dirty="0" err="1">
                <a:solidFill>
                  <a:srgbClr val="FF0000"/>
                </a:solidFill>
              </a:rPr>
              <a:t>rab</a:t>
            </a:r>
            <a:r>
              <a:rPr lang="pt-BR" sz="1600" dirty="0">
                <a:solidFill>
                  <a:srgbClr val="FF0000"/>
                </a:solidFill>
              </a:rPr>
              <a:t> quando interessado declara que não houve alteração significativa. Ok do </a:t>
            </a:r>
            <a:r>
              <a:rPr lang="pt-BR" sz="1600" dirty="0" err="1">
                <a:solidFill>
                  <a:srgbClr val="FF0000"/>
                </a:solidFill>
              </a:rPr>
              <a:t>rab</a:t>
            </a:r>
            <a:r>
              <a:rPr lang="pt-BR" sz="1600" dirty="0">
                <a:solidFill>
                  <a:srgbClr val="FF0000"/>
                </a:solidFill>
              </a:rPr>
              <a:t> não tem peso da </a:t>
            </a:r>
            <a:r>
              <a:rPr lang="pt-BR" sz="1600" dirty="0" err="1">
                <a:solidFill>
                  <a:srgbClr val="FF0000"/>
                </a:solidFill>
              </a:rPr>
              <a:t>eo</a:t>
            </a:r>
            <a:r>
              <a:rPr lang="pt-BR" sz="1600" dirty="0">
                <a:solidFill>
                  <a:srgbClr val="FF0000"/>
                </a:solidFill>
              </a:rPr>
              <a:t>.</a:t>
            </a:r>
            <a:endParaRPr lang="pt-BR" sz="1600" dirty="0"/>
          </a:p>
        </p:txBody>
      </p:sp>
    </p:spTree>
    <p:extLst>
      <p:ext uri="{BB962C8B-B14F-4D97-AF65-F5344CB8AC3E}">
        <p14:creationId xmlns:p14="http://schemas.microsoft.com/office/powerpoint/2010/main" val="189839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B903B55A-34BA-7649-BDAC-A5BEB7A46975}"/>
              </a:ext>
            </a:extLst>
          </p:cNvPr>
          <p:cNvSpPr>
            <a:spLocks noGrp="1"/>
          </p:cNvSpPr>
          <p:nvPr>
            <p:ph type="title"/>
          </p:nvPr>
        </p:nvSpPr>
        <p:spPr>
          <a:xfrm>
            <a:off x="643467" y="838569"/>
            <a:ext cx="10905066" cy="1135737"/>
          </a:xfrm>
        </p:spPr>
        <p:txBody>
          <a:bodyPr>
            <a:normAutofit/>
          </a:bodyPr>
          <a:lstStyle/>
          <a:p>
            <a:r>
              <a:rPr lang="pt-BR" sz="3600" b="1" dirty="0"/>
              <a:t>Cronograma</a:t>
            </a:r>
          </a:p>
        </p:txBody>
      </p:sp>
      <p:pic>
        <p:nvPicPr>
          <p:cNvPr id="11" name="Imagem 10">
            <a:extLst>
              <a:ext uri="{FF2B5EF4-FFF2-40B4-BE49-F238E27FC236}">
                <a16:creationId xmlns:a16="http://schemas.microsoft.com/office/drawing/2014/main" id="{3736AAD3-FFE9-D64F-AC7D-91C27005D3BB}"/>
              </a:ext>
            </a:extLst>
          </p:cNvPr>
          <p:cNvPicPr>
            <a:picLocks noChangeAspect="1"/>
          </p:cNvPicPr>
          <p:nvPr/>
        </p:nvPicPr>
        <p:blipFill>
          <a:blip r:embed="rId3"/>
          <a:stretch>
            <a:fillRect/>
          </a:stretch>
        </p:blipFill>
        <p:spPr>
          <a:xfrm>
            <a:off x="257866" y="2025789"/>
            <a:ext cx="11290667" cy="3993642"/>
          </a:xfrm>
          <a:prstGeom prst="rect">
            <a:avLst/>
          </a:prstGeom>
        </p:spPr>
      </p:pic>
    </p:spTree>
    <p:extLst>
      <p:ext uri="{BB962C8B-B14F-4D97-AF65-F5344CB8AC3E}">
        <p14:creationId xmlns:p14="http://schemas.microsoft.com/office/powerpoint/2010/main" val="34381182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ço Reservado para Conteúdo 2">
            <a:extLst>
              <a:ext uri="{FF2B5EF4-FFF2-40B4-BE49-F238E27FC236}">
                <a16:creationId xmlns:a16="http://schemas.microsoft.com/office/drawing/2014/main" id="{1EAEDF44-4F5F-CD46-A90B-DDD9B402074A}"/>
              </a:ext>
            </a:extLst>
          </p:cNvPr>
          <p:cNvSpPr>
            <a:spLocks noGrp="1"/>
          </p:cNvSpPr>
          <p:nvPr>
            <p:ph idx="1"/>
          </p:nvPr>
        </p:nvSpPr>
        <p:spPr>
          <a:xfrm>
            <a:off x="111318" y="1201175"/>
            <a:ext cx="11437216" cy="5251967"/>
          </a:xfrm>
        </p:spPr>
        <p:txBody>
          <a:bodyPr>
            <a:normAutofit fontScale="92500" lnSpcReduction="20000"/>
          </a:bodyPr>
          <a:lstStyle/>
          <a:p>
            <a:pPr algn="just"/>
            <a:r>
              <a:rPr lang="pt-BR" sz="2000" u="sng" dirty="0">
                <a:highlight>
                  <a:srgbClr val="00FF00"/>
                </a:highlight>
              </a:rPr>
              <a:t>Deixa claro</a:t>
            </a:r>
            <a:r>
              <a:rPr lang="pt-BR" sz="2000" dirty="0"/>
              <a:t> conforme legislação vigente (CBA) e Lei do Aeronauta os </a:t>
            </a:r>
            <a:r>
              <a:rPr lang="pt-BR" sz="2000" u="sng" dirty="0">
                <a:highlight>
                  <a:srgbClr val="00FF00"/>
                </a:highlight>
              </a:rPr>
              <a:t>serviços prestados pelas aeronaves</a:t>
            </a:r>
            <a:r>
              <a:rPr lang="pt-BR" sz="2000" dirty="0"/>
              <a:t>.</a:t>
            </a:r>
          </a:p>
          <a:p>
            <a:pPr algn="just"/>
            <a:r>
              <a:rPr lang="pt-BR" sz="2000" u="sng" dirty="0">
                <a:highlight>
                  <a:srgbClr val="00FF00"/>
                </a:highlight>
              </a:rPr>
              <a:t>Agilidade e praticidade</a:t>
            </a:r>
            <a:r>
              <a:rPr lang="pt-BR" sz="2000" dirty="0"/>
              <a:t> </a:t>
            </a:r>
          </a:p>
          <a:p>
            <a:pPr algn="just"/>
            <a:r>
              <a:rPr lang="pt-BR" sz="2000" dirty="0"/>
              <a:t>O modelo de classificação por categorias </a:t>
            </a:r>
            <a:r>
              <a:rPr lang="pt-BR" sz="2000" u="sng" dirty="0">
                <a:highlight>
                  <a:srgbClr val="00FF00"/>
                </a:highlight>
              </a:rPr>
              <a:t>pode diminuir o trabalho</a:t>
            </a:r>
            <a:r>
              <a:rPr lang="pt-BR" sz="2000" dirty="0"/>
              <a:t> já que, a priori, </a:t>
            </a:r>
            <a:r>
              <a:rPr lang="pt-BR" sz="2000" u="sng" dirty="0"/>
              <a:t>quando incluso em uma categoria a aeronave já admite todos os pré-requisitos</a:t>
            </a:r>
            <a:r>
              <a:rPr lang="pt-BR" sz="2000" dirty="0"/>
              <a:t> operacionais. A definição da categoria </a:t>
            </a:r>
            <a:r>
              <a:rPr lang="pt-BR" sz="2000" u="sng" dirty="0">
                <a:highlight>
                  <a:srgbClr val="00FF00"/>
                </a:highlight>
              </a:rPr>
              <a:t>deixa mais claro o que pode ou não ser executado</a:t>
            </a:r>
            <a:r>
              <a:rPr lang="pt-BR" sz="2000" dirty="0"/>
              <a:t>. A inclusão em um grupo maior gera condição de regulação não clara. </a:t>
            </a:r>
            <a:r>
              <a:rPr lang="pt-BR" sz="2000" dirty="0">
                <a:solidFill>
                  <a:srgbClr val="FF0000"/>
                </a:solidFill>
              </a:rPr>
              <a:t>De fato, o modelo atual apresenta benefícios todavia há que se pesar o custo </a:t>
            </a:r>
            <a:r>
              <a:rPr lang="pt-BR" sz="2000" dirty="0" err="1">
                <a:solidFill>
                  <a:srgbClr val="FF0000"/>
                </a:solidFill>
              </a:rPr>
              <a:t>x</a:t>
            </a:r>
            <a:r>
              <a:rPr lang="pt-BR" sz="2000" dirty="0">
                <a:solidFill>
                  <a:srgbClr val="FF0000"/>
                </a:solidFill>
              </a:rPr>
              <a:t> benefício.</a:t>
            </a:r>
          </a:p>
          <a:p>
            <a:pPr algn="just"/>
            <a:r>
              <a:rPr lang="pt-BR" sz="2000" u="sng" dirty="0">
                <a:highlight>
                  <a:srgbClr val="00FF00"/>
                </a:highlight>
              </a:rPr>
              <a:t>Facilidade na fiscalização </a:t>
            </a:r>
          </a:p>
          <a:p>
            <a:pPr algn="just"/>
            <a:r>
              <a:rPr lang="pt-BR" sz="2000" u="sng" dirty="0">
                <a:highlight>
                  <a:srgbClr val="00FF00"/>
                </a:highlight>
              </a:rPr>
              <a:t>Identificação do tipo de operação para cada aeronave</a:t>
            </a:r>
          </a:p>
          <a:p>
            <a:pPr algn="just"/>
            <a:r>
              <a:rPr lang="pt-BR" sz="2000" dirty="0"/>
              <a:t>Simplificação das regras operacionais. </a:t>
            </a:r>
            <a:r>
              <a:rPr lang="pt-BR" sz="2000" u="sng" dirty="0">
                <a:highlight>
                  <a:srgbClr val="00FF00"/>
                </a:highlight>
              </a:rPr>
              <a:t>Maior flexibilidade operacional.</a:t>
            </a:r>
          </a:p>
          <a:p>
            <a:pPr algn="just"/>
            <a:r>
              <a:rPr lang="pt-BR" sz="2000" dirty="0"/>
              <a:t>Especificamente no caso de </a:t>
            </a:r>
            <a:r>
              <a:rPr lang="pt-BR" sz="2000" u="sng" dirty="0"/>
              <a:t>Serviço Aéreo Especializado</a:t>
            </a:r>
            <a:r>
              <a:rPr lang="pt-BR" sz="2000" dirty="0"/>
              <a:t> é </a:t>
            </a:r>
            <a:r>
              <a:rPr lang="pt-BR" sz="2000" u="sng" dirty="0"/>
              <a:t>crucial que a aeronave esteja de fato equipada para realizar o serviço</a:t>
            </a:r>
            <a:r>
              <a:rPr lang="pt-BR" sz="2000" dirty="0"/>
              <a:t>. Explico: Uma aeronave que realiza sondagem geofísica tem que estar equipada com os sensores e com o operador do equipamento a bordo, assim temos que a utilização dessa aeronave é específica, sendo a tripulação dedicada com treinamento específico e o operador dos equipamentos de sondagem, também sendo parte da tripulação, funcionário atrelado a pessoa jurídica SAE. Por outro (lado) temos recebido informações de </a:t>
            </a:r>
            <a:r>
              <a:rPr lang="pt-BR" sz="2000" u="sng" dirty="0"/>
              <a:t>empresas SAE que transportam fotógrafos do tipo freelance com equipamentos pessoais</a:t>
            </a:r>
            <a:r>
              <a:rPr lang="pt-BR" sz="2000" dirty="0"/>
              <a:t>, nesse caso fica evidente que não se trata de uma operação SAE mas um </a:t>
            </a:r>
            <a:r>
              <a:rPr lang="pt-BR" sz="2000" u="sng" dirty="0"/>
              <a:t>voo fretado, (taxi aéreo</a:t>
            </a:r>
            <a:r>
              <a:rPr lang="pt-BR" sz="2000" dirty="0"/>
              <a:t>) </a:t>
            </a:r>
            <a:r>
              <a:rPr lang="pt-BR" sz="2000" u="sng" dirty="0">
                <a:highlight>
                  <a:srgbClr val="FFFF00"/>
                </a:highlight>
              </a:rPr>
              <a:t>Há necessidade de uma IS ou RBAC que defina e dê parâmetros  claros e inequívocos do que é uma operação SAE envolvendo aeronave equipada (alterações/modificações),</a:t>
            </a:r>
            <a:r>
              <a:rPr lang="pt-BR" sz="2000" dirty="0"/>
              <a:t> treinamento de tripulantes, tripulantes outros necessários porém não ligados a pilotagem da aeronave. </a:t>
            </a:r>
            <a:r>
              <a:rPr lang="pt-BR" sz="2000" dirty="0">
                <a:solidFill>
                  <a:srgbClr val="FF0000"/>
                </a:solidFill>
              </a:rPr>
              <a:t>Hoje é possível o registro como SAE (91) e TPX (135) conjuntamente.</a:t>
            </a:r>
          </a:p>
        </p:txBody>
      </p:sp>
      <p:sp>
        <p:nvSpPr>
          <p:cNvPr id="10" name="Título 1">
            <a:extLst>
              <a:ext uri="{FF2B5EF4-FFF2-40B4-BE49-F238E27FC236}">
                <a16:creationId xmlns:a16="http://schemas.microsoft.com/office/drawing/2014/main" id="{389A657B-23D3-F443-81F1-044F8FEBB90B}"/>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10 parte 2/4</a:t>
            </a:r>
          </a:p>
        </p:txBody>
      </p:sp>
    </p:spTree>
    <p:extLst>
      <p:ext uri="{BB962C8B-B14F-4D97-AF65-F5344CB8AC3E}">
        <p14:creationId xmlns:p14="http://schemas.microsoft.com/office/powerpoint/2010/main" val="2436574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ço Reservado para Conteúdo 2">
            <a:extLst>
              <a:ext uri="{FF2B5EF4-FFF2-40B4-BE49-F238E27FC236}">
                <a16:creationId xmlns:a16="http://schemas.microsoft.com/office/drawing/2014/main" id="{1EAEDF44-4F5F-CD46-A90B-DDD9B402074A}"/>
              </a:ext>
            </a:extLst>
          </p:cNvPr>
          <p:cNvSpPr>
            <a:spLocks noGrp="1"/>
          </p:cNvSpPr>
          <p:nvPr>
            <p:ph idx="1"/>
          </p:nvPr>
        </p:nvSpPr>
        <p:spPr>
          <a:xfrm>
            <a:off x="111318" y="1201175"/>
            <a:ext cx="11437216" cy="5251967"/>
          </a:xfrm>
        </p:spPr>
        <p:txBody>
          <a:bodyPr>
            <a:normAutofit fontScale="92500" lnSpcReduction="10000"/>
          </a:bodyPr>
          <a:lstStyle/>
          <a:p>
            <a:pPr algn="just"/>
            <a:r>
              <a:rPr lang="pt-BR" sz="2800" dirty="0"/>
              <a:t>Não sei</a:t>
            </a:r>
          </a:p>
          <a:p>
            <a:pPr algn="just"/>
            <a:r>
              <a:rPr lang="pt-BR" sz="2800" dirty="0"/>
              <a:t>Não vejo vantagens</a:t>
            </a:r>
          </a:p>
          <a:p>
            <a:pPr algn="just"/>
            <a:r>
              <a:rPr lang="pt-BR" sz="2800" dirty="0"/>
              <a:t>Antigamente, quando foram criadas,  talvez fizesse sentido . Nos dias de hoje, com a informatização total somente vejo desvantagens </a:t>
            </a:r>
          </a:p>
          <a:p>
            <a:pPr algn="just"/>
            <a:r>
              <a:rPr lang="pt-BR" sz="2800" dirty="0"/>
              <a:t>Facilidade nas classificações no sistema.</a:t>
            </a:r>
          </a:p>
          <a:p>
            <a:pPr algn="just"/>
            <a:r>
              <a:rPr lang="pt-BR" sz="2800" dirty="0"/>
              <a:t>Creio facilitar operacionalmente</a:t>
            </a:r>
          </a:p>
          <a:p>
            <a:pPr algn="just"/>
            <a:r>
              <a:rPr lang="pt-BR" sz="2800" dirty="0"/>
              <a:t>O modelo atual é arcaico e não atende as possibilidades contratuais existentes no Código Civil atual. Os princípios são prejudicados! </a:t>
            </a:r>
            <a:r>
              <a:rPr lang="pt-BR" sz="2800" dirty="0">
                <a:solidFill>
                  <a:srgbClr val="FF0000"/>
                </a:solidFill>
              </a:rPr>
              <a:t>Fora do escopo, contudo,</a:t>
            </a:r>
            <a:r>
              <a:rPr lang="pt-BR" sz="2800" dirty="0"/>
              <a:t> </a:t>
            </a:r>
            <a:r>
              <a:rPr lang="pt-BR" sz="2800" dirty="0">
                <a:solidFill>
                  <a:srgbClr val="FF0000"/>
                </a:solidFill>
              </a:rPr>
              <a:t>Compartilhamento e intercâmbio estão sendo trabalhados para melhorias. Intercâmbio seria mais de um operador. Compartilhamento seria um operador para mais de uma tripulação.</a:t>
            </a:r>
            <a:endParaRPr lang="pt-BR" sz="2800" dirty="0"/>
          </a:p>
          <a:p>
            <a:pPr algn="just"/>
            <a:r>
              <a:rPr lang="pt-BR" sz="2800" dirty="0"/>
              <a:t>Fácil de entender.</a:t>
            </a:r>
          </a:p>
          <a:p>
            <a:pPr algn="just"/>
            <a:endParaRPr lang="pt-BR" sz="2000" dirty="0"/>
          </a:p>
        </p:txBody>
      </p:sp>
      <p:sp>
        <p:nvSpPr>
          <p:cNvPr id="10" name="Título 1">
            <a:extLst>
              <a:ext uri="{FF2B5EF4-FFF2-40B4-BE49-F238E27FC236}">
                <a16:creationId xmlns:a16="http://schemas.microsoft.com/office/drawing/2014/main" id="{389A657B-23D3-F443-81F1-044F8FEBB90B}"/>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10 parte 3/4</a:t>
            </a:r>
          </a:p>
        </p:txBody>
      </p:sp>
    </p:spTree>
    <p:extLst>
      <p:ext uri="{BB962C8B-B14F-4D97-AF65-F5344CB8AC3E}">
        <p14:creationId xmlns:p14="http://schemas.microsoft.com/office/powerpoint/2010/main" val="1260969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ço Reservado para Conteúdo 2">
            <a:extLst>
              <a:ext uri="{FF2B5EF4-FFF2-40B4-BE49-F238E27FC236}">
                <a16:creationId xmlns:a16="http://schemas.microsoft.com/office/drawing/2014/main" id="{1EAEDF44-4F5F-CD46-A90B-DDD9B402074A}"/>
              </a:ext>
            </a:extLst>
          </p:cNvPr>
          <p:cNvSpPr>
            <a:spLocks noGrp="1"/>
          </p:cNvSpPr>
          <p:nvPr>
            <p:ph idx="1"/>
          </p:nvPr>
        </p:nvSpPr>
        <p:spPr>
          <a:xfrm>
            <a:off x="111318" y="1201175"/>
            <a:ext cx="11437216" cy="5251967"/>
          </a:xfrm>
        </p:spPr>
        <p:txBody>
          <a:bodyPr>
            <a:normAutofit fontScale="92500" lnSpcReduction="10000"/>
          </a:bodyPr>
          <a:lstStyle/>
          <a:p>
            <a:pPr algn="just"/>
            <a:r>
              <a:rPr lang="pt-BR" sz="2400" dirty="0"/>
              <a:t>Acredito que só ajude a quem faz as cobranças aeroportuárias ou a fiscalização, no entanto agrupando desta forma que atualmente é usada no CANADA, EUA, AUSTRALIA, EUROPA,CHINA entre outros países vamos estar nos encaixando também nos moldes da ICAO, e sendo signatários de primeira escala devemos dar o exemplo e diminuir a burocracia já que no tratado de 2019 a ANAC assinou prometendo a redução das complicações burocráticas, é mais um incentivo para essa redução de mais de 21 categorias para 5 que serão mais que suficientes. </a:t>
            </a:r>
            <a:r>
              <a:rPr lang="pt-BR" sz="2400" dirty="0">
                <a:solidFill>
                  <a:srgbClr val="FF0000"/>
                </a:solidFill>
              </a:rPr>
              <a:t>Comentário não especificou características que diferenciam modelos de outras autoridades. Diferenças podem estar em vistorias. O conceito de categoria de registro é específico do Brasil. Registro da FAA emitem somente </a:t>
            </a:r>
            <a:r>
              <a:rPr lang="pt-BR" sz="2400" dirty="0" err="1">
                <a:solidFill>
                  <a:srgbClr val="FF0000"/>
                </a:solidFill>
              </a:rPr>
              <a:t>cert</a:t>
            </a:r>
            <a:r>
              <a:rPr lang="pt-BR" sz="2400" dirty="0">
                <a:solidFill>
                  <a:srgbClr val="FF0000"/>
                </a:solidFill>
              </a:rPr>
              <a:t>. de matrícula. Na FAA CA é feito regionalmente.</a:t>
            </a:r>
            <a:endParaRPr lang="pt-BR" sz="2400" dirty="0"/>
          </a:p>
          <a:p>
            <a:pPr algn="just"/>
            <a:r>
              <a:rPr lang="pt-BR" sz="2400" dirty="0"/>
              <a:t>Praticidade</a:t>
            </a:r>
          </a:p>
          <a:p>
            <a:pPr algn="just"/>
            <a:r>
              <a:rPr lang="pt-BR" sz="2400" dirty="0"/>
              <a:t>Não verifico vantagens como usuário</a:t>
            </a:r>
          </a:p>
          <a:p>
            <a:pPr algn="just"/>
            <a:r>
              <a:rPr lang="pt-BR" sz="2400" dirty="0"/>
              <a:t>Nenhum</a:t>
            </a:r>
          </a:p>
          <a:p>
            <a:pPr algn="just"/>
            <a:r>
              <a:rPr lang="pt-BR" sz="2400" dirty="0"/>
              <a:t>Simplificar</a:t>
            </a:r>
          </a:p>
          <a:p>
            <a:pPr algn="just"/>
            <a:r>
              <a:rPr lang="pt-BR" sz="2400" dirty="0"/>
              <a:t>Nenhuma</a:t>
            </a:r>
          </a:p>
          <a:p>
            <a:pPr algn="just"/>
            <a:r>
              <a:rPr lang="pt-BR" sz="2400" dirty="0"/>
              <a:t>Não sei responder</a:t>
            </a:r>
          </a:p>
          <a:p>
            <a:pPr algn="just"/>
            <a:endParaRPr lang="pt-BR" sz="2000" dirty="0"/>
          </a:p>
        </p:txBody>
      </p:sp>
      <p:sp>
        <p:nvSpPr>
          <p:cNvPr id="10" name="Título 1">
            <a:extLst>
              <a:ext uri="{FF2B5EF4-FFF2-40B4-BE49-F238E27FC236}">
                <a16:creationId xmlns:a16="http://schemas.microsoft.com/office/drawing/2014/main" id="{389A657B-23D3-F443-81F1-044F8FEBB90B}"/>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10 parte 4/4</a:t>
            </a:r>
          </a:p>
        </p:txBody>
      </p:sp>
    </p:spTree>
    <p:extLst>
      <p:ext uri="{BB962C8B-B14F-4D97-AF65-F5344CB8AC3E}">
        <p14:creationId xmlns:p14="http://schemas.microsoft.com/office/powerpoint/2010/main" val="3353221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B9EDFA1F-A10E-404D-AEE5-27BFB81176BD}"/>
              </a:ext>
            </a:extLst>
          </p:cNvPr>
          <p:cNvSpPr>
            <a:spLocks noGrp="1"/>
          </p:cNvSpPr>
          <p:nvPr>
            <p:ph type="title"/>
          </p:nvPr>
        </p:nvSpPr>
        <p:spPr>
          <a:xfrm>
            <a:off x="609600" y="926033"/>
            <a:ext cx="10466567" cy="1135737"/>
          </a:xfrm>
        </p:spPr>
        <p:txBody>
          <a:bodyPr>
            <a:normAutofit/>
          </a:bodyPr>
          <a:lstStyle/>
          <a:p>
            <a:pPr algn="just"/>
            <a:r>
              <a:rPr lang="pt-BR" sz="2400" b="1" dirty="0"/>
              <a:t>11- Quais as desvantagens do modelo de classificação por categorias?</a:t>
            </a:r>
          </a:p>
        </p:txBody>
      </p:sp>
      <p:graphicFrame>
        <p:nvGraphicFramePr>
          <p:cNvPr id="10" name="Espaço Reservado para Conteúdo 3">
            <a:extLst>
              <a:ext uri="{FF2B5EF4-FFF2-40B4-BE49-F238E27FC236}">
                <a16:creationId xmlns:a16="http://schemas.microsoft.com/office/drawing/2014/main" id="{E40454F6-B54B-2945-88AB-0B706A5BD4AA}"/>
              </a:ext>
            </a:extLst>
          </p:cNvPr>
          <p:cNvGraphicFramePr>
            <a:graphicFrameLocks noGrp="1"/>
          </p:cNvGraphicFramePr>
          <p:nvPr>
            <p:ph idx="1"/>
            <p:extLst>
              <p:ext uri="{D42A27DB-BD31-4B8C-83A1-F6EECF244321}">
                <p14:modId xmlns:p14="http://schemas.microsoft.com/office/powerpoint/2010/main" val="2844571119"/>
              </p:ext>
            </p:extLst>
          </p:nvPr>
        </p:nvGraphicFramePr>
        <p:xfrm>
          <a:off x="609600" y="1791031"/>
          <a:ext cx="10275736"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12609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389A657B-23D3-F443-81F1-044F8FEBB90B}"/>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11 parte 1/4</a:t>
            </a:r>
          </a:p>
        </p:txBody>
      </p:sp>
      <p:sp>
        <p:nvSpPr>
          <p:cNvPr id="6" name="Espaço Reservado para Conteúdo 2">
            <a:extLst>
              <a:ext uri="{FF2B5EF4-FFF2-40B4-BE49-F238E27FC236}">
                <a16:creationId xmlns:a16="http://schemas.microsoft.com/office/drawing/2014/main" id="{5ED64BD5-DA54-C84D-9EFE-E7CC8F915F44}"/>
              </a:ext>
            </a:extLst>
          </p:cNvPr>
          <p:cNvSpPr>
            <a:spLocks noGrp="1"/>
          </p:cNvSpPr>
          <p:nvPr>
            <p:ph idx="1"/>
          </p:nvPr>
        </p:nvSpPr>
        <p:spPr>
          <a:xfrm>
            <a:off x="95416" y="1201175"/>
            <a:ext cx="11453118" cy="5251967"/>
          </a:xfrm>
        </p:spPr>
        <p:txBody>
          <a:bodyPr>
            <a:normAutofit fontScale="70000" lnSpcReduction="20000"/>
          </a:bodyPr>
          <a:lstStyle/>
          <a:p>
            <a:pPr algn="just"/>
            <a:r>
              <a:rPr lang="pt-BR" sz="2400" dirty="0"/>
              <a:t>Emissão de diversas </a:t>
            </a:r>
            <a:r>
              <a:rPr lang="pt-BR" sz="2400" dirty="0" err="1"/>
              <a:t>TFACs</a:t>
            </a:r>
            <a:r>
              <a:rPr lang="pt-BR" sz="2400" dirty="0"/>
              <a:t> para transferências de titularidade de aeronaves. </a:t>
            </a:r>
            <a:r>
              <a:rPr lang="pt-BR" sz="2400" dirty="0">
                <a:solidFill>
                  <a:srgbClr val="FF0000"/>
                </a:solidFill>
              </a:rPr>
              <a:t>MP já irá extinguir as </a:t>
            </a:r>
            <a:r>
              <a:rPr lang="pt-BR" sz="2400" dirty="0" err="1">
                <a:solidFill>
                  <a:srgbClr val="FF0000"/>
                </a:solidFill>
              </a:rPr>
              <a:t>TFACs</a:t>
            </a:r>
            <a:r>
              <a:rPr lang="pt-BR" sz="2400" dirty="0">
                <a:solidFill>
                  <a:srgbClr val="FF0000"/>
                </a:solidFill>
              </a:rPr>
              <a:t> do RAB.</a:t>
            </a:r>
          </a:p>
          <a:p>
            <a:pPr algn="just"/>
            <a:r>
              <a:rPr lang="pt-BR" sz="2400" dirty="0"/>
              <a:t>Burocracia para migração entre diversas classes de operação, sem acréscimo na segurança operacional. </a:t>
            </a:r>
            <a:r>
              <a:rPr lang="pt-BR" sz="2400" dirty="0">
                <a:solidFill>
                  <a:srgbClr val="FF0000"/>
                </a:solidFill>
              </a:rPr>
              <a:t>Ao encontro da iniciativa.</a:t>
            </a:r>
          </a:p>
          <a:p>
            <a:pPr algn="just"/>
            <a:r>
              <a:rPr lang="pt-BR" sz="2400" dirty="0"/>
              <a:t>burocracia, restrição de utilização das aeronaves em operações para as quais são certificadas. </a:t>
            </a:r>
            <a:r>
              <a:rPr lang="pt-BR" sz="2400" dirty="0">
                <a:solidFill>
                  <a:srgbClr val="FF0000"/>
                </a:solidFill>
              </a:rPr>
              <a:t>Idem.</a:t>
            </a:r>
          </a:p>
          <a:p>
            <a:pPr algn="just"/>
            <a:r>
              <a:rPr lang="pt-BR" sz="2400" dirty="0"/>
              <a:t>demora no processo de transferência. </a:t>
            </a:r>
            <a:r>
              <a:rPr lang="pt-BR" sz="2400" dirty="0">
                <a:solidFill>
                  <a:srgbClr val="FF0000"/>
                </a:solidFill>
              </a:rPr>
              <a:t>Idem</a:t>
            </a:r>
            <a:r>
              <a:rPr lang="pt-BR" sz="2400" dirty="0"/>
              <a:t>.</a:t>
            </a:r>
          </a:p>
          <a:p>
            <a:pPr algn="just"/>
            <a:r>
              <a:rPr lang="pt-BR" sz="2400" dirty="0"/>
              <a:t>Exatamente a mesma aeronave tem "carimbos" diferentes dependendo do uso , o que não faz sentido. Desta forma cria-se burocracia inútil com as categorias , pois exatamente a mesma aeronave poderia atender transporte privado , instrução, aerofotogrametria. Tudo isto tem impactos negativos na produtividade pois economias que poderiam ser realizadas por uso compartilhado nessas atividades que apresentam baixa taxa de utilização. </a:t>
            </a:r>
            <a:r>
              <a:rPr lang="pt-BR" sz="2400" dirty="0">
                <a:solidFill>
                  <a:srgbClr val="FF0000"/>
                </a:solidFill>
              </a:rPr>
              <a:t>Hoje já é permitido uso compartilhado, mas ainda exige cat. Múltipla.</a:t>
            </a:r>
          </a:p>
          <a:p>
            <a:pPr algn="just"/>
            <a:r>
              <a:rPr lang="pt-BR" sz="2400" dirty="0"/>
              <a:t>No caso CIAC necessidade de criar nova empresa para SAE. </a:t>
            </a:r>
            <a:r>
              <a:rPr lang="pt-BR" sz="2400" dirty="0">
                <a:solidFill>
                  <a:srgbClr val="FF0000"/>
                </a:solidFill>
              </a:rPr>
              <a:t>Hoje já pode compartilhar sem necessidade de criar empresa. Para operar como SAE, </a:t>
            </a:r>
            <a:r>
              <a:rPr lang="pt-BR" sz="2400" dirty="0" err="1">
                <a:solidFill>
                  <a:srgbClr val="FF0000"/>
                </a:solidFill>
              </a:rPr>
              <a:t>pri</a:t>
            </a:r>
            <a:r>
              <a:rPr lang="pt-BR" sz="2400" dirty="0">
                <a:solidFill>
                  <a:srgbClr val="FF0000"/>
                </a:solidFill>
              </a:rPr>
              <a:t>, ainda vai continuar dependendo de características da empresa e não só da anv.</a:t>
            </a:r>
          </a:p>
          <a:p>
            <a:pPr algn="just"/>
            <a:r>
              <a:rPr lang="pt-BR" sz="2400" dirty="0"/>
              <a:t>Excesso de vistorias, processos, procedimentos, checklists, em detrimento da responsabilidade já imputada por força contratual para os fins do uso da aeronave, seja somente por contratos ou por certificados COA, onde já se deu demonstradas as capacidades operacionais e aplicação. </a:t>
            </a:r>
            <a:r>
              <a:rPr lang="pt-BR" sz="2400" dirty="0">
                <a:solidFill>
                  <a:srgbClr val="FF0000"/>
                </a:solidFill>
              </a:rPr>
              <a:t>Hoje a vistoria ocorre apenas uma vez para o processo de certificação de operador. Todavia, inclusão de novas anv depende de novas vistorias como controle de risco no contexto de certificação operacional. A contribuição parece estar voltada ao processo da anv junto à ANAC, mas não foi clara o suficiente. Uma hipótese seria o operador ter abertura para atestar conformidade de novas </a:t>
            </a:r>
            <a:r>
              <a:rPr lang="pt-BR" sz="2400" dirty="0" err="1">
                <a:solidFill>
                  <a:srgbClr val="FF0000"/>
                </a:solidFill>
              </a:rPr>
              <a:t>anvs</a:t>
            </a:r>
            <a:r>
              <a:rPr lang="pt-BR" sz="2400" dirty="0">
                <a:solidFill>
                  <a:srgbClr val="FF0000"/>
                </a:solidFill>
              </a:rPr>
              <a:t> com base em processo aceito, todavia, hoje já há uma facilidade de se utilizar PCA.</a:t>
            </a:r>
            <a:endParaRPr lang="pt-BR" sz="2400" dirty="0"/>
          </a:p>
        </p:txBody>
      </p:sp>
    </p:spTree>
    <p:extLst>
      <p:ext uri="{BB962C8B-B14F-4D97-AF65-F5344CB8AC3E}">
        <p14:creationId xmlns:p14="http://schemas.microsoft.com/office/powerpoint/2010/main" val="24193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389A657B-23D3-F443-81F1-044F8FEBB90B}"/>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11 parte 2/4</a:t>
            </a:r>
          </a:p>
        </p:txBody>
      </p:sp>
      <p:sp>
        <p:nvSpPr>
          <p:cNvPr id="6" name="Espaço Reservado para Conteúdo 2">
            <a:extLst>
              <a:ext uri="{FF2B5EF4-FFF2-40B4-BE49-F238E27FC236}">
                <a16:creationId xmlns:a16="http://schemas.microsoft.com/office/drawing/2014/main" id="{F1E15824-FA7A-1F40-8053-2A036050F9A3}"/>
              </a:ext>
            </a:extLst>
          </p:cNvPr>
          <p:cNvSpPr>
            <a:spLocks noGrp="1"/>
          </p:cNvSpPr>
          <p:nvPr>
            <p:ph idx="1"/>
          </p:nvPr>
        </p:nvSpPr>
        <p:spPr>
          <a:xfrm>
            <a:off x="0" y="1201175"/>
            <a:ext cx="11437216" cy="5251967"/>
          </a:xfrm>
        </p:spPr>
        <p:txBody>
          <a:bodyPr>
            <a:normAutofit fontScale="85000" lnSpcReduction="20000"/>
          </a:bodyPr>
          <a:lstStyle/>
          <a:p>
            <a:pPr algn="just"/>
            <a:r>
              <a:rPr lang="pt-BR" sz="2400" dirty="0"/>
              <a:t>Confusão e excesso de nomenclaturas,  burocracia ao operador nas mudanças de categoria.</a:t>
            </a:r>
          </a:p>
          <a:p>
            <a:pPr algn="just"/>
            <a:r>
              <a:rPr lang="pt-BR" sz="2400" dirty="0"/>
              <a:t>As desvantagens é que as vezes a mesma categoria alberga aeronaves distintas. Como comparar um RV10 com um ML300? Não é possível uma comparação igual, já que um é ultraleve o outro avião e ambos experimentais. O fato de ser experimental os coloca em grau de paridade? Dúvidas que me fazem pensar que categorias deveriam ser subdivididas. </a:t>
            </a:r>
            <a:r>
              <a:rPr lang="pt-BR" sz="2400" dirty="0">
                <a:solidFill>
                  <a:srgbClr val="FF0000"/>
                </a:solidFill>
              </a:rPr>
              <a:t>São distintas de fato, porém mesmo dentro de certificadas há diferenças. O que importa neste caso é a diferença quanto ao uso permitido.</a:t>
            </a:r>
          </a:p>
          <a:p>
            <a:pPr algn="just"/>
            <a:r>
              <a:rPr lang="pt-BR" sz="2400" dirty="0"/>
              <a:t>Limitar a operação da aeronave apenas àquela categoria escolhida.</a:t>
            </a:r>
          </a:p>
          <a:p>
            <a:pPr algn="just"/>
            <a:r>
              <a:rPr lang="pt-BR" sz="2400" dirty="0"/>
              <a:t>Defasagem em relação à dinâmicas de mercado e novos tipos de serviços prestados com aeronaves. </a:t>
            </a:r>
            <a:r>
              <a:rPr lang="pt-BR" sz="2400" dirty="0">
                <a:solidFill>
                  <a:srgbClr val="FF0000"/>
                </a:solidFill>
              </a:rPr>
              <a:t>Em caso de novidade em termos de modalidade a ANAC precisará avaliar a demanda indo além da categoria de registro.</a:t>
            </a:r>
            <a:endParaRPr lang="pt-BR" sz="2400" dirty="0"/>
          </a:p>
          <a:p>
            <a:pPr algn="just"/>
            <a:r>
              <a:rPr lang="pt-BR" sz="2400" dirty="0"/>
              <a:t>Burocracia elevada. Inexiste justificativa para a manutenção do Instituto de Categoria de Registro. Os </a:t>
            </a:r>
            <a:r>
              <a:rPr lang="pt-BR" sz="2400" dirty="0" err="1"/>
              <a:t>RBACs</a:t>
            </a:r>
            <a:r>
              <a:rPr lang="pt-BR" sz="2400" dirty="0"/>
              <a:t> podem absorver quaisquer normas que incidem a operações particulares.  Outra questão existem seguradoras que confundem categoria de registro com utilização o que não é correto. A exemplo a utilização PULVERIZAÇÃO AÉREA pode ser efetuada por particular TPP ou por SAE AG o que pode gerar transtorno em regulação de sinistro aeronáutico. Indo além categoria de registro não pode ser confundida com categoria de homologação a primeira é puramente jurídica (ficção) a segundo é técnica e advém de condições de engenharia para determinada utilização da aeronave. </a:t>
            </a:r>
            <a:r>
              <a:rPr lang="pt-BR" sz="2400" dirty="0">
                <a:solidFill>
                  <a:srgbClr val="FF0000"/>
                </a:solidFill>
              </a:rPr>
              <a:t>Talvez caiba esclarecimento da ANAC sobre </a:t>
            </a:r>
            <a:r>
              <a:rPr lang="pt-BR" sz="2400" dirty="0" err="1">
                <a:solidFill>
                  <a:srgbClr val="FF0000"/>
                </a:solidFill>
              </a:rPr>
              <a:t>tpp</a:t>
            </a:r>
            <a:r>
              <a:rPr lang="pt-BR" sz="2400" dirty="0">
                <a:solidFill>
                  <a:srgbClr val="FF0000"/>
                </a:solidFill>
              </a:rPr>
              <a:t> e sae. Normas de fato já estão nos RBACs. Hoje há diferentes modalidade de classificação de anv, certificação de produto e operacional. Categoria de registro utiliza parte destas nomenclaturas.</a:t>
            </a:r>
            <a:endParaRPr lang="pt-BR" sz="2400" dirty="0"/>
          </a:p>
        </p:txBody>
      </p:sp>
    </p:spTree>
    <p:extLst>
      <p:ext uri="{BB962C8B-B14F-4D97-AF65-F5344CB8AC3E}">
        <p14:creationId xmlns:p14="http://schemas.microsoft.com/office/powerpoint/2010/main" val="1524205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389A657B-23D3-F443-81F1-044F8FEBB90B}"/>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11 parte 3/4</a:t>
            </a:r>
          </a:p>
        </p:txBody>
      </p:sp>
      <p:sp>
        <p:nvSpPr>
          <p:cNvPr id="6" name="Espaço Reservado para Conteúdo 2">
            <a:extLst>
              <a:ext uri="{FF2B5EF4-FFF2-40B4-BE49-F238E27FC236}">
                <a16:creationId xmlns:a16="http://schemas.microsoft.com/office/drawing/2014/main" id="{F1E15824-FA7A-1F40-8053-2A036050F9A3}"/>
              </a:ext>
            </a:extLst>
          </p:cNvPr>
          <p:cNvSpPr>
            <a:spLocks noGrp="1"/>
          </p:cNvSpPr>
          <p:nvPr>
            <p:ph idx="1"/>
          </p:nvPr>
        </p:nvSpPr>
        <p:spPr>
          <a:xfrm>
            <a:off x="0" y="1201175"/>
            <a:ext cx="11437216" cy="5251967"/>
          </a:xfrm>
        </p:spPr>
        <p:txBody>
          <a:bodyPr>
            <a:normAutofit/>
          </a:bodyPr>
          <a:lstStyle/>
          <a:p>
            <a:pPr algn="just"/>
            <a:r>
              <a:rPr lang="pt-BR" sz="2400" dirty="0"/>
              <a:t>Entendimento</a:t>
            </a:r>
          </a:p>
          <a:p>
            <a:pPr algn="just"/>
            <a:r>
              <a:rPr lang="pt-BR" sz="2400" dirty="0"/>
              <a:t>Não sei responder</a:t>
            </a:r>
          </a:p>
          <a:p>
            <a:pPr algn="just"/>
            <a:r>
              <a:rPr lang="pt-BR" sz="2400" dirty="0"/>
              <a:t>Não vejo desvantagem uma vez que simplificará os processos de certificação, fiscalização, certificação e troca de categoria, além de tirar certo peso hoje dos funcionários da ANAC afinal eles tem que pesquisar no glossário de 23 cat. diferentes inúteis, para ver se está certo a categoria pedida, com 5, isso acaba.</a:t>
            </a:r>
          </a:p>
          <a:p>
            <a:pPr algn="just"/>
            <a:r>
              <a:rPr lang="pt-BR" sz="2400" dirty="0"/>
              <a:t>Não há desvantagem no caso das aeronaves SAE, porém faço reservas quanto as múltiplas categorias.</a:t>
            </a:r>
          </a:p>
          <a:p>
            <a:pPr algn="just"/>
            <a:r>
              <a:rPr lang="pt-BR" sz="2400" dirty="0"/>
              <a:t>Não consigo ver desvantagens</a:t>
            </a:r>
          </a:p>
          <a:p>
            <a:pPr algn="just"/>
            <a:r>
              <a:rPr lang="pt-BR" sz="2400" dirty="0"/>
              <a:t>Burocracia</a:t>
            </a:r>
          </a:p>
          <a:p>
            <a:pPr algn="just"/>
            <a:r>
              <a:rPr lang="pt-BR" sz="2400" dirty="0"/>
              <a:t>ficará tudo genérico e infelizmente teremos problemas quando for fiscalizada uma aeronave independente da categoria </a:t>
            </a:r>
          </a:p>
        </p:txBody>
      </p:sp>
    </p:spTree>
    <p:extLst>
      <p:ext uri="{BB962C8B-B14F-4D97-AF65-F5344CB8AC3E}">
        <p14:creationId xmlns:p14="http://schemas.microsoft.com/office/powerpoint/2010/main" val="29126159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389A657B-23D3-F443-81F1-044F8FEBB90B}"/>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11 parte 4/4</a:t>
            </a:r>
          </a:p>
        </p:txBody>
      </p:sp>
      <p:sp>
        <p:nvSpPr>
          <p:cNvPr id="6" name="Espaço Reservado para Conteúdo 2">
            <a:extLst>
              <a:ext uri="{FF2B5EF4-FFF2-40B4-BE49-F238E27FC236}">
                <a16:creationId xmlns:a16="http://schemas.microsoft.com/office/drawing/2014/main" id="{F1E15824-FA7A-1F40-8053-2A036050F9A3}"/>
              </a:ext>
            </a:extLst>
          </p:cNvPr>
          <p:cNvSpPr>
            <a:spLocks noGrp="1"/>
          </p:cNvSpPr>
          <p:nvPr>
            <p:ph idx="1"/>
          </p:nvPr>
        </p:nvSpPr>
        <p:spPr>
          <a:xfrm>
            <a:off x="0" y="1201175"/>
            <a:ext cx="11437216" cy="5251967"/>
          </a:xfrm>
        </p:spPr>
        <p:txBody>
          <a:bodyPr>
            <a:normAutofit/>
          </a:bodyPr>
          <a:lstStyle/>
          <a:p>
            <a:pPr algn="just"/>
            <a:r>
              <a:rPr lang="pt-BR" sz="2400" dirty="0"/>
              <a:t>Como operador, não vejo desvantagem</a:t>
            </a:r>
          </a:p>
          <a:p>
            <a:pPr algn="just"/>
            <a:r>
              <a:rPr lang="pt-BR" sz="2400" dirty="0"/>
              <a:t>Somente estas categorias não são suficientes para o trato tarifário e estatísticos, pois há outras informações necessárias para a composição dos dados.</a:t>
            </a:r>
          </a:p>
          <a:p>
            <a:pPr algn="just"/>
            <a:r>
              <a:rPr lang="pt-BR" sz="2400" dirty="0"/>
              <a:t>Não vejo desvantagens</a:t>
            </a:r>
          </a:p>
          <a:p>
            <a:pPr algn="just"/>
            <a:r>
              <a:rPr lang="pt-BR" sz="2400" dirty="0"/>
              <a:t>Não vejo desvantagens</a:t>
            </a:r>
          </a:p>
          <a:p>
            <a:pPr algn="just"/>
            <a:r>
              <a:rPr lang="pt-BR" sz="2400" dirty="0"/>
              <a:t>Poderia dificultar alguns processos</a:t>
            </a:r>
          </a:p>
          <a:p>
            <a:pPr algn="just"/>
            <a:r>
              <a:rPr lang="pt-BR" sz="2400" dirty="0"/>
              <a:t>Não sei</a:t>
            </a:r>
          </a:p>
          <a:p>
            <a:pPr algn="just"/>
            <a:r>
              <a:rPr lang="pt-BR" sz="2400" dirty="0"/>
              <a:t>Não vejo desvantagens</a:t>
            </a:r>
          </a:p>
        </p:txBody>
      </p:sp>
    </p:spTree>
    <p:extLst>
      <p:ext uri="{BB962C8B-B14F-4D97-AF65-F5344CB8AC3E}">
        <p14:creationId xmlns:p14="http://schemas.microsoft.com/office/powerpoint/2010/main" val="4762470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E1D379E9-A927-C444-ADE2-E6FFE25301DA}"/>
              </a:ext>
            </a:extLst>
          </p:cNvPr>
          <p:cNvSpPr>
            <a:spLocks noGrp="1"/>
          </p:cNvSpPr>
          <p:nvPr>
            <p:ph type="title"/>
          </p:nvPr>
        </p:nvSpPr>
        <p:spPr>
          <a:xfrm>
            <a:off x="436733" y="1032331"/>
            <a:ext cx="10528116" cy="1135737"/>
          </a:xfrm>
        </p:spPr>
        <p:txBody>
          <a:bodyPr>
            <a:normAutofit/>
          </a:bodyPr>
          <a:lstStyle/>
          <a:p>
            <a:pPr algn="just"/>
            <a:r>
              <a:rPr lang="pt-BR" sz="2400" b="1" dirty="0"/>
              <a:t>12- Qual é a sua sugestão para melhoria do modelo das categorias de registro de aeronaves?</a:t>
            </a:r>
          </a:p>
        </p:txBody>
      </p:sp>
      <p:graphicFrame>
        <p:nvGraphicFramePr>
          <p:cNvPr id="11" name="Espaço Reservado para Conteúdo 3">
            <a:extLst>
              <a:ext uri="{FF2B5EF4-FFF2-40B4-BE49-F238E27FC236}">
                <a16:creationId xmlns:a16="http://schemas.microsoft.com/office/drawing/2014/main" id="{1C6A4BF4-E7A6-1041-992A-6C22635FE0EE}"/>
              </a:ext>
            </a:extLst>
          </p:cNvPr>
          <p:cNvGraphicFramePr>
            <a:graphicFrameLocks noGrp="1"/>
          </p:cNvGraphicFramePr>
          <p:nvPr>
            <p:ph idx="1"/>
            <p:extLst>
              <p:ext uri="{D42A27DB-BD31-4B8C-83A1-F6EECF244321}">
                <p14:modId xmlns:p14="http://schemas.microsoft.com/office/powerpoint/2010/main" val="446941257"/>
              </p:ext>
            </p:extLst>
          </p:nvPr>
        </p:nvGraphicFramePr>
        <p:xfrm>
          <a:off x="609600" y="1600200"/>
          <a:ext cx="109728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41447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389A657B-23D3-F443-81F1-044F8FEBB90B}"/>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12 parte 1/5</a:t>
            </a:r>
          </a:p>
        </p:txBody>
      </p:sp>
      <p:sp>
        <p:nvSpPr>
          <p:cNvPr id="7" name="Espaço Reservado para Conteúdo 2">
            <a:extLst>
              <a:ext uri="{FF2B5EF4-FFF2-40B4-BE49-F238E27FC236}">
                <a16:creationId xmlns:a16="http://schemas.microsoft.com/office/drawing/2014/main" id="{446D3D46-7B27-924F-A07C-AAA096FDF83D}"/>
              </a:ext>
            </a:extLst>
          </p:cNvPr>
          <p:cNvSpPr>
            <a:spLocks noGrp="1"/>
          </p:cNvSpPr>
          <p:nvPr>
            <p:ph idx="1"/>
          </p:nvPr>
        </p:nvSpPr>
        <p:spPr>
          <a:xfrm>
            <a:off x="0" y="1201175"/>
            <a:ext cx="11453118" cy="5251967"/>
          </a:xfrm>
        </p:spPr>
        <p:txBody>
          <a:bodyPr>
            <a:normAutofit fontScale="55000" lnSpcReduction="20000"/>
          </a:bodyPr>
          <a:lstStyle/>
          <a:p>
            <a:pPr algn="just"/>
            <a:r>
              <a:rPr lang="pt-BR" dirty="0"/>
              <a:t>Reduzir as categorias, fazer a junção das mesmas, facilitando assim o trabalho da ANAC e reduzindo a burocracia. A documentação para o tipo de operação deve estar a bordo da aeronave e atrelada as atividades desenvolvidas. </a:t>
            </a:r>
            <a:r>
              <a:rPr lang="pt-BR" dirty="0">
                <a:solidFill>
                  <a:srgbClr val="FF0000"/>
                </a:solidFill>
              </a:rPr>
              <a:t>Modelo atual é focado em vitória de novas anv entrantes.</a:t>
            </a:r>
            <a:endParaRPr lang="pt-BR" dirty="0"/>
          </a:p>
          <a:p>
            <a:pPr algn="just"/>
            <a:r>
              <a:rPr lang="pt-BR" dirty="0"/>
              <a:t>Eliminá-lo.</a:t>
            </a:r>
          </a:p>
          <a:p>
            <a:pPr algn="just"/>
            <a:r>
              <a:rPr lang="pt-BR" dirty="0"/>
              <a:t>Simplificação no número de categorias, resumindo à categorias de operação com remuneração ou sem remuneração. SAE entraria na categoria com remuneração, por exemplo. Aplicação de taxas aeroportuárias e custos de vistorias deverão ser baseadas em tipo de operação (91, 121 e 135) e peso máximo das aeronaves (MTOW) ao invés de ser realizada por categoria de registro. Sugere-se, também, a eliminação da categoria de registro Instrução (PRI), deixando a cargo do operador permitir ou não a instrução em sua aeronave. </a:t>
            </a:r>
            <a:r>
              <a:rPr lang="pt-BR" dirty="0">
                <a:solidFill>
                  <a:srgbClr val="FF0000"/>
                </a:solidFill>
              </a:rPr>
              <a:t>Remuneração pode ser um parâmetro muito abrangente para ser visto isoladamente. Taxas com possibilidade de isenção são previstas em lei indo além da ANAC. MP caminha para diferenciar anv por complexidade no que tange custos de vistorias. PRI é semelhante a SAE pois a anv é diferenciada e depende de certificação anac. Hoje EO lista </a:t>
            </a:r>
            <a:r>
              <a:rPr lang="pt-BR" dirty="0" err="1">
                <a:solidFill>
                  <a:srgbClr val="FF0000"/>
                </a:solidFill>
              </a:rPr>
              <a:t>pn</a:t>
            </a:r>
            <a:r>
              <a:rPr lang="pt-BR" dirty="0">
                <a:solidFill>
                  <a:srgbClr val="FF0000"/>
                </a:solidFill>
              </a:rPr>
              <a:t> </a:t>
            </a:r>
            <a:r>
              <a:rPr lang="pt-BR" dirty="0" err="1">
                <a:solidFill>
                  <a:srgbClr val="FF0000"/>
                </a:solidFill>
              </a:rPr>
              <a:t>pri</a:t>
            </a:r>
            <a:r>
              <a:rPr lang="pt-BR" dirty="0">
                <a:solidFill>
                  <a:srgbClr val="FF0000"/>
                </a:solidFill>
              </a:rPr>
              <a:t> pela </a:t>
            </a:r>
            <a:r>
              <a:rPr lang="pt-BR" dirty="0" err="1">
                <a:solidFill>
                  <a:srgbClr val="FF0000"/>
                </a:solidFill>
              </a:rPr>
              <a:t>spl</a:t>
            </a:r>
            <a:r>
              <a:rPr lang="pt-BR" dirty="0">
                <a:solidFill>
                  <a:srgbClr val="FF0000"/>
                </a:solidFill>
              </a:rPr>
              <a:t>.</a:t>
            </a:r>
            <a:endParaRPr lang="pt-BR" dirty="0"/>
          </a:p>
          <a:p>
            <a:pPr algn="just"/>
            <a:r>
              <a:rPr lang="pt-BR" dirty="0"/>
              <a:t>eliminar as categorias, pelo menos da aviação de pequeno e médio porte.</a:t>
            </a:r>
          </a:p>
          <a:p>
            <a:pPr algn="just"/>
            <a:r>
              <a:rPr lang="pt-BR" dirty="0"/>
              <a:t>Simplificação dentro da possibilidade </a:t>
            </a:r>
            <a:r>
              <a:rPr lang="pt-BR" u="sng" dirty="0"/>
              <a:t>para requisitos próximos.</a:t>
            </a:r>
          </a:p>
          <a:p>
            <a:pPr algn="just"/>
            <a:r>
              <a:rPr lang="pt-BR" dirty="0"/>
              <a:t>Aglutinação em menos grupos de categorias.</a:t>
            </a:r>
          </a:p>
          <a:p>
            <a:pPr algn="just"/>
            <a:r>
              <a:rPr lang="pt-BR" dirty="0"/>
              <a:t>O ideal seria sua extinção pois a aeronave é a mesma e regular a operação </a:t>
            </a:r>
          </a:p>
          <a:p>
            <a:pPr algn="just"/>
            <a:r>
              <a:rPr lang="pt-BR" dirty="0">
                <a:highlight>
                  <a:srgbClr val="FFFF00"/>
                </a:highlight>
              </a:rPr>
              <a:t>Civis ou Militares; sendo Civis: Publica ou Privado; Publica: Direta ou Indireta; Privada: Comercial ou particular; Comercial: Serviço aéreo Publico ou Serviço Aéreo Privado; Serviço Aéreo Privado: Geral Ou Educacional. </a:t>
            </a:r>
            <a:r>
              <a:rPr lang="pt-BR" dirty="0">
                <a:solidFill>
                  <a:srgbClr val="FF0000"/>
                </a:solidFill>
              </a:rPr>
              <a:t>Será aproveitada.</a:t>
            </a:r>
          </a:p>
          <a:p>
            <a:pPr algn="just"/>
            <a:endParaRPr lang="pt-BR" dirty="0">
              <a:highlight>
                <a:srgbClr val="FFFF00"/>
              </a:highlight>
            </a:endParaRPr>
          </a:p>
          <a:p>
            <a:pPr algn="just"/>
            <a:endParaRPr lang="pt-BR" dirty="0"/>
          </a:p>
          <a:p>
            <a:pPr algn="just"/>
            <a:endParaRPr lang="pt-BR" dirty="0"/>
          </a:p>
        </p:txBody>
      </p:sp>
    </p:spTree>
    <p:extLst>
      <p:ext uri="{BB962C8B-B14F-4D97-AF65-F5344CB8AC3E}">
        <p14:creationId xmlns:p14="http://schemas.microsoft.com/office/powerpoint/2010/main" val="125498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B903B55A-34BA-7649-BDAC-A5BEB7A46975}"/>
              </a:ext>
            </a:extLst>
          </p:cNvPr>
          <p:cNvSpPr>
            <a:spLocks noGrp="1"/>
          </p:cNvSpPr>
          <p:nvPr>
            <p:ph type="title"/>
          </p:nvPr>
        </p:nvSpPr>
        <p:spPr>
          <a:xfrm>
            <a:off x="643467" y="838569"/>
            <a:ext cx="10905066" cy="1135737"/>
          </a:xfrm>
        </p:spPr>
        <p:txBody>
          <a:bodyPr>
            <a:normAutofit/>
          </a:bodyPr>
          <a:lstStyle/>
          <a:p>
            <a:r>
              <a:rPr lang="pt-BR" sz="3600" b="1" dirty="0"/>
              <a:t> 1- Qual é o seu nome?</a:t>
            </a:r>
          </a:p>
        </p:txBody>
      </p:sp>
      <p:graphicFrame>
        <p:nvGraphicFramePr>
          <p:cNvPr id="7" name="Espaço Reservado para Conteúdo 27">
            <a:extLst>
              <a:ext uri="{FF2B5EF4-FFF2-40B4-BE49-F238E27FC236}">
                <a16:creationId xmlns:a16="http://schemas.microsoft.com/office/drawing/2014/main" id="{23AE77D6-9227-A54F-9790-2C7AF842900F}"/>
              </a:ext>
            </a:extLst>
          </p:cNvPr>
          <p:cNvGraphicFramePr>
            <a:graphicFrameLocks noGrp="1"/>
          </p:cNvGraphicFramePr>
          <p:nvPr>
            <p:ph idx="1"/>
            <p:extLst>
              <p:ext uri="{D42A27DB-BD31-4B8C-83A1-F6EECF244321}">
                <p14:modId xmlns:p14="http://schemas.microsoft.com/office/powerpoint/2010/main" val="953876994"/>
              </p:ext>
            </p:extLst>
          </p:nvPr>
        </p:nvGraphicFramePr>
        <p:xfrm>
          <a:off x="643467" y="1580221"/>
          <a:ext cx="10515600" cy="48097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064175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527A8A8C-347B-3649-9CA1-7206502D5826}"/>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12 parte 2/5</a:t>
            </a:r>
          </a:p>
        </p:txBody>
      </p:sp>
      <p:sp>
        <p:nvSpPr>
          <p:cNvPr id="8" name="Espaço Reservado para Conteúdo 2">
            <a:extLst>
              <a:ext uri="{FF2B5EF4-FFF2-40B4-BE49-F238E27FC236}">
                <a16:creationId xmlns:a16="http://schemas.microsoft.com/office/drawing/2014/main" id="{FB77D3E3-45E0-FF4E-B516-3B8D705D5AD2}"/>
              </a:ext>
            </a:extLst>
          </p:cNvPr>
          <p:cNvSpPr>
            <a:spLocks noGrp="1"/>
          </p:cNvSpPr>
          <p:nvPr>
            <p:ph idx="1"/>
          </p:nvPr>
        </p:nvSpPr>
        <p:spPr>
          <a:xfrm>
            <a:off x="0" y="1201175"/>
            <a:ext cx="11548534" cy="5251967"/>
          </a:xfrm>
        </p:spPr>
        <p:txBody>
          <a:bodyPr>
            <a:normAutofit fontScale="85000" lnSpcReduction="20000"/>
          </a:bodyPr>
          <a:lstStyle/>
          <a:p>
            <a:pPr algn="just"/>
            <a:r>
              <a:rPr lang="pt-BR" sz="2400" dirty="0"/>
              <a:t>Minha sugestão seria a unificação das categorias correlatas como proposto.</a:t>
            </a:r>
          </a:p>
          <a:p>
            <a:pPr algn="just"/>
            <a:r>
              <a:rPr lang="pt-BR" sz="2400" dirty="0">
                <a:highlight>
                  <a:srgbClr val="FFFF00"/>
                </a:highlight>
              </a:rPr>
              <a:t>Sugiro três categorias de registro: - Pública Estatal (GOV) operando sobre seu respectivo certificado operacional, COA do RBAC 90; - Privadas de Serviços Públicos(PSP) operando sobre seus respectivos certificados operacionais, COA dos RBAC 90, 94, 121, 133, 135, 136, 137, 141, 142; e - Privadas(PRI) operando nos respectivos certificados de aeronavegabilidade dos RBAC 103 e 105. Obs.: Quando em múltiplos operadores durante prestação de serviço não exclusivo ao Estado, poderia estar GOV/PSP, para possibilitar a continuidade de outros serviços a população. </a:t>
            </a:r>
            <a:r>
              <a:rPr lang="pt-BR" sz="2400" dirty="0">
                <a:solidFill>
                  <a:srgbClr val="FF0000"/>
                </a:solidFill>
              </a:rPr>
              <a:t>Proposta muito simplificada. </a:t>
            </a:r>
            <a:r>
              <a:rPr lang="pt-BR" sz="2400" dirty="0" err="1">
                <a:solidFill>
                  <a:srgbClr val="FF0000"/>
                </a:solidFill>
              </a:rPr>
              <a:t>Psp</a:t>
            </a:r>
            <a:r>
              <a:rPr lang="pt-BR" sz="2400" dirty="0">
                <a:solidFill>
                  <a:srgbClr val="FF0000"/>
                </a:solidFill>
              </a:rPr>
              <a:t> seria sem 90. Mesmo as pública a anac não exige 90. Faltou considerar o 91.</a:t>
            </a:r>
          </a:p>
          <a:p>
            <a:pPr algn="just"/>
            <a:r>
              <a:rPr lang="pt-BR" sz="2400" dirty="0">
                <a:highlight>
                  <a:srgbClr val="FFFF00"/>
                </a:highlight>
              </a:rPr>
              <a:t>Considerando que o grande entrave, na minha opinião, são as mudanças de categoria, sugiro a utilização dos princípios do Licenciamento 4.0 para automatizar as mudanças de baixo valor agregado, retendo à ANAC somente os casos essenciais. </a:t>
            </a:r>
            <a:r>
              <a:rPr lang="pt-BR" sz="2400" dirty="0">
                <a:solidFill>
                  <a:srgbClr val="FF0000"/>
                </a:solidFill>
              </a:rPr>
              <a:t>Será avaliado.</a:t>
            </a:r>
          </a:p>
          <a:p>
            <a:pPr algn="just"/>
            <a:r>
              <a:rPr lang="pt-BR" sz="2400" dirty="0"/>
              <a:t>Um registro "universal" para aeronaves isentas de cobranças de taxas aeronáuticas (aeroportuárias e de comunicação), como aeronaves públicas e de instrução.</a:t>
            </a:r>
            <a:r>
              <a:rPr lang="pt-BR" sz="2400" dirty="0">
                <a:solidFill>
                  <a:srgbClr val="FF0000"/>
                </a:solidFill>
              </a:rPr>
              <a:t> Isenção depende de outros órgãos e depende da operação.</a:t>
            </a:r>
          </a:p>
          <a:p>
            <a:pPr algn="just"/>
            <a:r>
              <a:rPr lang="pt-BR" sz="2400" dirty="0"/>
              <a:t>Seguir modelo aprovado pelo FAA na íntegra. </a:t>
            </a:r>
            <a:r>
              <a:rPr lang="pt-BR" sz="2400" dirty="0">
                <a:solidFill>
                  <a:srgbClr val="FF0000"/>
                </a:solidFill>
              </a:rPr>
              <a:t>FAA não adota modelo de categorias.</a:t>
            </a:r>
          </a:p>
          <a:p>
            <a:pPr algn="just"/>
            <a:r>
              <a:rPr lang="pt-BR" sz="2400" dirty="0">
                <a:highlight>
                  <a:srgbClr val="FFFF00"/>
                </a:highlight>
              </a:rPr>
              <a:t>A sugestão é avaliar, dentro das categorias já existentes, quais aeronaves possuem condição de operação definida, exigências e características para tal. Deixar claro, sem margem para a agência legislar sobre o tema. Deveria haver uma subdivisão ou ainda, simplesmente, adotar o que o FAA já faz e se demonstra tão prático.</a:t>
            </a:r>
            <a:r>
              <a:rPr lang="pt-BR" sz="2400" dirty="0"/>
              <a:t> </a:t>
            </a:r>
            <a:r>
              <a:rPr lang="pt-BR" sz="2400" dirty="0">
                <a:solidFill>
                  <a:srgbClr val="FF0000"/>
                </a:solidFill>
              </a:rPr>
              <a:t>Seria vincular categoria à operação.</a:t>
            </a:r>
          </a:p>
          <a:p>
            <a:pPr algn="just"/>
            <a:endParaRPr lang="pt-BR" sz="2400" dirty="0"/>
          </a:p>
          <a:p>
            <a:pPr algn="just"/>
            <a:endParaRPr lang="pt-BR" sz="2400" dirty="0"/>
          </a:p>
        </p:txBody>
      </p:sp>
    </p:spTree>
    <p:extLst>
      <p:ext uri="{BB962C8B-B14F-4D97-AF65-F5344CB8AC3E}">
        <p14:creationId xmlns:p14="http://schemas.microsoft.com/office/powerpoint/2010/main" val="227149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09312A34-EDEE-A74D-B908-1964B920A8DC}"/>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12 parte 3/5</a:t>
            </a:r>
          </a:p>
        </p:txBody>
      </p:sp>
      <p:sp>
        <p:nvSpPr>
          <p:cNvPr id="8" name="Espaço Reservado para Conteúdo 2">
            <a:extLst>
              <a:ext uri="{FF2B5EF4-FFF2-40B4-BE49-F238E27FC236}">
                <a16:creationId xmlns:a16="http://schemas.microsoft.com/office/drawing/2014/main" id="{23E18A2A-0C95-794D-8D69-8BE30ADC3DAC}"/>
              </a:ext>
            </a:extLst>
          </p:cNvPr>
          <p:cNvSpPr>
            <a:spLocks noGrp="1"/>
          </p:cNvSpPr>
          <p:nvPr>
            <p:ph idx="1"/>
          </p:nvPr>
        </p:nvSpPr>
        <p:spPr>
          <a:xfrm>
            <a:off x="246490" y="1201175"/>
            <a:ext cx="11302044" cy="5251967"/>
          </a:xfrm>
        </p:spPr>
        <p:txBody>
          <a:bodyPr>
            <a:normAutofit fontScale="92500" lnSpcReduction="20000"/>
          </a:bodyPr>
          <a:lstStyle/>
          <a:p>
            <a:pPr algn="just"/>
            <a:r>
              <a:rPr lang="pt-BR" sz="2400" dirty="0"/>
              <a:t>Expandir as categoria.</a:t>
            </a:r>
          </a:p>
          <a:p>
            <a:pPr algn="just"/>
            <a:r>
              <a:rPr lang="pt-BR" sz="2400" dirty="0"/>
              <a:t>Permitir várias categorias simultaneamente, sem restrição.</a:t>
            </a:r>
          </a:p>
          <a:p>
            <a:pPr algn="just"/>
            <a:r>
              <a:rPr lang="pt-BR" sz="2400" dirty="0"/>
              <a:t>Voltar o registro provisórios para o primeiro registro, não sendo permitido a solicitação da prorrogação de prazo para ser efetivado o registro definitivo. </a:t>
            </a:r>
            <a:r>
              <a:rPr lang="pt-BR" sz="2400" dirty="0">
                <a:solidFill>
                  <a:srgbClr val="FF0000"/>
                </a:solidFill>
              </a:rPr>
              <a:t>Comentário não claro o suficiente.</a:t>
            </a:r>
            <a:r>
              <a:rPr lang="pt-BR" sz="2400" dirty="0"/>
              <a:t> </a:t>
            </a:r>
          </a:p>
          <a:p>
            <a:pPr algn="just"/>
            <a:r>
              <a:rPr lang="pt-BR" sz="2400" dirty="0"/>
              <a:t>Voltar ao que era antes. Com experimental histórica. </a:t>
            </a:r>
            <a:r>
              <a:rPr lang="pt-BR" sz="2400" dirty="0">
                <a:solidFill>
                  <a:srgbClr val="FF0000"/>
                </a:solidFill>
              </a:rPr>
              <a:t>Não foi específico.</a:t>
            </a:r>
          </a:p>
          <a:p>
            <a:pPr algn="just"/>
            <a:r>
              <a:rPr lang="pt-BR" sz="2400" dirty="0"/>
              <a:t>Redução e reagrupamento de categorias similares.</a:t>
            </a:r>
          </a:p>
          <a:p>
            <a:pPr algn="just"/>
            <a:r>
              <a:rPr lang="pt-BR" sz="2400" dirty="0"/>
              <a:t>Aeronaves (separar por motorização e número de assentos: &gt; ou &lt; 19 assentos e PMD) Operações aéreas (separar por tipo de operação, 91, 135, 121, SAE, etc.) Exemplo: Aeronave &gt; 19 assentos, para serviço aéreo público, necessita cumprir o RBAC 121. Já para um serviço privado, apenas cumprir o RBAC 91. A base de aeronaves do RAB poderia conter as DUAS classificações. Uma da aeronave (seguindo os requisitos de certificação com base em nº de assentos e PMD) e outra sobre a operação (regular, não regular, SAE, </a:t>
            </a:r>
            <a:r>
              <a:rPr lang="pt-BR" sz="2400" dirty="0" err="1"/>
              <a:t>aeromédico</a:t>
            </a:r>
            <a:r>
              <a:rPr lang="pt-BR" sz="2400" dirty="0"/>
              <a:t>...). Unificando assim os dados da EO dos operadores (quando for o caso) com a base de registro de aeronaves. </a:t>
            </a:r>
            <a:r>
              <a:rPr lang="pt-BR" sz="2400" dirty="0">
                <a:solidFill>
                  <a:srgbClr val="FF0000"/>
                </a:solidFill>
              </a:rPr>
              <a:t>Será considerada como alternativa a ser lapidada.</a:t>
            </a:r>
          </a:p>
          <a:p>
            <a:pPr algn="just"/>
            <a:r>
              <a:rPr lang="pt-BR" sz="2400" dirty="0"/>
              <a:t>Aglutinação das categorias PET e PRH. </a:t>
            </a:r>
            <a:r>
              <a:rPr lang="pt-BR" sz="2400" dirty="0">
                <a:solidFill>
                  <a:srgbClr val="FF0000"/>
                </a:solidFill>
              </a:rPr>
              <a:t>Será avaliada.</a:t>
            </a:r>
          </a:p>
          <a:p>
            <a:pPr algn="just"/>
            <a:endParaRPr lang="pt-BR" sz="2400" dirty="0"/>
          </a:p>
          <a:p>
            <a:pPr algn="just"/>
            <a:endParaRPr lang="pt-BR" sz="2400" dirty="0"/>
          </a:p>
        </p:txBody>
      </p:sp>
    </p:spTree>
    <p:extLst>
      <p:ext uri="{BB962C8B-B14F-4D97-AF65-F5344CB8AC3E}">
        <p14:creationId xmlns:p14="http://schemas.microsoft.com/office/powerpoint/2010/main" val="34123137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9AE9CA8D-4920-8345-B3C5-4BCC170D359A}"/>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12 parte 4/5</a:t>
            </a:r>
          </a:p>
        </p:txBody>
      </p:sp>
      <p:sp>
        <p:nvSpPr>
          <p:cNvPr id="9" name="Espaço Reservado para Conteúdo 2">
            <a:extLst>
              <a:ext uri="{FF2B5EF4-FFF2-40B4-BE49-F238E27FC236}">
                <a16:creationId xmlns:a16="http://schemas.microsoft.com/office/drawing/2014/main" id="{23F10D48-9310-3B4A-BFEC-73A37554A073}"/>
              </a:ext>
            </a:extLst>
          </p:cNvPr>
          <p:cNvSpPr>
            <a:spLocks noGrp="1"/>
          </p:cNvSpPr>
          <p:nvPr>
            <p:ph idx="1"/>
          </p:nvPr>
        </p:nvSpPr>
        <p:spPr>
          <a:xfrm>
            <a:off x="294198" y="1201175"/>
            <a:ext cx="11254336" cy="5251967"/>
          </a:xfrm>
        </p:spPr>
        <p:txBody>
          <a:bodyPr>
            <a:normAutofit lnSpcReduction="10000"/>
          </a:bodyPr>
          <a:lstStyle/>
          <a:p>
            <a:pPr algn="just"/>
            <a:r>
              <a:rPr lang="pt-BR" sz="2400" dirty="0"/>
              <a:t>Elaborar uma IS ou incluir no RBAC 91 regras e ordenamento para categorias de registro e operação de aeronaves, digo isso por que aeronaves SAE são de operação comercial que por sua vez exigem tripulação sob regras de pessoa jurídica. </a:t>
            </a:r>
            <a:r>
              <a:rPr lang="pt-BR" sz="2400" dirty="0">
                <a:solidFill>
                  <a:srgbClr val="FF0000"/>
                </a:solidFill>
              </a:rPr>
              <a:t>Fora de escopo e faltou maior detalhamento. Já existe IS para SAE.</a:t>
            </a:r>
          </a:p>
          <a:p>
            <a:pPr algn="just"/>
            <a:r>
              <a:rPr lang="pt-BR" sz="2400" dirty="0"/>
              <a:t>Coloquem as 6 categorias: TRANSPORTE; INSTRUCAO; PRIVADA; SAE; HISTORICA; PUBLICA. Desta forma nem precisamos perguntar as distinções estão claras, ficam intuitivas e fáceis, para todos da aviação. </a:t>
            </a:r>
            <a:r>
              <a:rPr lang="pt-BR" sz="2400" dirty="0">
                <a:solidFill>
                  <a:srgbClr val="FF0000"/>
                </a:solidFill>
              </a:rPr>
              <a:t>A princípio faltaria experimental a menos que esteja em privada ou instrução. E sobre transporte requer análise cuidadosa das diferenças.</a:t>
            </a:r>
            <a:endParaRPr lang="pt-BR" sz="2400" dirty="0"/>
          </a:p>
          <a:p>
            <a:pPr algn="just"/>
            <a:r>
              <a:rPr lang="pt-BR" sz="2400" dirty="0"/>
              <a:t>Acabar com o instituto de categoria de registro. Inexiste esteio para manutenção desta categorização pelo CBA, inexiste motivação real para se categorizar aeronaves e na prática do outro lado da mesa só se verifica mais papeis e ga</a:t>
            </a:r>
            <a:r>
              <a:rPr lang="pt-BR" sz="2400" dirty="0">
                <a:solidFill>
                  <a:srgbClr val="FF0000"/>
                </a:solidFill>
              </a:rPr>
              <a:t>s</a:t>
            </a:r>
            <a:r>
              <a:rPr lang="pt-BR" sz="2400" dirty="0"/>
              <a:t>tos que indicam o absurdo. </a:t>
            </a:r>
            <a:r>
              <a:rPr lang="pt-BR" sz="2400" dirty="0">
                <a:solidFill>
                  <a:srgbClr val="FF0000"/>
                </a:solidFill>
              </a:rPr>
              <a:t>CBA na realidade aborda o tema indiretamente, porém pública e privada é taxativo. Na cobertura de seguro CBA também aborda de maneira indireta. Este estudo visa reafirmar vantagens em se manter determinadas categorias.</a:t>
            </a:r>
            <a:endParaRPr lang="pt-BR" sz="2400" dirty="0"/>
          </a:p>
          <a:p>
            <a:pPr algn="just"/>
            <a:endParaRPr lang="pt-BR" sz="2400" dirty="0"/>
          </a:p>
        </p:txBody>
      </p:sp>
    </p:spTree>
    <p:extLst>
      <p:ext uri="{BB962C8B-B14F-4D97-AF65-F5344CB8AC3E}">
        <p14:creationId xmlns:p14="http://schemas.microsoft.com/office/powerpoint/2010/main" val="14392988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9AE9CA8D-4920-8345-B3C5-4BCC170D359A}"/>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12 parte 5/5</a:t>
            </a:r>
          </a:p>
        </p:txBody>
      </p:sp>
      <p:sp>
        <p:nvSpPr>
          <p:cNvPr id="9" name="Espaço Reservado para Conteúdo 2">
            <a:extLst>
              <a:ext uri="{FF2B5EF4-FFF2-40B4-BE49-F238E27FC236}">
                <a16:creationId xmlns:a16="http://schemas.microsoft.com/office/drawing/2014/main" id="{23F10D48-9310-3B4A-BFEC-73A37554A073}"/>
              </a:ext>
            </a:extLst>
          </p:cNvPr>
          <p:cNvSpPr>
            <a:spLocks noGrp="1"/>
          </p:cNvSpPr>
          <p:nvPr>
            <p:ph idx="1"/>
          </p:nvPr>
        </p:nvSpPr>
        <p:spPr>
          <a:xfrm>
            <a:off x="294198" y="1201175"/>
            <a:ext cx="11254336" cy="5251967"/>
          </a:xfrm>
        </p:spPr>
        <p:txBody>
          <a:bodyPr>
            <a:normAutofit/>
          </a:bodyPr>
          <a:lstStyle/>
          <a:p>
            <a:pPr algn="just"/>
            <a:r>
              <a:rPr lang="pt-BR" sz="2400" dirty="0"/>
              <a:t>Agilizar processos e liberações</a:t>
            </a:r>
          </a:p>
          <a:p>
            <a:pPr algn="just"/>
            <a:r>
              <a:rPr lang="pt-BR" sz="2400" dirty="0"/>
              <a:t>A sugestão é que fique menos burocrático</a:t>
            </a:r>
          </a:p>
          <a:p>
            <a:pPr algn="just"/>
            <a:r>
              <a:rPr lang="pt-BR" sz="2400" dirty="0"/>
              <a:t>Já apresentada</a:t>
            </a:r>
          </a:p>
          <a:p>
            <a:pPr algn="just"/>
            <a:r>
              <a:rPr lang="pt-BR" sz="2400" dirty="0"/>
              <a:t>Não tenho</a:t>
            </a:r>
          </a:p>
          <a:p>
            <a:pPr marL="0" indent="0" algn="just">
              <a:buNone/>
            </a:pPr>
            <a:endParaRPr lang="pt-BR" sz="2400" dirty="0"/>
          </a:p>
          <a:p>
            <a:pPr algn="just"/>
            <a:endParaRPr lang="pt-BR" sz="2400" dirty="0"/>
          </a:p>
          <a:p>
            <a:pPr algn="just"/>
            <a:endParaRPr lang="pt-BR" sz="2400" dirty="0"/>
          </a:p>
        </p:txBody>
      </p:sp>
    </p:spTree>
    <p:extLst>
      <p:ext uri="{BB962C8B-B14F-4D97-AF65-F5344CB8AC3E}">
        <p14:creationId xmlns:p14="http://schemas.microsoft.com/office/powerpoint/2010/main" val="28659730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
            <a:extLst>
              <a:ext uri="{FF2B5EF4-FFF2-40B4-BE49-F238E27FC236}">
                <a16:creationId xmlns:a16="http://schemas.microsoft.com/office/drawing/2014/main" id="{D2F1C84C-0619-154D-A01F-F2129A99C969}"/>
              </a:ext>
            </a:extLst>
          </p:cNvPr>
          <p:cNvSpPr>
            <a:spLocks noGrp="1"/>
          </p:cNvSpPr>
          <p:nvPr>
            <p:ph type="title"/>
          </p:nvPr>
        </p:nvSpPr>
        <p:spPr>
          <a:xfrm>
            <a:off x="241778" y="1053254"/>
            <a:ext cx="10905066" cy="1135737"/>
          </a:xfrm>
        </p:spPr>
        <p:txBody>
          <a:bodyPr>
            <a:normAutofit/>
          </a:bodyPr>
          <a:lstStyle/>
          <a:p>
            <a:pPr algn="just"/>
            <a:r>
              <a:rPr lang="pt-BR" sz="2400" b="1" dirty="0"/>
              <a:t>13- Você concordaria com a extinção completa das categorias de registro de aeronaves?</a:t>
            </a:r>
          </a:p>
        </p:txBody>
      </p:sp>
      <p:graphicFrame>
        <p:nvGraphicFramePr>
          <p:cNvPr id="15" name="Espaço Reservado para Conteúdo 3">
            <a:extLst>
              <a:ext uri="{FF2B5EF4-FFF2-40B4-BE49-F238E27FC236}">
                <a16:creationId xmlns:a16="http://schemas.microsoft.com/office/drawing/2014/main" id="{B719E6A6-9116-0440-BB0B-BCA6EE8CD482}"/>
              </a:ext>
            </a:extLst>
          </p:cNvPr>
          <p:cNvGraphicFramePr>
            <a:graphicFrameLocks noGrp="1"/>
          </p:cNvGraphicFramePr>
          <p:nvPr>
            <p:ph idx="1"/>
            <p:extLst>
              <p:ext uri="{D42A27DB-BD31-4B8C-83A1-F6EECF244321}">
                <p14:modId xmlns:p14="http://schemas.microsoft.com/office/powerpoint/2010/main" val="306978503"/>
              </p:ext>
            </p:extLst>
          </p:nvPr>
        </p:nvGraphicFramePr>
        <p:xfrm>
          <a:off x="275645" y="2496710"/>
          <a:ext cx="10474518" cy="38918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797850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9AE9CA8D-4920-8345-B3C5-4BCC170D359A}"/>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00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13 parte 1/1</a:t>
            </a:r>
          </a:p>
        </p:txBody>
      </p:sp>
      <p:sp>
        <p:nvSpPr>
          <p:cNvPr id="6" name="Espaço Reservado para Conteúdo 2">
            <a:extLst>
              <a:ext uri="{FF2B5EF4-FFF2-40B4-BE49-F238E27FC236}">
                <a16:creationId xmlns:a16="http://schemas.microsoft.com/office/drawing/2014/main" id="{64831700-5D8A-2349-9B41-AFFA8204C7CC}"/>
              </a:ext>
            </a:extLst>
          </p:cNvPr>
          <p:cNvSpPr txBox="1">
            <a:spLocks/>
          </p:cNvSpPr>
          <p:nvPr/>
        </p:nvSpPr>
        <p:spPr bwMode="auto">
          <a:xfrm>
            <a:off x="310101" y="1201175"/>
            <a:ext cx="10893287" cy="52519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pt-BR" sz="2400" dirty="0"/>
              <a:t>Necessário assegurar controle de operações conforme permissão de matrícula/registro da aeronave junto ao RAB. </a:t>
            </a:r>
            <a:r>
              <a:rPr lang="pt-BR" sz="2400" dirty="0">
                <a:solidFill>
                  <a:srgbClr val="FF0000"/>
                </a:solidFill>
              </a:rPr>
              <a:t>Será considerada esta preocupação. No caso de experimental a extinção exigiria uma base dados com modelos em uso. Há algumas categorias que não estão com </a:t>
            </a:r>
            <a:r>
              <a:rPr lang="pt-BR" sz="2400" dirty="0" err="1">
                <a:solidFill>
                  <a:srgbClr val="FF0000"/>
                </a:solidFill>
              </a:rPr>
              <a:t>pn</a:t>
            </a:r>
            <a:r>
              <a:rPr lang="pt-BR" sz="2400" dirty="0">
                <a:solidFill>
                  <a:srgbClr val="FF0000"/>
                </a:solidFill>
              </a:rPr>
              <a:t> nas </a:t>
            </a:r>
            <a:r>
              <a:rPr lang="pt-BR" sz="2400" dirty="0" err="1">
                <a:solidFill>
                  <a:srgbClr val="FF0000"/>
                </a:solidFill>
              </a:rPr>
              <a:t>eo</a:t>
            </a:r>
            <a:r>
              <a:rPr lang="pt-BR" sz="2400" dirty="0">
                <a:solidFill>
                  <a:srgbClr val="FF0000"/>
                </a:solidFill>
              </a:rPr>
              <a:t>.</a:t>
            </a:r>
          </a:p>
          <a:p>
            <a:pPr algn="just"/>
            <a:r>
              <a:rPr lang="pt-BR" sz="2400" dirty="0"/>
              <a:t>Como seriam separadas as categorias?</a:t>
            </a:r>
          </a:p>
          <a:p>
            <a:pPr algn="just"/>
            <a:r>
              <a:rPr lang="pt-BR" sz="2400" dirty="0"/>
              <a:t>Viraria uma bagunça, igual é em outros países.</a:t>
            </a:r>
          </a:p>
          <a:p>
            <a:pPr algn="just"/>
            <a:r>
              <a:rPr lang="pt-BR" sz="2400" dirty="0"/>
              <a:t>Ela precisa ser melhorada. Extinta não concordo. </a:t>
            </a:r>
            <a:r>
              <a:rPr lang="pt-BR" sz="2400" dirty="0">
                <a:solidFill>
                  <a:srgbClr val="FF0000"/>
                </a:solidFill>
              </a:rPr>
              <a:t>De acordo.</a:t>
            </a:r>
          </a:p>
          <a:p>
            <a:pPr algn="just"/>
            <a:r>
              <a:rPr lang="pt-BR" sz="2400" dirty="0"/>
              <a:t>Não acredito ser viável aplicar as mesmas regras para aeronaves certificadas e não certificadas. </a:t>
            </a:r>
            <a:r>
              <a:rPr lang="pt-BR" sz="2400" dirty="0">
                <a:solidFill>
                  <a:srgbClr val="FF0000"/>
                </a:solidFill>
              </a:rPr>
              <a:t>De acordo.</a:t>
            </a:r>
          </a:p>
          <a:p>
            <a:pPr algn="just"/>
            <a:r>
              <a:rPr lang="pt-BR" sz="2400" dirty="0"/>
              <a:t>Não, pois prejudicaria a fiscalização, certificação e cobrança aeroportuária.</a:t>
            </a:r>
          </a:p>
          <a:p>
            <a:pPr algn="just"/>
            <a:r>
              <a:rPr lang="pt-BR" sz="2400" dirty="0"/>
              <a:t>{Não} em especial porque as </a:t>
            </a:r>
            <a:r>
              <a:rPr lang="pt-BR" sz="2400" dirty="0" err="1"/>
              <a:t>EOs</a:t>
            </a:r>
            <a:r>
              <a:rPr lang="pt-BR" sz="2400" dirty="0"/>
              <a:t> não possuem mais as matrículas das aeronaves.</a:t>
            </a:r>
          </a:p>
          <a:p>
            <a:pPr marL="0" indent="0" algn="just">
              <a:buNone/>
            </a:pPr>
            <a:endParaRPr lang="pt-BR" sz="2400" dirty="0"/>
          </a:p>
          <a:p>
            <a:pPr algn="just"/>
            <a:endParaRPr lang="pt-BR" sz="2400" dirty="0"/>
          </a:p>
        </p:txBody>
      </p:sp>
    </p:spTree>
    <p:extLst>
      <p:ext uri="{BB962C8B-B14F-4D97-AF65-F5344CB8AC3E}">
        <p14:creationId xmlns:p14="http://schemas.microsoft.com/office/powerpoint/2010/main" val="1310766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8E3BF60C-9EE9-BD4D-B8C4-1A394060EA85}"/>
              </a:ext>
            </a:extLst>
          </p:cNvPr>
          <p:cNvSpPr>
            <a:spLocks noGrp="1"/>
          </p:cNvSpPr>
          <p:nvPr>
            <p:ph type="title"/>
          </p:nvPr>
        </p:nvSpPr>
        <p:spPr>
          <a:xfrm>
            <a:off x="643467" y="735203"/>
            <a:ext cx="10905066" cy="1135737"/>
          </a:xfrm>
        </p:spPr>
        <p:txBody>
          <a:bodyPr>
            <a:normAutofit fontScale="90000"/>
          </a:bodyPr>
          <a:lstStyle/>
          <a:p>
            <a:r>
              <a:rPr lang="pt-BR" sz="3600" b="1" dirty="0"/>
              <a:t>2- Em qual(</a:t>
            </a:r>
            <a:r>
              <a:rPr lang="pt-BR" sz="3600" b="1" dirty="0" err="1"/>
              <a:t>is</a:t>
            </a:r>
            <a:r>
              <a:rPr lang="pt-BR" sz="3600" b="1" dirty="0"/>
              <a:t>) dos grupos abaixo você se sente representado?</a:t>
            </a:r>
          </a:p>
        </p:txBody>
      </p:sp>
      <p:graphicFrame>
        <p:nvGraphicFramePr>
          <p:cNvPr id="9" name="Espaço Reservado para Conteúdo 3">
            <a:extLst>
              <a:ext uri="{FF2B5EF4-FFF2-40B4-BE49-F238E27FC236}">
                <a16:creationId xmlns:a16="http://schemas.microsoft.com/office/drawing/2014/main" id="{FCD9023D-2B53-6D46-95C1-DA2E03069781}"/>
              </a:ext>
            </a:extLst>
          </p:cNvPr>
          <p:cNvGraphicFramePr>
            <a:graphicFrameLocks noGrp="1"/>
          </p:cNvGraphicFramePr>
          <p:nvPr>
            <p:ph idx="1"/>
            <p:extLst>
              <p:ext uri="{D42A27DB-BD31-4B8C-83A1-F6EECF244321}">
                <p14:modId xmlns:p14="http://schemas.microsoft.com/office/powerpoint/2010/main" val="389792452"/>
              </p:ext>
            </p:extLst>
          </p:nvPr>
        </p:nvGraphicFramePr>
        <p:xfrm>
          <a:off x="426720" y="1855330"/>
          <a:ext cx="109728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353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57C69DA-C400-7144-AB92-47C3D989975E}"/>
              </a:ext>
            </a:extLst>
          </p:cNvPr>
          <p:cNvSpPr>
            <a:spLocks noGrp="1"/>
          </p:cNvSpPr>
          <p:nvPr>
            <p:ph idx="1"/>
          </p:nvPr>
        </p:nvSpPr>
        <p:spPr>
          <a:xfrm>
            <a:off x="0" y="1201176"/>
            <a:ext cx="11548534" cy="5013356"/>
          </a:xfrm>
        </p:spPr>
        <p:txBody>
          <a:bodyPr>
            <a:normAutofit/>
          </a:bodyPr>
          <a:lstStyle/>
          <a:p>
            <a:pPr algn="just"/>
            <a:r>
              <a:rPr lang="pt-BR" sz="1800" dirty="0"/>
              <a:t>Associação do setor</a:t>
            </a:r>
          </a:p>
          <a:p>
            <a:pPr algn="just"/>
            <a:r>
              <a:rPr lang="pt-BR" sz="1800" dirty="0" err="1"/>
              <a:t>PCA’s</a:t>
            </a:r>
            <a:endParaRPr lang="pt-BR" sz="1800" dirty="0"/>
          </a:p>
          <a:p>
            <a:pPr algn="just"/>
            <a:r>
              <a:rPr lang="pt-BR" sz="1800" dirty="0"/>
              <a:t>Advogados</a:t>
            </a:r>
          </a:p>
          <a:p>
            <a:pPr algn="just"/>
            <a:r>
              <a:rPr lang="pt-BR" sz="1800" dirty="0"/>
              <a:t>OMA</a:t>
            </a:r>
          </a:p>
          <a:p>
            <a:pPr algn="just"/>
            <a:r>
              <a:rPr lang="pt-BR" sz="1800" dirty="0"/>
              <a:t>Pilotos</a:t>
            </a:r>
          </a:p>
          <a:p>
            <a:pPr algn="just"/>
            <a:r>
              <a:rPr lang="pt-BR" sz="1800" dirty="0"/>
              <a:t>Pessoa civil sem ligação com setor</a:t>
            </a:r>
          </a:p>
          <a:p>
            <a:pPr algn="just"/>
            <a:r>
              <a:rPr lang="pt-BR" sz="1800" dirty="0" err="1"/>
              <a:t>Spotter</a:t>
            </a:r>
            <a:endParaRPr lang="pt-BR" sz="1800" dirty="0"/>
          </a:p>
          <a:p>
            <a:pPr algn="just"/>
            <a:r>
              <a:rPr lang="pt-BR" sz="1800" dirty="0"/>
              <a:t>Estudantes</a:t>
            </a:r>
          </a:p>
          <a:p>
            <a:pPr algn="just"/>
            <a:r>
              <a:rPr lang="pt-BR" sz="1800" dirty="0"/>
              <a:t>Especialista em regulação de aviação civil</a:t>
            </a:r>
          </a:p>
          <a:p>
            <a:pPr algn="just"/>
            <a:r>
              <a:rPr lang="pt-BR" sz="1800" dirty="0"/>
              <a:t>Servidor da ANAC</a:t>
            </a:r>
          </a:p>
          <a:p>
            <a:pPr algn="just"/>
            <a:r>
              <a:rPr lang="pt-BR" sz="1800" dirty="0"/>
              <a:t>Entusiasta</a:t>
            </a:r>
          </a:p>
          <a:p>
            <a:pPr algn="just"/>
            <a:r>
              <a:rPr lang="pt-BR" sz="1800" dirty="0"/>
              <a:t>Taxi Aéreo</a:t>
            </a:r>
          </a:p>
          <a:p>
            <a:pPr algn="just"/>
            <a:r>
              <a:rPr lang="pt-BR" sz="1800" dirty="0"/>
              <a:t>Analista</a:t>
            </a:r>
          </a:p>
          <a:p>
            <a:pPr algn="just"/>
            <a:r>
              <a:rPr lang="pt-BR" sz="1800" dirty="0"/>
              <a:t>Despachante Aeronáutico</a:t>
            </a:r>
          </a:p>
          <a:p>
            <a:pPr algn="just"/>
            <a:r>
              <a:rPr lang="pt-BR" sz="1800" dirty="0"/>
              <a:t>Assessor </a:t>
            </a:r>
            <a:r>
              <a:rPr lang="pt-BR" sz="1800" dirty="0" err="1"/>
              <a:t>Aeroagrícola</a:t>
            </a:r>
            <a:endParaRPr lang="pt-BR" sz="1800" dirty="0"/>
          </a:p>
        </p:txBody>
      </p:sp>
      <p:sp>
        <p:nvSpPr>
          <p:cNvPr id="4" name="Título 1">
            <a:extLst>
              <a:ext uri="{FF2B5EF4-FFF2-40B4-BE49-F238E27FC236}">
                <a16:creationId xmlns:a16="http://schemas.microsoft.com/office/drawing/2014/main" id="{DD0C4299-B66F-0F42-97A6-0562472A46CE}"/>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2 - Outros</a:t>
            </a:r>
          </a:p>
        </p:txBody>
      </p:sp>
    </p:spTree>
    <p:extLst>
      <p:ext uri="{BB962C8B-B14F-4D97-AF65-F5344CB8AC3E}">
        <p14:creationId xmlns:p14="http://schemas.microsoft.com/office/powerpoint/2010/main" val="438457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B23B5E5C-5B82-B546-8F7F-04DFB4C0D815}"/>
              </a:ext>
            </a:extLst>
          </p:cNvPr>
          <p:cNvSpPr>
            <a:spLocks noGrp="1"/>
          </p:cNvSpPr>
          <p:nvPr>
            <p:ph type="title"/>
          </p:nvPr>
        </p:nvSpPr>
        <p:spPr>
          <a:xfrm>
            <a:off x="762737" y="1283842"/>
            <a:ext cx="10905066" cy="1135737"/>
          </a:xfrm>
        </p:spPr>
        <p:txBody>
          <a:bodyPr>
            <a:normAutofit fontScale="90000"/>
          </a:bodyPr>
          <a:lstStyle/>
          <a:p>
            <a:pPr algn="just"/>
            <a:r>
              <a:rPr lang="pt-BR" sz="3600" b="1" dirty="0"/>
              <a:t>3- Como as categorias de registro de aeronaves, conforme delimitado na Resolução nº 293/2013, afetam a operação da sua aeronave ou o seu setor de trabalho?</a:t>
            </a:r>
          </a:p>
        </p:txBody>
      </p:sp>
      <p:graphicFrame>
        <p:nvGraphicFramePr>
          <p:cNvPr id="11" name="Espaço Reservado para Conteúdo 3">
            <a:extLst>
              <a:ext uri="{FF2B5EF4-FFF2-40B4-BE49-F238E27FC236}">
                <a16:creationId xmlns:a16="http://schemas.microsoft.com/office/drawing/2014/main" id="{A0AC7706-D301-AC42-9F57-A1E35214AB00}"/>
              </a:ext>
            </a:extLst>
          </p:cNvPr>
          <p:cNvGraphicFramePr>
            <a:graphicFrameLocks noGrp="1"/>
          </p:cNvGraphicFramePr>
          <p:nvPr>
            <p:ph idx="1"/>
            <p:extLst>
              <p:ext uri="{D42A27DB-BD31-4B8C-83A1-F6EECF244321}">
                <p14:modId xmlns:p14="http://schemas.microsoft.com/office/powerpoint/2010/main" val="1214831140"/>
              </p:ext>
            </p:extLst>
          </p:nvPr>
        </p:nvGraphicFramePr>
        <p:xfrm>
          <a:off x="609600" y="1719469"/>
          <a:ext cx="10972800" cy="46813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272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ço Reservado para Conteúdo 2">
            <a:extLst>
              <a:ext uri="{FF2B5EF4-FFF2-40B4-BE49-F238E27FC236}">
                <a16:creationId xmlns:a16="http://schemas.microsoft.com/office/drawing/2014/main" id="{1D012A48-1E8F-EF45-9FC3-A03B0DFC73C8}"/>
              </a:ext>
            </a:extLst>
          </p:cNvPr>
          <p:cNvSpPr>
            <a:spLocks noGrp="1"/>
          </p:cNvSpPr>
          <p:nvPr>
            <p:ph idx="1"/>
          </p:nvPr>
        </p:nvSpPr>
        <p:spPr>
          <a:xfrm>
            <a:off x="286246" y="1073953"/>
            <a:ext cx="11222531" cy="5358651"/>
          </a:xfrm>
        </p:spPr>
        <p:txBody>
          <a:bodyPr>
            <a:normAutofit lnSpcReduction="10000"/>
          </a:bodyPr>
          <a:lstStyle/>
          <a:p>
            <a:pPr algn="just"/>
            <a:r>
              <a:rPr lang="pt-BR" sz="1600" dirty="0"/>
              <a:t>A existência das categorias de registro de aeronaves, hoje, </a:t>
            </a:r>
            <a:r>
              <a:rPr lang="pt-BR" sz="1600" u="sng" dirty="0"/>
              <a:t>aumenta o volume burocrático</a:t>
            </a:r>
            <a:r>
              <a:rPr lang="pt-BR" sz="1600" dirty="0"/>
              <a:t> no momento de </a:t>
            </a:r>
            <a:r>
              <a:rPr lang="pt-BR" sz="1600" u="sng" dirty="0"/>
              <a:t>registro e transferência</a:t>
            </a:r>
            <a:r>
              <a:rPr lang="pt-BR" sz="1600" dirty="0"/>
              <a:t> de aeronaves de operadores aéreos brasileiros. Consequentemente, </a:t>
            </a:r>
            <a:r>
              <a:rPr lang="pt-BR" sz="1600" u="sng" dirty="0"/>
              <a:t>aumento o custo</a:t>
            </a:r>
            <a:r>
              <a:rPr lang="pt-BR" sz="1600" dirty="0"/>
              <a:t> para tais ações. A escolha de categoria de registro de aeronave </a:t>
            </a:r>
            <a:r>
              <a:rPr lang="pt-BR" sz="1600" u="sng" dirty="0">
                <a:highlight>
                  <a:srgbClr val="FFFF00"/>
                </a:highlight>
              </a:rPr>
              <a:t>não afeta a metodologia de manufatura ou emissão de documentação de entrega de aeronave</a:t>
            </a:r>
            <a:r>
              <a:rPr lang="pt-BR" sz="1600" dirty="0">
                <a:highlight>
                  <a:srgbClr val="FFFF00"/>
                </a:highlight>
              </a:rPr>
              <a:t>. </a:t>
            </a:r>
            <a:r>
              <a:rPr lang="pt-BR" sz="1600" dirty="0">
                <a:solidFill>
                  <a:schemeClr val="accent2"/>
                </a:solidFill>
              </a:rPr>
              <a:t>Em caso de modificação de projeto irá afetar a categoria (afeta o operador mas não o fabricante). Mas de fato a retirada da categoria do CA vai ao encontro da manifestação.</a:t>
            </a:r>
            <a:endParaRPr lang="pt-BR" sz="1600" dirty="0"/>
          </a:p>
          <a:p>
            <a:pPr algn="just"/>
            <a:r>
              <a:rPr lang="pt-BR" sz="1600" dirty="0"/>
              <a:t>Entendo que as categorias de registro geram uma </a:t>
            </a:r>
            <a:r>
              <a:rPr lang="pt-BR" sz="1600" u="sng" dirty="0"/>
              <a:t>burocracia desnecessária</a:t>
            </a:r>
            <a:r>
              <a:rPr lang="pt-BR" sz="1600" dirty="0"/>
              <a:t>. Cito o </a:t>
            </a:r>
            <a:r>
              <a:rPr lang="pt-BR" sz="1600" u="sng" dirty="0"/>
              <a:t>exemplo de uma aeronave agrícola que pode ser SAE ou TPP</a:t>
            </a:r>
            <a:r>
              <a:rPr lang="pt-BR" sz="1600" dirty="0"/>
              <a:t>. Não existe diferença nenhuma na configuração da aeronave, tampouco no tipo de uso e operação, em ambos os casos a aeronaves será utilizada para aplicação de defensivos agrícolas e ou combate a incêndios florestais. Qual a </a:t>
            </a:r>
            <a:r>
              <a:rPr lang="pt-BR" sz="1600" u="sng" dirty="0"/>
              <a:t>necessidade e utilidade de haver duas categorias?</a:t>
            </a:r>
            <a:r>
              <a:rPr lang="pt-BR" sz="1600" dirty="0"/>
              <a:t> Outro exemplo, uma aeronave que pode ser utilizada por</a:t>
            </a:r>
            <a:r>
              <a:rPr lang="pt-BR" sz="1600" u="sng" dirty="0"/>
              <a:t> lançar paraquedistas, instrução de voo, reboque de faixa e ate mesmo voo panorâmico</a:t>
            </a:r>
            <a:r>
              <a:rPr lang="pt-BR" sz="1600" dirty="0"/>
              <a:t>, precisa estar </a:t>
            </a:r>
            <a:r>
              <a:rPr lang="pt-BR" sz="1600" u="sng" dirty="0"/>
              <a:t>registrada</a:t>
            </a:r>
            <a:r>
              <a:rPr lang="pt-BR" sz="1600" dirty="0"/>
              <a:t> em </a:t>
            </a:r>
            <a:r>
              <a:rPr lang="pt-BR" sz="1600" u="sng" dirty="0"/>
              <a:t>varias categorias</a:t>
            </a:r>
            <a:r>
              <a:rPr lang="pt-BR" sz="1600" dirty="0"/>
              <a:t>, ou ate mesmo </a:t>
            </a:r>
            <a:r>
              <a:rPr lang="pt-BR" sz="1600" u="sng" dirty="0"/>
              <a:t>não é permitido registar em todas</a:t>
            </a:r>
            <a:r>
              <a:rPr lang="pt-BR" sz="1600" dirty="0"/>
              <a:t> categorias, e portanto não se pode utilizar a mesma para todas as funções que poderia. </a:t>
            </a:r>
            <a:r>
              <a:rPr lang="pt-BR" sz="1600" u="sng" dirty="0">
                <a:highlight>
                  <a:srgbClr val="FFFF00"/>
                </a:highlight>
              </a:rPr>
              <a:t>Aeronaves não precisam de categoria, basta serem operadas dentro de sua homologação</a:t>
            </a:r>
            <a:r>
              <a:rPr lang="pt-BR" sz="1600" dirty="0"/>
              <a:t>. </a:t>
            </a:r>
            <a:r>
              <a:rPr lang="pt-BR" sz="1600" dirty="0">
                <a:solidFill>
                  <a:schemeClr val="accent2"/>
                </a:solidFill>
              </a:rPr>
              <a:t> ITD 145 aborda situação quanto à necessidade VTE. MP irá reduzir diferenciação de SAE. A princípio o GT entende que a categoria (agrupamento da aeronave) não precisa diferenciar o que é próprio do que é para prestar serviço, mas precisa ser confirmado se o ônus apontado justifica a diferenciação existente atualmente. Avaliar também se haveria outra forma de fazer a mesma diferenciação. Há casos de mudança de </a:t>
            </a:r>
            <a:r>
              <a:rPr lang="pt-BR" sz="1600" dirty="0" err="1">
                <a:solidFill>
                  <a:schemeClr val="accent2"/>
                </a:solidFill>
              </a:rPr>
              <a:t>tpp</a:t>
            </a:r>
            <a:r>
              <a:rPr lang="pt-BR" sz="1600" dirty="0">
                <a:solidFill>
                  <a:schemeClr val="accent2"/>
                </a:solidFill>
              </a:rPr>
              <a:t> para sae que é exigido licença ANATEL.</a:t>
            </a:r>
            <a:endParaRPr lang="pt-BR" sz="1600" dirty="0"/>
          </a:p>
          <a:p>
            <a:pPr algn="just"/>
            <a:r>
              <a:rPr lang="pt-BR" sz="1600" dirty="0"/>
              <a:t>A Seção III , que trata de Aeronaves Privadas,  Artigo 60, inciso VII dispõem sobre aeronaves de Instrução Privadas. </a:t>
            </a:r>
            <a:r>
              <a:rPr lang="pt-BR" sz="1600" u="sng" dirty="0"/>
              <a:t>(PRI) </a:t>
            </a:r>
            <a:r>
              <a:rPr lang="pt-BR" sz="1600" dirty="0"/>
              <a:t>A exigência de aeronaves serem classificadas  na Categoria PRI sempre se constituiu em fator de </a:t>
            </a:r>
            <a:r>
              <a:rPr lang="pt-BR" sz="1600" u="sng" dirty="0"/>
              <a:t>custo elevado </a:t>
            </a:r>
            <a:r>
              <a:rPr lang="pt-BR" sz="1600" dirty="0"/>
              <a:t>para organizações de treinamento, </a:t>
            </a:r>
            <a:r>
              <a:rPr lang="pt-BR" sz="1600" u="sng" dirty="0"/>
              <a:t>dificultando a modernização da frota</a:t>
            </a:r>
            <a:r>
              <a:rPr lang="pt-BR" sz="1600" dirty="0"/>
              <a:t>. Este fato  foi </a:t>
            </a:r>
            <a:r>
              <a:rPr lang="pt-BR" sz="1600" u="sng" dirty="0"/>
              <a:t>parcialmente mitigada com o advento dos Contratos de Intercambio de Uso pelo RAB</a:t>
            </a:r>
            <a:r>
              <a:rPr lang="pt-BR" sz="1600" dirty="0"/>
              <a:t>, que aceita aeronaves  com </a:t>
            </a:r>
            <a:r>
              <a:rPr lang="pt-BR" sz="1600" u="sng" dirty="0"/>
              <a:t>dupla categoria PRI/TPP.</a:t>
            </a:r>
            <a:r>
              <a:rPr lang="pt-BR" sz="1600" dirty="0"/>
              <a:t> Mesmo se considerando este passo como um avanço, ainda é um </a:t>
            </a:r>
            <a:r>
              <a:rPr lang="pt-BR" sz="1600" dirty="0">
                <a:highlight>
                  <a:srgbClr val="FFFF00"/>
                </a:highlight>
              </a:rPr>
              <a:t>forte elemento de dissuasão para uso de aeronaves mais modernas no treinamento</a:t>
            </a:r>
            <a:r>
              <a:rPr lang="pt-BR" sz="1600" dirty="0"/>
              <a:t>. </a:t>
            </a:r>
            <a:r>
              <a:rPr lang="pt-BR" sz="1600" dirty="0">
                <a:solidFill>
                  <a:schemeClr val="accent2"/>
                </a:solidFill>
              </a:rPr>
              <a:t>Entende-se que custo estaria ligado a manter uma anv mais cara e moderna presa à atividade de treinamento apenas. Antes </a:t>
            </a:r>
            <a:r>
              <a:rPr lang="pt-BR" sz="1600" dirty="0" err="1">
                <a:solidFill>
                  <a:schemeClr val="accent2"/>
                </a:solidFill>
              </a:rPr>
              <a:t>pri</a:t>
            </a:r>
            <a:r>
              <a:rPr lang="pt-BR" sz="1600" dirty="0">
                <a:solidFill>
                  <a:schemeClr val="accent2"/>
                </a:solidFill>
              </a:rPr>
              <a:t> era uso exclusivo de escola, hoje </a:t>
            </a:r>
            <a:r>
              <a:rPr lang="pt-BR" sz="1600" dirty="0" err="1">
                <a:solidFill>
                  <a:schemeClr val="accent2"/>
                </a:solidFill>
              </a:rPr>
              <a:t>spo</a:t>
            </a:r>
            <a:r>
              <a:rPr lang="pt-BR" sz="1600" dirty="0">
                <a:solidFill>
                  <a:schemeClr val="accent2"/>
                </a:solidFill>
              </a:rPr>
              <a:t> evoluiu 141 </a:t>
            </a:r>
            <a:r>
              <a:rPr lang="pt-BR" sz="1600" dirty="0" err="1">
                <a:solidFill>
                  <a:schemeClr val="accent2"/>
                </a:solidFill>
              </a:rPr>
              <a:t>c</a:t>
            </a:r>
            <a:r>
              <a:rPr lang="pt-BR" sz="1600" dirty="0">
                <a:solidFill>
                  <a:schemeClr val="accent2"/>
                </a:solidFill>
              </a:rPr>
              <a:t>/ registro de intercâmbio. Haveria risco de multa pelo DECEA mesmo </a:t>
            </a:r>
            <a:r>
              <a:rPr lang="pt-BR" sz="1600" dirty="0" err="1">
                <a:solidFill>
                  <a:schemeClr val="accent2"/>
                </a:solidFill>
              </a:rPr>
              <a:t>pri</a:t>
            </a:r>
            <a:r>
              <a:rPr lang="pt-BR" sz="1600" dirty="0">
                <a:solidFill>
                  <a:schemeClr val="accent2"/>
                </a:solidFill>
              </a:rPr>
              <a:t> com direito de voo privado.</a:t>
            </a:r>
            <a:endParaRPr lang="pt-BR" sz="1600" dirty="0"/>
          </a:p>
          <a:p>
            <a:pPr algn="just"/>
            <a:endParaRPr lang="pt-BR" sz="1400" dirty="0"/>
          </a:p>
        </p:txBody>
      </p:sp>
      <p:sp>
        <p:nvSpPr>
          <p:cNvPr id="12" name="Título 1">
            <a:extLst>
              <a:ext uri="{FF2B5EF4-FFF2-40B4-BE49-F238E27FC236}">
                <a16:creationId xmlns:a16="http://schemas.microsoft.com/office/drawing/2014/main" id="{A0595ABE-57C3-0042-A79B-44B973A287A4}"/>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3 parte 1/7</a:t>
            </a:r>
          </a:p>
        </p:txBody>
      </p:sp>
    </p:spTree>
    <p:extLst>
      <p:ext uri="{BB962C8B-B14F-4D97-AF65-F5344CB8AC3E}">
        <p14:creationId xmlns:p14="http://schemas.microsoft.com/office/powerpoint/2010/main" val="2310349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57C69DA-C400-7144-AB92-47C3D989975E}"/>
              </a:ext>
            </a:extLst>
          </p:cNvPr>
          <p:cNvSpPr>
            <a:spLocks noGrp="1"/>
          </p:cNvSpPr>
          <p:nvPr>
            <p:ph idx="1"/>
          </p:nvPr>
        </p:nvSpPr>
        <p:spPr>
          <a:xfrm>
            <a:off x="0" y="1201176"/>
            <a:ext cx="11548534" cy="5013356"/>
          </a:xfrm>
        </p:spPr>
        <p:txBody>
          <a:bodyPr>
            <a:normAutofit fontScale="92500" lnSpcReduction="20000"/>
          </a:bodyPr>
          <a:lstStyle/>
          <a:p>
            <a:pPr algn="just"/>
            <a:r>
              <a:rPr lang="pt-BR" sz="1800" dirty="0"/>
              <a:t>As categorias de registros de aeronaves </a:t>
            </a:r>
            <a:r>
              <a:rPr lang="pt-BR" sz="1800" u="sng" dirty="0">
                <a:highlight>
                  <a:srgbClr val="00FF00"/>
                </a:highlight>
              </a:rPr>
              <a:t>afetam a tarifação e a estatística das operações do aeroporto</a:t>
            </a:r>
            <a:r>
              <a:rPr lang="pt-BR" sz="1800" dirty="0">
                <a:highlight>
                  <a:srgbClr val="00FF00"/>
                </a:highlight>
              </a:rPr>
              <a:t> </a:t>
            </a:r>
            <a:r>
              <a:rPr lang="pt-BR" sz="1800" dirty="0"/>
              <a:t>que é base para inúmeros desdobramentos. </a:t>
            </a:r>
            <a:r>
              <a:rPr lang="pt-BR" sz="1800" dirty="0">
                <a:solidFill>
                  <a:schemeClr val="accent2"/>
                </a:solidFill>
              </a:rPr>
              <a:t>Estatística poderia ser ajustada por outros parâmetros. Tarifação ADE e PRI seriam afetadas. Categoria da aeronave seria uma aproximação, porque a isenção estaria sobre o tipo de operação. Uma alternativa seria anunciar no plano de voo.</a:t>
            </a:r>
            <a:endParaRPr lang="pt-BR" sz="1800" dirty="0"/>
          </a:p>
          <a:p>
            <a:pPr algn="just"/>
            <a:r>
              <a:rPr lang="pt-BR" sz="1800" dirty="0"/>
              <a:t>A existência de diversos tipos de categorias de registro </a:t>
            </a:r>
            <a:r>
              <a:rPr lang="pt-BR" sz="1800" u="sng" dirty="0">
                <a:highlight>
                  <a:srgbClr val="FFFF00"/>
                </a:highlight>
              </a:rPr>
              <a:t>atrasam o emprego da aeronave, em função do término do processo de mudança de categoria</a:t>
            </a:r>
            <a:r>
              <a:rPr lang="pt-BR" sz="1800" dirty="0"/>
              <a:t>. É notório que o protocolo conforme a resolução atual já deixa subjetivo que o uso poderá se dar e ambos são responsáveis solidários até a conclusão do processo em possíveis sobrestamentos. O </a:t>
            </a:r>
            <a:r>
              <a:rPr lang="pt-BR" sz="1800" u="sng" dirty="0"/>
              <a:t>objetivo do registro principal recai sobre quem possui as responsabilidades como operador,</a:t>
            </a:r>
            <a:r>
              <a:rPr lang="pt-BR" sz="1800" dirty="0"/>
              <a:t> isso </a:t>
            </a:r>
            <a:r>
              <a:rPr lang="pt-BR" sz="1800" u="sng" dirty="0"/>
              <a:t>deveria independer da categoria</a:t>
            </a:r>
            <a:r>
              <a:rPr lang="pt-BR" sz="1800" dirty="0"/>
              <a:t>. </a:t>
            </a:r>
            <a:r>
              <a:rPr lang="pt-BR" sz="1800" u="sng" dirty="0"/>
              <a:t>Uma aeronave pode possuir por força contratual operador aéreo não regular e operador público, por exemplo TPX/ADE</a:t>
            </a:r>
            <a:r>
              <a:rPr lang="pt-BR" sz="1800" dirty="0"/>
              <a:t>, o que neste </a:t>
            </a:r>
            <a:r>
              <a:rPr lang="pt-BR" sz="1800" u="sng" dirty="0"/>
              <a:t>caso importa é cláusula contratual </a:t>
            </a:r>
            <a:r>
              <a:rPr lang="pt-BR" sz="1800" dirty="0"/>
              <a:t>da responsabilidade sobre a manutenção. </a:t>
            </a:r>
            <a:r>
              <a:rPr lang="pt-BR" sz="1800" u="sng" dirty="0">
                <a:highlight>
                  <a:srgbClr val="FFFF00"/>
                </a:highlight>
              </a:rPr>
              <a:t>Uma aeronave deveria ter múltiplos empregos e maior proveito do equipamento a toda sociedade</a:t>
            </a:r>
            <a:r>
              <a:rPr lang="pt-BR" sz="1800" dirty="0"/>
              <a:t>. Exemplo: Uma aeronave de múltiplos operadores,  operador não regular, público, direto ou indireto, ou ensino, deveria estar regular para o tipo de operação do momento do seu emprego, pois cada um já possui as capacidades do certificado de operador aéreo seja RBAC 135, RBAC 90 ou RBAC 141. Assim </a:t>
            </a:r>
            <a:r>
              <a:rPr lang="pt-BR" sz="1800" u="sng" dirty="0"/>
              <a:t>o uso compartilhado otimizaria o emprego da aeronave</a:t>
            </a:r>
            <a:r>
              <a:rPr lang="pt-BR" sz="1800" dirty="0"/>
              <a:t> e cada um </a:t>
            </a:r>
            <a:r>
              <a:rPr lang="pt-BR" sz="1800" u="sng" dirty="0"/>
              <a:t>dentro das responsabilidades contratuais</a:t>
            </a:r>
            <a:r>
              <a:rPr lang="pt-BR" sz="1800" dirty="0"/>
              <a:t> independente do tipo de categoria de registro. Registro de Categoria leva a consideração ao tipo de execução da aeronavegabilidade, no entanto quem determina é o fabricante e logo a </a:t>
            </a:r>
            <a:r>
              <a:rPr lang="pt-BR" sz="1800" u="sng" dirty="0"/>
              <a:t>categoria de registro perde seu efeito em certas situações</a:t>
            </a:r>
            <a:r>
              <a:rPr lang="pt-BR" sz="1800" dirty="0"/>
              <a:t>. Um jato possui o mesmo controle de manutenção independente do "tipo de operador/tipo de categoria de registro". </a:t>
            </a:r>
            <a:r>
              <a:rPr lang="pt-BR" sz="1800" dirty="0">
                <a:solidFill>
                  <a:schemeClr val="accent2"/>
                </a:solidFill>
              </a:rPr>
              <a:t>Houve uma mistura de conceitos. ANAC define normas mais restritivas a depender da aplicabilidade. Operação 135 por exemplo possui exigências mais pesadas. Em caso de múltiplo operador a anv precisa cumprir o requisito maior. Controle de manutenção precisa ser centralizado. 121 normalmente é múltiplo operador pois há troca de tripulantes. Múltiplo operador depende de previsão específica em RBAC. Quais são previstas hoje? Ex. 135 pode 91, mas o contrário não (motivo é a assimetria de informação quanto à situação da aeronave). E no caso de 135 operar 91 teria que ser em proveito do proprietário. Uma possibilidade seria para o múltiplo operador cumprir com todas as regras aplicáveis. Contudo, múltiplo operador não é tratado entro da R.293.</a:t>
            </a:r>
            <a:endParaRPr lang="pt-BR" sz="1800" dirty="0"/>
          </a:p>
        </p:txBody>
      </p:sp>
      <p:sp>
        <p:nvSpPr>
          <p:cNvPr id="4" name="Título 1">
            <a:extLst>
              <a:ext uri="{FF2B5EF4-FFF2-40B4-BE49-F238E27FC236}">
                <a16:creationId xmlns:a16="http://schemas.microsoft.com/office/drawing/2014/main" id="{DD0C4299-B66F-0F42-97A6-0562472A46CE}"/>
              </a:ext>
            </a:extLst>
          </p:cNvPr>
          <p:cNvSpPr txBox="1">
            <a:spLocks/>
          </p:cNvSpPr>
          <p:nvPr/>
        </p:nvSpPr>
        <p:spPr bwMode="auto">
          <a:xfrm>
            <a:off x="8173941" y="739471"/>
            <a:ext cx="3097751" cy="4617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fontScale="67500" lnSpcReduction="20000"/>
          </a:bodyPr>
          <a:lst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a:lstStyle>
          <a:p>
            <a:r>
              <a:rPr lang="pt-BR" sz="3600" dirty="0"/>
              <a:t>Respostas à 3 parte 2/7</a:t>
            </a:r>
          </a:p>
        </p:txBody>
      </p:sp>
    </p:spTree>
    <p:extLst>
      <p:ext uri="{BB962C8B-B14F-4D97-AF65-F5344CB8AC3E}">
        <p14:creationId xmlns:p14="http://schemas.microsoft.com/office/powerpoint/2010/main" val="2120316276"/>
      </p:ext>
    </p:extLst>
  </p:cSld>
  <p:clrMapOvr>
    <a:masterClrMapping/>
  </p:clrMapOvr>
</p:sld>
</file>

<file path=ppt/theme/theme1.xml><?xml version="1.0" encoding="utf-8"?>
<a:theme xmlns:a="http://schemas.openxmlformats.org/drawingml/2006/main" name="anac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1696</TotalTime>
  <Words>6674</Words>
  <Application>Microsoft Macintosh PowerPoint</Application>
  <PresentationFormat>Widescreen</PresentationFormat>
  <Paragraphs>293</Paragraphs>
  <Slides>45</Slides>
  <Notes>44</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45</vt:i4>
      </vt:variant>
    </vt:vector>
  </HeadingPairs>
  <TitlesOfParts>
    <vt:vector size="48" baseType="lpstr">
      <vt:lpstr>Arial</vt:lpstr>
      <vt:lpstr>Calibri</vt:lpstr>
      <vt:lpstr>anac1</vt:lpstr>
      <vt:lpstr>Redução de categorias de registro de aeronaves Resultado de Tomada de subsídios</vt:lpstr>
      <vt:lpstr>Sumário</vt:lpstr>
      <vt:lpstr>Cronograma</vt:lpstr>
      <vt:lpstr> 1- Qual é o seu nome?</vt:lpstr>
      <vt:lpstr>2- Em qual(is) dos grupos abaixo você se sente representado?</vt:lpstr>
      <vt:lpstr>Apresentação do PowerPoint</vt:lpstr>
      <vt:lpstr>3- Como as categorias de registro de aeronaves, conforme delimitado na Resolução nº 293/2013, afetam a operação da sua aeronave ou o seu setor de trabalho?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 4- Quais são os usos para categorias de registro que você ou sua organização já demandou?</vt:lpstr>
      <vt:lpstr>Apresentação do PowerPoint</vt:lpstr>
      <vt:lpstr> 5- Você concordaria com a aglutinação de algumas categorias de registro de aeronaves? </vt:lpstr>
      <vt:lpstr>Apresentação do PowerPoint</vt:lpstr>
      <vt:lpstr>6- Em caso afirmativo, quais categorias de registro de aeronaves poderiam ser agrupadas em uma única categoria?</vt:lpstr>
      <vt:lpstr>Apresentação do PowerPoint</vt:lpstr>
      <vt:lpstr>7- Atualmente existem diferentes modalidades de Serviço Aéreo Especializado - SAE, como aerolevantamento, aerofotografia, aeropublicidade, combate a incêndios, entre outros. Você concordaria com a aglutinação total das modalidades de SAE, de forma que todas as aeronaves destinadas a SAE recebam o mesmo tipo de categoria de registro de aeronave?</vt:lpstr>
      <vt:lpstr>8- Você concordaria com uma reestruturação das categorias de registro de aeronaves com nova nomenclatura, que represente o tipo de requisito técnico aplicável?</vt:lpstr>
      <vt:lpstr>Apresentação do PowerPoint</vt:lpstr>
      <vt:lpstr>9- Qual é o tempo médio gasto no processo de alteração de categoria de registro de aeronave?</vt:lpstr>
      <vt:lpstr>Apresentação do PowerPoint</vt:lpstr>
      <vt:lpstr>Apresentação do PowerPoint</vt:lpstr>
      <vt:lpstr>Apresentação do PowerPoint</vt:lpstr>
      <vt:lpstr>10- Quais as vantagens do modelo de classificação por categorias?</vt:lpstr>
      <vt:lpstr>Apresentação do PowerPoint</vt:lpstr>
      <vt:lpstr>Apresentação do PowerPoint</vt:lpstr>
      <vt:lpstr>Apresentação do PowerPoint</vt:lpstr>
      <vt:lpstr>Apresentação do PowerPoint</vt:lpstr>
      <vt:lpstr>11- Quais as desvantagens do modelo de classificação por categorias?</vt:lpstr>
      <vt:lpstr>Apresentação do PowerPoint</vt:lpstr>
      <vt:lpstr>Apresentação do PowerPoint</vt:lpstr>
      <vt:lpstr>Apresentação do PowerPoint</vt:lpstr>
      <vt:lpstr>Apresentação do PowerPoint</vt:lpstr>
      <vt:lpstr>12- Qual é a sua sugestão para melhoria do modelo das categorias de registro de aeronaves?</vt:lpstr>
      <vt:lpstr>Apresentação do PowerPoint</vt:lpstr>
      <vt:lpstr>Apresentação do PowerPoint</vt:lpstr>
      <vt:lpstr>Apresentação do PowerPoint</vt:lpstr>
      <vt:lpstr>Apresentação do PowerPoint</vt:lpstr>
      <vt:lpstr>Apresentação do PowerPoint</vt:lpstr>
      <vt:lpstr>13- Você concordaria com a extinção completa das categorias de registro de aeronaves?</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 Qual é o seu nome?</dc:title>
  <dc:creator>Vitor dias</dc:creator>
  <cp:lastModifiedBy>Rafael Ximenes Borges</cp:lastModifiedBy>
  <cp:revision>155</cp:revision>
  <dcterms:created xsi:type="dcterms:W3CDTF">2021-05-19T12:10:02Z</dcterms:created>
  <dcterms:modified xsi:type="dcterms:W3CDTF">2021-06-12T21:20:32Z</dcterms:modified>
</cp:coreProperties>
</file>