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5"/>
    <p:sldMasterId id="2147483684" r:id="rId6"/>
    <p:sldMasterId id="2147483696" r:id="rId7"/>
    <p:sldMasterId id="2147483708" r:id="rId8"/>
    <p:sldMasterId id="2147483720" r:id="rId9"/>
    <p:sldMasterId id="2147483732" r:id="rId10"/>
    <p:sldMasterId id="2147483744" r:id="rId11"/>
    <p:sldMasterId id="2147483756" r:id="rId12"/>
  </p:sldMasterIdLst>
  <p:notesMasterIdLst>
    <p:notesMasterId r:id="rId22"/>
  </p:notesMasterIdLst>
  <p:handoutMasterIdLst>
    <p:handoutMasterId r:id="rId23"/>
  </p:handoutMasterIdLst>
  <p:sldIdLst>
    <p:sldId id="646" r:id="rId13"/>
    <p:sldId id="684" r:id="rId14"/>
    <p:sldId id="669" r:id="rId15"/>
    <p:sldId id="686" r:id="rId16"/>
    <p:sldId id="685" r:id="rId17"/>
    <p:sldId id="671" r:id="rId18"/>
    <p:sldId id="681" r:id="rId19"/>
    <p:sldId id="682" r:id="rId20"/>
    <p:sldId id="656" r:id="rId21"/>
  </p:sldIdLst>
  <p:sldSz cx="9144000" cy="6858000" type="screen4x3"/>
  <p:notesSz cx="10021888" cy="68897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85"/>
    <a:srgbClr val="6085A4"/>
    <a:srgbClr val="008000"/>
    <a:srgbClr val="F5770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4" autoAdjust="0"/>
    <p:restoredTop sz="88534" autoAdjust="0"/>
  </p:normalViewPr>
  <p:slideViewPr>
    <p:cSldViewPr snapToGrid="0" snapToObjects="1">
      <p:cViewPr varScale="1">
        <p:scale>
          <a:sx n="81" d="100"/>
          <a:sy n="81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A50F5BC-85CD-4B23-A7DB-3B926E845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E6E3D6A-7EB3-4F62-BD9A-0FA5DB98AA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640" y="0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4B714EB4-8A27-4C8D-9B2E-50C7066E3209}" type="datetimeFigureOut">
              <a:rPr lang="pt-BR" smtClean="0"/>
              <a:t>25/09/2018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6562A8B-FCAB-4593-A75E-C4FA9848E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44876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0D78378-F5F4-4612-ADDB-D5466A30A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640" y="6544876"/>
            <a:ext cx="4343910" cy="34487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804EDD2A-FE9D-4354-90FF-A7E169C5FB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72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5640" y="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7681C5-A64D-4177-9544-E9A9BD21EAB6}" type="datetimeFigureOut">
              <a:rPr lang="pt-BR"/>
              <a:pPr>
                <a:defRPr/>
              </a:pPr>
              <a:t>25/09/2018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328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1722" y="3273020"/>
            <a:ext cx="8018447" cy="3100057"/>
          </a:xfrm>
          <a:prstGeom prst="rect">
            <a:avLst/>
          </a:prstGeom>
        </p:spPr>
        <p:txBody>
          <a:bodyPr vert="horz" lIns="92455" tIns="46227" rIns="92455" bIns="46227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54383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5640" y="6543830"/>
            <a:ext cx="4343910" cy="344819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A382AA-C5F5-42C2-8790-75489E354F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382AA-C5F5-42C2-8790-75489E354FD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69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A13A-BCAC-481D-8761-DF0F5F11FAB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599C-003F-4CF5-A0AB-20059552D2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84FF-A9E6-435E-84C1-10ED5E0CEE7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1182-1E4C-4ECD-87A4-E47337EA9D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71B8-D36A-4CF0-8909-8CAA5305D25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3547-EA2D-4501-85C2-6BFF7293CE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5307-4F32-4D9D-8674-0E5E31569D35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2902-776F-4D24-95E6-40E573E997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údo doi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381000" y="2492897"/>
            <a:ext cx="4084959" cy="2517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4716016" y="2495245"/>
            <a:ext cx="4084959" cy="2517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8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4356"/>
      </p:ext>
    </p:extLst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7C8E-5ADA-4DAD-A9EB-35867D2F491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F826-1AF5-4446-A01F-E24A45669F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E762-03F4-4585-8F0C-3CEAC38C199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F19E-D631-4DB6-BE93-66384977B3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ED78-5E9C-4F41-A445-7FC63DBEF13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882D-F87E-477D-9E75-3B49FFDD76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9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9574-B487-4EF2-A402-0F6CDF9682D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337A-776E-4EBE-A04A-74238375A3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D40-27C2-4DB4-9C94-21D94E33E14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F06B-DF49-4B70-9E98-750BEFC805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B571-38F3-479D-A839-7C2B22451DB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1811-EF83-4EC4-8DA0-F210463CB8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9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6053-8B9B-4B73-BD43-A9A60EACFC54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190E-944D-44A4-9AC0-F5B06B35E7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5F35-BA38-4098-B8B3-DCAEE86B1A5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DB07-56AB-47BE-BC7F-1FDBEBFD76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4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0" y="6228522"/>
            <a:ext cx="9144000" cy="62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01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AC air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47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0" y="6228522"/>
            <a:ext cx="9144000" cy="62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989490" y="184096"/>
            <a:ext cx="1372769" cy="538378"/>
            <a:chOff x="4135904" y="1949823"/>
            <a:chExt cx="3606169" cy="1348860"/>
          </a:xfrm>
        </p:grpSpPr>
        <p:pic>
          <p:nvPicPr>
            <p:cNvPr id="6" name="Picture 4" descr="Resultado de imagem para ana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904" y="1949823"/>
              <a:ext cx="3324517" cy="1208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5340972" y="2662518"/>
              <a:ext cx="2401101" cy="636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b="1" dirty="0">
                  <a:solidFill>
                    <a:srgbClr val="008EC0"/>
                  </a:solidFill>
                </a:rPr>
                <a:t>a i r l i n e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877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1645-583A-47E9-A662-822C453E984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D8E1-17DE-4E5F-94AB-4A7892ACA4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6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9400-DF15-4AB1-B057-E5F78391B4F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37B2-4EE5-4876-8453-BE8C0006EB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8909-722D-43E1-8546-30EA52253B2F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EB37-9D6E-4755-B160-3C9D71FFFF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84E9-C79D-401B-A58C-10CC4FF6336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7767-71DF-4AFF-A4F1-EA613A0B7A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0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auto"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04485"/>
      </p:ext>
    </p:extLst>
  </p:cSld>
  <p:clrMapOvr>
    <a:masterClrMapping/>
  </p:clrMapOvr>
  <p:transition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B9C5-DCC1-4545-8632-13CD27D526B8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73C7-E87F-4937-9B18-3DD3251101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2AFD-9A21-44E8-86E8-C9C370EB193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35EB-B127-43B1-86FB-B0A262F3B0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7576-A313-4498-851B-BC662F1826C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6817-66DC-44A7-AF4E-3447888069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D81B-058C-49D4-B99E-6082C27A25F2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0CD4-2490-4623-B0F1-4552617A6A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28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3E8B-D7DB-4144-BCBE-AFFD743B07C5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6803-8006-4F77-A5D7-C8DAAA2BFF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6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B066-C703-4402-B1E2-9C5CE1E2658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AEFD-8D9F-4184-A1E3-B96A1A2335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8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72DB-533A-4651-9422-D22F8D6F732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EF3-500D-4AFC-A96A-948ABAAB6F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1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D6EC-272A-4113-AD52-9E58FDFEB6D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564D-F21C-457C-8D40-3353F8508F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2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2379-87EF-474F-A80B-02E3BE58CF7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E6C1-D59E-460E-919E-830C772547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D365-A941-4293-9B5D-49AE90DF315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54AC-DC2A-4F39-91F9-FC85BDEB72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57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A27-BFCB-4695-8C01-950C7D0EB3D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12F5-C56E-4668-B601-89A78DB632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1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0F89-4E6F-4445-AE3B-2F61CD76508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66A2-48DC-43DF-AF3B-170C78B731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8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99E0-6702-4645-A93F-BF3EDBE0E94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DD1C-B554-4CF8-8956-8957154EC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2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E5A4-1E40-490E-9DE5-3665CBA707C4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FBC0-7092-439B-8F8F-25183DB379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89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CD39-6B12-4F38-85C0-0FC819D1E66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BB8A-BD45-4FA6-A315-85CB7EA0CF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5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DE5D-1C86-4088-808D-D25DC19B74E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82D3-13E6-4373-ABC3-DFD3C94CA0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0A1A-E88A-40AC-B834-F6B27D44EF8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6172-3EF4-46D8-BBF6-8457F7C85F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5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7C4E-A4BC-4595-9DF4-0ACF846C3575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000E-1D6B-4943-8A67-0457F70619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2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FDD8-6AA7-4A6D-B164-9EEA3B696A4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46D8-8DF2-4533-997A-3213B0DF39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1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B6AE-1758-4A58-97E3-7BF93557F228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B537-CD2A-4BCB-BCCB-01FD1EE29D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3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528D-54D4-434F-8ECD-568891F6F75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481D-D829-480A-BEA6-D92AC495E6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B85C-A95E-4F2E-9062-F7DABA513F9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6FE6-ED5F-4A67-B883-98D40F20AD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9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32BB-DECE-4B5B-BE92-72E3102E88F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1E40-5937-48F3-8D0D-A193320837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C0A7-8E6A-402D-820F-4C6011CECE3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200-8A5D-479C-BCE4-7848FF0ACA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1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D9CA-019C-4AFC-AF3F-E34CC9E592A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4651-D0CF-4159-A109-6ACCDB36F8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5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24EF-7CD6-4D42-99B1-17F3CD66DDF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A367-1BBF-4806-8361-DD7F1B15DE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78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1C54-86B9-4895-9F2B-D2F1B36B2C18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F189A-179C-4E9D-AB1A-E739520C7D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9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B5B0-18E7-4990-898D-CEC7788E7B8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3AF1-1343-477F-AAA6-B0C6AF283B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7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52D6-3F0F-4535-AFD6-288D2E279EA2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2D44-8238-4EB4-AC8B-4A74ACCA9C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AFD2-188B-4BAA-A3A6-F6A3F221280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5575-75BA-40D4-873E-D5E392D68E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5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82C5-A058-4EFD-A762-7A162CFCBB0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E035-9B36-43C8-B9E5-A3B005969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3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1290-E38D-4F69-BBFB-9CD9FF41C63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798F-E25D-4278-BDF9-3DFDBB812F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0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8601-4BDE-4A89-9286-ACD50FEC0CE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8BA7-034C-4E72-BDB5-4DF64B08E1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7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2485-72BD-4AC3-95E5-F431817E0F4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D5EA-A26B-4452-91B2-5EA02E900A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B4FB-88DC-4C2B-AD7A-DBEE0A6A16EF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7FDB-BE50-43A1-AA0F-462D93E13D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29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6794-26F1-44A5-99FB-3E7ABEC49DD0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9B4F-8C10-43A4-A992-3D27C88C0A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4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2912-1015-4149-8CBD-3978E67B700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89B2-36CC-4A26-99A5-7EF7C2E86E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7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479A-366C-4493-8EF4-ED0D9C38F53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94DE-2546-4D7D-AD21-8F2AC6895C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95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6BE9-4076-4290-B8C9-355CA9729BC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3BAB-BF5C-4C24-8EDA-C44EE00F4E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1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AB6EA-C789-48E4-8A7D-8EBB39C068A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A27B-DB63-4A49-8334-BE699F34DC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1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A053-8B1E-4142-93F5-CC7AC79FBE44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52C4-D8D6-4AD0-9DF7-D6F0F3EBDB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9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1946-22EC-4DDC-B442-22517A0B7D4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BC5D-9E15-4D60-B44A-2A5FC4A621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5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DA6F-1064-423E-B2BA-AF8BD60398E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1B4B-C31A-433C-829E-9C217B5BFC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85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686A-566B-49A6-84DA-355BECC8BB7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1F4C-C814-418C-9A9F-BA8435F3A7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7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9427-15DD-4D07-8982-9C1489CAADD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B230-966F-4850-88A9-371BE6A9C2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9929-31EA-4CD3-9043-B8D40E205DB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16E6-B3B7-4C6B-B5A2-B462A06188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80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7325-89E3-4FBB-B53A-2357DAD074B2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EB43-1F75-453C-9750-01C5E8ED5C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24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D655-759A-4ADF-8AF4-D9C9C13AC0F5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224B-D214-481B-B034-8649D0ECA2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7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B01D-B31E-4D7E-9DA5-A01E7221D0C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1C06-752E-43BF-B285-5256709F45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643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4E5D-0FC8-456B-BA8C-CF27A5A39911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942B-0E2D-4A65-9E3C-37CCFB71C1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6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D027-871C-4D3B-AC60-58AF69FCF4E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AA56-E787-4EA7-BBDD-BF447F49E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DA44-B5BC-4F6E-B9EB-493AF330022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0A2B-20E5-463F-91E1-CCAFA2FDD3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5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E8E32-AA67-453D-905C-DAC7D851B6F8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5CCE-D41C-4D3A-95F1-3F692A9E55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5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A2C3-2078-45B8-A1B9-961F7324514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405E-FEF2-4170-8DE5-B94523F495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4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197-B2B8-4AE3-B9C7-C0C10B97D45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5E1C-579C-484B-A5F9-5511B778DA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6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7CEE-385C-4BCB-8C36-3C77DE80C3A1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64C3-4483-441F-9ECF-BF9523F199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-25034"/>
            <a:ext cx="4084959" cy="251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09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BAA0-F931-454D-BDB8-EA27DB366EF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F547-3ED3-4877-8813-93A0872421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84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15A9-C26B-4221-9BDA-E5770DED8A4F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2A54-28AB-4CBD-AE85-D6B5CEBBA7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3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C84B-708F-4FC6-9A94-7C6B039785F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666A-3640-402A-A4A5-103D7C7629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10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3CDE-F956-4FAA-8A7A-6BB3940F568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F171-F34F-4F42-8598-649887C9BC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1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04E2-E6CC-4CCE-99F5-ED0F5D8B6B5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C36C-C468-42B0-BD94-4B9E986CA6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204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BC20-8F1F-4165-AAD3-C1F8C80E4B83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1F2F-953C-480E-B4B2-21140B65F6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98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E825-F668-4975-A15B-C381B2D88EA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27EC-5632-4ECE-97AA-64A5B366F3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4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B57F-943B-4CC1-89EC-E963710BAF7A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17AF-DF4D-462D-BA7B-6C0DD3A4F5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23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B6AC-A601-46E4-84E8-2F43C903E044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991A-91DB-4150-B8D6-709E74DAD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5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506A-972D-4CDA-9DF6-B2AEDB4BF309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F604-9ACE-4E94-9EAB-C5A659249A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26E2-8D6F-4A05-9617-4D1A6AA6C90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8E73-B2D7-40E1-B80C-5464892213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98BF-F74E-4F43-87DA-49AAF7D6BDB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F0E9-659F-455C-A81C-2269189CBB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C5E7-3234-4F04-8814-4448DE34F497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4EDE-E7D3-410C-A6B4-1B6423950A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3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6E6F-855C-4A3A-B4F7-706FFD8A140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74E7-64DF-4217-BE9A-8FC36F50AC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169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5218-D4BB-4734-9BAB-74613531E69E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0CB8-E8CD-4F5D-BE3B-0AB3229F60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4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9652-A26E-4741-82DC-5082DD7C811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4B5A-311C-437D-8DBC-61330575B2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B18E9-D008-4B71-AF59-181F2FE6EE0D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08774-70DE-4546-8FBB-FEFB7A5968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951" r:id="rId8"/>
    <p:sldLayoutId id="2147483853" r:id="rId9"/>
    <p:sldLayoutId id="2147483854" r:id="rId10"/>
    <p:sldLayoutId id="2147483855" r:id="rId11"/>
    <p:sldLayoutId id="2147483856" r:id="rId12"/>
    <p:sldLayoutId id="2147483948" r:id="rId13"/>
    <p:sldLayoutId id="214748395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94C60-CB35-42A4-A0E2-F18D58252F4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03D5C-3723-4357-A33B-62344C99FC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945" r:id="rId8"/>
    <p:sldLayoutId id="2147483946" r:id="rId9"/>
    <p:sldLayoutId id="2147483864" r:id="rId10"/>
    <p:sldLayoutId id="2147483865" r:id="rId11"/>
    <p:sldLayoutId id="2147483866" r:id="rId12"/>
    <p:sldLayoutId id="2147483867" r:id="rId13"/>
    <p:sldLayoutId id="2147483955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99A21-56D6-4D07-90A1-38018C0B1D0C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0B7B9-68D4-479C-A0CA-FEDDA548D9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D9073-291F-44DE-BD36-1861129F9E2F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1434C-9A77-40A5-A46F-F13C0C9C53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F7966-2848-4F4E-8851-9FEFADBC3CC2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818FA5-B70E-4EE4-B771-E6E5464AA6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DC83B-D135-4562-939D-AF6713465A5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D4542-C1D9-4F7D-8879-01E2C4158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2FD79-D6FF-49F1-946E-3E8771A54C1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47C3B-CCE0-4297-8671-4F7479C7A8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7EB1D3-CCCD-4704-98C8-A177CC395FD6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1AD588-7C30-4685-9F5B-C09D4B7E42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735827-736E-4329-B1FD-251725782231}"/>
              </a:ext>
            </a:extLst>
          </p:cNvPr>
          <p:cNvSpPr txBox="1"/>
          <p:nvPr/>
        </p:nvSpPr>
        <p:spPr>
          <a:xfrm>
            <a:off x="1534886" y="4248835"/>
            <a:ext cx="6226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Projeto 6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 – Objetivos e Metas do PSOE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66059" y="5600700"/>
            <a:ext cx="516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Reunião do BCAST - São Paulo, 26/09/2018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295966" y="2168345"/>
            <a:ext cx="8550440" cy="3416723"/>
            <a:chOff x="838203" y="1952322"/>
            <a:chExt cx="10206175" cy="407834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3" y="2518220"/>
              <a:ext cx="2052111" cy="2896449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882021" y="2518220"/>
              <a:ext cx="2052111" cy="289644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Plano </a:t>
              </a:r>
              <a:r>
                <a:rPr lang="pt-BR" sz="1600" dirty="0" smtClean="0">
                  <a:solidFill>
                    <a:schemeClr val="tx1"/>
                  </a:solidFill>
                </a:rPr>
                <a:t>Estratégico/de Supervisão </a:t>
              </a:r>
              <a:r>
                <a:rPr lang="pt-BR" sz="1600" dirty="0">
                  <a:solidFill>
                    <a:schemeClr val="tx1"/>
                  </a:solidFill>
                </a:rPr>
                <a:t>da Segurança Operacional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3066796" y="3979111"/>
              <a:ext cx="680581" cy="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8765211" y="2183557"/>
              <a:ext cx="22791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Garantia da Segurança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765211" y="4399814"/>
              <a:ext cx="22791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Normatização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765211" y="5352265"/>
              <a:ext cx="2279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Promoção da Segurança Operacional</a:t>
              </a: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7429366" y="1952322"/>
              <a:ext cx="1135183" cy="801031"/>
              <a:chOff x="6736503" y="2799905"/>
              <a:chExt cx="1385019" cy="977326"/>
            </a:xfrm>
          </p:grpSpPr>
          <p:pic>
            <p:nvPicPr>
              <p:cNvPr id="21" name="Picture 8" descr="http://www.pd4pic.com/images800_/icon-free-check-list-moving-checklist-lists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6503" y="2833910"/>
                <a:ext cx="756169" cy="943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upo 21"/>
              <p:cNvGrpSpPr>
                <a:grpSpLocks noChangeAspect="1"/>
              </p:cNvGrpSpPr>
              <p:nvPr/>
            </p:nvGrpSpPr>
            <p:grpSpPr>
              <a:xfrm rot="17139031">
                <a:off x="7390982" y="2799905"/>
                <a:ext cx="730540" cy="730540"/>
                <a:chOff x="5607540" y="1665636"/>
                <a:chExt cx="2058390" cy="2058390"/>
              </a:xfrm>
            </p:grpSpPr>
            <p:pic>
              <p:nvPicPr>
                <p:cNvPr id="23" name="Picture 4" descr="http://plainicon.com/dboard/userprod/2921_4eb4c/prod_thumb/plainicon.com-57224-512px-431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607540" y="1665636"/>
                  <a:ext cx="2058390" cy="20583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https://d30y9cdsu7xlg0.cloudfront.net/png/143369-200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4468238">
                  <a:off x="6304994" y="1947375"/>
                  <a:ext cx="1077771" cy="10777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2" name="Picture 10" descr="https://cdn0.iconfinder.com/data/icons/simple-basic-i/32/17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086" y="5274727"/>
              <a:ext cx="1051745" cy="75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Image result for writing icon png black and whi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119" y="4133000"/>
              <a:ext cx="830328" cy="83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Divisa 13"/>
            <p:cNvSpPr/>
            <p:nvPr/>
          </p:nvSpPr>
          <p:spPr>
            <a:xfrm>
              <a:off x="6314874" y="2591447"/>
              <a:ext cx="604111" cy="2749987"/>
            </a:xfrm>
            <a:prstGeom prst="chevron">
              <a:avLst>
                <a:gd name="adj" fmla="val 77680"/>
              </a:avLst>
            </a:prstGeom>
            <a:solidFill>
              <a:schemeClr val="tx1">
                <a:lumMod val="50000"/>
                <a:lumOff val="50000"/>
              </a:schemeClr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761523" y="3186226"/>
              <a:ext cx="1580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Gerenciamento de Riscos</a:t>
              </a:r>
            </a:p>
          </p:txBody>
        </p:sp>
        <p:grpSp>
          <p:nvGrpSpPr>
            <p:cNvPr id="16" name="Grupo 15"/>
            <p:cNvGrpSpPr>
              <a:grpSpLocks noChangeAspect="1"/>
            </p:cNvGrpSpPr>
            <p:nvPr/>
          </p:nvGrpSpPr>
          <p:grpSpPr>
            <a:xfrm>
              <a:off x="7448114" y="3100083"/>
              <a:ext cx="1033625" cy="710416"/>
              <a:chOff x="6764055" y="4740078"/>
              <a:chExt cx="1737125" cy="1184733"/>
            </a:xfrm>
          </p:grpSpPr>
          <p:pic>
            <p:nvPicPr>
              <p:cNvPr id="17" name="Picture 8" descr="https://cdn3.iconfinder.com/data/icons/real-estate-icons-vol-2/48/81-51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65454" y="4828585"/>
                <a:ext cx="579341" cy="579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ttp://www.clker.com/cliparts/M/Q/8/m/N/Z/warning-sign-hi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9692" y="5383916"/>
                <a:ext cx="505157" cy="442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53136" y="4936079"/>
                <a:ext cx="1416017" cy="895673"/>
              </a:xfrm>
              <a:prstGeom prst="rect">
                <a:avLst/>
              </a:prstGeom>
            </p:spPr>
          </p:pic>
          <p:sp>
            <p:nvSpPr>
              <p:cNvPr id="20" name="Retângulo 19"/>
              <p:cNvSpPr/>
              <p:nvPr/>
            </p:nvSpPr>
            <p:spPr>
              <a:xfrm>
                <a:off x="6764055" y="4740078"/>
                <a:ext cx="1737125" cy="11847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5699943">
            <a:off x="3029468" y="1805461"/>
            <a:ext cx="753816" cy="760149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82049" y="1410019"/>
            <a:ext cx="2848187" cy="903184"/>
            <a:chOff x="249886" y="1451583"/>
            <a:chExt cx="1659396" cy="903184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9886" y="1451583"/>
              <a:ext cx="1659396" cy="903184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461325" y="1610787"/>
              <a:ext cx="123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latin typeface="+mn-lt"/>
                </a:rPr>
                <a:t>Plano de Segurança Operacional do Estado</a:t>
              </a:r>
              <a:endParaRPr lang="pt-BR" sz="1600" b="1" dirty="0">
                <a:latin typeface="+mn-lt"/>
              </a:endParaRPr>
            </a:p>
          </p:txBody>
        </p:sp>
      </p:grp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sz="4000" dirty="0" smtClean="0"/>
              <a:t>PSSO e o Plano de S.O. do Estado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1052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9973"/>
            <a:ext cx="8229600" cy="4266190"/>
          </a:xfrm>
        </p:spPr>
        <p:txBody>
          <a:bodyPr/>
          <a:lstStyle/>
          <a:p>
            <a:r>
              <a:rPr lang="pt-BR" sz="2400" dirty="0" smtClean="0"/>
              <a:t>Plano em desenvolvimento* pelo GT ANAC-COMAER, com o intuito de estabelecer objetivos, indicadores e metas de segurança operacional de alto nível para o sistema de aviação civil brasileiro.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dirty="0" smtClean="0"/>
              <a:t>Plano de Segurança Operacional do Estado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33474" y="6505436"/>
            <a:ext cx="707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* Em fase final de elaboração. É esperado que seja publicado no final do ano.</a:t>
            </a:r>
            <a:endParaRPr lang="pt-BR" sz="1200" b="1" dirty="0"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3744768"/>
            <a:ext cx="6877051" cy="7664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33474" y="4779818"/>
            <a:ext cx="7179253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Indicador 1: </a:t>
            </a:r>
            <a:r>
              <a:rPr lang="pt-BR" dirty="0">
                <a:latin typeface="+mn-lt"/>
              </a:rPr>
              <a:t>Média móvel </a:t>
            </a:r>
            <a:r>
              <a:rPr lang="pt-BR" dirty="0" smtClean="0">
                <a:latin typeface="+mn-lt"/>
              </a:rPr>
              <a:t>(5 anos) </a:t>
            </a:r>
            <a:r>
              <a:rPr lang="pt-BR" dirty="0">
                <a:latin typeface="+mn-lt"/>
              </a:rPr>
              <a:t>do número de </a:t>
            </a:r>
            <a:r>
              <a:rPr lang="pt-BR" b="1" dirty="0">
                <a:solidFill>
                  <a:schemeClr val="accent1"/>
                </a:solidFill>
                <a:latin typeface="+mn-lt"/>
              </a:rPr>
              <a:t>acidentes</a:t>
            </a:r>
            <a:r>
              <a:rPr lang="pt-BR" dirty="0">
                <a:latin typeface="+mn-lt"/>
              </a:rPr>
              <a:t> </a:t>
            </a:r>
            <a:r>
              <a:rPr lang="pt-BR" dirty="0" smtClean="0">
                <a:latin typeface="+mn-lt"/>
              </a:rPr>
              <a:t>anuais</a:t>
            </a:r>
          </a:p>
          <a:p>
            <a:endParaRPr lang="pt-BR" dirty="0">
              <a:latin typeface="+mn-lt"/>
            </a:endParaRPr>
          </a:p>
          <a:p>
            <a:r>
              <a:rPr lang="pt-BR" b="1" dirty="0" smtClean="0">
                <a:latin typeface="+mn-lt"/>
              </a:rPr>
              <a:t>Meta 1: </a:t>
            </a:r>
            <a:r>
              <a:rPr lang="pt-BR" dirty="0" smtClean="0">
                <a:latin typeface="+mn-lt"/>
              </a:rPr>
              <a:t>manter o Indicador 1 em patamar igual ou inferior ao respectivo indicador do conjunto de países do Grupo 1 da ICAO.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dirty="0" smtClean="0"/>
              <a:t>Plano de Segurança Operacional do Estado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1853623"/>
            <a:ext cx="6877051" cy="7664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133474" y="2888673"/>
            <a:ext cx="7179253" cy="14773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Indicador 2: </a:t>
            </a:r>
            <a:r>
              <a:rPr lang="pt-BR" dirty="0">
                <a:latin typeface="+mn-lt"/>
              </a:rPr>
              <a:t>Média móvel </a:t>
            </a:r>
            <a:r>
              <a:rPr lang="pt-BR" dirty="0" smtClean="0">
                <a:latin typeface="+mn-lt"/>
              </a:rPr>
              <a:t>(5 anos) </a:t>
            </a:r>
            <a:r>
              <a:rPr lang="pt-BR" dirty="0">
                <a:latin typeface="+mn-lt"/>
              </a:rPr>
              <a:t>do número de </a:t>
            </a:r>
            <a:r>
              <a:rPr lang="pt-BR" b="1" dirty="0">
                <a:solidFill>
                  <a:schemeClr val="accent1"/>
                </a:solidFill>
                <a:latin typeface="+mn-lt"/>
              </a:rPr>
              <a:t>acidentes </a:t>
            </a:r>
            <a:r>
              <a:rPr lang="pt-BR" b="1" dirty="0" smtClean="0">
                <a:solidFill>
                  <a:schemeClr val="accent1"/>
                </a:solidFill>
                <a:latin typeface="+mn-lt"/>
              </a:rPr>
              <a:t>com fatalidade </a:t>
            </a:r>
            <a:r>
              <a:rPr lang="pt-BR" dirty="0" smtClean="0">
                <a:latin typeface="+mn-lt"/>
              </a:rPr>
              <a:t>anuais</a:t>
            </a:r>
          </a:p>
          <a:p>
            <a:endParaRPr lang="pt-BR" dirty="0">
              <a:latin typeface="+mn-lt"/>
            </a:endParaRPr>
          </a:p>
          <a:p>
            <a:r>
              <a:rPr lang="pt-BR" b="1" dirty="0" smtClean="0">
                <a:latin typeface="+mn-lt"/>
              </a:rPr>
              <a:t>Meta 2: </a:t>
            </a:r>
            <a:r>
              <a:rPr lang="pt-BR" dirty="0" smtClean="0">
                <a:latin typeface="+mn-lt"/>
              </a:rPr>
              <a:t>manter o Indicador 1 em patamar igual ou inferior ao respectivo indicador do conjunto de países do Grupo 1 da ICAO.</a:t>
            </a:r>
            <a:endParaRPr lang="pt-BR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33474" y="4651919"/>
            <a:ext cx="7179253" cy="1477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Indicador 3: </a:t>
            </a:r>
            <a:r>
              <a:rPr lang="pt-BR" dirty="0">
                <a:latin typeface="+mn-lt"/>
              </a:rPr>
              <a:t>Número de </a:t>
            </a:r>
            <a:r>
              <a:rPr lang="pt-BR" b="1" dirty="0">
                <a:solidFill>
                  <a:schemeClr val="accent1"/>
                </a:solidFill>
                <a:latin typeface="+mn-lt"/>
              </a:rPr>
              <a:t>incidentes graves </a:t>
            </a:r>
            <a:r>
              <a:rPr lang="pt-BR" dirty="0">
                <a:latin typeface="+mn-lt"/>
              </a:rPr>
              <a:t>anuais ocorridos no transporte aéreo regular </a:t>
            </a:r>
            <a:r>
              <a:rPr lang="pt-BR" dirty="0" smtClean="0">
                <a:latin typeface="+mn-lt"/>
              </a:rPr>
              <a:t>brasileiro</a:t>
            </a:r>
          </a:p>
          <a:p>
            <a:endParaRPr lang="pt-BR" dirty="0">
              <a:latin typeface="+mn-lt"/>
            </a:endParaRPr>
          </a:p>
          <a:p>
            <a:r>
              <a:rPr lang="pt-BR" b="1" dirty="0" smtClean="0">
                <a:latin typeface="+mn-lt"/>
              </a:rPr>
              <a:t>Meta 2: </a:t>
            </a:r>
            <a:r>
              <a:rPr lang="pt-BR" dirty="0">
                <a:latin typeface="+mn-lt"/>
              </a:rPr>
              <a:t>manter o Indicador 3 em um patamar inferior à média móvel das taxas dos últimos 5 </a:t>
            </a:r>
            <a:r>
              <a:rPr lang="pt-BR" dirty="0" smtClean="0">
                <a:latin typeface="+mn-lt"/>
              </a:rPr>
              <a:t>anos.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1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dirty="0" smtClean="0"/>
              <a:t>Plano de Segurança Operacional do Estado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2784944"/>
            <a:ext cx="6877050" cy="6191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33474" y="3661749"/>
            <a:ext cx="66813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Falha do motor em voo (CSF-PP</a:t>
            </a:r>
            <a:r>
              <a:rPr lang="pt-BR" b="1" dirty="0" smtClean="0">
                <a:solidFill>
                  <a:schemeClr val="accent1"/>
                </a:solidFill>
                <a:latin typeface="+mj-lt"/>
              </a:rPr>
              <a:t>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Perda de controle no solo (LOC-G</a:t>
            </a:r>
            <a:r>
              <a:rPr lang="pt-BR" b="1" dirty="0" smtClean="0">
                <a:solidFill>
                  <a:schemeClr val="accent1"/>
                </a:solidFill>
                <a:latin typeface="+mj-lt"/>
              </a:rPr>
              <a:t>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Perda de controle em voo (LOC-I</a:t>
            </a:r>
            <a:r>
              <a:rPr lang="pt-BR" b="1" dirty="0" smtClean="0">
                <a:solidFill>
                  <a:schemeClr val="accent1"/>
                </a:solidFill>
                <a:latin typeface="+mj-lt"/>
              </a:rPr>
              <a:t>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Excursão de pista (RE</a:t>
            </a:r>
            <a:r>
              <a:rPr lang="pt-BR" b="1" dirty="0" smtClean="0">
                <a:solidFill>
                  <a:schemeClr val="accent1"/>
                </a:solidFill>
                <a:latin typeface="+mj-lt"/>
              </a:rPr>
              <a:t>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/>
                </a:solidFill>
                <a:latin typeface="+mj-lt"/>
              </a:rPr>
              <a:t>Colisão com Obstáculo Durante a Decolagem e Pouso (CTOL</a:t>
            </a:r>
            <a:r>
              <a:rPr lang="pt-BR" b="1" dirty="0" smtClean="0">
                <a:solidFill>
                  <a:schemeClr val="accent1"/>
                </a:solidFill>
                <a:latin typeface="+mj-lt"/>
              </a:rPr>
              <a:t>).</a:t>
            </a:r>
            <a:endParaRPr lang="pt-BR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95354" y="2323683"/>
            <a:ext cx="4261406" cy="778964"/>
            <a:chOff x="4395355" y="3323195"/>
            <a:chExt cx="4261406" cy="778964"/>
          </a:xfrm>
        </p:grpSpPr>
        <p:grpSp>
          <p:nvGrpSpPr>
            <p:cNvPr id="9" name="Grupo 8"/>
            <p:cNvGrpSpPr/>
            <p:nvPr/>
          </p:nvGrpSpPr>
          <p:grpSpPr>
            <a:xfrm>
              <a:off x="4895118" y="3323195"/>
              <a:ext cx="3761643" cy="509597"/>
              <a:chOff x="4763395" y="3394012"/>
              <a:chExt cx="3761643" cy="509597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733460">
                <a:off x="4763395" y="3485219"/>
                <a:ext cx="414904" cy="418390"/>
              </a:xfrm>
              <a:prstGeom prst="rect">
                <a:avLst/>
              </a:prstGeom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5217891" y="3394012"/>
                <a:ext cx="3307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ACIDENTES e INCIDENTES GRAVES*</a:t>
                </a:r>
                <a:endParaRPr lang="pt-BR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" name="Retângulo 9"/>
            <p:cNvSpPr/>
            <p:nvPr/>
          </p:nvSpPr>
          <p:spPr>
            <a:xfrm>
              <a:off x="4395355" y="3846132"/>
              <a:ext cx="999527" cy="25602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762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9973"/>
            <a:ext cx="8229600" cy="4266190"/>
          </a:xfrm>
        </p:spPr>
        <p:txBody>
          <a:bodyPr/>
          <a:lstStyle/>
          <a:p>
            <a:r>
              <a:rPr lang="pt-BR" sz="2800" b="1" dirty="0" smtClean="0"/>
              <a:t>Questão fundamental: </a:t>
            </a:r>
            <a:r>
              <a:rPr lang="pt-BR" sz="2800" dirty="0" smtClean="0">
                <a:solidFill>
                  <a:schemeClr val="accent1"/>
                </a:solidFill>
              </a:rPr>
              <a:t>como a aviação comercial pode contribuir para o alcance destes objetivos?</a:t>
            </a:r>
          </a:p>
          <a:p>
            <a:r>
              <a:rPr lang="pt-BR" sz="2800" dirty="0" smtClean="0"/>
              <a:t>Quais iniciativas podem ser implementadas para que se caminhe no sentido de diminuir a taxa de ocorrências no segmento?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dirty="0" smtClean="0"/>
              <a:t>O Segmento da Aviação Comercial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dirty="0" smtClean="0"/>
              <a:t>O que é esperado?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43977"/>
            <a:ext cx="8229600" cy="4266190"/>
          </a:xfrm>
        </p:spPr>
        <p:txBody>
          <a:bodyPr/>
          <a:lstStyle/>
          <a:p>
            <a:r>
              <a:rPr lang="pt-BR" sz="2800" b="1" dirty="0" smtClean="0"/>
              <a:t>Desafio </a:t>
            </a:r>
            <a:r>
              <a:rPr lang="pt-BR" sz="1600" b="1" dirty="0" smtClean="0"/>
              <a:t>(principalmente para os demais grupos do BAST)</a:t>
            </a:r>
            <a:r>
              <a:rPr lang="pt-BR" sz="2800" b="1" dirty="0" smtClean="0"/>
              <a:t>:</a:t>
            </a:r>
            <a:r>
              <a:rPr lang="pt-BR" sz="2800" dirty="0" smtClean="0"/>
              <a:t> utilizar uma metodologia estruturada de análise que indique os principais fatores que levam à ocorrência de acidentes no segmento.</a:t>
            </a:r>
          </a:p>
          <a:p>
            <a:r>
              <a:rPr lang="pt-BR" sz="2800" b="1" dirty="0" smtClean="0"/>
              <a:t>Objetivo: </a:t>
            </a:r>
            <a:r>
              <a:rPr lang="pt-BR" sz="2800" dirty="0" smtClean="0"/>
              <a:t>propor iniciativas de melhoria da Segurança Operacional que levem à redução dos acidentes no segmento </a:t>
            </a:r>
            <a:r>
              <a:rPr lang="pt-BR" sz="1800" dirty="0" smtClean="0"/>
              <a:t>(treinamento, tecnologia e/ou regulação)</a:t>
            </a:r>
            <a:r>
              <a:rPr lang="pt-BR" sz="2800" dirty="0" smtClean="0"/>
              <a:t>.</a:t>
            </a:r>
          </a:p>
          <a:p>
            <a:r>
              <a:rPr lang="pt-BR" sz="2800" b="1" dirty="0" smtClean="0"/>
              <a:t>Benefícios: </a:t>
            </a:r>
            <a:r>
              <a:rPr lang="pt-BR" sz="2800" dirty="0" smtClean="0"/>
              <a:t>canalizar esforços em iniciativas </a:t>
            </a:r>
            <a:r>
              <a:rPr lang="pt-BR" sz="2800" dirty="0" smtClean="0"/>
              <a:t>prioritárias por parte da ANAC, </a:t>
            </a:r>
            <a:r>
              <a:rPr lang="pt-BR" sz="2800" dirty="0" smtClean="0"/>
              <a:t>transmitir à comunidade aeronáutica as principais iniciativas de segurança para o segmento.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87" y="1256753"/>
            <a:ext cx="448109" cy="4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56164" y="274638"/>
            <a:ext cx="6130636" cy="1143000"/>
          </a:xfrm>
        </p:spPr>
        <p:txBody>
          <a:bodyPr/>
          <a:lstStyle/>
          <a:p>
            <a:r>
              <a:rPr lang="pt-BR" dirty="0" smtClean="0"/>
              <a:t>Como fazer?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3369252" y="2284701"/>
            <a:ext cx="2660073" cy="2444461"/>
            <a:chOff x="2556164" y="2056101"/>
            <a:chExt cx="2660073" cy="244446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56164" y="2357437"/>
              <a:ext cx="2143125" cy="2143125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95355" y="2056101"/>
              <a:ext cx="820882" cy="820882"/>
            </a:xfrm>
            <a:prstGeom prst="rect">
              <a:avLst/>
            </a:prstGeom>
          </p:spPr>
        </p:pic>
      </p:grpSp>
      <p:sp>
        <p:nvSpPr>
          <p:cNvPr id="6" name="CaixaDeTexto 5"/>
          <p:cNvSpPr txBox="1"/>
          <p:nvPr/>
        </p:nvSpPr>
        <p:spPr>
          <a:xfrm>
            <a:off x="1479405" y="5322377"/>
            <a:ext cx="592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335885"/>
                </a:solidFill>
                <a:latin typeface="+mn-lt"/>
              </a:rPr>
              <a:t>Ideias? Propostas?</a:t>
            </a:r>
            <a:endParaRPr lang="pt-BR" sz="3600" b="1" dirty="0">
              <a:solidFill>
                <a:srgbClr val="33588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E735827-736E-4329-B1FD-251725782231}"/>
              </a:ext>
            </a:extLst>
          </p:cNvPr>
          <p:cNvSpPr txBox="1"/>
          <p:nvPr/>
        </p:nvSpPr>
        <p:spPr>
          <a:xfrm>
            <a:off x="1534886" y="4394308"/>
            <a:ext cx="6226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Projeto 6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Objetivos e Metas do PSOE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 xmlns="9c74c564-014a-46b7-abbc-8866c633f207">4ZQKSQV5M6MN-2043567395-96</_dlc_DocId>
    <_dlc_DocIdUrl xmlns="9c74c564-014a-46b7-abbc-8866c633f207">
      <Url>http://spfrj1203:8180/PWA/PSOE - Projeto 6 - Metas e Objetivos PSSO/_layouts/15/DocIdRedir.aspx?ID=4ZQKSQV5M6MN-2043567395-96</Url>
      <Description>4ZQKSQV5M6MN-2043567395-96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D4E1C0A4C3C746BBED35C0AFF8E449" ma:contentTypeVersion="0" ma:contentTypeDescription="Crie um novo documento." ma:contentTypeScope="" ma:versionID="9cb0e6476afc8f91908430114d2d14b7">
  <xsd:schema xmlns:xsd="http://www.w3.org/2001/XMLSchema" xmlns:xs="http://www.w3.org/2001/XMLSchema" xmlns:p="http://schemas.microsoft.com/office/2006/metadata/properties" xmlns:ns2="9c74c564-014a-46b7-abbc-8866c633f207" targetNamespace="http://schemas.microsoft.com/office/2006/metadata/properties" ma:root="true" ma:fieldsID="424dede2b535f569d2a4ff5373181827" ns2:_="">
    <xsd:import namespace="9c74c564-014a-46b7-abbc-8866c633f20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4c564-014a-46b7-abbc-8866c633f2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62B02-E611-4976-A92E-8643FAFF3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6A3B9-A8DC-419E-B434-9B58E00212E7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9c74c564-014a-46b7-abbc-8866c633f207"/>
  </ds:schemaRefs>
</ds:datastoreItem>
</file>

<file path=customXml/itemProps3.xml><?xml version="1.0" encoding="utf-8"?>
<ds:datastoreItem xmlns:ds="http://schemas.openxmlformats.org/officeDocument/2006/customXml" ds:itemID="{5BA86EC0-23D2-4FB2-A0F6-B6E15E286F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37C88D0-7B19-49E6-B37B-4B40784D1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74c564-014a-46b7-abbc-8866c633f2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26409</TotalTime>
  <Words>416</Words>
  <Application>Microsoft Office PowerPoint</Application>
  <PresentationFormat>Apresentação na tela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Arial</vt:lpstr>
      <vt:lpstr>Calibri</vt:lpstr>
      <vt:lpstr>Times</vt:lpstr>
      <vt:lpstr>Wingdings</vt:lpstr>
      <vt:lpstr>anac2</vt:lpstr>
      <vt:lpstr>anac1</vt:lpstr>
      <vt:lpstr>1_anac1</vt:lpstr>
      <vt:lpstr>2_anac1</vt:lpstr>
      <vt:lpstr>3_anac1</vt:lpstr>
      <vt:lpstr>4_anac1</vt:lpstr>
      <vt:lpstr>5_anac1</vt:lpstr>
      <vt:lpstr>6_anac1</vt:lpstr>
      <vt:lpstr>Apresentação do PowerPoint</vt:lpstr>
      <vt:lpstr>PSSO e o Plano de S.O. do Estado</vt:lpstr>
      <vt:lpstr>Plano de Segurança Operacional do Estado</vt:lpstr>
      <vt:lpstr>Plano de Segurança Operacional do Estado</vt:lpstr>
      <vt:lpstr>Plano de Segurança Operacional do Estado</vt:lpstr>
      <vt:lpstr>O Segmento da Aviação Comercial</vt:lpstr>
      <vt:lpstr>O que é esperado?</vt:lpstr>
      <vt:lpstr>Como fazer?</vt:lpstr>
      <vt:lpstr>Apresentação do PowerPoint</vt:lpstr>
    </vt:vector>
  </TitlesOfParts>
  <Company>Escola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Neverton Alves de Novais</cp:lastModifiedBy>
  <cp:revision>698</cp:revision>
  <cp:lastPrinted>2017-08-02T02:32:30Z</cp:lastPrinted>
  <dcterms:created xsi:type="dcterms:W3CDTF">2011-03-17T17:31:18Z</dcterms:created>
  <dcterms:modified xsi:type="dcterms:W3CDTF">2018-09-25T20:32:04Z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0x01010099D4E1C0A4C3C746BBED35C0AFF8E449</vt:lpwstr>
  </property>
  <property fmtid="{D5CDD505-2E9C-101B-9397-08002B2CF9AE}" pid="3" name="_dlc_DocIdItemGuid">
    <vt:lpwstr>c28fd786-fe77-4513-b137-23055c363c1b</vt:lpwstr>
  </property>
</Properties>
</file>