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57" r:id="rId3"/>
    <p:sldId id="284" r:id="rId4"/>
    <p:sldId id="290" r:id="rId5"/>
    <p:sldId id="291" r:id="rId6"/>
    <p:sldId id="286" r:id="rId7"/>
    <p:sldId id="280" r:id="rId8"/>
    <p:sldId id="28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1"/>
    <a:srgbClr val="109C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DD0A7-82F4-4BCE-A768-D7E9E0C97AC1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21A3E-4E56-4BB7-8E99-B2776BCD1B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438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86967"/>
            <a:ext cx="7772400" cy="1470025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9C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107503" y="51293"/>
            <a:ext cx="3525425" cy="1649515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107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26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71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95120" cy="850106"/>
          </a:xfrm>
        </p:spPr>
        <p:txBody>
          <a:bodyPr/>
          <a:lstStyle>
            <a:lvl1pPr>
              <a:defRPr b="1">
                <a:solidFill>
                  <a:srgbClr val="109C1D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552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  <a:lvl2pPr>
              <a:defRPr>
                <a:solidFill>
                  <a:srgbClr val="376091"/>
                </a:solidFill>
              </a:defRPr>
            </a:lvl2pPr>
            <a:lvl3pPr>
              <a:defRPr>
                <a:solidFill>
                  <a:srgbClr val="376091"/>
                </a:solidFill>
              </a:defRPr>
            </a:lvl3pPr>
            <a:lvl4pPr>
              <a:defRPr>
                <a:solidFill>
                  <a:srgbClr val="376091"/>
                </a:solidFill>
              </a:defRPr>
            </a:lvl4pPr>
            <a:lvl5pPr>
              <a:defRPr>
                <a:solidFill>
                  <a:srgbClr val="37609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6804248" y="-27383"/>
            <a:ext cx="2322190" cy="1086532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1059149"/>
            <a:ext cx="9144000" cy="0"/>
          </a:xfrm>
          <a:prstGeom prst="line">
            <a:avLst/>
          </a:prstGeom>
          <a:ln w="22225">
            <a:solidFill>
              <a:srgbClr val="109C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35496" y="6309320"/>
            <a:ext cx="241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109C1D"/>
                </a:solidFill>
              </a:rPr>
              <a:t>GT-MAC</a:t>
            </a:r>
            <a:endParaRPr lang="en-US" sz="2400" b="1" i="1" dirty="0">
              <a:solidFill>
                <a:srgbClr val="109C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04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909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13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08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19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26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35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57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60D0-D080-4946-97B0-C0D9153A1087}" type="datetimeFigureOut">
              <a:rPr lang="pt-BR" smtClean="0"/>
              <a:t>20/09/2018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84C71-44AF-4E61-B2C8-B9253E3F9B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78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2249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GT </a:t>
            </a: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Collision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#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972024"/>
            <a:ext cx="6400800" cy="1473200"/>
          </a:xfrm>
        </p:spPr>
        <p:txBody>
          <a:bodyPr>
            <a:normAutofit lnSpcReduction="10000"/>
          </a:bodyPr>
          <a:lstStyle/>
          <a:p>
            <a:endParaRPr lang="pt-B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Setembro </a:t>
            </a: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2018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9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Atividades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1124744"/>
            <a:ext cx="7408333" cy="475252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Reuniões:</a:t>
            </a:r>
          </a:p>
          <a:p>
            <a:pPr>
              <a:lnSpc>
                <a:spcPct val="150000"/>
              </a:lnSpc>
            </a:pP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23/01/18 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– 32ª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reunião do GT MAC – 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SRPV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– SP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15/03/18 - 33ª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reunião do GT MAC – ABEAR – 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SP;</a:t>
            </a:r>
          </a:p>
          <a:p>
            <a:pPr>
              <a:lnSpc>
                <a:spcPct val="150000"/>
              </a:lnSpc>
            </a:pP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04/05/18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34ª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reunião do GT MAC – ABEAR – 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SP;</a:t>
            </a:r>
          </a:p>
          <a:p>
            <a:pPr>
              <a:lnSpc>
                <a:spcPct val="150000"/>
              </a:lnSpc>
            </a:pP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08/06/18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35ª </a:t>
            </a: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reunião do GT MAC – ABEAR – </a:t>
            </a:r>
            <a:r>
              <a:rPr lang="pt-BR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SP.</a:t>
            </a:r>
          </a:p>
          <a:p>
            <a:pPr>
              <a:lnSpc>
                <a:spcPct val="150000"/>
              </a:lnSpc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Enhancements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392488"/>
          </a:xfr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/>
              <a:t>Elegibilidade de ações a Safety </a:t>
            </a:r>
            <a:r>
              <a:rPr lang="pt-BR" sz="2000" b="1" dirty="0" err="1"/>
              <a:t>Enhancements</a:t>
            </a:r>
            <a:r>
              <a:rPr lang="pt-BR" sz="2000" b="1" dirty="0"/>
              <a:t> </a:t>
            </a:r>
            <a:r>
              <a:rPr lang="pt-BR" sz="2000" b="1" dirty="0" smtClean="0"/>
              <a:t>:</a:t>
            </a:r>
            <a:endParaRPr lang="pt-BR" sz="2000" b="1" dirty="0"/>
          </a:p>
          <a:p>
            <a:pPr lvl="1">
              <a:lnSpc>
                <a:spcPct val="150000"/>
              </a:lnSpc>
            </a:pPr>
            <a:r>
              <a:rPr lang="pt-BR" sz="1800" dirty="0"/>
              <a:t>Metodologia de classificação de eventos de TCAS RA e envio à </a:t>
            </a:r>
            <a:r>
              <a:rPr lang="pt-BR" sz="1800" dirty="0" smtClean="0"/>
              <a:t>ASEGCEA</a:t>
            </a:r>
          </a:p>
          <a:p>
            <a:pPr lvl="1">
              <a:lnSpc>
                <a:spcPct val="150000"/>
              </a:lnSpc>
            </a:pPr>
            <a:r>
              <a:rPr lang="pt-BR" sz="1800" dirty="0" err="1"/>
              <a:t>Call</a:t>
            </a:r>
            <a:r>
              <a:rPr lang="pt-BR" sz="1800" dirty="0"/>
              <a:t> </a:t>
            </a:r>
            <a:r>
              <a:rPr lang="pt-BR" sz="1800" dirty="0" err="1"/>
              <a:t>sign</a:t>
            </a:r>
            <a:r>
              <a:rPr lang="pt-BR" sz="1800" dirty="0"/>
              <a:t> </a:t>
            </a:r>
            <a:r>
              <a:rPr lang="pt-BR" sz="1800" dirty="0" err="1"/>
              <a:t>confusion</a:t>
            </a:r>
            <a:r>
              <a:rPr lang="pt-BR" sz="1800" dirty="0"/>
              <a:t> </a:t>
            </a:r>
            <a:r>
              <a:rPr lang="pt-BR" sz="1800" dirty="0" err="1"/>
              <a:t>rules</a:t>
            </a:r>
            <a:r>
              <a:rPr lang="pt-BR" sz="1800" dirty="0"/>
              <a:t> e sistema de validação de número de voos;</a:t>
            </a:r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Melhores </a:t>
            </a:r>
            <a:r>
              <a:rPr lang="pt-BR" sz="1800" dirty="0"/>
              <a:t>práticas de design do espaço aéreo</a:t>
            </a:r>
          </a:p>
          <a:p>
            <a:pPr lvl="2">
              <a:lnSpc>
                <a:spcPct val="150000"/>
              </a:lnSpc>
            </a:pPr>
            <a:r>
              <a:rPr lang="pt-BR" sz="1400" dirty="0"/>
              <a:t>Diminuição do número de cruzamentos nas terminais;</a:t>
            </a:r>
            <a:endParaRPr lang="pt-BR" sz="2000" dirty="0"/>
          </a:p>
          <a:p>
            <a:pPr lvl="2">
              <a:lnSpc>
                <a:spcPct val="150000"/>
              </a:lnSpc>
            </a:pPr>
            <a:r>
              <a:rPr lang="pt-BR" sz="1400" dirty="0"/>
              <a:t>Evitar </a:t>
            </a:r>
            <a:r>
              <a:rPr lang="pt-BR" sz="1400" dirty="0" err="1"/>
              <a:t>STARs</a:t>
            </a:r>
            <a:r>
              <a:rPr lang="pt-BR" sz="1400" dirty="0"/>
              <a:t> fechadas deslocadas;</a:t>
            </a:r>
            <a:endParaRPr lang="pt-BR" sz="2000" dirty="0"/>
          </a:p>
          <a:p>
            <a:pPr lvl="2">
              <a:lnSpc>
                <a:spcPct val="150000"/>
              </a:lnSpc>
            </a:pPr>
            <a:r>
              <a:rPr lang="pt-BR" sz="1400" dirty="0"/>
              <a:t>Evitar, sempre que possível, restrições nos níveis 100 e 110;</a:t>
            </a:r>
            <a:endParaRPr lang="pt-BR" sz="2000" dirty="0"/>
          </a:p>
          <a:p>
            <a:pPr lvl="1">
              <a:lnSpc>
                <a:spcPct val="150000"/>
              </a:lnSpc>
            </a:pPr>
            <a:endParaRPr lang="pt-BR" sz="1800" dirty="0"/>
          </a:p>
          <a:p>
            <a:pPr lvl="1">
              <a:lnSpc>
                <a:spcPct val="150000"/>
              </a:lnSpc>
            </a:pPr>
            <a:endParaRPr lang="pt-BR" sz="1800" dirty="0"/>
          </a:p>
          <a:p>
            <a:pPr lvl="1">
              <a:lnSpc>
                <a:spcPct val="150000"/>
              </a:lnSpc>
            </a:pPr>
            <a:endParaRPr lang="pt-BR" sz="11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www.daymondjohnssuccessformula.com/wp-content/uploads/2016/01/3-lessons-to-learn-from-neg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3" r="64216"/>
          <a:stretch/>
        </p:blipFill>
        <p:spPr bwMode="auto">
          <a:xfrm>
            <a:off x="7668344" y="1944128"/>
            <a:ext cx="475994" cy="50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daymondjohnssuccessformula.com/wp-content/uploads/2016/01/3-lessons-to-learn-from-ne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35" r="35719"/>
          <a:stretch/>
        </p:blipFill>
        <p:spPr bwMode="auto">
          <a:xfrm>
            <a:off x="5220072" y="2898411"/>
            <a:ext cx="478959" cy="50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www.daymondjohnssuccessformula.com/wp-content/uploads/2016/01/3-lessons-to-learn-from-ne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35" r="35719"/>
          <a:stretch/>
        </p:blipFill>
        <p:spPr bwMode="auto">
          <a:xfrm>
            <a:off x="7294656" y="2434536"/>
            <a:ext cx="478959" cy="50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8537">
            <a:off x="5042929" y="5098186"/>
            <a:ext cx="4792663" cy="6853237"/>
          </a:xfrm>
          <a:prstGeom prst="rect">
            <a:avLst/>
          </a:prstGeom>
          <a:noFill/>
          <a:ln w="9525">
            <a:solidFill>
              <a:srgbClr val="37609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69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1"/>
          <p:cNvSpPr>
            <a:spLocks noGrp="1"/>
          </p:cNvSpPr>
          <p:nvPr>
            <p:ph idx="1"/>
          </p:nvPr>
        </p:nvSpPr>
        <p:spPr>
          <a:xfrm>
            <a:off x="66560" y="1196752"/>
            <a:ext cx="9001000" cy="504056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Estudo para consolidação das regras de segurança para escolha da numeração de voos;</a:t>
            </a:r>
          </a:p>
          <a:p>
            <a:pPr>
              <a:lnSpc>
                <a:spcPct val="160000"/>
              </a:lnSpc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Dentro de uma janela de 30 min em uma mesma terminal, a hierarquia de regras será:</a:t>
            </a:r>
          </a:p>
          <a:p>
            <a:pPr marL="800100" lvl="1" indent="-342900">
              <a:lnSpc>
                <a:spcPct val="160000"/>
              </a:lnSpc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Voos não devem ter o mesmo número (regra hard);</a:t>
            </a:r>
          </a:p>
          <a:p>
            <a:pPr marL="800100" lvl="1" indent="-342900">
              <a:lnSpc>
                <a:spcPct val="160000"/>
              </a:lnSpc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Os dois últimos dígitos não devem se repetir entre os voos (regra soft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800100" lvl="1" indent="-342900">
              <a:lnSpc>
                <a:spcPct val="160000"/>
              </a:lnSpc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deve haver repetição de 3 dígitos entre os voos em qualquer ordem (regra soft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Obs.: as regras soft podem ser flexíveis caso a restrição imposta inviabilize a atribuição de novos números. Esta flexibilização será feita da regra de mais baixa hierarquia para a mais alta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60000"/>
              </a:lnSpc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Serão efetuados testes simulados sobre o impacto das regras utilizando os treinamentos dos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ATCOs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no simulador do ICEA.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endParaRPr lang="pt-BR" sz="1800" dirty="0"/>
          </a:p>
          <a:p>
            <a:pPr>
              <a:lnSpc>
                <a:spcPct val="16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392488"/>
          </a:xfr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/>
              <a:t>Testes simulados no ICEA:</a:t>
            </a:r>
            <a:endParaRPr lang="pt-BR" sz="2000" b="1" dirty="0"/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Amostragem: 100% dos </a:t>
            </a:r>
            <a:r>
              <a:rPr lang="pt-BR" sz="1800" dirty="0" err="1" smtClean="0"/>
              <a:t>ATCOs</a:t>
            </a:r>
            <a:r>
              <a:rPr lang="pt-BR" sz="1800" dirty="0" smtClean="0"/>
              <a:t> do APP-SP:</a:t>
            </a:r>
          </a:p>
          <a:p>
            <a:pPr lvl="2">
              <a:lnSpc>
                <a:spcPct val="150000"/>
              </a:lnSpc>
            </a:pPr>
            <a:r>
              <a:rPr lang="pt-BR" sz="1400" dirty="0" smtClean="0"/>
              <a:t>Cad</a:t>
            </a:r>
            <a:r>
              <a:rPr lang="pt-BR" sz="1400" dirty="0" smtClean="0"/>
              <a:t>a ATCO terá 3 experiências com a malha com as regras aplicadas e outras 3 com a malha do grupo de controle;</a:t>
            </a:r>
          </a:p>
          <a:p>
            <a:pPr lvl="2">
              <a:lnSpc>
                <a:spcPct val="150000"/>
              </a:lnSpc>
            </a:pPr>
            <a:r>
              <a:rPr lang="pt-BR" sz="1400" dirty="0" smtClean="0"/>
              <a:t>Finalização até </a:t>
            </a:r>
            <a:r>
              <a:rPr lang="pt-BR" sz="1400" dirty="0" err="1" smtClean="0"/>
              <a:t>nov</a:t>
            </a:r>
            <a:r>
              <a:rPr lang="pt-BR" sz="1400" dirty="0" smtClean="0"/>
              <a:t>/2018, com o preenchimento de mais de 1200 questionários . </a:t>
            </a:r>
            <a:endParaRPr lang="pt-BR" sz="1400" dirty="0" smtClean="0"/>
          </a:p>
          <a:p>
            <a:pPr lvl="1">
              <a:lnSpc>
                <a:spcPct val="150000"/>
              </a:lnSpc>
            </a:pPr>
            <a:r>
              <a:rPr lang="pt-BR" sz="1800" dirty="0" smtClean="0"/>
              <a:t>Resultados preliminares das primeiras semanas indicaram uma redução de 50% do redução de conflitos de </a:t>
            </a:r>
            <a:r>
              <a:rPr lang="pt-BR" sz="1800" dirty="0" err="1" smtClean="0"/>
              <a:t>Call</a:t>
            </a:r>
            <a:r>
              <a:rPr lang="pt-BR" sz="1800" dirty="0" smtClean="0"/>
              <a:t> </a:t>
            </a:r>
            <a:r>
              <a:rPr lang="pt-BR" sz="1800" dirty="0" err="1" smtClean="0"/>
              <a:t>Sign</a:t>
            </a:r>
            <a:r>
              <a:rPr lang="pt-BR" sz="1800" dirty="0" smtClean="0"/>
              <a:t> com a aplicação das regras propostas pelo GT.</a:t>
            </a:r>
            <a:endParaRPr lang="pt-BR" sz="2000" dirty="0"/>
          </a:p>
          <a:p>
            <a:pPr lvl="1">
              <a:lnSpc>
                <a:spcPct val="150000"/>
              </a:lnSpc>
            </a:pPr>
            <a:endParaRPr lang="pt-BR" sz="1800" dirty="0"/>
          </a:p>
          <a:p>
            <a:pPr lvl="1">
              <a:lnSpc>
                <a:spcPct val="150000"/>
              </a:lnSpc>
            </a:pPr>
            <a:endParaRPr lang="pt-BR" sz="1800" dirty="0"/>
          </a:p>
          <a:p>
            <a:pPr lvl="1">
              <a:lnSpc>
                <a:spcPct val="150000"/>
              </a:lnSpc>
            </a:pPr>
            <a:endParaRPr lang="pt-BR" sz="11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6995120" cy="850106"/>
          </a:xfrm>
        </p:spPr>
        <p:txBody>
          <a:bodyPr>
            <a:normAutofit/>
          </a:bodyPr>
          <a:lstStyle/>
          <a:p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6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Próximos passos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1" cy="4392488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Compilação dos dados da pesquisa junto ao ICEA;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Identificação de possíveis ajustes nas regras para seleção de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Acompanhamento da implementação do SE 01;</a:t>
            </a:r>
          </a:p>
          <a:p>
            <a:pPr>
              <a:lnSpc>
                <a:spcPct val="140000"/>
              </a:lnSpc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Análise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crítica do ACAS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Bulletin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23.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060848"/>
            <a:ext cx="5272023" cy="289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43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sz="3600" dirty="0" smtClean="0"/>
          </a:p>
          <a:p>
            <a:pPr marL="0" indent="0" algn="ctr">
              <a:buNone/>
            </a:pPr>
            <a:r>
              <a:rPr lang="pt-BR" sz="3600" dirty="0" smtClean="0"/>
              <a:t>Obrigado</a:t>
            </a:r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marL="2148840" lvl="7" indent="0">
              <a:buNone/>
            </a:pPr>
            <a:endParaRPr lang="pt-BR" sz="800" u="sng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4604</TotalTime>
  <Words>375</Words>
  <Application>Microsoft Office PowerPoint</Application>
  <PresentationFormat>Apresentação na tela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GT Mid Air Collision  Follow up #12</vt:lpstr>
      <vt:lpstr>Atividades</vt:lpstr>
      <vt:lpstr>Safety Enhancements</vt:lpstr>
      <vt:lpstr>Call Sign Confusion</vt:lpstr>
      <vt:lpstr>Call Sign Confusion</vt:lpstr>
      <vt:lpstr>Próximos passos</vt:lpstr>
      <vt:lpstr>Apresentação do PowerPoint</vt:lpstr>
      <vt:lpstr>Apresentação do PowerPoint</vt:lpstr>
    </vt:vector>
  </TitlesOfParts>
  <Company>Gol Linhas Aereas Inteligentes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 Mid Air Collision</dc:title>
  <dc:creator>Guzzo_ Dan Guzzo Comite</dc:creator>
  <cp:lastModifiedBy>Guzzo_ Dan Guzzo Comite</cp:lastModifiedBy>
  <cp:revision>132</cp:revision>
  <dcterms:created xsi:type="dcterms:W3CDTF">2014-12-04T02:20:22Z</dcterms:created>
  <dcterms:modified xsi:type="dcterms:W3CDTF">2018-09-20T15:08:35Z</dcterms:modified>
</cp:coreProperties>
</file>