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5" r:id="rId1"/>
  </p:sldMasterIdLst>
  <p:notesMasterIdLst>
    <p:notesMasterId r:id="rId10"/>
  </p:notesMasterIdLst>
  <p:handoutMasterIdLst>
    <p:handoutMasterId r:id="rId11"/>
  </p:handoutMasterIdLst>
  <p:sldIdLst>
    <p:sldId id="570" r:id="rId2"/>
    <p:sldId id="694" r:id="rId3"/>
    <p:sldId id="724" r:id="rId4"/>
    <p:sldId id="740" r:id="rId5"/>
    <p:sldId id="737" r:id="rId6"/>
    <p:sldId id="738" r:id="rId7"/>
    <p:sldId id="741" r:id="rId8"/>
    <p:sldId id="743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bio Rabbani" initials="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E90"/>
    <a:srgbClr val="0063B4"/>
    <a:srgbClr val="FFB9B9"/>
    <a:srgbClr val="FF9999"/>
    <a:srgbClr val="75C5F0"/>
    <a:srgbClr val="CB5801"/>
    <a:srgbClr val="00B050"/>
    <a:srgbClr val="0093DD"/>
    <a:srgbClr val="FF99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55" autoAdjust="0"/>
    <p:restoredTop sz="94780" autoAdjust="0"/>
  </p:normalViewPr>
  <p:slideViewPr>
    <p:cSldViewPr>
      <p:cViewPr varScale="1">
        <p:scale>
          <a:sx n="71" d="100"/>
          <a:sy n="71" d="100"/>
        </p:scale>
        <p:origin x="121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3210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81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4E8D7E-DA7A-407E-A736-E8645AB7612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0732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2A62F6-21C6-40A8-87D2-0DAD90E4278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4154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2A62F6-21C6-40A8-87D2-0DAD90E4278D}" type="slidenum">
              <a:rPr lang="pt-BR" smtClean="0"/>
              <a:pPr>
                <a:defRPr/>
              </a:pPr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1953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2A62F6-21C6-40A8-87D2-0DAD90E4278D}" type="slidenum">
              <a:rPr lang="pt-BR" smtClean="0"/>
              <a:pPr>
                <a:defRPr/>
              </a:pPr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674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2A62F6-21C6-40A8-87D2-0DAD90E4278D}" type="slidenum">
              <a:rPr lang="pt-BR" smtClean="0"/>
              <a:pPr>
                <a:defRPr/>
              </a:pPr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886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2A62F6-21C6-40A8-87D2-0DAD90E4278D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0031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2A62F6-21C6-40A8-87D2-0DAD90E4278D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6692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2A62F6-21C6-40A8-87D2-0DAD90E4278D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3705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2A62F6-21C6-40A8-87D2-0DAD90E4278D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9169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0AC85-98A5-4C34-B6BC-DAB5C20BD49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US"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4E90"/>
                </a:solidFill>
              </a:defRPr>
            </a:lvl1pPr>
            <a:lvl2pPr>
              <a:defRPr>
                <a:solidFill>
                  <a:srgbClr val="004E90"/>
                </a:solidFill>
              </a:defRPr>
            </a:lvl2pPr>
            <a:lvl3pPr>
              <a:defRPr>
                <a:solidFill>
                  <a:srgbClr val="004E90"/>
                </a:solidFill>
              </a:defRPr>
            </a:lvl3pPr>
            <a:lvl4pPr>
              <a:defRPr>
                <a:solidFill>
                  <a:srgbClr val="0093D2"/>
                </a:solidFill>
              </a:defRPr>
            </a:lvl4pPr>
            <a:lvl5pPr>
              <a:defRPr>
                <a:solidFill>
                  <a:srgbClr val="0093D2"/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Espaço Reservado para Número de Slide 1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472238"/>
            <a:ext cx="2133600" cy="365125"/>
          </a:xfrm>
        </p:spPr>
        <p:txBody>
          <a:bodyPr/>
          <a:lstStyle/>
          <a:p>
            <a:pPr>
              <a:defRPr/>
            </a:pPr>
            <a:fld id="{BCE70CD3-0B7A-449F-B970-4FE9821726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86975-B2E1-4FAF-8161-DA1341DDB2B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665E8A-1D71-4E7A-95E8-D218987BD13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6DD76-E75A-4770-B761-E722E7BC054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6CEF3-B25D-4D7E-AB6F-22AEBDEE418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70CD3-0B7A-449F-B970-4FE9821726D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2698494" y="195263"/>
            <a:ext cx="6026406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 estilo do título mestre</a:t>
            </a:r>
            <a:endParaRPr lang="en-US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20800"/>
            <a:ext cx="8280400" cy="480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22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22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22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93AF7435-EA67-4C62-9F66-5E59D1193A2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4022" r:id="rId4"/>
    <p:sldLayoutId id="2147483997" r:id="rId5"/>
    <p:sldLayoutId id="2147483998" r:id="rId6"/>
    <p:sldLayoutId id="2147483999" r:id="rId7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lang="en-US" sz="3200" b="1" kern="1200" smtClean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lang="pt-BR" sz="3200" kern="1200">
          <a:solidFill>
            <a:srgbClr val="004E9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lang="pt-BR" sz="3200" kern="1200">
          <a:solidFill>
            <a:srgbClr val="004E9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lang="pt-BR" sz="3200" kern="1200">
          <a:solidFill>
            <a:srgbClr val="004E9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lang="pt-BR" sz="2000" kern="1200">
          <a:solidFill>
            <a:srgbClr val="0093D2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lang="en-US" sz="2000" kern="1200" dirty="0">
          <a:solidFill>
            <a:srgbClr val="0093D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63216" y="1988840"/>
            <a:ext cx="8062664" cy="1902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>
              <a:lnSpc>
                <a:spcPct val="80000"/>
              </a:lnSpc>
              <a:spcBef>
                <a:spcPts val="600"/>
              </a:spcBef>
              <a:defRPr/>
            </a:pPr>
            <a:r>
              <a:rPr lang="pt-BR" sz="3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Grupo Brasileiro de Segurança Operacional de Infraestrutura </a:t>
            </a:r>
            <a:r>
              <a:rPr lang="pt-BR" sz="3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Aeroportuária - </a:t>
            </a:r>
            <a:r>
              <a:rPr lang="pt-BR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BAIST</a:t>
            </a:r>
            <a:endParaRPr lang="pt-BR" sz="3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563216" y="3789040"/>
            <a:ext cx="64008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pt-BR" sz="2000" b="1" dirty="0" smtClean="0">
                <a:solidFill>
                  <a:srgbClr val="004E90"/>
                </a:solidFill>
                <a:latin typeface="+mj-lt"/>
                <a:ea typeface="+mj-ea"/>
                <a:cs typeface="+mj-cs"/>
              </a:rPr>
              <a:t>2ª reunião</a:t>
            </a:r>
          </a:p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21/06/2017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0"/>
            <a:ext cx="5328592" cy="21772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t-BR" sz="3200" b="1" dirty="0" smtClean="0"/>
              <a:t>Pauta</a:t>
            </a:r>
            <a:endParaRPr lang="pt-BR" sz="3200" b="1" dirty="0"/>
          </a:p>
        </p:txBody>
      </p:sp>
      <p:sp>
        <p:nvSpPr>
          <p:cNvPr id="8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6553200" y="6472238"/>
            <a:ext cx="2133600" cy="365125"/>
          </a:xfrm>
        </p:spPr>
        <p:txBody>
          <a:bodyPr/>
          <a:lstStyle/>
          <a:p>
            <a:pPr>
              <a:defRPr/>
            </a:pPr>
            <a:fld id="{BCE70CD3-0B7A-449F-B970-4FE9821726D1}" type="slidenum">
              <a:rPr lang="pt-BR" smtClean="0"/>
              <a:pPr>
                <a:defRPr/>
              </a:pPr>
              <a:t>2</a:t>
            </a:fld>
            <a:endParaRPr lang="pt-BR" dirty="0"/>
          </a:p>
        </p:txBody>
      </p:sp>
      <p:sp>
        <p:nvSpPr>
          <p:cNvPr id="13" name="Espaço Reservado para Conteúdo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t-BR" sz="2000" b="1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000" b="1" dirty="0" smtClean="0"/>
              <a:t>Apresentação dos membros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000" b="1" dirty="0" smtClean="0"/>
              <a:t>Aprovação do Regimento Interno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000" b="1" dirty="0" smtClean="0"/>
              <a:t>Indicação do Vice-Presidente</a:t>
            </a:r>
            <a:endParaRPr lang="pt-BR" sz="2000" b="1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000" b="1" dirty="0" smtClean="0"/>
              <a:t>Proposta de criação de subgrupos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000" b="1" dirty="0" smtClean="0"/>
              <a:t>Indicadores de Segurança e NADSO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000" b="1" dirty="0" smtClean="0"/>
              <a:t>Manual de melhores práticas de </a:t>
            </a:r>
            <a:r>
              <a:rPr lang="pt-BR" sz="2000" b="1" dirty="0" err="1" smtClean="0"/>
              <a:t>Ground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Handling</a:t>
            </a:r>
            <a:endParaRPr lang="pt-BR" sz="2000" b="1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000" b="1" dirty="0" smtClean="0"/>
              <a:t>Outros Assuntos</a:t>
            </a:r>
            <a:endParaRPr lang="pt-BR" sz="2000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60405"/>
            <a:ext cx="2808312" cy="114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40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t-BR" dirty="0" smtClean="0"/>
              <a:t>Regimento Interno</a:t>
            </a:r>
            <a:endParaRPr lang="pt-BR" sz="3200" b="1" dirty="0"/>
          </a:p>
        </p:txBody>
      </p:sp>
      <p:sp>
        <p:nvSpPr>
          <p:cNvPr id="8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6553200" y="6472238"/>
            <a:ext cx="2133600" cy="365125"/>
          </a:xfrm>
        </p:spPr>
        <p:txBody>
          <a:bodyPr/>
          <a:lstStyle/>
          <a:p>
            <a:pPr>
              <a:defRPr/>
            </a:pPr>
            <a:fld id="{BCE70CD3-0B7A-449F-B970-4FE9821726D1}" type="slidenum">
              <a:rPr lang="pt-BR" smtClean="0"/>
              <a:pPr>
                <a:defRPr/>
              </a:pPr>
              <a:t>3</a:t>
            </a:fld>
            <a:endParaRPr lang="pt-BR" dirty="0"/>
          </a:p>
        </p:txBody>
      </p:sp>
      <p:sp>
        <p:nvSpPr>
          <p:cNvPr id="13" name="Espaço Reservado para Conteúdo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t-BR" sz="2200" b="1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200" b="1" dirty="0" smtClean="0"/>
              <a:t>Proposta apresentada aos membros em 20 de abril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200" b="1" dirty="0" smtClean="0"/>
              <a:t>Principais pontos da estrutura: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200" b="1" dirty="0" smtClean="0"/>
              <a:t>Objetivos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200" b="1" dirty="0" smtClean="0"/>
              <a:t>Estrutura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200" b="1" dirty="0" smtClean="0"/>
              <a:t>Atribuições e Responsabilidades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200" b="1" dirty="0" smtClean="0"/>
              <a:t>Funcionamento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200" b="1" dirty="0" smtClean="0"/>
              <a:t>Anexo Modelo de Termo de Adesão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t-BR" sz="2000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60405"/>
            <a:ext cx="2808312" cy="114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9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t-BR" dirty="0" smtClean="0"/>
              <a:t>Proposta de Subgrupos</a:t>
            </a:r>
            <a:endParaRPr lang="pt-BR" sz="3200" b="1" dirty="0"/>
          </a:p>
        </p:txBody>
      </p:sp>
      <p:sp>
        <p:nvSpPr>
          <p:cNvPr id="8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6553200" y="6472238"/>
            <a:ext cx="2133600" cy="365125"/>
          </a:xfrm>
        </p:spPr>
        <p:txBody>
          <a:bodyPr/>
          <a:lstStyle/>
          <a:p>
            <a:pPr>
              <a:defRPr/>
            </a:pPr>
            <a:fld id="{BCE70CD3-0B7A-449F-B970-4FE9821726D1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  <p:sp>
        <p:nvSpPr>
          <p:cNvPr id="13" name="Espaço Reservado para Conteúdo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t-BR" sz="2200" b="1" dirty="0" smtClean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000" b="1" dirty="0"/>
              <a:t>Indicadores de Segurança e NADSO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000" b="1" dirty="0"/>
              <a:t>Manual de melhores práticas de </a:t>
            </a:r>
            <a:r>
              <a:rPr lang="pt-BR" sz="2000" b="1" dirty="0" err="1"/>
              <a:t>Ground</a:t>
            </a:r>
            <a:r>
              <a:rPr lang="pt-BR" sz="2000" b="1" dirty="0"/>
              <a:t> </a:t>
            </a:r>
            <a:r>
              <a:rPr lang="pt-BR" sz="2000" b="1" dirty="0" err="1"/>
              <a:t>Handling</a:t>
            </a:r>
            <a:endParaRPr lang="pt-BR" sz="2000" b="1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pt-BR" sz="2000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60405"/>
            <a:ext cx="2808312" cy="114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98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t-BR" dirty="0" smtClean="0"/>
              <a:t>Proposta de Subgrupos</a:t>
            </a:r>
            <a:endParaRPr lang="pt-BR" sz="3200" b="1" dirty="0"/>
          </a:p>
        </p:txBody>
      </p:sp>
      <p:sp>
        <p:nvSpPr>
          <p:cNvPr id="8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6553200" y="6472238"/>
            <a:ext cx="2133600" cy="365125"/>
          </a:xfrm>
        </p:spPr>
        <p:txBody>
          <a:bodyPr/>
          <a:lstStyle/>
          <a:p>
            <a:pPr>
              <a:defRPr/>
            </a:pPr>
            <a:fld id="{BCE70CD3-0B7A-449F-B970-4FE9821726D1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  <p:sp>
        <p:nvSpPr>
          <p:cNvPr id="13" name="Espaço Reservado para Conteúdo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t-BR" sz="2200" b="1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200" b="1" dirty="0" smtClean="0"/>
              <a:t>Definição do Coordenador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200" b="1" dirty="0" smtClean="0"/>
              <a:t>Estabelecimento dos objetivos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200" b="1" dirty="0" smtClean="0"/>
              <a:t>Indicação de representantes do BAIST e de outros grupos do BAST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200" b="1" dirty="0" smtClean="0"/>
              <a:t>Indicação de convidados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200" b="1" dirty="0" smtClean="0"/>
              <a:t>Produtos esperados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200" b="1" dirty="0" smtClean="0"/>
              <a:t>Atividades a serem realizadas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200" b="1" dirty="0" smtClean="0"/>
              <a:t>Cronograma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pt-BR" sz="2000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60405"/>
            <a:ext cx="2808312" cy="114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1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t-BR" dirty="0" smtClean="0"/>
              <a:t>Manual de Serviços Auxiliares</a:t>
            </a:r>
            <a:endParaRPr lang="pt-BR" sz="3200" b="1" dirty="0"/>
          </a:p>
        </p:txBody>
      </p:sp>
      <p:sp>
        <p:nvSpPr>
          <p:cNvPr id="8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6553200" y="6472238"/>
            <a:ext cx="2133600" cy="365125"/>
          </a:xfrm>
        </p:spPr>
        <p:txBody>
          <a:bodyPr/>
          <a:lstStyle/>
          <a:p>
            <a:pPr>
              <a:defRPr/>
            </a:pPr>
            <a:fld id="{BCE70CD3-0B7A-449F-B970-4FE9821726D1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  <p:sp>
        <p:nvSpPr>
          <p:cNvPr id="13" name="Espaço Reservado para Conteúdo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t-BR" sz="2200" b="1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200" b="1" dirty="0" smtClean="0"/>
              <a:t>Definição do Coordenador - </a:t>
            </a:r>
            <a:r>
              <a:rPr lang="pt-BR" sz="2200" dirty="0" smtClean="0"/>
              <a:t>Rosa </a:t>
            </a:r>
            <a:r>
              <a:rPr lang="pt-BR" sz="2200" dirty="0" smtClean="0"/>
              <a:t>Fernandes (VCP)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200" b="1" dirty="0" smtClean="0"/>
              <a:t>Estabelecimento dos objetivos –</a:t>
            </a:r>
            <a:r>
              <a:rPr lang="pt-BR" sz="2200" dirty="0" smtClean="0"/>
              <a:t> promoção da segurança das operações nos serviços auxiliares no lado ar, por meio da divulgação de melhores práticas na gestão e operação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200" b="1" dirty="0" smtClean="0"/>
              <a:t>Indicação de representantes do BAIST e de outros grupos do BAST- </a:t>
            </a:r>
            <a:r>
              <a:rPr lang="pt-BR" sz="2200" dirty="0" smtClean="0"/>
              <a:t>membros dos aeroportos, ANAC, membro do BCAST</a:t>
            </a:r>
            <a:endParaRPr lang="pt-BR" sz="2200" b="1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200" b="1" dirty="0" smtClean="0"/>
              <a:t>Indicação de convidados – </a:t>
            </a:r>
            <a:r>
              <a:rPr lang="pt-BR" sz="2200" dirty="0" smtClean="0"/>
              <a:t>IATA, ABESATA e ABEAR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200" b="1" dirty="0" smtClean="0"/>
              <a:t>Produtos esperados – </a:t>
            </a:r>
            <a:r>
              <a:rPr lang="pt-BR" sz="2200" dirty="0" smtClean="0"/>
              <a:t>Manual a ser divulgado no site do BAIST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200" b="1" dirty="0" smtClean="0"/>
              <a:t>Atividades a serem realizadas – </a:t>
            </a:r>
            <a:r>
              <a:rPr lang="pt-BR" sz="2200" dirty="0" smtClean="0"/>
              <a:t>reuniões, teleconferências, etc.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200" b="1" dirty="0" smtClean="0"/>
              <a:t>Cronograma – </a:t>
            </a:r>
            <a:r>
              <a:rPr lang="pt-BR" sz="2200" dirty="0" smtClean="0"/>
              <a:t>até o SMS 2017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pt-BR" sz="2000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60405"/>
            <a:ext cx="2808312" cy="114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96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t-BR" dirty="0" smtClean="0"/>
              <a:t>Manual de Serviços Auxiliares</a:t>
            </a:r>
            <a:endParaRPr lang="pt-BR" sz="3200" b="1" dirty="0"/>
          </a:p>
        </p:txBody>
      </p:sp>
      <p:sp>
        <p:nvSpPr>
          <p:cNvPr id="8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6553200" y="6472238"/>
            <a:ext cx="2133600" cy="365125"/>
          </a:xfrm>
        </p:spPr>
        <p:txBody>
          <a:bodyPr/>
          <a:lstStyle/>
          <a:p>
            <a:pPr>
              <a:defRPr/>
            </a:pPr>
            <a:fld id="{BCE70CD3-0B7A-449F-B970-4FE9821726D1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  <p:sp>
        <p:nvSpPr>
          <p:cNvPr id="13" name="Espaço Reservado para Conteúdo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200" b="1" dirty="0" smtClean="0"/>
              <a:t>IATA </a:t>
            </a:r>
            <a:r>
              <a:rPr lang="pt-BR" sz="2200" b="1" dirty="0" err="1" smtClean="0"/>
              <a:t>Ground</a:t>
            </a:r>
            <a:r>
              <a:rPr lang="pt-BR" sz="2200" b="1" dirty="0" smtClean="0"/>
              <a:t> </a:t>
            </a:r>
            <a:r>
              <a:rPr lang="pt-BR" sz="2200" b="1" dirty="0" err="1" smtClean="0"/>
              <a:t>Handling</a:t>
            </a:r>
            <a:r>
              <a:rPr lang="pt-BR" sz="2200" b="1" dirty="0" smtClean="0"/>
              <a:t> Manual (direcionado à padronização)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200" b="1" dirty="0" err="1" smtClean="0"/>
              <a:t>Airport</a:t>
            </a:r>
            <a:r>
              <a:rPr lang="pt-BR" sz="2200" b="1" dirty="0" smtClean="0"/>
              <a:t> </a:t>
            </a:r>
            <a:r>
              <a:rPr lang="pt-BR" sz="2200" b="1" dirty="0" err="1" smtClean="0"/>
              <a:t>Handling</a:t>
            </a:r>
            <a:r>
              <a:rPr lang="pt-BR" sz="2200" b="1" dirty="0" smtClean="0"/>
              <a:t> Manual (direcionado à orientação)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200" dirty="0" err="1"/>
              <a:t>Passanger</a:t>
            </a:r>
            <a:r>
              <a:rPr lang="pt-BR" sz="2200" dirty="0"/>
              <a:t> </a:t>
            </a:r>
            <a:r>
              <a:rPr lang="pt-BR" sz="2200" dirty="0" err="1"/>
              <a:t>Handling</a:t>
            </a:r>
            <a:r>
              <a:rPr lang="pt-BR" sz="2200" dirty="0"/>
              <a:t> Procedures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200" dirty="0" err="1"/>
              <a:t>Baggage</a:t>
            </a:r>
            <a:r>
              <a:rPr lang="pt-BR" sz="2200" dirty="0"/>
              <a:t> </a:t>
            </a:r>
            <a:r>
              <a:rPr lang="pt-BR" sz="2200" dirty="0" err="1"/>
              <a:t>Handling</a:t>
            </a:r>
            <a:r>
              <a:rPr lang="pt-BR" sz="2200" dirty="0"/>
              <a:t> Procedures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200" dirty="0"/>
              <a:t>Cargo </a:t>
            </a:r>
            <a:r>
              <a:rPr lang="pt-BR" sz="2200" dirty="0" err="1"/>
              <a:t>and</a:t>
            </a:r>
            <a:r>
              <a:rPr lang="pt-BR" sz="2200" dirty="0"/>
              <a:t> Mail </a:t>
            </a:r>
            <a:r>
              <a:rPr lang="pt-BR" sz="2200" dirty="0" err="1"/>
              <a:t>Handling</a:t>
            </a:r>
            <a:r>
              <a:rPr lang="pt-BR" sz="2200" dirty="0"/>
              <a:t> Procedures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200" dirty="0" err="1"/>
              <a:t>Aicraft</a:t>
            </a:r>
            <a:r>
              <a:rPr lang="pt-BR" sz="2200" dirty="0"/>
              <a:t> </a:t>
            </a:r>
            <a:r>
              <a:rPr lang="pt-BR" sz="2200" dirty="0" err="1"/>
              <a:t>Handling</a:t>
            </a:r>
            <a:r>
              <a:rPr lang="pt-BR" sz="2200" dirty="0"/>
              <a:t> Procedures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200" dirty="0" err="1"/>
              <a:t>Load</a:t>
            </a:r>
            <a:r>
              <a:rPr lang="pt-BR" sz="2200" dirty="0"/>
              <a:t> </a:t>
            </a:r>
            <a:r>
              <a:rPr lang="pt-BR" sz="2200" dirty="0" err="1"/>
              <a:t>Control</a:t>
            </a:r>
            <a:endParaRPr lang="pt-BR" sz="2200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200" dirty="0" err="1"/>
              <a:t>Airside</a:t>
            </a:r>
            <a:r>
              <a:rPr lang="pt-BR" sz="2200" dirty="0"/>
              <a:t> </a:t>
            </a:r>
            <a:r>
              <a:rPr lang="pt-BR" sz="2200" dirty="0" err="1"/>
              <a:t>Safety</a:t>
            </a:r>
            <a:r>
              <a:rPr lang="pt-BR" sz="2200" dirty="0"/>
              <a:t> </a:t>
            </a:r>
            <a:r>
              <a:rPr lang="pt-BR" sz="2200" dirty="0" err="1"/>
              <a:t>Operational</a:t>
            </a:r>
            <a:r>
              <a:rPr lang="pt-BR" sz="2200" dirty="0"/>
              <a:t> </a:t>
            </a:r>
            <a:r>
              <a:rPr lang="pt-BR" sz="2200" dirty="0" err="1"/>
              <a:t>Oversight</a:t>
            </a:r>
            <a:endParaRPr lang="pt-BR" sz="2200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2200" b="1" dirty="0" smtClean="0"/>
              <a:t>IATA </a:t>
            </a:r>
            <a:r>
              <a:rPr lang="pt-BR" sz="2200" b="1" dirty="0" err="1" smtClean="0"/>
              <a:t>Safety</a:t>
            </a:r>
            <a:r>
              <a:rPr lang="pt-BR" sz="2200" b="1" dirty="0" smtClean="0"/>
              <a:t> </a:t>
            </a:r>
            <a:r>
              <a:rPr lang="pt-BR" sz="2200" b="1" dirty="0" err="1" smtClean="0"/>
              <a:t>Audit</a:t>
            </a:r>
            <a:r>
              <a:rPr lang="pt-BR" sz="2200" b="1" dirty="0" smtClean="0"/>
              <a:t> for </a:t>
            </a:r>
            <a:r>
              <a:rPr lang="pt-BR" sz="2200" b="1" dirty="0" err="1" smtClean="0"/>
              <a:t>Ground</a:t>
            </a:r>
            <a:r>
              <a:rPr lang="pt-BR" sz="2200" b="1" dirty="0" smtClean="0"/>
              <a:t> </a:t>
            </a:r>
            <a:r>
              <a:rPr lang="pt-BR" sz="2200" b="1" dirty="0" err="1" smtClean="0"/>
              <a:t>Operations</a:t>
            </a:r>
            <a:endParaRPr lang="pt-BR" sz="2200" b="1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t-BR" sz="22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pt-BR" sz="2000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60405"/>
            <a:ext cx="2808312" cy="114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51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sz="3600" dirty="0" smtClean="0"/>
              <a:t>Obrigado</a:t>
            </a:r>
            <a:endParaRPr lang="pt-BR" sz="36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70CD3-0B7A-449F-B970-4FE9821726D1}" type="slidenum">
              <a:rPr lang="pt-BR" smtClean="0"/>
              <a:pPr>
                <a:defRPr/>
              </a:pPr>
              <a:t>8</a:t>
            </a:fld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60405"/>
            <a:ext cx="2808312" cy="114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5783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11203</TotalTime>
  <Words>274</Words>
  <Application>Microsoft Office PowerPoint</Application>
  <PresentationFormat>Apresentação na tela (4:3)</PresentationFormat>
  <Paragraphs>71</Paragraphs>
  <Slides>8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Tema1</vt:lpstr>
      <vt:lpstr>Apresentação do PowerPoint</vt:lpstr>
      <vt:lpstr>Pauta</vt:lpstr>
      <vt:lpstr>Regimento Interno</vt:lpstr>
      <vt:lpstr>Proposta de Subgrupos</vt:lpstr>
      <vt:lpstr>Proposta de Subgrupos</vt:lpstr>
      <vt:lpstr>Manual de Serviços Auxiliares</vt:lpstr>
      <vt:lpstr>Manual de Serviços Auxiliares</vt:lpstr>
      <vt:lpstr>Apresentação do PowerPoint</vt:lpstr>
    </vt:vector>
  </TitlesOfParts>
  <Company>DAC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Regulação da qualidade de serviço</dc:title>
  <dc:creator>GOPS</dc:creator>
  <dc:description>Agência Nacional de Aviação Civil - ANAC</dc:description>
  <cp:lastModifiedBy>Fabio Faizi Rahnemay Rabbani</cp:lastModifiedBy>
  <cp:revision>1605</cp:revision>
  <dcterms:created xsi:type="dcterms:W3CDTF">2008-01-18T12:46:40Z</dcterms:created>
  <dcterms:modified xsi:type="dcterms:W3CDTF">2017-06-21T20:46:18Z</dcterms:modified>
</cp:coreProperties>
</file>