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58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57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2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25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08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93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73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22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12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97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55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C79D-283B-44E1-B2C0-5F5895759841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60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50253"/>
            <a:ext cx="7886700" cy="76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179865"/>
            <a:ext cx="7886700" cy="399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9C79D-283B-44E1-B2C0-5F5895759841}" type="datetimeFigureOut">
              <a:rPr lang="pt-BR" smtClean="0"/>
              <a:t>21/05/2018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6EC6C-1F73-49BD-A1D8-8D35EB21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18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kybrary.aero/index.php/Portal:CAST_SE_Pla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ybrary.aero/index.php/Portal:CAST_SE_Pla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kybrary.aero/index.php/Portal:CAST_SE_Pla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200" dirty="0" smtClean="0">
                <a:solidFill>
                  <a:schemeClr val="tx2"/>
                </a:solidFill>
              </a:rPr>
              <a:t>Criação do Subgrupo de </a:t>
            </a:r>
            <a:r>
              <a:rPr lang="pt-BR" sz="3200" i="1" dirty="0" err="1" smtClean="0">
                <a:solidFill>
                  <a:schemeClr val="tx2"/>
                </a:solidFill>
              </a:rPr>
              <a:t>Runway</a:t>
            </a:r>
            <a:r>
              <a:rPr lang="pt-BR" sz="3200" i="1" dirty="0" smtClean="0">
                <a:solidFill>
                  <a:schemeClr val="tx2"/>
                </a:solidFill>
              </a:rPr>
              <a:t> </a:t>
            </a:r>
            <a:r>
              <a:rPr lang="pt-BR" sz="3200" i="1" dirty="0" err="1" smtClean="0">
                <a:solidFill>
                  <a:schemeClr val="tx2"/>
                </a:solidFill>
              </a:rPr>
              <a:t>Excursion</a:t>
            </a:r>
            <a:r>
              <a:rPr lang="pt-BR" sz="3200" i="1" dirty="0" smtClean="0">
                <a:solidFill>
                  <a:schemeClr val="tx2"/>
                </a:solidFill>
              </a:rPr>
              <a:t/>
            </a:r>
            <a:br>
              <a:rPr lang="pt-BR" sz="3200" i="1" dirty="0" smtClean="0">
                <a:solidFill>
                  <a:schemeClr val="tx2"/>
                </a:solidFill>
              </a:rPr>
            </a:br>
            <a:r>
              <a:rPr lang="pt-BR" sz="2800" i="1" dirty="0" smtClean="0">
                <a:solidFill>
                  <a:schemeClr val="tx2"/>
                </a:solidFill>
              </a:rPr>
              <a:t>A</a:t>
            </a:r>
            <a:r>
              <a:rPr lang="pt-BR" sz="2800" dirty="0" smtClean="0">
                <a:solidFill>
                  <a:schemeClr val="tx2"/>
                </a:solidFill>
              </a:rPr>
              <a:t>linhamento com o GT/RE- BCAST </a:t>
            </a:r>
            <a:endParaRPr lang="pt-BR" sz="3200" i="1" dirty="0">
              <a:solidFill>
                <a:schemeClr val="tx2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65100" y="6484034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https://www.skybrary.aero/index.php/Portal:CAST_SE_Plan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4872" t="28580" r="62022" b="17399"/>
          <a:stretch/>
        </p:blipFill>
        <p:spPr>
          <a:xfrm>
            <a:off x="292100" y="2113907"/>
            <a:ext cx="8768984" cy="4236093"/>
          </a:xfrm>
          <a:prstGeom prst="rect">
            <a:avLst/>
          </a:prstGeom>
        </p:spPr>
      </p:pic>
      <p:sp>
        <p:nvSpPr>
          <p:cNvPr id="4" name="Seta para a direita 3"/>
          <p:cNvSpPr/>
          <p:nvPr/>
        </p:nvSpPr>
        <p:spPr>
          <a:xfrm>
            <a:off x="203200" y="2781300"/>
            <a:ext cx="482600" cy="2921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203200" y="4787900"/>
            <a:ext cx="482600" cy="2921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203200" y="5147017"/>
            <a:ext cx="482600" cy="2921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35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200" dirty="0" smtClean="0">
                <a:solidFill>
                  <a:schemeClr val="tx2"/>
                </a:solidFill>
              </a:rPr>
              <a:t>Criação do Subgrupo de </a:t>
            </a:r>
            <a:r>
              <a:rPr lang="pt-BR" sz="3200" i="1" dirty="0" smtClean="0">
                <a:solidFill>
                  <a:schemeClr val="tx2"/>
                </a:solidFill>
              </a:rPr>
              <a:t>Runway </a:t>
            </a:r>
            <a:r>
              <a:rPr lang="pt-BR" sz="3200" i="1" dirty="0" err="1" smtClean="0">
                <a:solidFill>
                  <a:schemeClr val="tx2"/>
                </a:solidFill>
              </a:rPr>
              <a:t>Excursion</a:t>
            </a:r>
            <a:r>
              <a:rPr lang="pt-BR" sz="3200" i="1" dirty="0" smtClean="0">
                <a:solidFill>
                  <a:schemeClr val="tx2"/>
                </a:solidFill>
              </a:rPr>
              <a:t/>
            </a:r>
            <a:br>
              <a:rPr lang="pt-BR" sz="3200" i="1" dirty="0" smtClean="0">
                <a:solidFill>
                  <a:schemeClr val="tx2"/>
                </a:solidFill>
              </a:rPr>
            </a:br>
            <a:r>
              <a:rPr lang="pt-BR" sz="2800" dirty="0">
                <a:solidFill>
                  <a:schemeClr val="tx2"/>
                </a:solidFill>
              </a:rPr>
              <a:t>Alinhamento </a:t>
            </a:r>
            <a:r>
              <a:rPr lang="pt-BR" sz="2800" dirty="0" smtClean="0">
                <a:solidFill>
                  <a:schemeClr val="tx2"/>
                </a:solidFill>
              </a:rPr>
              <a:t>com o GT/RE- BCAST : </a:t>
            </a:r>
            <a:r>
              <a:rPr lang="pt-BR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 </a:t>
            </a:r>
            <a:r>
              <a:rPr lang="pt-BR" sz="32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215.2</a:t>
            </a:r>
            <a:endParaRPr lang="pt-BR" sz="3200" b="1" i="1" dirty="0">
              <a:solidFill>
                <a:schemeClr val="tx2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/>
          <a:srcRect l="1329" t="17513" r="60977" b="9006"/>
          <a:stretch/>
        </p:blipFill>
        <p:spPr>
          <a:xfrm>
            <a:off x="703984" y="2000060"/>
            <a:ext cx="7707086" cy="4447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tângulo 10"/>
          <p:cNvSpPr/>
          <p:nvPr/>
        </p:nvSpPr>
        <p:spPr>
          <a:xfrm>
            <a:off x="165100" y="6484034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https://www.skybrary.aero/index.php/Portal:CAST_SE_Plan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846570" y="1567271"/>
            <a:ext cx="2063750" cy="369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32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200" dirty="0" smtClean="0">
                <a:solidFill>
                  <a:schemeClr val="tx2"/>
                </a:solidFill>
              </a:rPr>
              <a:t>Criação do Subgrupo de </a:t>
            </a:r>
            <a:r>
              <a:rPr lang="pt-BR" sz="3200" i="1" dirty="0" err="1" smtClean="0">
                <a:solidFill>
                  <a:schemeClr val="tx2"/>
                </a:solidFill>
              </a:rPr>
              <a:t>Runway</a:t>
            </a:r>
            <a:r>
              <a:rPr lang="pt-BR" sz="3200" i="1" dirty="0" smtClean="0">
                <a:solidFill>
                  <a:schemeClr val="tx2"/>
                </a:solidFill>
              </a:rPr>
              <a:t> </a:t>
            </a:r>
            <a:r>
              <a:rPr lang="pt-BR" sz="3200" i="1" dirty="0" err="1" smtClean="0">
                <a:solidFill>
                  <a:schemeClr val="tx2"/>
                </a:solidFill>
              </a:rPr>
              <a:t>Excursion</a:t>
            </a:r>
            <a:r>
              <a:rPr lang="pt-BR" sz="3200" i="1" dirty="0" smtClean="0">
                <a:solidFill>
                  <a:schemeClr val="tx2"/>
                </a:solidFill>
              </a:rPr>
              <a:t/>
            </a:r>
            <a:br>
              <a:rPr lang="pt-BR" sz="3200" i="1" dirty="0" smtClean="0">
                <a:solidFill>
                  <a:schemeClr val="tx2"/>
                </a:solidFill>
              </a:rPr>
            </a:br>
            <a:r>
              <a:rPr lang="pt-BR" sz="2800" i="1" dirty="0" smtClean="0">
                <a:solidFill>
                  <a:schemeClr val="tx2"/>
                </a:solidFill>
              </a:rPr>
              <a:t>A</a:t>
            </a:r>
            <a:r>
              <a:rPr lang="pt-BR" sz="2800" dirty="0" smtClean="0">
                <a:solidFill>
                  <a:schemeClr val="tx2"/>
                </a:solidFill>
              </a:rPr>
              <a:t>linhamento com o GT/RE- BCAST </a:t>
            </a:r>
            <a:endParaRPr lang="pt-BR" sz="3200" i="1" dirty="0">
              <a:solidFill>
                <a:schemeClr val="tx2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65100" y="6484034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https://www.skybrary.aero/index.php/Portal:CAST_SE_Plan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015" y="2356147"/>
            <a:ext cx="3664014" cy="3249450"/>
          </a:xfrm>
          <a:prstGeom prst="rect">
            <a:avLst/>
          </a:prstGeom>
        </p:spPr>
      </p:pic>
      <p:sp>
        <p:nvSpPr>
          <p:cNvPr id="7" name="Seta para a direita 6"/>
          <p:cNvSpPr/>
          <p:nvPr/>
        </p:nvSpPr>
        <p:spPr>
          <a:xfrm>
            <a:off x="4284515" y="5136572"/>
            <a:ext cx="2063750" cy="330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57765" y="5120809"/>
            <a:ext cx="1987550" cy="384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>
                <a:solidFill>
                  <a:schemeClr val="tx2"/>
                </a:solidFill>
              </a:rPr>
              <a:t>SE 220, ...</a:t>
            </a:r>
            <a:endParaRPr lang="pt-BR" sz="2800" i="1" dirty="0">
              <a:solidFill>
                <a:schemeClr val="tx2"/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6335565" y="3633378"/>
            <a:ext cx="2965450" cy="384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 smtClean="0">
                <a:solidFill>
                  <a:schemeClr val="tx2"/>
                </a:solidFill>
              </a:rPr>
              <a:t>SE 215, 220, 221... </a:t>
            </a:r>
            <a:endParaRPr lang="pt-BR" sz="2800" i="1" dirty="0">
              <a:solidFill>
                <a:schemeClr val="tx2"/>
              </a:solidFill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4284515" y="3636441"/>
            <a:ext cx="2063750" cy="330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4284515" y="4143478"/>
            <a:ext cx="2063750" cy="330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6348265" y="4116546"/>
            <a:ext cx="2965450" cy="384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>
                <a:solidFill>
                  <a:schemeClr val="tx2"/>
                </a:solidFill>
              </a:rPr>
              <a:t> SE 221, ... </a:t>
            </a:r>
            <a:endParaRPr lang="pt-BR" sz="2800" i="1" dirty="0">
              <a:solidFill>
                <a:schemeClr val="tx2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624235"/>
              </p:ext>
            </p:extLst>
          </p:nvPr>
        </p:nvGraphicFramePr>
        <p:xfrm>
          <a:off x="165100" y="2117881"/>
          <a:ext cx="1337218" cy="3997329"/>
        </p:xfrm>
        <a:graphic>
          <a:graphicData uri="http://schemas.openxmlformats.org/drawingml/2006/table">
            <a:tbl>
              <a:tblPr/>
              <a:tblGrid>
                <a:gridCol w="104225"/>
                <a:gridCol w="708460"/>
                <a:gridCol w="234337"/>
                <a:gridCol w="177796"/>
                <a:gridCol w="112400"/>
              </a:tblGrid>
              <a:tr h="548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Mód.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Descrição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Respons.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Execução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Exec.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548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Avaliação de risco sobre </a:t>
                      </a:r>
                      <a:r>
                        <a:rPr lang="pt-BR" sz="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Incursion</a:t>
                      </a:r>
                      <a:endParaRPr lang="pt-BR" sz="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GTOP/GFIC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043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Verificação da construção de relatório de identificação dos fatores contribuintes da incursão em pista e os riscos decorrentes destes;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GTOP/GFIC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69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Verificação do Cálculo da Severidade pelo Software da OACI RISC;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GTOP/GFIC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69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Criação de página de orientações de como proporcionar a eliminação ou mitigação de hot spots;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548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Avaliação de risco sobre </a:t>
                      </a:r>
                      <a:r>
                        <a:rPr lang="pt-BR" sz="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Excursion</a:t>
                      </a:r>
                      <a:endParaRPr lang="pt-BR" sz="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GTOP/GFIC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69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Avaliação dos riscos causados por condições más condições operacionais do pavimento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GTEM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548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1C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Avaliação de risco sobre Obras em Aeródromos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GTEM/GTOP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69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1C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Avaliação dos riscos causados por mudanças operacionais em virtude da realização de obras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GTEM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1C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Avaliação do risco de confusão entre RWY e TWY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548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Disponibilização de informações sobre </a:t>
                      </a:r>
                      <a:r>
                        <a:rPr lang="pt-BR" sz="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Incursion</a:t>
                      </a:r>
                      <a:endParaRPr lang="pt-BR" sz="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043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Disseminação dos procedimentos e sinalizações necessários através da padronização do SOCMS promovida pela IS 153.109A – SOCMS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69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Publicação no site da ANAC da apresentação sobre prevenção de incursão em pista;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69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Publicação no site da ANAC do Manual para Prevenção de Incursão em Pista;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69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Publicação no site da ANAC do formulário para registro de ocorrência de incursão em pista;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69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Publicação no site da ANAC do questionário de avaliação do nível de prevenção de incursão em pista no aeródromo;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043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Publicação no site da ANAC do questionário de avaliação do treinamento dos motoristas que acessam a área de manobras;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69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Publicação no site da ANAC do questionário de identificação e mitigação de hot spot;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69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Publicação no site da ANAC do modelo de acordo operacional para prevenção de incursão em pista;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69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Publicação no site da ANAC do guia para registro e análise das ocorrências de incursão em pista.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1043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Publicação no site da ANAC as orientações de como proporcionar a proteção contra confusão de pista através da infraestrutura;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548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Disponibilização de informações sobre </a:t>
                      </a:r>
                      <a:r>
                        <a:rPr lang="pt-BR" sz="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Excursion</a:t>
                      </a:r>
                      <a:endParaRPr lang="pt-BR" sz="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675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221 - Airports - Policies and Procedures to Mitigate Runway Excursion Consequences &amp; Severity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69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Publicação no site da ANAC da Planilha de cálculo das distâncias declaradas;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69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Publicação no site da ANAC do Alerta ANAC nº 002/2015 sobre contaminação de pistas por lâmina d’água;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1043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Construção de modelo de acordo operacional para a coleta de dados para Reporte de condição de pista</a:t>
                      </a:r>
                      <a:b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pt-BR" sz="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10438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Execução do Projeto piloto de Runway condition code e Runway braking action (RwyCC&amp;RBA), conforme PANS Aerodromes, Doc 9981, em :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66D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SBGL</a:t>
                      </a:r>
                    </a:p>
                  </a:txBody>
                  <a:tcPr marL="36842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842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SBCT</a:t>
                      </a:r>
                    </a:p>
                  </a:txBody>
                  <a:tcPr marL="36842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SBUL</a:t>
                      </a:r>
                    </a:p>
                  </a:txBody>
                  <a:tcPr marL="36842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2C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Disponibilização de informações sobre Obras em Aeródromos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GTEM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07F"/>
                    </a:solidFill>
                  </a:tcPr>
                </a:tc>
              </a:tr>
              <a:tr h="69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2C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Publicação no site da ANAC do manual de sinalização Aeroportuária durante a execução de obras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GTEM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69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2C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Criação da página de Obras e Serviços de Manutenção no Site da ANAC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GTEM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2C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Disponibilização de formulário de IOS padrão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GTEM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2C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Disponibilização do guia de preenchimento do IOS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GTEM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2C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Cálculo do Impacto potencial da Obra proposta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GTEM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548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Ações de Capacitação sobre </a:t>
                      </a:r>
                      <a:r>
                        <a:rPr lang="pt-BR" sz="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Incursion</a:t>
                      </a:r>
                      <a:endParaRPr lang="pt-BR" sz="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Criação de curso EAD para Prevenção de Incursão em Pista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GTOP/GAB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Realização de simpósio de Runway Safety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GTOP/GAB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548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Ações de Capacitação sobre </a:t>
                      </a:r>
                      <a:r>
                        <a:rPr lang="pt-BR" sz="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Excursion</a:t>
                      </a:r>
                      <a:endParaRPr lang="pt-BR" sz="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Criação de curso EAD para Prevenção de Incursão em Pista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GTOP/GAB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Realização de simpósio de Runway Safety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GTOP/GAB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548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3C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Ações de Capacitação sobre Obras em Aeródromos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GTEM/GSO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3C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Criação de curso EAD para Elaboração de AISO/PESO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GTOP/GAB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3C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Criação da Biblioteca de perigos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69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Monitoramento das ocorrências e criação de indicadores sobre </a:t>
                      </a:r>
                      <a:r>
                        <a:rPr lang="pt-BR" sz="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Incursion</a:t>
                      </a:r>
                      <a:endParaRPr lang="pt-BR" sz="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Estruturação de coleta sistemática de informações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GTOP/GCOP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Classificação da severidade da ocorrência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69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Monitoramento das ocorrências e criação de indicadores sobre </a:t>
                      </a:r>
                      <a:r>
                        <a:rPr lang="pt-BR" sz="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Excursion</a:t>
                      </a:r>
                      <a:endParaRPr lang="pt-BR" sz="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Estruturação de coleta sistemática de informações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GTOP/GCOP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dos fatores contribuintes para a ocorrência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</a:tr>
              <a:tr h="69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4C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Monitoramento das ocorrências e criação de indicadores sobre Obras em Aeródromos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GTEM/GSO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4C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Estruturação de coleta sistemática de informações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GTOP/GCOP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4C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Análise dos fatores contribuintes para a ocorrência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69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RST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Estruturação dos RST com ajuda da ANAC nos aeroportos de SBGR, SBGL, SBBR, SBKP e SBPA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77D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RST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SBGR</a:t>
                      </a:r>
                    </a:p>
                  </a:txBody>
                  <a:tcPr marL="36842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RST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SBGL</a:t>
                      </a:r>
                    </a:p>
                  </a:txBody>
                  <a:tcPr marL="36842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RST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SBBR</a:t>
                      </a:r>
                    </a:p>
                  </a:txBody>
                  <a:tcPr marL="36842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RST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SBKP</a:t>
                      </a:r>
                    </a:p>
                  </a:txBody>
                  <a:tcPr marL="36842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RST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SBPA</a:t>
                      </a:r>
                    </a:p>
                  </a:txBody>
                  <a:tcPr marL="36842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RST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SBSP</a:t>
                      </a:r>
                    </a:p>
                  </a:txBody>
                  <a:tcPr marL="36842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Curto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69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RST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Publicação no site da ANAC do Manual do Runway Safety Team da ANAC;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69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RST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Publicação no site da ANAC do Modelo de regimento interno do RST;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69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RST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Publicação no site da ANAC do Questionário de auditoria do RST;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347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RST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Publicação no site da ANAC do Plano de Ação do RST.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69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Realização de estudos de compatibilidade - Aeronave mais exigente e Deficiências de infraestrutura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GTOP/GTEM/GNAD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716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Realização de estudos de compatibilidade -  Análise do risco das deficiências de infraestrutura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GTOP/GTEM/GNAD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  <a:tr h="716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Melhorias na Infraestrutura 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GTOP/GTEM/GNAD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Longo Prazo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  <a:tr h="716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5B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220 - Airports - Runway Distance Remaining Signs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GTOP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Executado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2047" marR="2047" marT="2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3596640" y="2356147"/>
            <a:ext cx="853440" cy="3249450"/>
          </a:xfrm>
          <a:prstGeom prst="rect">
            <a:avLst/>
          </a:prstGeom>
          <a:noFill/>
          <a:ln w="31750" cap="rnd">
            <a:solidFill>
              <a:schemeClr val="accent2">
                <a:lumMod val="7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0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/>
      <p:bldP spid="16" grpId="0" animBg="1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1100</Words>
  <Application>Microsoft Office PowerPoint</Application>
  <PresentationFormat>Apresentação na tela (4:3)</PresentationFormat>
  <Paragraphs>359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Criação do Subgrupo de Runway Excursion Alinhamento com o GT/RE- BCAST </vt:lpstr>
      <vt:lpstr>Criação do Subgrupo de Runway Excursion Alinhamento com o GT/RE- BCAST : SE 215.2</vt:lpstr>
      <vt:lpstr>Criação do Subgrupo de Runway Excursion Alinhamento com o GT/RE- BCAST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Enrico Raymundo Timm</dc:creator>
  <cp:lastModifiedBy>Cátia Rejane da Cunha Lessa</cp:lastModifiedBy>
  <cp:revision>14</cp:revision>
  <dcterms:created xsi:type="dcterms:W3CDTF">2018-04-13T13:22:02Z</dcterms:created>
  <dcterms:modified xsi:type="dcterms:W3CDTF">2018-05-21T19:38:33Z</dcterms:modified>
</cp:coreProperties>
</file>