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9" r:id="rId6"/>
    <p:sldId id="266" r:id="rId7"/>
    <p:sldId id="270" r:id="rId8"/>
    <p:sldId id="271" r:id="rId9"/>
    <p:sldId id="267" r:id="rId10"/>
    <p:sldId id="268" r:id="rId11"/>
    <p:sldId id="258" r:id="rId1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8A496-933A-4381-B096-424D76E8D88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41FB1-D1A7-49D1-AD9C-76A5D2526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96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7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2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2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0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93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73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12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97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5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6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50253"/>
            <a:ext cx="7886700" cy="76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79865"/>
            <a:ext cx="7886700" cy="399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C79D-283B-44E1-B2C0-5F589575984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18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.baist@anac.gov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2411" t="23420" r="52445" b="24623"/>
          <a:stretch/>
        </p:blipFill>
        <p:spPr>
          <a:xfrm>
            <a:off x="2888674" y="510044"/>
            <a:ext cx="4105133" cy="17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37754" y="18415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Próximos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passos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2288" cy="4365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Próximos passos: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Confirmação dos prazos dos </a:t>
            </a:r>
            <a:r>
              <a:rPr lang="pt-BR" altLang="pt-BR" dirty="0" err="1">
                <a:solidFill>
                  <a:schemeClr val="accent1">
                    <a:lumMod val="50000"/>
                  </a:schemeClr>
                </a:solidFill>
              </a:rPr>
              <a:t>Jobcards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;	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Confirmação dos membros da equipe;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Harmonização do Modelo de Acordo Operacional</a:t>
            </a:r>
          </a:p>
          <a:p>
            <a:pPr lvl="1">
              <a:lnSpc>
                <a:spcPct val="150000"/>
              </a:lnSpc>
              <a:defRPr/>
            </a:pPr>
            <a:endParaRPr lang="pt-BR" alt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62480" y="1432560"/>
            <a:ext cx="501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29996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Subgrupo para prevenção de </a:t>
            </a:r>
            <a:r>
              <a:rPr lang="pt-BR" altLang="pt-BR" sz="3000" i="1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Runway</a:t>
            </a:r>
            <a:r>
              <a:rPr lang="pt-BR" altLang="pt-BR" sz="3000" i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t-BR" altLang="pt-BR" sz="3000" i="1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Excursion</a:t>
            </a:r>
            <a:r>
              <a:rPr lang="pt-BR" altLang="pt-BR" sz="30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do BAIST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ª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reunião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- 12/07/2018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65018" y="156875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Roteiro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28650" y="2616287"/>
            <a:ext cx="7886700" cy="39970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Validação dos </a:t>
            </a:r>
            <a:r>
              <a:rPr lang="pt-BR" altLang="pt-BR" sz="2800" dirty="0" err="1">
                <a:solidFill>
                  <a:schemeClr val="accent1">
                    <a:lumMod val="50000"/>
                  </a:schemeClr>
                </a:solidFill>
              </a:rPr>
              <a:t>Job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altLang="pt-BR" sz="2800" dirty="0" err="1">
                <a:solidFill>
                  <a:schemeClr val="accent1">
                    <a:lumMod val="50000"/>
                  </a:schemeClr>
                </a:solidFill>
              </a:rPr>
              <a:t>Cards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Apresentação do e-mail criado para o Subgrupo;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Próximos passos;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98269"/>
              </p:ext>
            </p:extLst>
          </p:nvPr>
        </p:nvGraphicFramePr>
        <p:xfrm>
          <a:off x="537730" y="1836702"/>
          <a:ext cx="8068540" cy="3300568"/>
        </p:xfrm>
        <a:graphic>
          <a:graphicData uri="http://schemas.openxmlformats.org/drawingml/2006/table">
            <a:tbl>
              <a:tblPr/>
              <a:tblGrid>
                <a:gridCol w="137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2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8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PROPOSTA DE CONSTITUIÇÃO DE SUBGRUPO DO BAIST</a:t>
                      </a:r>
                    </a:p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3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Tema 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Procedimentos para avaliação das condições do pavimento </a:t>
                      </a:r>
                    </a:p>
                  </a:txBody>
                  <a:tcPr marL="78402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3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Responsável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Marco Antonio Lopes Porto</a:t>
                      </a:r>
                    </a:p>
                  </a:txBody>
                  <a:tcPr marL="78402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08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Problema(s)/Tema(s) endereçado(s)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Apesar de no Brasil não estarem presentes problemas com pistas escorregadias relacionados à neve, existem questões importantes ligadas à qualidade dos pavimentos e pluviometria que trazem risco às operações, sendo necessária a adoção de medidas para se afastar ou reduzir o risco de eventos de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Runway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Excursion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 Neste sentido, em alinhamento GT-RE do BCAST e considerando o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Enhancement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Aviation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Team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(CAST), o GT-RE do BAIST vai tratar dos SE 215, 220 e 221, inicialmente por meio da internalização do DOC 9981 (PANS) e produção dos Acordos Operacionais e outras atividades necessárias para operacionalização de um mecanismo efetivo para o reporte de condições de pavimento (RCC) e avaliação da performance de frenagem das aeronaves (RBA) nas pistas.</a:t>
                      </a:r>
                      <a:b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837219" y="1973550"/>
            <a:ext cx="1523813" cy="6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30215"/>
              </p:ext>
            </p:extLst>
          </p:nvPr>
        </p:nvGraphicFramePr>
        <p:xfrm>
          <a:off x="619808" y="2638571"/>
          <a:ext cx="7886698" cy="1916506"/>
        </p:xfrm>
        <a:graphic>
          <a:graphicData uri="http://schemas.openxmlformats.org/drawingml/2006/table">
            <a:tbl>
              <a:tblPr/>
              <a:tblGrid>
                <a:gridCol w="119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Validação da Proposta - Reunião de 13/07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55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Escopo </a:t>
                      </a:r>
                      <a:b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(Descrição do Tema)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Construção de mecanismo adequado para avaliação e reporte das condições de pista</a:t>
                      </a: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Escopo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Marco Antonio Lopes Porto</a:t>
                      </a: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455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Indicadores de Resultado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Entregas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Documento que consolide de forma harmonizada pelo BAIST o mecanismo para avaliação e reporte das condições de pista</a:t>
                      </a: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837219" y="2711308"/>
            <a:ext cx="1523813" cy="6669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Card 1</a:t>
            </a:r>
          </a:p>
        </p:txBody>
      </p:sp>
    </p:spTree>
    <p:extLst>
      <p:ext uri="{BB962C8B-B14F-4D97-AF65-F5344CB8AC3E}">
        <p14:creationId xmlns:p14="http://schemas.microsoft.com/office/powerpoint/2010/main" val="73587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Card 1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01635"/>
              </p:ext>
            </p:extLst>
          </p:nvPr>
        </p:nvGraphicFramePr>
        <p:xfrm>
          <a:off x="1845978" y="1376998"/>
          <a:ext cx="5093302" cy="4827815"/>
        </p:xfrm>
        <a:graphic>
          <a:graphicData uri="http://schemas.openxmlformats.org/drawingml/2006/table">
            <a:tbl>
              <a:tblPr/>
              <a:tblGrid>
                <a:gridCol w="27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Equipe do Subgrupo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Coordenador: Marco Porto - ANAC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Demais Integrantes (Sugestão):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DECEA</a:t>
                      </a: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INFRAERO</a:t>
                      </a: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ABEAR</a:t>
                      </a: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Início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23/07/2018</a:t>
                      </a: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Término Planejada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Observações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8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Cronograma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Prazo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Análise pelo DECEA do Modelo de Acordo Operacional encaminhado pela ANAC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Discussão entre ANAC e DECEA quanto ao Modelo mais adequado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Encaminhamento do documento ao </a:t>
                      </a:r>
                      <a:r>
                        <a:rPr lang="pt-BR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Subrupo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para avaliação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Discussões finais e disponibilização do documento a todos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Reavaliação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 ajustes após o projeto piloto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01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29308"/>
              </p:ext>
            </p:extLst>
          </p:nvPr>
        </p:nvGraphicFramePr>
        <p:xfrm>
          <a:off x="619808" y="2638571"/>
          <a:ext cx="7886698" cy="1916506"/>
        </p:xfrm>
        <a:graphic>
          <a:graphicData uri="http://schemas.openxmlformats.org/drawingml/2006/table">
            <a:tbl>
              <a:tblPr/>
              <a:tblGrid>
                <a:gridCol w="119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7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Validação da Proposta - Reunião de 13/07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55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Escopo </a:t>
                      </a:r>
                      <a:b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(Descrição do Tema)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Realização de projeto piloto em SBCT para validação da metodologia acordada por</a:t>
                      </a:r>
                      <a:r>
                        <a:rPr lang="pt-BR" sz="10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meio do </a:t>
                      </a:r>
                      <a:r>
                        <a:rPr lang="pt-BR" sz="1000" b="0" i="0" u="none" strike="noStrike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  <a:r>
                        <a:rPr lang="pt-BR" sz="10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0" i="0" u="none" strike="noStrike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Card</a:t>
                      </a:r>
                      <a:r>
                        <a:rPr lang="pt-BR" sz="10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Escopo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455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Indicadores de Resultado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28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Entregas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Avaliação da metodologia para avaliação</a:t>
                      </a:r>
                      <a:r>
                        <a:rPr lang="pt-BR" sz="10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das condições dos pavimentos definida no </a:t>
                      </a:r>
                      <a:r>
                        <a:rPr lang="pt-BR" sz="1000" b="0" i="0" u="none" strike="noStrike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  <a:r>
                        <a:rPr lang="pt-BR" sz="10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0" i="0" u="none" strike="noStrike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Card</a:t>
                      </a:r>
                      <a:r>
                        <a:rPr lang="pt-BR" sz="10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837219" y="2711308"/>
            <a:ext cx="1523813" cy="6669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Card 2</a:t>
            </a:r>
          </a:p>
        </p:txBody>
      </p:sp>
    </p:spTree>
    <p:extLst>
      <p:ext uri="{BB962C8B-B14F-4D97-AF65-F5344CB8AC3E}">
        <p14:creationId xmlns:p14="http://schemas.microsoft.com/office/powerpoint/2010/main" val="270132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66467"/>
              </p:ext>
            </p:extLst>
          </p:nvPr>
        </p:nvGraphicFramePr>
        <p:xfrm>
          <a:off x="1845978" y="1376998"/>
          <a:ext cx="5093302" cy="5193575"/>
        </p:xfrm>
        <a:graphic>
          <a:graphicData uri="http://schemas.openxmlformats.org/drawingml/2006/table">
            <a:tbl>
              <a:tblPr/>
              <a:tblGrid>
                <a:gridCol w="27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Equipe do Subgrupo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Coordenador: Marco Porto - ANAC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Demais Integrantes (Sugestão):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DECEA</a:t>
                      </a: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INFRAERO - SEDE</a:t>
                      </a: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INFRAERO - SBCT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ABEAR</a:t>
                      </a:r>
                    </a:p>
                    <a:p>
                      <a:pPr algn="l" fontAlgn="b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Início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Término Planejada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Observações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8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Cronograma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Prazo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Treinamento dos responsáveis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pela operação, pela segurança e pelo tráfego aéreo em SBCT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Construção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da base de dados com a pluviometria e condições de pista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Operação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assistida em SBCT avaliação RCC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Operação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assistida em SBCT avaliação RBA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Avaliação do Projeto</a:t>
                      </a:r>
                      <a:r>
                        <a:rPr lang="pt-BR" sz="12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Piloto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Card 2</a:t>
            </a:r>
          </a:p>
        </p:txBody>
      </p:sp>
    </p:spTree>
    <p:extLst>
      <p:ext uri="{BB962C8B-B14F-4D97-AF65-F5344CB8AC3E}">
        <p14:creationId xmlns:p14="http://schemas.microsoft.com/office/powerpoint/2010/main" val="314420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 do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Subgrupo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28650" y="2179865"/>
            <a:ext cx="8251190" cy="399709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Criado e-mail para o subgrupo de </a:t>
            </a:r>
            <a:r>
              <a:rPr lang="pt-BR" altLang="pt-BR" sz="2800" dirty="0" err="1">
                <a:solidFill>
                  <a:schemeClr val="accent1">
                    <a:lumMod val="50000"/>
                  </a:schemeClr>
                </a:solidFill>
              </a:rPr>
              <a:t>Runway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altLang="pt-BR" sz="2800" dirty="0" err="1">
                <a:solidFill>
                  <a:schemeClr val="accent1">
                    <a:lumMod val="50000"/>
                  </a:schemeClr>
                </a:solidFill>
              </a:rPr>
              <a:t>Excursion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36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re.baist@anac.gov.br</a:t>
            </a:r>
            <a:endParaRPr lang="pt-BR" altLang="pt-BR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pt-BR" altLang="pt-BR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64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545</Words>
  <Application>Microsoft Office PowerPoint</Application>
  <PresentationFormat>Apresentação na tela (4:3)</PresentationFormat>
  <Paragraphs>374</Paragraphs>
  <Slides>11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Subgrupo para prevenção de Runway Excursion do BAIST</vt:lpstr>
      <vt:lpstr>Roteiro</vt:lpstr>
      <vt:lpstr>Apresentação do PowerPoint</vt:lpstr>
      <vt:lpstr>Job Card 1</vt:lpstr>
      <vt:lpstr>Job Card 1</vt:lpstr>
      <vt:lpstr>Job Card 2</vt:lpstr>
      <vt:lpstr>Job Card 2</vt:lpstr>
      <vt:lpstr>E-mail do Subgrupo</vt:lpstr>
      <vt:lpstr>Próximos passos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Enrico Raymundo Timm</dc:creator>
  <cp:lastModifiedBy>Eider Duarte Cursino</cp:lastModifiedBy>
  <cp:revision>32</cp:revision>
  <cp:lastPrinted>2018-07-12T10:14:42Z</cp:lastPrinted>
  <dcterms:created xsi:type="dcterms:W3CDTF">2018-04-13T13:22:02Z</dcterms:created>
  <dcterms:modified xsi:type="dcterms:W3CDTF">2018-09-19T18:42:21Z</dcterms:modified>
</cp:coreProperties>
</file>