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5" r:id="rId1"/>
  </p:sldMasterIdLst>
  <p:notesMasterIdLst>
    <p:notesMasterId r:id="rId21"/>
  </p:notesMasterIdLst>
  <p:handoutMasterIdLst>
    <p:handoutMasterId r:id="rId22"/>
  </p:handoutMasterIdLst>
  <p:sldIdLst>
    <p:sldId id="570" r:id="rId2"/>
    <p:sldId id="694" r:id="rId3"/>
    <p:sldId id="724" r:id="rId4"/>
    <p:sldId id="728" r:id="rId5"/>
    <p:sldId id="725" r:id="rId6"/>
    <p:sldId id="727" r:id="rId7"/>
    <p:sldId id="729" r:id="rId8"/>
    <p:sldId id="696" r:id="rId9"/>
    <p:sldId id="705" r:id="rId10"/>
    <p:sldId id="710" r:id="rId11"/>
    <p:sldId id="720" r:id="rId12"/>
    <p:sldId id="731" r:id="rId13"/>
    <p:sldId id="730" r:id="rId14"/>
    <p:sldId id="721" r:id="rId15"/>
    <p:sldId id="722" r:id="rId16"/>
    <p:sldId id="716" r:id="rId17"/>
    <p:sldId id="718" r:id="rId18"/>
    <p:sldId id="719" r:id="rId19"/>
    <p:sldId id="723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o Rabbani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0063B4"/>
    <a:srgbClr val="FFB9B9"/>
    <a:srgbClr val="FF9999"/>
    <a:srgbClr val="75C5F0"/>
    <a:srgbClr val="CB5801"/>
    <a:srgbClr val="00B050"/>
    <a:srgbClr val="0093DD"/>
    <a:srgbClr val="FF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5" autoAdjust="0"/>
    <p:restoredTop sz="94780" autoAdjust="0"/>
  </p:normalViewPr>
  <p:slideViewPr>
    <p:cSldViewPr>
      <p:cViewPr varScale="1">
        <p:scale>
          <a:sx n="94" d="100"/>
          <a:sy n="94" d="100"/>
        </p:scale>
        <p:origin x="9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21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3EBEE-DFB6-4E69-856D-72F2EF94101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8DB533A-9EA9-4161-A3F1-933D080022C7}">
      <dgm:prSet phldrT="[Texto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BAST</a:t>
          </a:r>
        </a:p>
      </dgm:t>
    </dgm:pt>
    <dgm:pt modelId="{5BC76FD9-0D40-4762-95C0-2DBEF8A86BC0}" type="parTrans" cxnId="{4BC2C811-F100-43BA-8067-02C1A80F8C22}">
      <dgm:prSet/>
      <dgm:spPr/>
      <dgm:t>
        <a:bodyPr/>
        <a:lstStyle/>
        <a:p>
          <a:endParaRPr lang="pt-BR"/>
        </a:p>
      </dgm:t>
    </dgm:pt>
    <dgm:pt modelId="{B9E89F03-D046-44B0-88B7-9DA43692C2C3}" type="sibTrans" cxnId="{4BC2C811-F100-43BA-8067-02C1A80F8C22}">
      <dgm:prSet/>
      <dgm:spPr/>
      <dgm:t>
        <a:bodyPr/>
        <a:lstStyle/>
        <a:p>
          <a:endParaRPr lang="pt-BR"/>
        </a:p>
      </dgm:t>
    </dgm:pt>
    <dgm:pt modelId="{B04F805B-7192-4041-A8BC-755028CD6863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BCAST</a:t>
          </a:r>
        </a:p>
      </dgm:t>
    </dgm:pt>
    <dgm:pt modelId="{1F437047-43FA-4B82-8849-BD17B30E8F6A}" type="parTrans" cxnId="{33DBD5FD-E22E-4222-8B74-1FC8B1C12174}">
      <dgm:prSet/>
      <dgm:spPr/>
      <dgm:t>
        <a:bodyPr/>
        <a:lstStyle/>
        <a:p>
          <a:endParaRPr lang="pt-BR"/>
        </a:p>
      </dgm:t>
    </dgm:pt>
    <dgm:pt modelId="{2BEA22F7-58D1-4119-ABC6-66DC21E6760C}" type="sibTrans" cxnId="{33DBD5FD-E22E-4222-8B74-1FC8B1C12174}">
      <dgm:prSet/>
      <dgm:spPr/>
      <dgm:t>
        <a:bodyPr/>
        <a:lstStyle/>
        <a:p>
          <a:endParaRPr lang="pt-BR"/>
        </a:p>
      </dgm:t>
    </dgm:pt>
    <dgm:pt modelId="{9DC34A7A-A50F-4538-8A5D-2CDE42F71EA6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BHEST</a:t>
          </a:r>
        </a:p>
      </dgm:t>
    </dgm:pt>
    <dgm:pt modelId="{65CA668E-A024-41FE-BC93-CE15BE05A931}" type="parTrans" cxnId="{5FA44E42-E0FD-461F-875F-823B239D988A}">
      <dgm:prSet/>
      <dgm:spPr/>
      <dgm:t>
        <a:bodyPr/>
        <a:lstStyle/>
        <a:p>
          <a:endParaRPr lang="pt-BR"/>
        </a:p>
      </dgm:t>
    </dgm:pt>
    <dgm:pt modelId="{8C762CD6-5B05-400C-9A06-D18C25199FC7}" type="sibTrans" cxnId="{5FA44E42-E0FD-461F-875F-823B239D988A}">
      <dgm:prSet/>
      <dgm:spPr/>
      <dgm:t>
        <a:bodyPr/>
        <a:lstStyle/>
        <a:p>
          <a:endParaRPr lang="pt-BR"/>
        </a:p>
      </dgm:t>
    </dgm:pt>
    <dgm:pt modelId="{6F91918A-C4F5-42BF-950A-22B7F6693BB2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BGAST</a:t>
          </a:r>
        </a:p>
      </dgm:t>
    </dgm:pt>
    <dgm:pt modelId="{AA5863C7-52D8-4E35-975C-F25263CDDA0E}" type="parTrans" cxnId="{C82F29A6-47B4-48A3-87A1-81A88F9B16CC}">
      <dgm:prSet/>
      <dgm:spPr/>
      <dgm:t>
        <a:bodyPr/>
        <a:lstStyle/>
        <a:p>
          <a:endParaRPr lang="pt-BR"/>
        </a:p>
      </dgm:t>
    </dgm:pt>
    <dgm:pt modelId="{FD830078-B019-4EB9-BA55-1022BF38B3B3}" type="sibTrans" cxnId="{C82F29A6-47B4-48A3-87A1-81A88F9B16CC}">
      <dgm:prSet/>
      <dgm:spPr/>
      <dgm:t>
        <a:bodyPr/>
        <a:lstStyle/>
        <a:p>
          <a:endParaRPr lang="pt-BR"/>
        </a:p>
      </dgm:t>
    </dgm:pt>
    <dgm:pt modelId="{39CD49E7-8A6F-47EE-8AD6-68C05BDB41CE}">
      <dgm:prSet phldrT="[Texto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BAIST</a:t>
          </a:r>
        </a:p>
      </dgm:t>
    </dgm:pt>
    <dgm:pt modelId="{19BBD07A-A5A3-4175-A785-04D191EB7707}" type="parTrans" cxnId="{74E23F99-860E-4831-B8C6-7A132E7B835A}">
      <dgm:prSet/>
      <dgm:spPr/>
      <dgm:t>
        <a:bodyPr/>
        <a:lstStyle/>
        <a:p>
          <a:endParaRPr lang="pt-BR"/>
        </a:p>
      </dgm:t>
    </dgm:pt>
    <dgm:pt modelId="{92F88193-F827-44E1-B3D1-1D3B4C54E477}" type="sibTrans" cxnId="{74E23F99-860E-4831-B8C6-7A132E7B835A}">
      <dgm:prSet/>
      <dgm:spPr/>
      <dgm:t>
        <a:bodyPr/>
        <a:lstStyle/>
        <a:p>
          <a:endParaRPr lang="pt-BR"/>
        </a:p>
      </dgm:t>
    </dgm:pt>
    <dgm:pt modelId="{6DD6DDBF-A5C6-4912-83B6-5CDBA4AFDC79}" type="pres">
      <dgm:prSet presAssocID="{9EE3EBEE-DFB6-4E69-856D-72F2EF9410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B56BB7B-72BB-45DD-9FE3-C5A6B1D9CB5F}" type="pres">
      <dgm:prSet presAssocID="{88DB533A-9EA9-4161-A3F1-933D080022C7}" presName="centerShape" presStyleLbl="node0" presStyleIdx="0" presStyleCnt="1"/>
      <dgm:spPr/>
      <dgm:t>
        <a:bodyPr/>
        <a:lstStyle/>
        <a:p>
          <a:endParaRPr lang="pt-BR"/>
        </a:p>
      </dgm:t>
    </dgm:pt>
    <dgm:pt modelId="{8BBAC4DE-739C-411A-866F-1633C07B3700}" type="pres">
      <dgm:prSet presAssocID="{B04F805B-7192-4041-A8BC-755028CD6863}" presName="node" presStyleLbl="node1" presStyleIdx="0" presStyleCnt="4" custRadScaleRad="1040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4B55D-FD51-4FFC-BDE5-C57D8305AEE3}" type="pres">
      <dgm:prSet presAssocID="{B04F805B-7192-4041-A8BC-755028CD6863}" presName="dummy" presStyleCnt="0"/>
      <dgm:spPr/>
    </dgm:pt>
    <dgm:pt modelId="{BD91C2FC-B53C-4B2D-AFA1-CF52E4B54F26}" type="pres">
      <dgm:prSet presAssocID="{2BEA22F7-58D1-4119-ABC6-66DC21E6760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47CE934E-F858-42C7-B457-632A63C38684}" type="pres">
      <dgm:prSet presAssocID="{9DC34A7A-A50F-4538-8A5D-2CDE42F71EA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BB944-824D-46E0-93CA-D2EE957CC067}" type="pres">
      <dgm:prSet presAssocID="{9DC34A7A-A50F-4538-8A5D-2CDE42F71EA6}" presName="dummy" presStyleCnt="0"/>
      <dgm:spPr/>
    </dgm:pt>
    <dgm:pt modelId="{BC18B921-4188-4E5F-AFA0-5F3AD41635B7}" type="pres">
      <dgm:prSet presAssocID="{8C762CD6-5B05-400C-9A06-D18C25199FC7}" presName="sibTrans" presStyleLbl="sibTrans2D1" presStyleIdx="1" presStyleCnt="4"/>
      <dgm:spPr/>
      <dgm:t>
        <a:bodyPr/>
        <a:lstStyle/>
        <a:p>
          <a:endParaRPr lang="pt-BR"/>
        </a:p>
      </dgm:t>
    </dgm:pt>
    <dgm:pt modelId="{3358A894-BDF9-4DF1-85A4-A024CA1C25B4}" type="pres">
      <dgm:prSet presAssocID="{6F91918A-C4F5-42BF-950A-22B7F6693B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875E1F-6079-4AD9-941C-2AFC8C61BD8E}" type="pres">
      <dgm:prSet presAssocID="{6F91918A-C4F5-42BF-950A-22B7F6693BB2}" presName="dummy" presStyleCnt="0"/>
      <dgm:spPr/>
    </dgm:pt>
    <dgm:pt modelId="{25C031E7-DCFC-47D3-A991-D5917931505E}" type="pres">
      <dgm:prSet presAssocID="{FD830078-B019-4EB9-BA55-1022BF38B3B3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F70B8BE-3519-40FE-868E-661143ABC4AA}" type="pres">
      <dgm:prSet presAssocID="{39CD49E7-8A6F-47EE-8AD6-68C05BDB41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973415-0C1D-4FD1-B288-5C79AAD4B538}" type="pres">
      <dgm:prSet presAssocID="{39CD49E7-8A6F-47EE-8AD6-68C05BDB41CE}" presName="dummy" presStyleCnt="0"/>
      <dgm:spPr/>
    </dgm:pt>
    <dgm:pt modelId="{41712117-E259-4AB3-B351-E8BF6EF16F98}" type="pres">
      <dgm:prSet presAssocID="{92F88193-F827-44E1-B3D1-1D3B4C54E477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74E23F99-860E-4831-B8C6-7A132E7B835A}" srcId="{88DB533A-9EA9-4161-A3F1-933D080022C7}" destId="{39CD49E7-8A6F-47EE-8AD6-68C05BDB41CE}" srcOrd="3" destOrd="0" parTransId="{19BBD07A-A5A3-4175-A785-04D191EB7707}" sibTransId="{92F88193-F827-44E1-B3D1-1D3B4C54E477}"/>
    <dgm:cxn modelId="{C82F29A6-47B4-48A3-87A1-81A88F9B16CC}" srcId="{88DB533A-9EA9-4161-A3F1-933D080022C7}" destId="{6F91918A-C4F5-42BF-950A-22B7F6693BB2}" srcOrd="2" destOrd="0" parTransId="{AA5863C7-52D8-4E35-975C-F25263CDDA0E}" sibTransId="{FD830078-B019-4EB9-BA55-1022BF38B3B3}"/>
    <dgm:cxn modelId="{4BC2C811-F100-43BA-8067-02C1A80F8C22}" srcId="{9EE3EBEE-DFB6-4E69-856D-72F2EF941016}" destId="{88DB533A-9EA9-4161-A3F1-933D080022C7}" srcOrd="0" destOrd="0" parTransId="{5BC76FD9-0D40-4762-95C0-2DBEF8A86BC0}" sibTransId="{B9E89F03-D046-44B0-88B7-9DA43692C2C3}"/>
    <dgm:cxn modelId="{D26C7549-9D8E-453A-A509-B29B65DB70A5}" type="presOf" srcId="{B04F805B-7192-4041-A8BC-755028CD6863}" destId="{8BBAC4DE-739C-411A-866F-1633C07B3700}" srcOrd="0" destOrd="0" presId="urn:microsoft.com/office/officeart/2005/8/layout/radial6"/>
    <dgm:cxn modelId="{BCBAA0BF-88C7-4791-A4FE-4E6B2842605D}" type="presOf" srcId="{2BEA22F7-58D1-4119-ABC6-66DC21E6760C}" destId="{BD91C2FC-B53C-4B2D-AFA1-CF52E4B54F26}" srcOrd="0" destOrd="0" presId="urn:microsoft.com/office/officeart/2005/8/layout/radial6"/>
    <dgm:cxn modelId="{155DEE49-B87C-414E-A869-7F08896E7010}" type="presOf" srcId="{9DC34A7A-A50F-4538-8A5D-2CDE42F71EA6}" destId="{47CE934E-F858-42C7-B457-632A63C38684}" srcOrd="0" destOrd="0" presId="urn:microsoft.com/office/officeart/2005/8/layout/radial6"/>
    <dgm:cxn modelId="{405E2B6E-DFA7-43D7-AF5F-4DB0A3454816}" type="presOf" srcId="{9EE3EBEE-DFB6-4E69-856D-72F2EF941016}" destId="{6DD6DDBF-A5C6-4912-83B6-5CDBA4AFDC79}" srcOrd="0" destOrd="0" presId="urn:microsoft.com/office/officeart/2005/8/layout/radial6"/>
    <dgm:cxn modelId="{A21E1A01-F7AE-4CAD-9152-1FAB50FF4539}" type="presOf" srcId="{6F91918A-C4F5-42BF-950A-22B7F6693BB2}" destId="{3358A894-BDF9-4DF1-85A4-A024CA1C25B4}" srcOrd="0" destOrd="0" presId="urn:microsoft.com/office/officeart/2005/8/layout/radial6"/>
    <dgm:cxn modelId="{5FA44E42-E0FD-461F-875F-823B239D988A}" srcId="{88DB533A-9EA9-4161-A3F1-933D080022C7}" destId="{9DC34A7A-A50F-4538-8A5D-2CDE42F71EA6}" srcOrd="1" destOrd="0" parTransId="{65CA668E-A024-41FE-BC93-CE15BE05A931}" sibTransId="{8C762CD6-5B05-400C-9A06-D18C25199FC7}"/>
    <dgm:cxn modelId="{F347D0CD-FE12-4E26-8E96-DCA36631172C}" type="presOf" srcId="{FD830078-B019-4EB9-BA55-1022BF38B3B3}" destId="{25C031E7-DCFC-47D3-A991-D5917931505E}" srcOrd="0" destOrd="0" presId="urn:microsoft.com/office/officeart/2005/8/layout/radial6"/>
    <dgm:cxn modelId="{4EDC0450-23F9-47C3-B34F-A002C6260AFF}" type="presOf" srcId="{88DB533A-9EA9-4161-A3F1-933D080022C7}" destId="{DB56BB7B-72BB-45DD-9FE3-C5A6B1D9CB5F}" srcOrd="0" destOrd="0" presId="urn:microsoft.com/office/officeart/2005/8/layout/radial6"/>
    <dgm:cxn modelId="{33DBD5FD-E22E-4222-8B74-1FC8B1C12174}" srcId="{88DB533A-9EA9-4161-A3F1-933D080022C7}" destId="{B04F805B-7192-4041-A8BC-755028CD6863}" srcOrd="0" destOrd="0" parTransId="{1F437047-43FA-4B82-8849-BD17B30E8F6A}" sibTransId="{2BEA22F7-58D1-4119-ABC6-66DC21E6760C}"/>
    <dgm:cxn modelId="{BAC6DEBD-1191-4BFD-8F9B-AFC9E05CDE4E}" type="presOf" srcId="{8C762CD6-5B05-400C-9A06-D18C25199FC7}" destId="{BC18B921-4188-4E5F-AFA0-5F3AD41635B7}" srcOrd="0" destOrd="0" presId="urn:microsoft.com/office/officeart/2005/8/layout/radial6"/>
    <dgm:cxn modelId="{D18B2CD5-CD1C-4D84-B7E4-194B81447B5E}" type="presOf" srcId="{39CD49E7-8A6F-47EE-8AD6-68C05BDB41CE}" destId="{6F70B8BE-3519-40FE-868E-661143ABC4AA}" srcOrd="0" destOrd="0" presId="urn:microsoft.com/office/officeart/2005/8/layout/radial6"/>
    <dgm:cxn modelId="{8482C7F4-2B0D-4C7E-8E97-E9292B36631D}" type="presOf" srcId="{92F88193-F827-44E1-B3D1-1D3B4C54E477}" destId="{41712117-E259-4AB3-B351-E8BF6EF16F98}" srcOrd="0" destOrd="0" presId="urn:microsoft.com/office/officeart/2005/8/layout/radial6"/>
    <dgm:cxn modelId="{DB48AFD4-3F7B-418D-A035-E29E608182B1}" type="presParOf" srcId="{6DD6DDBF-A5C6-4912-83B6-5CDBA4AFDC79}" destId="{DB56BB7B-72BB-45DD-9FE3-C5A6B1D9CB5F}" srcOrd="0" destOrd="0" presId="urn:microsoft.com/office/officeart/2005/8/layout/radial6"/>
    <dgm:cxn modelId="{16293FB8-21B6-48EA-99F4-573E3E9FA322}" type="presParOf" srcId="{6DD6DDBF-A5C6-4912-83B6-5CDBA4AFDC79}" destId="{8BBAC4DE-739C-411A-866F-1633C07B3700}" srcOrd="1" destOrd="0" presId="urn:microsoft.com/office/officeart/2005/8/layout/radial6"/>
    <dgm:cxn modelId="{6A27AD49-441D-4683-99C7-1D9B880749C0}" type="presParOf" srcId="{6DD6DDBF-A5C6-4912-83B6-5CDBA4AFDC79}" destId="{1CE4B55D-FD51-4FFC-BDE5-C57D8305AEE3}" srcOrd="2" destOrd="0" presId="urn:microsoft.com/office/officeart/2005/8/layout/radial6"/>
    <dgm:cxn modelId="{132F5835-06DB-4C88-A875-A4D4868C05B5}" type="presParOf" srcId="{6DD6DDBF-A5C6-4912-83B6-5CDBA4AFDC79}" destId="{BD91C2FC-B53C-4B2D-AFA1-CF52E4B54F26}" srcOrd="3" destOrd="0" presId="urn:microsoft.com/office/officeart/2005/8/layout/radial6"/>
    <dgm:cxn modelId="{4C969DAC-D1A9-4919-A16E-5E0C41621766}" type="presParOf" srcId="{6DD6DDBF-A5C6-4912-83B6-5CDBA4AFDC79}" destId="{47CE934E-F858-42C7-B457-632A63C38684}" srcOrd="4" destOrd="0" presId="urn:microsoft.com/office/officeart/2005/8/layout/radial6"/>
    <dgm:cxn modelId="{514CFB88-F7F6-4A9C-9D06-CDBECB1EB01B}" type="presParOf" srcId="{6DD6DDBF-A5C6-4912-83B6-5CDBA4AFDC79}" destId="{ADABB944-824D-46E0-93CA-D2EE957CC067}" srcOrd="5" destOrd="0" presId="urn:microsoft.com/office/officeart/2005/8/layout/radial6"/>
    <dgm:cxn modelId="{6045377D-2080-4D01-96C6-B3010CC4E222}" type="presParOf" srcId="{6DD6DDBF-A5C6-4912-83B6-5CDBA4AFDC79}" destId="{BC18B921-4188-4E5F-AFA0-5F3AD41635B7}" srcOrd="6" destOrd="0" presId="urn:microsoft.com/office/officeart/2005/8/layout/radial6"/>
    <dgm:cxn modelId="{AD10ADF1-9AF0-4E00-BBC1-9011AC30CB27}" type="presParOf" srcId="{6DD6DDBF-A5C6-4912-83B6-5CDBA4AFDC79}" destId="{3358A894-BDF9-4DF1-85A4-A024CA1C25B4}" srcOrd="7" destOrd="0" presId="urn:microsoft.com/office/officeart/2005/8/layout/radial6"/>
    <dgm:cxn modelId="{2E8B882E-BE2D-4325-A1AA-4FF12E484721}" type="presParOf" srcId="{6DD6DDBF-A5C6-4912-83B6-5CDBA4AFDC79}" destId="{B8875E1F-6079-4AD9-941C-2AFC8C61BD8E}" srcOrd="8" destOrd="0" presId="urn:microsoft.com/office/officeart/2005/8/layout/radial6"/>
    <dgm:cxn modelId="{39AB5733-DB57-48AE-A693-4BC52342ED42}" type="presParOf" srcId="{6DD6DDBF-A5C6-4912-83B6-5CDBA4AFDC79}" destId="{25C031E7-DCFC-47D3-A991-D5917931505E}" srcOrd="9" destOrd="0" presId="urn:microsoft.com/office/officeart/2005/8/layout/radial6"/>
    <dgm:cxn modelId="{301E1435-65C5-44A2-8D59-DE72A147CD84}" type="presParOf" srcId="{6DD6DDBF-A5C6-4912-83B6-5CDBA4AFDC79}" destId="{6F70B8BE-3519-40FE-868E-661143ABC4AA}" srcOrd="10" destOrd="0" presId="urn:microsoft.com/office/officeart/2005/8/layout/radial6"/>
    <dgm:cxn modelId="{39D8DC22-8E1F-457C-8CF2-E5094E13CA3A}" type="presParOf" srcId="{6DD6DDBF-A5C6-4912-83B6-5CDBA4AFDC79}" destId="{4F973415-0C1D-4FD1-B288-5C79AAD4B538}" srcOrd="11" destOrd="0" presId="urn:microsoft.com/office/officeart/2005/8/layout/radial6"/>
    <dgm:cxn modelId="{E113EC6E-C76D-4488-9B59-8D3E9BC707C7}" type="presParOf" srcId="{6DD6DDBF-A5C6-4912-83B6-5CDBA4AFDC79}" destId="{41712117-E259-4AB3-B351-E8BF6EF16F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495EF-F0D8-47D2-8815-4FBCEEDF735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C38286-C85B-451E-A95D-E1931067E8A5}">
      <dgm:prSet phldrT="[Texto]" custT="1"/>
      <dgm:spPr/>
      <dgm:t>
        <a:bodyPr/>
        <a:lstStyle/>
        <a:p>
          <a:r>
            <a:rPr lang="pt-BR" sz="1400" dirty="0" smtClean="0"/>
            <a:t>Portaria ANAC nº 280/SIA, de 30 de janeiro de 2013.</a:t>
          </a:r>
        </a:p>
        <a:p>
          <a:endParaRPr lang="pt-BR" sz="1400" dirty="0" smtClean="0"/>
        </a:p>
        <a:p>
          <a:r>
            <a:rPr lang="pt-BR" sz="1400" b="1" dirty="0" smtClean="0">
              <a:solidFill>
                <a:schemeClr val="tx2"/>
              </a:solidFill>
            </a:rPr>
            <a:t>Workshop com operadores de aeródromo</a:t>
          </a:r>
          <a:endParaRPr lang="pt-BR" sz="1400" b="1" dirty="0">
            <a:solidFill>
              <a:schemeClr val="tx2"/>
            </a:solidFill>
          </a:endParaRPr>
        </a:p>
      </dgm:t>
    </dgm:pt>
    <dgm:pt modelId="{B99225CF-CB01-4C6E-A74C-03C84F8995B2}" type="parTrans" cxnId="{4FF6993C-D915-4358-B3BF-39B8266EB781}">
      <dgm:prSet/>
      <dgm:spPr/>
      <dgm:t>
        <a:bodyPr/>
        <a:lstStyle/>
        <a:p>
          <a:endParaRPr lang="pt-BR"/>
        </a:p>
      </dgm:t>
    </dgm:pt>
    <dgm:pt modelId="{9BCC3D0C-4CB9-4F6D-BDBC-84EA2A3BE65E}" type="sibTrans" cxnId="{4FF6993C-D915-4358-B3BF-39B8266EB781}">
      <dgm:prSet/>
      <dgm:spPr/>
      <dgm:t>
        <a:bodyPr/>
        <a:lstStyle/>
        <a:p>
          <a:endParaRPr lang="pt-BR"/>
        </a:p>
      </dgm:t>
    </dgm:pt>
    <dgm:pt modelId="{EAD36C8E-5587-4EC1-A242-DF12EB7676DF}">
      <dgm:prSet phldrT="[Texto]" custT="1"/>
      <dgm:spPr/>
      <dgm:t>
        <a:bodyPr/>
        <a:lstStyle/>
        <a:p>
          <a:r>
            <a:rPr lang="pt-BR" sz="1400" dirty="0" smtClean="0"/>
            <a:t>Portaria ANAC nº 134/SIA, 16 de janeiro de 2014.</a:t>
          </a:r>
        </a:p>
        <a:p>
          <a:endParaRPr lang="pt-BR" sz="1400" dirty="0" smtClean="0"/>
        </a:p>
        <a:p>
          <a:r>
            <a:rPr lang="pt-BR" sz="1400" b="1" dirty="0" smtClean="0">
              <a:solidFill>
                <a:schemeClr val="tx2"/>
              </a:solidFill>
            </a:rPr>
            <a:t>Workshop com operadores de aeródromo</a:t>
          </a:r>
        </a:p>
        <a:p>
          <a:endParaRPr lang="pt-BR" sz="1400" dirty="0"/>
        </a:p>
      </dgm:t>
    </dgm:pt>
    <dgm:pt modelId="{07622C78-9981-4D32-AED4-DE3BFFF0BB5B}" type="parTrans" cxnId="{215652A2-9255-4669-8CF8-51B1873BC465}">
      <dgm:prSet/>
      <dgm:spPr/>
      <dgm:t>
        <a:bodyPr/>
        <a:lstStyle/>
        <a:p>
          <a:endParaRPr lang="pt-BR"/>
        </a:p>
      </dgm:t>
    </dgm:pt>
    <dgm:pt modelId="{2DA2A96F-4360-49F8-BC46-D5048761A92B}" type="sibTrans" cxnId="{215652A2-9255-4669-8CF8-51B1873BC465}">
      <dgm:prSet/>
      <dgm:spPr/>
      <dgm:t>
        <a:bodyPr/>
        <a:lstStyle/>
        <a:p>
          <a:endParaRPr lang="pt-BR"/>
        </a:p>
      </dgm:t>
    </dgm:pt>
    <dgm:pt modelId="{D20A384A-FC96-4C84-8061-A87677A403E3}">
      <dgm:prSet phldrT="[Texto]" custT="1"/>
      <dgm:spPr/>
      <dgm:t>
        <a:bodyPr/>
        <a:lstStyle/>
        <a:p>
          <a:r>
            <a:rPr lang="pt-BR" sz="1400" dirty="0" smtClean="0"/>
            <a:t>Portaria ANAC nº 275/SIA, de 4 de fevereiro de 2015.</a:t>
          </a:r>
          <a:endParaRPr lang="pt-BR" sz="1400" dirty="0"/>
        </a:p>
      </dgm:t>
    </dgm:pt>
    <dgm:pt modelId="{2C309B84-1CCD-4132-B5E0-803F8DD7819E}" type="parTrans" cxnId="{17812837-37EF-4DD3-BC64-9DAD96AEA2B1}">
      <dgm:prSet/>
      <dgm:spPr/>
      <dgm:t>
        <a:bodyPr/>
        <a:lstStyle/>
        <a:p>
          <a:endParaRPr lang="pt-BR"/>
        </a:p>
      </dgm:t>
    </dgm:pt>
    <dgm:pt modelId="{37128781-FD51-4BB7-9C49-755E570616F7}" type="sibTrans" cxnId="{17812837-37EF-4DD3-BC64-9DAD96AEA2B1}">
      <dgm:prSet/>
      <dgm:spPr/>
      <dgm:t>
        <a:bodyPr/>
        <a:lstStyle/>
        <a:p>
          <a:endParaRPr lang="pt-BR"/>
        </a:p>
      </dgm:t>
    </dgm:pt>
    <dgm:pt modelId="{ED6690B8-3057-42BD-A6D7-4BA2B057E25D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2"/>
              </a:solidFill>
            </a:rPr>
            <a:t>Jornada </a:t>
          </a:r>
          <a:r>
            <a:rPr lang="pt-BR" sz="1400" b="1" dirty="0" err="1" smtClean="0">
              <a:solidFill>
                <a:schemeClr val="tx2"/>
              </a:solidFill>
            </a:rPr>
            <a:t>Safety</a:t>
          </a:r>
          <a:r>
            <a:rPr lang="pt-BR" sz="1400" b="1" dirty="0" smtClean="0">
              <a:solidFill>
                <a:schemeClr val="tx2"/>
              </a:solidFill>
            </a:rPr>
            <a:t> </a:t>
          </a:r>
          <a:r>
            <a:rPr lang="pt-BR" sz="1400" dirty="0" smtClean="0"/>
            <a:t>- apresentação de propostas de metodologia de Níveis Aceitáveis de Desempenho de Segurança Operacional (NADSO)</a:t>
          </a:r>
          <a:endParaRPr lang="pt-BR" sz="1400" dirty="0"/>
        </a:p>
      </dgm:t>
    </dgm:pt>
    <dgm:pt modelId="{2063FBAD-0E6E-4306-9385-3FBF8C94542E}" type="parTrans" cxnId="{B8B5871E-1912-441C-84AF-2567346D6AD6}">
      <dgm:prSet/>
      <dgm:spPr/>
      <dgm:t>
        <a:bodyPr/>
        <a:lstStyle/>
        <a:p>
          <a:endParaRPr lang="pt-BR"/>
        </a:p>
      </dgm:t>
    </dgm:pt>
    <dgm:pt modelId="{E1FABEBA-FB30-4555-B3B0-72CF847BAFB8}" type="sibTrans" cxnId="{B8B5871E-1912-441C-84AF-2567346D6AD6}">
      <dgm:prSet/>
      <dgm:spPr/>
      <dgm:t>
        <a:bodyPr/>
        <a:lstStyle/>
        <a:p>
          <a:endParaRPr lang="pt-BR"/>
        </a:p>
      </dgm:t>
    </dgm:pt>
    <dgm:pt modelId="{F03569F4-CC98-41FE-B5EA-9FA7B777C372}" type="pres">
      <dgm:prSet presAssocID="{FB8495EF-F0D8-47D2-8815-4FBCEEDF735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050D11C-B5DD-4D4C-B2F9-9BD996D8B9F4}" type="pres">
      <dgm:prSet presAssocID="{E5C38286-C85B-451E-A95D-E1931067E8A5}" presName="composite" presStyleCnt="0"/>
      <dgm:spPr/>
    </dgm:pt>
    <dgm:pt modelId="{A8A7BD4B-DA84-46D8-BE7D-C6BA808E5DD7}" type="pres">
      <dgm:prSet presAssocID="{E5C38286-C85B-451E-A95D-E1931067E8A5}" presName="LShape" presStyleLbl="alignNode1" presStyleIdx="0" presStyleCnt="7"/>
      <dgm:spPr/>
    </dgm:pt>
    <dgm:pt modelId="{815C7351-3933-41B0-8181-B8A04A28E3A8}" type="pres">
      <dgm:prSet presAssocID="{E5C38286-C85B-451E-A95D-E1931067E8A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477F0A-58CE-4D03-BF10-3659A4151E4A}" type="pres">
      <dgm:prSet presAssocID="{E5C38286-C85B-451E-A95D-E1931067E8A5}" presName="Triangle" presStyleLbl="alignNode1" presStyleIdx="1" presStyleCnt="7"/>
      <dgm:spPr/>
    </dgm:pt>
    <dgm:pt modelId="{E1CD35CC-16E2-42DB-B778-2C983E520B07}" type="pres">
      <dgm:prSet presAssocID="{9BCC3D0C-4CB9-4F6D-BDBC-84EA2A3BE65E}" presName="sibTrans" presStyleCnt="0"/>
      <dgm:spPr/>
    </dgm:pt>
    <dgm:pt modelId="{4A8B1130-4107-4E3A-92C7-71624B1B4750}" type="pres">
      <dgm:prSet presAssocID="{9BCC3D0C-4CB9-4F6D-BDBC-84EA2A3BE65E}" presName="space" presStyleCnt="0"/>
      <dgm:spPr/>
    </dgm:pt>
    <dgm:pt modelId="{61B1D727-40BB-4384-BC3E-10809BEDED4B}" type="pres">
      <dgm:prSet presAssocID="{EAD36C8E-5587-4EC1-A242-DF12EB7676DF}" presName="composite" presStyleCnt="0"/>
      <dgm:spPr/>
    </dgm:pt>
    <dgm:pt modelId="{FCC35C7B-294A-4E09-A656-CE787A81A6A8}" type="pres">
      <dgm:prSet presAssocID="{EAD36C8E-5587-4EC1-A242-DF12EB7676DF}" presName="LShape" presStyleLbl="alignNode1" presStyleIdx="2" presStyleCnt="7"/>
      <dgm:spPr/>
    </dgm:pt>
    <dgm:pt modelId="{AE7B90C0-F295-4BBB-9237-9DAD2A4B98E5}" type="pres">
      <dgm:prSet presAssocID="{EAD36C8E-5587-4EC1-A242-DF12EB7676DF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BB6586-6E5E-4372-BBD0-9A01D6630359}" type="pres">
      <dgm:prSet presAssocID="{EAD36C8E-5587-4EC1-A242-DF12EB7676DF}" presName="Triangle" presStyleLbl="alignNode1" presStyleIdx="3" presStyleCnt="7"/>
      <dgm:spPr/>
    </dgm:pt>
    <dgm:pt modelId="{1334F3E0-55F9-4F88-82A8-8E6E9910446C}" type="pres">
      <dgm:prSet presAssocID="{2DA2A96F-4360-49F8-BC46-D5048761A92B}" presName="sibTrans" presStyleCnt="0"/>
      <dgm:spPr/>
    </dgm:pt>
    <dgm:pt modelId="{815DC53E-0FFA-4B09-9721-47D811C79AC7}" type="pres">
      <dgm:prSet presAssocID="{2DA2A96F-4360-49F8-BC46-D5048761A92B}" presName="space" presStyleCnt="0"/>
      <dgm:spPr/>
    </dgm:pt>
    <dgm:pt modelId="{B5C8FEE3-6EB3-4C25-A2B5-45C24ED8E518}" type="pres">
      <dgm:prSet presAssocID="{D20A384A-FC96-4C84-8061-A87677A403E3}" presName="composite" presStyleCnt="0"/>
      <dgm:spPr/>
    </dgm:pt>
    <dgm:pt modelId="{D918E4FE-E3DF-4442-9AFB-E6DE30555303}" type="pres">
      <dgm:prSet presAssocID="{D20A384A-FC96-4C84-8061-A87677A403E3}" presName="LShape" presStyleLbl="alignNode1" presStyleIdx="4" presStyleCnt="7"/>
      <dgm:spPr/>
    </dgm:pt>
    <dgm:pt modelId="{414DE8DE-B6C7-4667-A3E9-C6EB4EDDD334}" type="pres">
      <dgm:prSet presAssocID="{D20A384A-FC96-4C84-8061-A87677A403E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189408-237B-4982-9298-58A4CB12A2DF}" type="pres">
      <dgm:prSet presAssocID="{D20A384A-FC96-4C84-8061-A87677A403E3}" presName="Triangle" presStyleLbl="alignNode1" presStyleIdx="5" presStyleCnt="7"/>
      <dgm:spPr/>
    </dgm:pt>
    <dgm:pt modelId="{7033E694-16C2-47B9-8A36-4369EFCC5E3C}" type="pres">
      <dgm:prSet presAssocID="{37128781-FD51-4BB7-9C49-755E570616F7}" presName="sibTrans" presStyleCnt="0"/>
      <dgm:spPr/>
    </dgm:pt>
    <dgm:pt modelId="{681AE9E3-9D53-4900-9888-3C4B2952BA93}" type="pres">
      <dgm:prSet presAssocID="{37128781-FD51-4BB7-9C49-755E570616F7}" presName="space" presStyleCnt="0"/>
      <dgm:spPr/>
    </dgm:pt>
    <dgm:pt modelId="{38626FFB-9DDA-40DB-A43A-C4BC17415F55}" type="pres">
      <dgm:prSet presAssocID="{ED6690B8-3057-42BD-A6D7-4BA2B057E25D}" presName="composite" presStyleCnt="0"/>
      <dgm:spPr/>
    </dgm:pt>
    <dgm:pt modelId="{51097F05-D04F-4763-BBBC-64A4D5BB0423}" type="pres">
      <dgm:prSet presAssocID="{ED6690B8-3057-42BD-A6D7-4BA2B057E25D}" presName="LShape" presStyleLbl="alignNode1" presStyleIdx="6" presStyleCnt="7"/>
      <dgm:spPr/>
    </dgm:pt>
    <dgm:pt modelId="{C580E615-5A98-4906-B2C7-19CC90E0681C}" type="pres">
      <dgm:prSet presAssocID="{ED6690B8-3057-42BD-A6D7-4BA2B057E25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812837-37EF-4DD3-BC64-9DAD96AEA2B1}" srcId="{FB8495EF-F0D8-47D2-8815-4FBCEEDF7358}" destId="{D20A384A-FC96-4C84-8061-A87677A403E3}" srcOrd="2" destOrd="0" parTransId="{2C309B84-1CCD-4132-B5E0-803F8DD7819E}" sibTransId="{37128781-FD51-4BB7-9C49-755E570616F7}"/>
    <dgm:cxn modelId="{0A9170A1-32E4-44F5-B6C4-1104443C3D1F}" type="presOf" srcId="{D20A384A-FC96-4C84-8061-A87677A403E3}" destId="{414DE8DE-B6C7-4667-A3E9-C6EB4EDDD334}" srcOrd="0" destOrd="0" presId="urn:microsoft.com/office/officeart/2009/3/layout/StepUpProcess"/>
    <dgm:cxn modelId="{1F7CE1AE-34F4-436D-94C8-0B5B7ADE5EE0}" type="presOf" srcId="{ED6690B8-3057-42BD-A6D7-4BA2B057E25D}" destId="{C580E615-5A98-4906-B2C7-19CC90E0681C}" srcOrd="0" destOrd="0" presId="urn:microsoft.com/office/officeart/2009/3/layout/StepUpProcess"/>
    <dgm:cxn modelId="{B8B5871E-1912-441C-84AF-2567346D6AD6}" srcId="{FB8495EF-F0D8-47D2-8815-4FBCEEDF7358}" destId="{ED6690B8-3057-42BD-A6D7-4BA2B057E25D}" srcOrd="3" destOrd="0" parTransId="{2063FBAD-0E6E-4306-9385-3FBF8C94542E}" sibTransId="{E1FABEBA-FB30-4555-B3B0-72CF847BAFB8}"/>
    <dgm:cxn modelId="{54C64883-B3CC-4D44-9E8D-5533286A0161}" type="presOf" srcId="{EAD36C8E-5587-4EC1-A242-DF12EB7676DF}" destId="{AE7B90C0-F295-4BBB-9237-9DAD2A4B98E5}" srcOrd="0" destOrd="0" presId="urn:microsoft.com/office/officeart/2009/3/layout/StepUpProcess"/>
    <dgm:cxn modelId="{4FF6993C-D915-4358-B3BF-39B8266EB781}" srcId="{FB8495EF-F0D8-47D2-8815-4FBCEEDF7358}" destId="{E5C38286-C85B-451E-A95D-E1931067E8A5}" srcOrd="0" destOrd="0" parTransId="{B99225CF-CB01-4C6E-A74C-03C84F8995B2}" sibTransId="{9BCC3D0C-4CB9-4F6D-BDBC-84EA2A3BE65E}"/>
    <dgm:cxn modelId="{215652A2-9255-4669-8CF8-51B1873BC465}" srcId="{FB8495EF-F0D8-47D2-8815-4FBCEEDF7358}" destId="{EAD36C8E-5587-4EC1-A242-DF12EB7676DF}" srcOrd="1" destOrd="0" parTransId="{07622C78-9981-4D32-AED4-DE3BFFF0BB5B}" sibTransId="{2DA2A96F-4360-49F8-BC46-D5048761A92B}"/>
    <dgm:cxn modelId="{86938A25-038A-469C-8C50-61CD04BE584F}" type="presOf" srcId="{FB8495EF-F0D8-47D2-8815-4FBCEEDF7358}" destId="{F03569F4-CC98-41FE-B5EA-9FA7B777C372}" srcOrd="0" destOrd="0" presId="urn:microsoft.com/office/officeart/2009/3/layout/StepUpProcess"/>
    <dgm:cxn modelId="{99F778B0-94D1-4C00-9C26-CC18515CBB9E}" type="presOf" srcId="{E5C38286-C85B-451E-A95D-E1931067E8A5}" destId="{815C7351-3933-41B0-8181-B8A04A28E3A8}" srcOrd="0" destOrd="0" presId="urn:microsoft.com/office/officeart/2009/3/layout/StepUpProcess"/>
    <dgm:cxn modelId="{18067439-C005-4D4E-9186-B7A7F31114C2}" type="presParOf" srcId="{F03569F4-CC98-41FE-B5EA-9FA7B777C372}" destId="{D050D11C-B5DD-4D4C-B2F9-9BD996D8B9F4}" srcOrd="0" destOrd="0" presId="urn:microsoft.com/office/officeart/2009/3/layout/StepUpProcess"/>
    <dgm:cxn modelId="{BF804495-B3CB-4A91-A2DF-AAD6BB76CE15}" type="presParOf" srcId="{D050D11C-B5DD-4D4C-B2F9-9BD996D8B9F4}" destId="{A8A7BD4B-DA84-46D8-BE7D-C6BA808E5DD7}" srcOrd="0" destOrd="0" presId="urn:microsoft.com/office/officeart/2009/3/layout/StepUpProcess"/>
    <dgm:cxn modelId="{B8D1882A-4C9C-4AB8-9F46-119DBF48BEEC}" type="presParOf" srcId="{D050D11C-B5DD-4D4C-B2F9-9BD996D8B9F4}" destId="{815C7351-3933-41B0-8181-B8A04A28E3A8}" srcOrd="1" destOrd="0" presId="urn:microsoft.com/office/officeart/2009/3/layout/StepUpProcess"/>
    <dgm:cxn modelId="{73779471-A7C8-4E4E-BA16-22E935167A85}" type="presParOf" srcId="{D050D11C-B5DD-4D4C-B2F9-9BD996D8B9F4}" destId="{14477F0A-58CE-4D03-BF10-3659A4151E4A}" srcOrd="2" destOrd="0" presId="urn:microsoft.com/office/officeart/2009/3/layout/StepUpProcess"/>
    <dgm:cxn modelId="{BBE1FFC0-524B-48D3-8FDD-22876585F2E9}" type="presParOf" srcId="{F03569F4-CC98-41FE-B5EA-9FA7B777C372}" destId="{E1CD35CC-16E2-42DB-B778-2C983E520B07}" srcOrd="1" destOrd="0" presId="urn:microsoft.com/office/officeart/2009/3/layout/StepUpProcess"/>
    <dgm:cxn modelId="{3ECB827C-D8ED-49A3-91D0-82D27C70A1A4}" type="presParOf" srcId="{E1CD35CC-16E2-42DB-B778-2C983E520B07}" destId="{4A8B1130-4107-4E3A-92C7-71624B1B4750}" srcOrd="0" destOrd="0" presId="urn:microsoft.com/office/officeart/2009/3/layout/StepUpProcess"/>
    <dgm:cxn modelId="{9E33B86E-2163-43AF-9DCF-37B8D9B8D4FE}" type="presParOf" srcId="{F03569F4-CC98-41FE-B5EA-9FA7B777C372}" destId="{61B1D727-40BB-4384-BC3E-10809BEDED4B}" srcOrd="2" destOrd="0" presId="urn:microsoft.com/office/officeart/2009/3/layout/StepUpProcess"/>
    <dgm:cxn modelId="{1C964489-2254-42AE-96E5-123E375CA5BD}" type="presParOf" srcId="{61B1D727-40BB-4384-BC3E-10809BEDED4B}" destId="{FCC35C7B-294A-4E09-A656-CE787A81A6A8}" srcOrd="0" destOrd="0" presId="urn:microsoft.com/office/officeart/2009/3/layout/StepUpProcess"/>
    <dgm:cxn modelId="{1DED34B3-A730-4D78-90E4-50C90531C0BA}" type="presParOf" srcId="{61B1D727-40BB-4384-BC3E-10809BEDED4B}" destId="{AE7B90C0-F295-4BBB-9237-9DAD2A4B98E5}" srcOrd="1" destOrd="0" presId="urn:microsoft.com/office/officeart/2009/3/layout/StepUpProcess"/>
    <dgm:cxn modelId="{2AA2D733-67F8-44EE-A1B5-657C837B133B}" type="presParOf" srcId="{61B1D727-40BB-4384-BC3E-10809BEDED4B}" destId="{DDBB6586-6E5E-4372-BBD0-9A01D6630359}" srcOrd="2" destOrd="0" presId="urn:microsoft.com/office/officeart/2009/3/layout/StepUpProcess"/>
    <dgm:cxn modelId="{03931E59-F137-4CE1-99F1-6A2407B7F0F8}" type="presParOf" srcId="{F03569F4-CC98-41FE-B5EA-9FA7B777C372}" destId="{1334F3E0-55F9-4F88-82A8-8E6E9910446C}" srcOrd="3" destOrd="0" presId="urn:microsoft.com/office/officeart/2009/3/layout/StepUpProcess"/>
    <dgm:cxn modelId="{33ABED83-7864-4243-AC49-B6FED5A400E0}" type="presParOf" srcId="{1334F3E0-55F9-4F88-82A8-8E6E9910446C}" destId="{815DC53E-0FFA-4B09-9721-47D811C79AC7}" srcOrd="0" destOrd="0" presId="urn:microsoft.com/office/officeart/2009/3/layout/StepUpProcess"/>
    <dgm:cxn modelId="{02D0C419-EEC2-42FC-B748-96EB03B76A37}" type="presParOf" srcId="{F03569F4-CC98-41FE-B5EA-9FA7B777C372}" destId="{B5C8FEE3-6EB3-4C25-A2B5-45C24ED8E518}" srcOrd="4" destOrd="0" presId="urn:microsoft.com/office/officeart/2009/3/layout/StepUpProcess"/>
    <dgm:cxn modelId="{33A18147-24CD-40C2-8A8A-A19A7D7BEA54}" type="presParOf" srcId="{B5C8FEE3-6EB3-4C25-A2B5-45C24ED8E518}" destId="{D918E4FE-E3DF-4442-9AFB-E6DE30555303}" srcOrd="0" destOrd="0" presId="urn:microsoft.com/office/officeart/2009/3/layout/StepUpProcess"/>
    <dgm:cxn modelId="{75B8B491-D964-46E3-A9C7-7B5C139D17F1}" type="presParOf" srcId="{B5C8FEE3-6EB3-4C25-A2B5-45C24ED8E518}" destId="{414DE8DE-B6C7-4667-A3E9-C6EB4EDDD334}" srcOrd="1" destOrd="0" presId="urn:microsoft.com/office/officeart/2009/3/layout/StepUpProcess"/>
    <dgm:cxn modelId="{DCCA37FF-C3C4-49F4-8301-9361315D0011}" type="presParOf" srcId="{B5C8FEE3-6EB3-4C25-A2B5-45C24ED8E518}" destId="{A2189408-237B-4982-9298-58A4CB12A2DF}" srcOrd="2" destOrd="0" presId="urn:microsoft.com/office/officeart/2009/3/layout/StepUpProcess"/>
    <dgm:cxn modelId="{4AE75BA3-D459-4897-9BBA-B944991F582F}" type="presParOf" srcId="{F03569F4-CC98-41FE-B5EA-9FA7B777C372}" destId="{7033E694-16C2-47B9-8A36-4369EFCC5E3C}" srcOrd="5" destOrd="0" presId="urn:microsoft.com/office/officeart/2009/3/layout/StepUpProcess"/>
    <dgm:cxn modelId="{25679C6A-9AC6-4761-A90E-FFEDCE9A2C5C}" type="presParOf" srcId="{7033E694-16C2-47B9-8A36-4369EFCC5E3C}" destId="{681AE9E3-9D53-4900-9888-3C4B2952BA93}" srcOrd="0" destOrd="0" presId="urn:microsoft.com/office/officeart/2009/3/layout/StepUpProcess"/>
    <dgm:cxn modelId="{870732E0-46D1-4B83-9716-4E6C08192F8D}" type="presParOf" srcId="{F03569F4-CC98-41FE-B5EA-9FA7B777C372}" destId="{38626FFB-9DDA-40DB-A43A-C4BC17415F55}" srcOrd="6" destOrd="0" presId="urn:microsoft.com/office/officeart/2009/3/layout/StepUpProcess"/>
    <dgm:cxn modelId="{EFE094EE-3B2D-4965-9561-B02D8910B423}" type="presParOf" srcId="{38626FFB-9DDA-40DB-A43A-C4BC17415F55}" destId="{51097F05-D04F-4763-BBBC-64A4D5BB0423}" srcOrd="0" destOrd="0" presId="urn:microsoft.com/office/officeart/2009/3/layout/StepUpProcess"/>
    <dgm:cxn modelId="{D18D6BA9-5750-4156-A00B-95DB2A16A26B}" type="presParOf" srcId="{38626FFB-9DDA-40DB-A43A-C4BC17415F55}" destId="{C580E615-5A98-4906-B2C7-19CC90E068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2117-E259-4AB3-B351-E8BF6EF16F98}">
      <dsp:nvSpPr>
        <dsp:cNvPr id="0" name=""/>
        <dsp:cNvSpPr/>
      </dsp:nvSpPr>
      <dsp:spPr>
        <a:xfrm>
          <a:off x="1808057" y="546721"/>
          <a:ext cx="3656692" cy="3656692"/>
        </a:xfrm>
        <a:prstGeom prst="blockArc">
          <a:avLst>
            <a:gd name="adj1" fmla="val 10797698"/>
            <a:gd name="adj2" fmla="val 16200001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031E7-DCFC-47D3-A991-D5917931505E}">
      <dsp:nvSpPr>
        <dsp:cNvPr id="0" name=""/>
        <dsp:cNvSpPr/>
      </dsp:nvSpPr>
      <dsp:spPr>
        <a:xfrm>
          <a:off x="1808057" y="547917"/>
          <a:ext cx="3656692" cy="365669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8B921-4188-4E5F-AFA0-5F3AD41635B7}">
      <dsp:nvSpPr>
        <dsp:cNvPr id="0" name=""/>
        <dsp:cNvSpPr/>
      </dsp:nvSpPr>
      <dsp:spPr>
        <a:xfrm>
          <a:off x="1808057" y="547917"/>
          <a:ext cx="3656692" cy="365669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1C2FC-B53C-4B2D-AFA1-CF52E4B54F26}">
      <dsp:nvSpPr>
        <dsp:cNvPr id="0" name=""/>
        <dsp:cNvSpPr/>
      </dsp:nvSpPr>
      <dsp:spPr>
        <a:xfrm>
          <a:off x="1808058" y="546721"/>
          <a:ext cx="3656692" cy="3656692"/>
        </a:xfrm>
        <a:prstGeom prst="blockArc">
          <a:avLst>
            <a:gd name="adj1" fmla="val 16199999"/>
            <a:gd name="adj2" fmla="val 2302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BB7B-72BB-45DD-9FE3-C5A6B1D9CB5F}">
      <dsp:nvSpPr>
        <dsp:cNvPr id="0" name=""/>
        <dsp:cNvSpPr/>
      </dsp:nvSpPr>
      <dsp:spPr>
        <a:xfrm>
          <a:off x="2794775" y="1534635"/>
          <a:ext cx="1683257" cy="1683257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>
              <a:solidFill>
                <a:schemeClr val="bg1"/>
              </a:solidFill>
            </a:rPr>
            <a:t>BAST</a:t>
          </a:r>
        </a:p>
      </dsp:txBody>
      <dsp:txXfrm>
        <a:off x="3041282" y="1781142"/>
        <a:ext cx="1190243" cy="1190243"/>
      </dsp:txXfrm>
    </dsp:sp>
    <dsp:sp modelId="{8BBAC4DE-739C-411A-866F-1633C07B3700}">
      <dsp:nvSpPr>
        <dsp:cNvPr id="0" name=""/>
        <dsp:cNvSpPr/>
      </dsp:nvSpPr>
      <dsp:spPr>
        <a:xfrm>
          <a:off x="3047263" y="0"/>
          <a:ext cx="1178280" cy="11782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BCAST</a:t>
          </a:r>
        </a:p>
      </dsp:txBody>
      <dsp:txXfrm>
        <a:off x="3219818" y="172555"/>
        <a:ext cx="833170" cy="833170"/>
      </dsp:txXfrm>
    </dsp:sp>
    <dsp:sp modelId="{47CE934E-F858-42C7-B457-632A63C38684}">
      <dsp:nvSpPr>
        <dsp:cNvPr id="0" name=""/>
        <dsp:cNvSpPr/>
      </dsp:nvSpPr>
      <dsp:spPr>
        <a:xfrm>
          <a:off x="4833192" y="1787123"/>
          <a:ext cx="1178280" cy="1178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BHEST</a:t>
          </a:r>
        </a:p>
      </dsp:txBody>
      <dsp:txXfrm>
        <a:off x="5005747" y="1959678"/>
        <a:ext cx="833170" cy="833170"/>
      </dsp:txXfrm>
    </dsp:sp>
    <dsp:sp modelId="{3358A894-BDF9-4DF1-85A4-A024CA1C25B4}">
      <dsp:nvSpPr>
        <dsp:cNvPr id="0" name=""/>
        <dsp:cNvSpPr/>
      </dsp:nvSpPr>
      <dsp:spPr>
        <a:xfrm>
          <a:off x="3047263" y="3573052"/>
          <a:ext cx="1178280" cy="1178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BGAST</a:t>
          </a:r>
        </a:p>
      </dsp:txBody>
      <dsp:txXfrm>
        <a:off x="3219818" y="3745607"/>
        <a:ext cx="833170" cy="833170"/>
      </dsp:txXfrm>
    </dsp:sp>
    <dsp:sp modelId="{6F70B8BE-3519-40FE-868E-661143ABC4AA}">
      <dsp:nvSpPr>
        <dsp:cNvPr id="0" name=""/>
        <dsp:cNvSpPr/>
      </dsp:nvSpPr>
      <dsp:spPr>
        <a:xfrm>
          <a:off x="1261335" y="1787123"/>
          <a:ext cx="1178280" cy="11782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BAIST</a:t>
          </a:r>
        </a:p>
      </dsp:txBody>
      <dsp:txXfrm>
        <a:off x="1433890" y="1959678"/>
        <a:ext cx="833170" cy="833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7BD4B-DA84-46D8-BE7D-C6BA808E5DD7}">
      <dsp:nvSpPr>
        <dsp:cNvPr id="0" name=""/>
        <dsp:cNvSpPr/>
      </dsp:nvSpPr>
      <dsp:spPr>
        <a:xfrm rot="5400000">
          <a:off x="384679" y="1317558"/>
          <a:ext cx="1144126" cy="19038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C7351-3933-41B0-8181-B8A04A28E3A8}">
      <dsp:nvSpPr>
        <dsp:cNvPr id="0" name=""/>
        <dsp:cNvSpPr/>
      </dsp:nvSpPr>
      <dsp:spPr>
        <a:xfrm>
          <a:off x="193696" y="1886384"/>
          <a:ext cx="1718761" cy="150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Portaria ANAC nº 280/SIA, de 30 de janeiro de 2013.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Workshop com operadores de aeródromo</a:t>
          </a:r>
          <a:endParaRPr lang="pt-BR" sz="1400" b="1" kern="1200" dirty="0">
            <a:solidFill>
              <a:schemeClr val="tx2"/>
            </a:solidFill>
          </a:endParaRPr>
        </a:p>
      </dsp:txBody>
      <dsp:txXfrm>
        <a:off x="193696" y="1886384"/>
        <a:ext cx="1718761" cy="1506595"/>
      </dsp:txXfrm>
    </dsp:sp>
    <dsp:sp modelId="{14477F0A-58CE-4D03-BF10-3659A4151E4A}">
      <dsp:nvSpPr>
        <dsp:cNvPr id="0" name=""/>
        <dsp:cNvSpPr/>
      </dsp:nvSpPr>
      <dsp:spPr>
        <a:xfrm>
          <a:off x="1588163" y="1177398"/>
          <a:ext cx="324294" cy="324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35C7B-294A-4E09-A656-CE787A81A6A8}">
      <dsp:nvSpPr>
        <dsp:cNvPr id="0" name=""/>
        <dsp:cNvSpPr/>
      </dsp:nvSpPr>
      <dsp:spPr>
        <a:xfrm rot="5400000">
          <a:off x="2488779" y="796897"/>
          <a:ext cx="1144126" cy="19038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B90C0-F295-4BBB-9237-9DAD2A4B98E5}">
      <dsp:nvSpPr>
        <dsp:cNvPr id="0" name=""/>
        <dsp:cNvSpPr/>
      </dsp:nvSpPr>
      <dsp:spPr>
        <a:xfrm>
          <a:off x="2297796" y="1365723"/>
          <a:ext cx="1718761" cy="150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Portaria ANAC nº 134/SIA, 16 de janeiro de 2014.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Workshop com operadores de aeródromo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2297796" y="1365723"/>
        <a:ext cx="1718761" cy="1506595"/>
      </dsp:txXfrm>
    </dsp:sp>
    <dsp:sp modelId="{DDBB6586-6E5E-4372-BBD0-9A01D6630359}">
      <dsp:nvSpPr>
        <dsp:cNvPr id="0" name=""/>
        <dsp:cNvSpPr/>
      </dsp:nvSpPr>
      <dsp:spPr>
        <a:xfrm>
          <a:off x="3692263" y="656737"/>
          <a:ext cx="324294" cy="324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8E4FE-E3DF-4442-9AFB-E6DE30555303}">
      <dsp:nvSpPr>
        <dsp:cNvPr id="0" name=""/>
        <dsp:cNvSpPr/>
      </dsp:nvSpPr>
      <dsp:spPr>
        <a:xfrm rot="5400000">
          <a:off x="4592879" y="276235"/>
          <a:ext cx="1144126" cy="19038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DE8DE-B6C7-4667-A3E9-C6EB4EDDD334}">
      <dsp:nvSpPr>
        <dsp:cNvPr id="0" name=""/>
        <dsp:cNvSpPr/>
      </dsp:nvSpPr>
      <dsp:spPr>
        <a:xfrm>
          <a:off x="4401896" y="845061"/>
          <a:ext cx="1718761" cy="150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Portaria ANAC nº 275/SIA, de 4 de fevereiro de 2015.</a:t>
          </a:r>
          <a:endParaRPr lang="pt-BR" sz="1400" kern="1200" dirty="0"/>
        </a:p>
      </dsp:txBody>
      <dsp:txXfrm>
        <a:off x="4401896" y="845061"/>
        <a:ext cx="1718761" cy="1506595"/>
      </dsp:txXfrm>
    </dsp:sp>
    <dsp:sp modelId="{A2189408-237B-4982-9298-58A4CB12A2DF}">
      <dsp:nvSpPr>
        <dsp:cNvPr id="0" name=""/>
        <dsp:cNvSpPr/>
      </dsp:nvSpPr>
      <dsp:spPr>
        <a:xfrm>
          <a:off x="5796363" y="136075"/>
          <a:ext cx="324294" cy="32429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97F05-D04F-4763-BBBC-64A4D5BB0423}">
      <dsp:nvSpPr>
        <dsp:cNvPr id="0" name=""/>
        <dsp:cNvSpPr/>
      </dsp:nvSpPr>
      <dsp:spPr>
        <a:xfrm rot="5400000">
          <a:off x="6696979" y="-244426"/>
          <a:ext cx="1144126" cy="190380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0E615-5A98-4906-B2C7-19CC90E0681C}">
      <dsp:nvSpPr>
        <dsp:cNvPr id="0" name=""/>
        <dsp:cNvSpPr/>
      </dsp:nvSpPr>
      <dsp:spPr>
        <a:xfrm>
          <a:off x="6505996" y="324399"/>
          <a:ext cx="1718761" cy="1506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2"/>
              </a:solidFill>
            </a:rPr>
            <a:t>Jornada </a:t>
          </a:r>
          <a:r>
            <a:rPr lang="pt-BR" sz="1400" b="1" kern="1200" dirty="0" err="1" smtClean="0">
              <a:solidFill>
                <a:schemeClr val="tx2"/>
              </a:solidFill>
            </a:rPr>
            <a:t>Safety</a:t>
          </a:r>
          <a:r>
            <a:rPr lang="pt-BR" sz="1400" b="1" kern="1200" dirty="0" smtClean="0">
              <a:solidFill>
                <a:schemeClr val="tx2"/>
              </a:solidFill>
            </a:rPr>
            <a:t> </a:t>
          </a:r>
          <a:r>
            <a:rPr lang="pt-BR" sz="1400" kern="1200" dirty="0" smtClean="0"/>
            <a:t>- apresentação de propostas de metodologia de Níveis Aceitáveis de Desempenho de Segurança Operacional (NADSO)</a:t>
          </a:r>
          <a:endParaRPr lang="pt-BR" sz="1400" kern="1200" dirty="0"/>
        </a:p>
      </dsp:txBody>
      <dsp:txXfrm>
        <a:off x="6505996" y="324399"/>
        <a:ext cx="1718761" cy="150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4E8D7E-DA7A-407E-A736-E8645AB761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732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2A62F6-21C6-40A8-87D2-0DAD90E427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154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953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40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8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E95A2E-F49E-4B21-B3D8-CD1FD4D7D659}" type="slidenum">
              <a:rPr lang="pt-BR" smtClean="0">
                <a:cs typeface="Arial" charset="0"/>
              </a:rPr>
              <a:pPr eaLnBrk="1" hangingPunct="1"/>
              <a:t>16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1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99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076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67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201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26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26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426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86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62F6-21C6-40A8-87D2-0DAD90E4278D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8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AC85-98A5-4C34-B6BC-DAB5C20BD4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E90"/>
                </a:solidFill>
              </a:defRPr>
            </a:lvl1pPr>
            <a:lvl2pPr>
              <a:defRPr>
                <a:solidFill>
                  <a:srgbClr val="004E90"/>
                </a:solidFill>
              </a:defRPr>
            </a:lvl2pPr>
            <a:lvl3pPr>
              <a:defRPr>
                <a:solidFill>
                  <a:srgbClr val="004E90"/>
                </a:solidFill>
              </a:defRPr>
            </a:lvl3pPr>
            <a:lvl4pPr>
              <a:defRPr>
                <a:solidFill>
                  <a:srgbClr val="0093D2"/>
                </a:solidFill>
              </a:defRPr>
            </a:lvl4pPr>
            <a:lvl5pPr>
              <a:defRPr>
                <a:solidFill>
                  <a:srgbClr val="0093D2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1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6975-B2E1-4FAF-8161-DA1341DDB2B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65E8A-1D71-4E7A-95E8-D218987BD1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DD76-E75A-4770-B761-E722E7BC054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CEF3-B25D-4D7E-AB6F-22AEBDEE41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0CD3-0B7A-449F-B970-4FE9821726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698494" y="195263"/>
            <a:ext cx="602640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800"/>
            <a:ext cx="82804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2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2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3AF7435-EA67-4C62-9F66-5E59D1193A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4022" r:id="rId4"/>
    <p:sldLayoutId id="2147483997" r:id="rId5"/>
    <p:sldLayoutId id="2147483998" r:id="rId6"/>
    <p:sldLayoutId id="2147483999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lang="en-US" sz="3200" b="1" kern="1200" smtClean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3200" kern="1200">
          <a:solidFill>
            <a:srgbClr val="004E9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3200" kern="1200">
          <a:solidFill>
            <a:srgbClr val="004E9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pt-BR" sz="3200" kern="1200">
          <a:solidFill>
            <a:srgbClr val="004E9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pt-BR" sz="2000" kern="1200">
          <a:solidFill>
            <a:srgbClr val="0093D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sz="2000" kern="1200" dirty="0">
          <a:solidFill>
            <a:srgbClr val="0093D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63216" y="1988840"/>
            <a:ext cx="8062664" cy="1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lnSpc>
                <a:spcPct val="80000"/>
              </a:lnSpc>
              <a:spcBef>
                <a:spcPts val="600"/>
              </a:spcBef>
              <a:defRPr/>
            </a:pPr>
            <a:r>
              <a:rPr lang="pt-BR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Grupo Brasileiro de Segurança Operacional de Infraestrutura </a:t>
            </a:r>
            <a:r>
              <a:rPr lang="pt-BR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Aeroportuária - </a:t>
            </a:r>
            <a:r>
              <a:rPr lang="pt-BR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BAIST</a:t>
            </a:r>
            <a:endParaRPr lang="pt-BR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63216" y="3789040"/>
            <a:ext cx="6400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t-BR" sz="2000" b="1" dirty="0" smtClean="0">
                <a:solidFill>
                  <a:srgbClr val="004E90"/>
                </a:solidFill>
                <a:latin typeface="+mj-lt"/>
                <a:ea typeface="+mj-ea"/>
                <a:cs typeface="+mj-cs"/>
              </a:rPr>
              <a:t>1ª reunião – fundacional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16/03/2017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de relevância para a ANAC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i="1" dirty="0" err="1" smtClean="0"/>
              <a:t>Runway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safety</a:t>
            </a:r>
            <a:endParaRPr lang="pt-BR" sz="2400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Runway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Team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RST (Comitê de Segurança de Pista)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Incursão em pista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Excursão de pista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Pista contaminada por lâmina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d’água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Indicadores de Desempenho de Segurança Operacional – IDSO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Risco da </a:t>
            </a:r>
            <a:r>
              <a:rPr lang="pt-BR" sz="2400" dirty="0" smtClean="0"/>
              <a:t>fauna (colisão com aves)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Segurança durante obras na área de </a:t>
            </a:r>
            <a:r>
              <a:rPr lang="pt-BR" sz="2400" dirty="0" smtClean="0"/>
              <a:t>manobra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Serviços auxiliares ao transporte aéreo (</a:t>
            </a:r>
            <a:r>
              <a:rPr lang="pt-BR" sz="2400" i="1" dirty="0" err="1" smtClean="0"/>
              <a:t>ground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handling</a:t>
            </a:r>
            <a:r>
              <a:rPr lang="pt-BR" sz="2400" dirty="0" smtClean="0"/>
              <a:t>)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1"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subgrupos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i="1" dirty="0" err="1" smtClean="0"/>
              <a:t>Runway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Safety</a:t>
            </a:r>
            <a:r>
              <a:rPr lang="pt-BR" sz="2400" i="1" dirty="0" smtClean="0"/>
              <a:t> Team </a:t>
            </a:r>
            <a:r>
              <a:rPr lang="pt-BR" sz="2400" dirty="0"/>
              <a:t>– </a:t>
            </a:r>
            <a:r>
              <a:rPr lang="pt-BR" sz="2400" dirty="0" smtClean="0"/>
              <a:t>RST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Apoio na implementação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RST em todos os aeroportos com OPS </a:t>
            </a:r>
            <a:r>
              <a:rPr lang="pt-B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intl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Apoio na implementação do ICAO </a:t>
            </a:r>
            <a:r>
              <a:rPr lang="pt-BR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RwyCC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(FAA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TALPA)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Interação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subgrupo do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BCAST – </a:t>
            </a:r>
            <a:r>
              <a:rPr lang="pt-BR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</a:t>
            </a:r>
            <a:r>
              <a:rPr lang="pt-BR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Excursion</a:t>
            </a:r>
            <a:endParaRPr lang="pt-BR" sz="1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Indicadores </a:t>
            </a:r>
            <a:r>
              <a:rPr lang="pt-BR" sz="2400" dirty="0" smtClean="0"/>
              <a:t>de Desempenho de Segurança Operacional – IDSO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Continuidade da coleta de dados e metodologia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NADSO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Modelo de relatório quadrimestral 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Melhoria contínua na qualidade dos dados</a:t>
            </a: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11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</a:t>
            </a:r>
            <a:r>
              <a:rPr lang="pt-BR" i="1" dirty="0" err="1" smtClean="0"/>
              <a:t>job</a:t>
            </a:r>
            <a:r>
              <a:rPr lang="pt-BR" i="1" dirty="0" smtClean="0"/>
              <a:t> </a:t>
            </a:r>
            <a:r>
              <a:rPr lang="pt-BR" i="1" dirty="0" err="1" smtClean="0"/>
              <a:t>cards</a:t>
            </a:r>
            <a:endParaRPr lang="pt-BR" i="1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Risco </a:t>
            </a:r>
            <a:r>
              <a:rPr lang="pt-BR" sz="2400" dirty="0" smtClean="0"/>
              <a:t>da fauna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 de material com melhores práticas de gerenciamento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risco da fauna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i="1" dirty="0" err="1"/>
              <a:t>Work</a:t>
            </a:r>
            <a:r>
              <a:rPr lang="pt-BR" sz="2400" i="1" dirty="0"/>
              <a:t> in </a:t>
            </a:r>
            <a:r>
              <a:rPr lang="pt-BR" sz="2400" i="1" dirty="0" err="1"/>
              <a:t>Progress</a:t>
            </a:r>
            <a:r>
              <a:rPr lang="pt-BR" sz="2400" dirty="0"/>
              <a:t> </a:t>
            </a:r>
            <a:r>
              <a:rPr lang="pt-BR" sz="2400" dirty="0" smtClean="0"/>
              <a:t>– WIP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 de material com melhores práticas de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WIP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pt-BR" sz="2400" i="1" dirty="0" err="1" smtClean="0"/>
              <a:t>Ground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handling</a:t>
            </a:r>
            <a:endParaRPr lang="pt-BR" sz="2400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 de material com melhores práticas 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 operadores de aeródromo na gestão da segurança operacional de </a:t>
            </a:r>
            <a:r>
              <a:rPr lang="pt-B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</a:t>
            </a:r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</a:t>
            </a:r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4077072"/>
            <a:ext cx="8062664" cy="1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>
              <a:defRPr/>
            </a:pP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Reunião de trabalho do BAIST</a:t>
            </a:r>
            <a:endParaRPr lang="pt-BR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457200">
              <a:defRPr/>
            </a:pP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comunicação de eventos de segurança operacional (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eso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)  |  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continuidade do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projeto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idso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|  assuntos gerais</a:t>
            </a:r>
            <a:endParaRPr lang="pt-BR" sz="18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3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de Eventos de Segurança Operacional (ESO)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8" name="Espaço Reservado para Conteúdo 11"/>
          <p:cNvSpPr txBox="1">
            <a:spLocks/>
          </p:cNvSpPr>
          <p:nvPr/>
        </p:nvSpPr>
        <p:spPr bwMode="auto">
          <a:xfrm>
            <a:off x="609600" y="1473200"/>
            <a:ext cx="82804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153.1(a)(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26) </a:t>
            </a:r>
            <a:r>
              <a:rPr lang="pt-BR" sz="1800" i="1" dirty="0"/>
              <a:t>Eventos de Segurança Operacional (ESO) </a:t>
            </a:r>
            <a:r>
              <a:rPr lang="pt-BR" sz="1800" dirty="0"/>
              <a:t>significa acidentes, incidentes graves, incidentes, ocorrências de solo, ocorrências anormais ou qualquer situação de risco que cause ou tenha o potencial de causar dano, lesão ou ameaça à viabilidade da operação aeroportuária ou aérea</a:t>
            </a:r>
            <a:r>
              <a:rPr lang="pt-BR" sz="1800" dirty="0" smtClean="0"/>
              <a:t>.</a:t>
            </a:r>
          </a:p>
          <a:p>
            <a:pPr marL="0" indent="0">
              <a:buNone/>
            </a:pPr>
            <a:r>
              <a:rPr lang="pt-BR" sz="1800" dirty="0" smtClean="0"/>
              <a:t>(...)</a:t>
            </a:r>
            <a:endParaRPr lang="pt-BR" sz="1800" dirty="0"/>
          </a:p>
          <a:p>
            <a:pPr marL="0" indent="0">
              <a:buNone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153.57(d) </a:t>
            </a:r>
            <a:r>
              <a:rPr lang="pt-BR" sz="1800" dirty="0"/>
              <a:t>O operador de aeródromo deve enviar para a ANAC, até o dia 20 dos meses de janeiro, maio e setembro, relatórios quadrimestrais do SGSO, conforme modelo disponibilizado pela ANAC.</a:t>
            </a:r>
          </a:p>
          <a:p>
            <a:pPr marL="400050" lvl="1" indent="0">
              <a:buNone/>
            </a:pPr>
            <a:r>
              <a:rPr lang="pt-BR" sz="1800" dirty="0"/>
              <a:t>(1) Eventos de Segurança Operacional (ESO) caracterizados como acidente, incidente grave e incidente aeronáuticos devem ser comunicados à ANAC imediatamente, pelo meio disponível, e formalmente em até 48 horas da sua ocorrência, sem prejuízo às obrigações de comunicação aos órgãos do sistema de investigação e prevenção de acidentes aeronáuticos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Comunicação de Eventos de Segurança Operacional (ESO)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8" name="Espaço Reservado para Conteúdo 11"/>
          <p:cNvSpPr txBox="1">
            <a:spLocks/>
          </p:cNvSpPr>
          <p:nvPr/>
        </p:nvSpPr>
        <p:spPr bwMode="auto">
          <a:xfrm>
            <a:off x="609600" y="1473200"/>
            <a:ext cx="82804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Visão ANAC</a:t>
            </a:r>
            <a:r>
              <a:rPr lang="pt-BR" sz="2400" dirty="0" smtClean="0"/>
              <a:t>: modelo </a:t>
            </a:r>
            <a:r>
              <a:rPr lang="pt-BR" sz="2400" dirty="0" smtClean="0"/>
              <a:t>de entrada única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Todos os eventos seriam enviados ao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CENIPA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CENIPA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classificaria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trataria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inicialmente os eventos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Exceto eventos que não envolvam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aeronaves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Envio ao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CENIPA</a:t>
            </a:r>
            <a:r>
              <a:rPr lang="pt-BR" sz="2400" dirty="0" smtClean="0"/>
              <a:t> caracterizaria cumprimento do RBAC 153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/>
              <a:t>Eventos </a:t>
            </a:r>
            <a:r>
              <a:rPr lang="pt-BR" sz="2400" dirty="0" smtClean="0"/>
              <a:t>são tratados pela ANAC de forma sistemática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 (cada AD) pela GFIC na vigilância continuada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Horizontal (cada assunto) pela GCOP – certificação e </a:t>
            </a:r>
            <a:r>
              <a:rPr lang="pt-BR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safety</a:t>
            </a:r>
            <a:endParaRPr lang="pt-BR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Elaboração de material de orientação e revisão normativa</a:t>
            </a: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2000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504825" y="1179513"/>
            <a:ext cx="8181975" cy="4895850"/>
          </a:xfrm>
        </p:spPr>
        <p:txBody>
          <a:bodyPr/>
          <a:lstStyle/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tabLst>
                <a:tab pos="1970088" algn="l"/>
              </a:tabLst>
              <a:defRPr/>
            </a:pPr>
            <a:r>
              <a:rPr lang="pt-BR" b="1" u="sng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PSOE-ANAC </a:t>
            </a:r>
            <a:r>
              <a:rPr lang="pt-BR" b="1" u="sng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Capítulo III</a:t>
            </a:r>
            <a:r>
              <a:rPr lang="pt-BR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diretrizes, objetivos e metas de desempenho da segurança operacional para a indústria da aviação civil brasileira</a:t>
            </a:r>
          </a:p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tabLst>
                <a:tab pos="1970088" algn="l"/>
              </a:tabLst>
              <a:defRPr/>
            </a:pPr>
            <a:r>
              <a:rPr lang="pt-BR" sz="1800" kern="0" dirty="0" smtClean="0">
                <a:solidFill>
                  <a:schemeClr val="tx2"/>
                </a:solidFill>
              </a:rPr>
              <a:t>A ANAC deve realizar a análise crítica dos resultados alcançados pela supervisão da segurança operacional por meio de um </a:t>
            </a:r>
            <a:r>
              <a:rPr lang="pt-BR" sz="1800" b="1" u="sng" kern="0" dirty="0" smtClean="0">
                <a:solidFill>
                  <a:schemeClr val="tx2"/>
                </a:solidFill>
              </a:rPr>
              <a:t>conjunto de indicadores</a:t>
            </a:r>
            <a:r>
              <a:rPr lang="pt-BR" sz="1800" kern="0" dirty="0" smtClean="0">
                <a:solidFill>
                  <a:schemeClr val="tx2"/>
                </a:solidFill>
              </a:rPr>
              <a:t> que seja capaz de representar:</a:t>
            </a:r>
          </a:p>
          <a:p>
            <a:pPr marL="355600" lvl="4" indent="-355600" defTabSz="7159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romanUcPeriod"/>
              <a:tabLst>
                <a:tab pos="1970088" algn="l"/>
              </a:tabLst>
              <a:defRPr/>
            </a:pPr>
            <a:r>
              <a:rPr lang="pt-BR" sz="1800" kern="0" dirty="0" smtClean="0">
                <a:solidFill>
                  <a:schemeClr val="tx2"/>
                </a:solidFill>
              </a:rPr>
              <a:t>o nível de desempenho da segurança operacional alcançado pelos entes regulados, em função da eficácia das abordagens de gerenciamento de riscos operacionais por eles adotadas; e</a:t>
            </a:r>
          </a:p>
          <a:p>
            <a:pPr marL="355600" lvl="4" indent="-355600" defTabSz="71596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romanUcPeriod"/>
              <a:tabLst>
                <a:tab pos="1970088" algn="l"/>
              </a:tabLst>
              <a:defRPr/>
            </a:pPr>
            <a:r>
              <a:rPr lang="pt-BR" sz="1800" kern="0" dirty="0" smtClean="0">
                <a:solidFill>
                  <a:schemeClr val="tx2"/>
                </a:solidFill>
              </a:rPr>
              <a:t>a efetividade das ações da Agência para mitigar e controlar os riscos por ela identificados em seu contexto interno e no ambiente operacional por ela regulado e fiscalizado.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Continuidade do projeto IDSO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62634" y="5053559"/>
            <a:ext cx="6473756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tabLst>
                <a:tab pos="1970088" algn="l"/>
              </a:tabLst>
              <a:defRPr/>
            </a:pPr>
            <a:r>
              <a:rPr lang="pt-BR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 conjunto de indicadores deve ser utilizado pela ANAC para mensuração e monitoramento do </a:t>
            </a:r>
            <a:r>
              <a:rPr lang="pt-BR" sz="2000" b="1" kern="0" dirty="0">
                <a:solidFill>
                  <a:schemeClr val="tx2"/>
                </a:solidFill>
              </a:rPr>
              <a:t>Nível Aceitável de Desempenho da Segurança Operacional (NADSO).</a:t>
            </a:r>
          </a:p>
        </p:txBody>
      </p:sp>
      <p:grpSp>
        <p:nvGrpSpPr>
          <p:cNvPr id="14" name="Grupo 13"/>
          <p:cNvGrpSpPr/>
          <p:nvPr/>
        </p:nvGrpSpPr>
        <p:grpSpPr>
          <a:xfrm rot="16200000">
            <a:off x="355296" y="5250126"/>
            <a:ext cx="1005285" cy="644691"/>
            <a:chOff x="2674199" y="1871955"/>
            <a:chExt cx="900000" cy="770398"/>
          </a:xfrm>
        </p:grpSpPr>
        <p:sp>
          <p:nvSpPr>
            <p:cNvPr id="15" name="Divisa 14"/>
            <p:cNvSpPr/>
            <p:nvPr/>
          </p:nvSpPr>
          <p:spPr>
            <a:xfrm rot="5400000">
              <a:off x="2892432" y="1960587"/>
              <a:ext cx="463533" cy="900000"/>
            </a:xfrm>
            <a:prstGeom prst="chevron">
              <a:avLst>
                <a:gd name="adj" fmla="val 6231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ivisa 15"/>
            <p:cNvSpPr/>
            <p:nvPr/>
          </p:nvSpPr>
          <p:spPr>
            <a:xfrm rot="5400000">
              <a:off x="2892432" y="1653722"/>
              <a:ext cx="463533" cy="900000"/>
            </a:xfrm>
            <a:prstGeom prst="chevron">
              <a:avLst>
                <a:gd name="adj" fmla="val 6231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Continuidade do projeto IDSO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57201" y="2070227"/>
            <a:ext cx="2569233" cy="32411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vre 22"/>
          <p:cNvSpPr/>
          <p:nvPr/>
        </p:nvSpPr>
        <p:spPr>
          <a:xfrm>
            <a:off x="457201" y="1412776"/>
            <a:ext cx="2569233" cy="582241"/>
          </a:xfrm>
          <a:custGeom>
            <a:avLst/>
            <a:gdLst>
              <a:gd name="connsiteX0" fmla="*/ 0 w 2754954"/>
              <a:gd name="connsiteY0" fmla="*/ 0 h 582241"/>
              <a:gd name="connsiteX1" fmla="*/ 2754954 w 2754954"/>
              <a:gd name="connsiteY1" fmla="*/ 0 h 582241"/>
              <a:gd name="connsiteX2" fmla="*/ 2754954 w 2754954"/>
              <a:gd name="connsiteY2" fmla="*/ 582241 h 582241"/>
              <a:gd name="connsiteX3" fmla="*/ 0 w 2754954"/>
              <a:gd name="connsiteY3" fmla="*/ 582241 h 582241"/>
              <a:gd name="connsiteX4" fmla="*/ 0 w 2754954"/>
              <a:gd name="connsiteY4" fmla="*/ 0 h 5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954" h="582241">
                <a:moveTo>
                  <a:pt x="0" y="0"/>
                </a:moveTo>
                <a:lnTo>
                  <a:pt x="2754954" y="0"/>
                </a:lnTo>
                <a:lnTo>
                  <a:pt x="2754954" y="582241"/>
                </a:lnTo>
                <a:lnTo>
                  <a:pt x="0" y="582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24130" rIns="36195" bIns="2413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5 indicadores de classificação</a:t>
            </a:r>
            <a:endParaRPr lang="pt-BR" sz="2400" kern="1200" dirty="0">
              <a:solidFill>
                <a:schemeClr val="tx2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57201" y="2663713"/>
            <a:ext cx="18874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vre 24"/>
          <p:cNvSpPr/>
          <p:nvPr/>
        </p:nvSpPr>
        <p:spPr>
          <a:xfrm>
            <a:off x="670445" y="2529027"/>
            <a:ext cx="2389387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Acidente Aeronáutico</a:t>
            </a:r>
            <a:endParaRPr lang="pt-BR" sz="1600" b="1" kern="1200" dirty="0"/>
          </a:p>
        </p:txBody>
      </p:sp>
      <p:sp>
        <p:nvSpPr>
          <p:cNvPr id="26" name="Retângulo 25"/>
          <p:cNvSpPr/>
          <p:nvPr/>
        </p:nvSpPr>
        <p:spPr>
          <a:xfrm>
            <a:off x="457201" y="3135471"/>
            <a:ext cx="18874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vre 26"/>
          <p:cNvSpPr/>
          <p:nvPr/>
        </p:nvSpPr>
        <p:spPr>
          <a:xfrm>
            <a:off x="670445" y="3000784"/>
            <a:ext cx="2389387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Incidente Aeronáutico</a:t>
            </a:r>
            <a:endPara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57201" y="3607228"/>
            <a:ext cx="18874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orma livre 28"/>
          <p:cNvSpPr/>
          <p:nvPr/>
        </p:nvSpPr>
        <p:spPr>
          <a:xfrm>
            <a:off x="670445" y="3573016"/>
            <a:ext cx="2389387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Incidente Aeronáutico Grave</a:t>
            </a:r>
            <a:endPara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57201" y="4204348"/>
            <a:ext cx="18874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a livre 30"/>
          <p:cNvSpPr/>
          <p:nvPr/>
        </p:nvSpPr>
        <p:spPr>
          <a:xfrm>
            <a:off x="670445" y="4069662"/>
            <a:ext cx="2389387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Ocorrência de solo</a:t>
            </a:r>
            <a:endPara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57201" y="4676106"/>
            <a:ext cx="18874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orma livre 32"/>
          <p:cNvSpPr/>
          <p:nvPr/>
        </p:nvSpPr>
        <p:spPr>
          <a:xfrm>
            <a:off x="670445" y="4613427"/>
            <a:ext cx="2389387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Ocorrência na área de movimento</a:t>
            </a:r>
            <a:endPara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154896" y="2070227"/>
            <a:ext cx="5124354" cy="324112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orma livre 35"/>
          <p:cNvSpPr/>
          <p:nvPr/>
        </p:nvSpPr>
        <p:spPr>
          <a:xfrm>
            <a:off x="3154896" y="1412776"/>
            <a:ext cx="2425216" cy="582241"/>
          </a:xfrm>
          <a:custGeom>
            <a:avLst/>
            <a:gdLst>
              <a:gd name="connsiteX0" fmla="*/ 0 w 2754954"/>
              <a:gd name="connsiteY0" fmla="*/ 0 h 582241"/>
              <a:gd name="connsiteX1" fmla="*/ 2754954 w 2754954"/>
              <a:gd name="connsiteY1" fmla="*/ 0 h 582241"/>
              <a:gd name="connsiteX2" fmla="*/ 2754954 w 2754954"/>
              <a:gd name="connsiteY2" fmla="*/ 582241 h 582241"/>
              <a:gd name="connsiteX3" fmla="*/ 0 w 2754954"/>
              <a:gd name="connsiteY3" fmla="*/ 582241 h 582241"/>
              <a:gd name="connsiteX4" fmla="*/ 0 w 2754954"/>
              <a:gd name="connsiteY4" fmla="*/ 0 h 5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954" h="582241">
                <a:moveTo>
                  <a:pt x="0" y="0"/>
                </a:moveTo>
                <a:lnTo>
                  <a:pt x="2754954" y="0"/>
                </a:lnTo>
                <a:lnTo>
                  <a:pt x="2754954" y="582241"/>
                </a:lnTo>
                <a:lnTo>
                  <a:pt x="0" y="582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195" tIns="24130" rIns="36195" bIns="2413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8 indicadores de tipificação</a:t>
            </a:r>
            <a:endParaRPr lang="pt-BR" sz="2400" kern="1200" dirty="0">
              <a:solidFill>
                <a:schemeClr val="tx2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154895" y="2663713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orma livre 37"/>
          <p:cNvSpPr/>
          <p:nvPr/>
        </p:nvSpPr>
        <p:spPr>
          <a:xfrm>
            <a:off x="3406750" y="2529027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Colisão entre aeronaves</a:t>
            </a:r>
            <a:endParaRPr lang="pt-BR" sz="1600" b="1" kern="1200" dirty="0"/>
          </a:p>
        </p:txBody>
      </p:sp>
      <p:sp>
        <p:nvSpPr>
          <p:cNvPr id="39" name="Retângulo 38"/>
          <p:cNvSpPr/>
          <p:nvPr/>
        </p:nvSpPr>
        <p:spPr>
          <a:xfrm>
            <a:off x="3154895" y="3135471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orma livre 39"/>
          <p:cNvSpPr/>
          <p:nvPr/>
        </p:nvSpPr>
        <p:spPr>
          <a:xfrm>
            <a:off x="3406750" y="3000784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Incursão em pista (severidades A/B/C/D)</a:t>
            </a:r>
            <a:endPara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154895" y="3607228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orma livre 41"/>
          <p:cNvSpPr/>
          <p:nvPr/>
        </p:nvSpPr>
        <p:spPr>
          <a:xfrm>
            <a:off x="3406750" y="3573016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Colisão entre aeronave e veículo/equipamento/estrutura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3154895" y="4157228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orma livre 43"/>
          <p:cNvSpPr/>
          <p:nvPr/>
        </p:nvSpPr>
        <p:spPr>
          <a:xfrm>
            <a:off x="3406750" y="4022542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Perigo aviário</a:t>
            </a:r>
            <a:endPara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154895" y="4628986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orma livre 45"/>
          <p:cNvSpPr/>
          <p:nvPr/>
        </p:nvSpPr>
        <p:spPr>
          <a:xfrm>
            <a:off x="3406750" y="4494299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Animais na área de manobras (severidades A/B)</a:t>
            </a:r>
            <a:endPara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3154895" y="5100743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orma livre 47"/>
          <p:cNvSpPr/>
          <p:nvPr/>
        </p:nvSpPr>
        <p:spPr>
          <a:xfrm>
            <a:off x="3406750" y="4966057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Objetos estranhos (severidades A/B)</a:t>
            </a:r>
            <a:endParaRPr lang="pt-BR" sz="1600" b="1" kern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154895" y="5572501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orma livre 49"/>
          <p:cNvSpPr/>
          <p:nvPr/>
        </p:nvSpPr>
        <p:spPr>
          <a:xfrm>
            <a:off x="3406750" y="5517232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Colisão entre veículo/equipamento/estrutura (severidades A/B)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3154895" y="6116266"/>
            <a:ext cx="201600" cy="202383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orma livre 51"/>
          <p:cNvSpPr/>
          <p:nvPr/>
        </p:nvSpPr>
        <p:spPr>
          <a:xfrm>
            <a:off x="3406750" y="5981579"/>
            <a:ext cx="4765650" cy="471757"/>
          </a:xfrm>
          <a:custGeom>
            <a:avLst/>
            <a:gdLst>
              <a:gd name="connsiteX0" fmla="*/ 0 w 2562107"/>
              <a:gd name="connsiteY0" fmla="*/ 0 h 471757"/>
              <a:gd name="connsiteX1" fmla="*/ 2562107 w 2562107"/>
              <a:gd name="connsiteY1" fmla="*/ 0 h 471757"/>
              <a:gd name="connsiteX2" fmla="*/ 2562107 w 2562107"/>
              <a:gd name="connsiteY2" fmla="*/ 471757 h 471757"/>
              <a:gd name="connsiteX3" fmla="*/ 0 w 2562107"/>
              <a:gd name="connsiteY3" fmla="*/ 471757 h 471757"/>
              <a:gd name="connsiteX4" fmla="*/ 0 w 2562107"/>
              <a:gd name="connsiteY4" fmla="*/ 0 h 47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107" h="471757">
                <a:moveTo>
                  <a:pt x="0" y="0"/>
                </a:moveTo>
                <a:lnTo>
                  <a:pt x="2562107" y="0"/>
                </a:lnTo>
                <a:lnTo>
                  <a:pt x="2562107" y="471757"/>
                </a:lnTo>
                <a:lnTo>
                  <a:pt x="0" y="4717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Derramamento de combustível/óleo/fluido hidráulico</a:t>
            </a:r>
            <a:endParaRPr lang="pt-BR" sz="16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Continuidade do projeto IDSO</a:t>
            </a: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767246"/>
              </p:ext>
            </p:extLst>
          </p:nvPr>
        </p:nvGraphicFramePr>
        <p:xfrm>
          <a:off x="518864" y="2780929"/>
          <a:ext cx="8229600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43783" y="3644925"/>
            <a:ext cx="1677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2013</a:t>
            </a:r>
            <a:endParaRPr lang="pt-BR" sz="20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 aeroportos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545432" y="3140869"/>
            <a:ext cx="1677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+mj-lt"/>
              </a:rPr>
              <a:t>2014</a:t>
            </a: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 aeroportos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47080" y="2636813"/>
            <a:ext cx="1677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2015</a:t>
            </a:r>
            <a:endParaRPr lang="pt-BR" sz="24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29 aeroportos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737373" y="2132856"/>
            <a:ext cx="1678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2016</a:t>
            </a:r>
            <a:endParaRPr lang="pt-BR" sz="2400" b="1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Classes III e IV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223055" y="1525885"/>
            <a:ext cx="5330145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tabLst>
                <a:tab pos="1970088" algn="l"/>
              </a:tabLst>
              <a:defRPr/>
            </a:pPr>
            <a:r>
              <a:rPr lang="pt-BR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Como estabelecer um </a:t>
            </a:r>
            <a:r>
              <a:rPr lang="pt-BR" sz="1800" b="1" kern="0" dirty="0" smtClean="0">
                <a:solidFill>
                  <a:schemeClr val="tx2"/>
                </a:solidFill>
                <a:latin typeface="+mj-lt"/>
              </a:rPr>
              <a:t>Nível </a:t>
            </a:r>
            <a:r>
              <a:rPr lang="pt-BR" sz="1800" b="1" kern="0" dirty="0">
                <a:solidFill>
                  <a:schemeClr val="tx2"/>
                </a:solidFill>
                <a:latin typeface="+mj-lt"/>
              </a:rPr>
              <a:t>Aceitável de Desempenho da Segurança Operacional (NADSO</a:t>
            </a:r>
            <a:r>
              <a:rPr lang="pt-BR" sz="1800" b="1" kern="0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pt-BR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para operadores de aeródromo?</a:t>
            </a:r>
          </a:p>
        </p:txBody>
      </p:sp>
      <p:grpSp>
        <p:nvGrpSpPr>
          <p:cNvPr id="12" name="Grupo 11"/>
          <p:cNvGrpSpPr/>
          <p:nvPr/>
        </p:nvGrpSpPr>
        <p:grpSpPr>
          <a:xfrm rot="16200000">
            <a:off x="315717" y="1722452"/>
            <a:ext cx="1005285" cy="644691"/>
            <a:chOff x="2674199" y="1871955"/>
            <a:chExt cx="900000" cy="770398"/>
          </a:xfrm>
        </p:grpSpPr>
        <p:sp>
          <p:nvSpPr>
            <p:cNvPr id="13" name="Divisa 12"/>
            <p:cNvSpPr/>
            <p:nvPr/>
          </p:nvSpPr>
          <p:spPr>
            <a:xfrm rot="5400000">
              <a:off x="2892432" y="1960587"/>
              <a:ext cx="463533" cy="900000"/>
            </a:xfrm>
            <a:prstGeom prst="chevron">
              <a:avLst>
                <a:gd name="adj" fmla="val 6231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ivisa 13"/>
            <p:cNvSpPr/>
            <p:nvPr/>
          </p:nvSpPr>
          <p:spPr>
            <a:xfrm rot="5400000">
              <a:off x="2892432" y="1653722"/>
              <a:ext cx="463533" cy="900000"/>
            </a:xfrm>
            <a:prstGeom prst="chevron">
              <a:avLst>
                <a:gd name="adj" fmla="val 6231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560232" y="4869160"/>
            <a:ext cx="3985936" cy="14131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4" indent="0" defTabSz="7159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  <a:tabLst>
                <a:tab pos="1970088" algn="l"/>
              </a:tabLst>
              <a:defRPr/>
            </a:pPr>
            <a:r>
              <a:rPr lang="pt-BR" b="1" kern="0" dirty="0" smtClean="0">
                <a:solidFill>
                  <a:srgbClr val="004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</a:t>
            </a:r>
          </a:p>
          <a:p>
            <a:pPr lvl="0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Consolidação da metodologia de Níveis Aceitáveis de Desempenho de Segurança Operacional (NADSO)</a:t>
            </a:r>
            <a:endParaRPr lang="pt-BR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Assuntos gerais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  <a:p>
            <a:pPr lvl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8" name="Espaço Reservado para Conteúdo 11"/>
          <p:cNvSpPr txBox="1">
            <a:spLocks/>
          </p:cNvSpPr>
          <p:nvPr/>
        </p:nvSpPr>
        <p:spPr bwMode="auto">
          <a:xfrm>
            <a:off x="609600" y="1473200"/>
            <a:ext cx="82804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2000" dirty="0" smtClean="0"/>
              <a:t>Pauta aberta aos participantes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/>
              <a:t>Pauta</a:t>
            </a:r>
            <a:endParaRPr lang="pt-BR" sz="3200" b="1" dirty="0"/>
          </a:p>
        </p:txBody>
      </p:sp>
      <p:sp>
        <p:nvSpPr>
          <p:cNvPr id="8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Introdução e apresentação dos participantes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Apresentação de proposta de logomarca para o grupo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Discussão do Regimento Interno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Temas de relevância para a ANAC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Proposta de criação de subgrupos – integração com subgrupos do BCAST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Sistemática de comunicação de Eventos de Segurança Operacional (ESO)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Continuidade do projeto IDSO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/>
              <a:t>Assuntos gerais</a:t>
            </a:r>
          </a:p>
        </p:txBody>
      </p:sp>
    </p:spTree>
    <p:extLst>
      <p:ext uri="{BB962C8B-B14F-4D97-AF65-F5344CB8AC3E}">
        <p14:creationId xmlns:p14="http://schemas.microsoft.com/office/powerpoint/2010/main" val="13494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Participantes</a:t>
            </a:r>
            <a:endParaRPr lang="pt-BR" sz="3200" b="1" dirty="0"/>
          </a:p>
        </p:txBody>
      </p:sp>
      <p:sp>
        <p:nvSpPr>
          <p:cNvPr id="8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200" b="1" dirty="0" smtClean="0"/>
              <a:t>Aeroportos </a:t>
            </a:r>
            <a:r>
              <a:rPr lang="pt-BR" sz="2200" b="1" dirty="0"/>
              <a:t>(Classe IV segundo o </a:t>
            </a:r>
            <a:r>
              <a:rPr lang="pt-BR" sz="2200" b="1" dirty="0" smtClean="0"/>
              <a:t>RBAC </a:t>
            </a:r>
            <a:r>
              <a:rPr lang="pt-BR" sz="2200" b="1" dirty="0"/>
              <a:t>nº 153, </a:t>
            </a:r>
            <a:r>
              <a:rPr lang="pt-BR" sz="2200" b="1" dirty="0" smtClean="0"/>
              <a:t>&gt;</a:t>
            </a:r>
            <a:r>
              <a:rPr lang="pt-BR" sz="2200" b="1" dirty="0"/>
              <a:t>5 MM </a:t>
            </a:r>
            <a:r>
              <a:rPr lang="pt-BR" sz="2200" b="1" dirty="0" err="1"/>
              <a:t>pax</a:t>
            </a:r>
            <a:r>
              <a:rPr lang="pt-BR" sz="2200" b="1" dirty="0"/>
              <a:t>/ano)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SBGR, SBBR, SBSP, SBGL, SBCF, SBKP, SBRJ, SBSV, SBPA, SBCT, SBRF, SBFZ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 smtClean="0"/>
              <a:t>Infraero </a:t>
            </a:r>
            <a:r>
              <a:rPr lang="pt-BR" sz="2000" b="1" dirty="0" smtClean="0"/>
              <a:t>Sede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 smtClean="0"/>
              <a:t>DECEA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ICA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ASEGSEA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000" b="1" dirty="0" smtClean="0"/>
              <a:t>CENIPA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346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4077072"/>
            <a:ext cx="8062664" cy="1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>
              <a:defRPr/>
            </a:pP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Introdução</a:t>
            </a:r>
            <a:endParaRPr lang="pt-BR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457200">
              <a:defRPr/>
            </a:pP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segurança operacional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- linha do tempo na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anac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| o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gasp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e as ações da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anac</a:t>
            </a:r>
            <a:endParaRPr lang="pt-BR" sz="1800" b="1" dirty="0" smtClean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defTabSz="457200">
              <a:defRPr/>
            </a:pPr>
            <a:endParaRPr lang="pt-BR" sz="18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1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operacional - linha do tempo na ANAC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>
                <a:latin typeface="+mj-lt"/>
              </a:rPr>
              <a:pPr>
                <a:defRPr/>
              </a:pPr>
              <a:t>5</a:t>
            </a:fld>
            <a:endParaRPr lang="pt-BR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3326" y="3603435"/>
            <a:ext cx="9144000" cy="3314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>
                  <a:shade val="30000"/>
                  <a:satMod val="115000"/>
                </a:schemeClr>
              </a:solidFill>
              <a:latin typeface="+mj-lt"/>
            </a:endParaRPr>
          </a:p>
        </p:txBody>
      </p:sp>
      <p:sp>
        <p:nvSpPr>
          <p:cNvPr id="6" name="Seta para a direita 5"/>
          <p:cNvSpPr/>
          <p:nvPr/>
        </p:nvSpPr>
        <p:spPr bwMode="auto">
          <a:xfrm>
            <a:off x="161363" y="1349866"/>
            <a:ext cx="8873659" cy="3600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76111" y="1625600"/>
            <a:ext cx="17464" cy="5047684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49532" y="1609725"/>
            <a:ext cx="0" cy="5063559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61364" y="1437557"/>
            <a:ext cx="19628" cy="5235727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361192" y="1625600"/>
            <a:ext cx="22672" cy="5047684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136741" y="1625600"/>
            <a:ext cx="23083" cy="5047684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563516" y="1609725"/>
            <a:ext cx="28260" cy="5063559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 bwMode="auto">
          <a:xfrm>
            <a:off x="144992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935600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763688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2555776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3347864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4134841" y="1437557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61347" y="1595820"/>
            <a:ext cx="13176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2006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677916" y="1606766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2009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276550" y="1595820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75864" y="1595820"/>
            <a:ext cx="909423" cy="30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2007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29497" y="1606837"/>
            <a:ext cx="1060308" cy="30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2008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491085" y="1595248"/>
            <a:ext cx="13684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2010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4932040" y="1443995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4944957" y="1632038"/>
            <a:ext cx="23083" cy="5041246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5106800" y="1591538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2012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760136" y="1435999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5773053" y="1646902"/>
            <a:ext cx="40321" cy="5026382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5944468" y="1598708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2013</a:t>
            </a:r>
          </a:p>
        </p:txBody>
      </p:sp>
      <p:sp>
        <p:nvSpPr>
          <p:cNvPr id="31" name="Retângulo 30"/>
          <p:cNvSpPr/>
          <p:nvPr/>
        </p:nvSpPr>
        <p:spPr bwMode="auto">
          <a:xfrm>
            <a:off x="6602198" y="1437556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6615115" y="1625599"/>
            <a:ext cx="19050" cy="5047685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732271" y="1592269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2014</a:t>
            </a:r>
          </a:p>
        </p:txBody>
      </p:sp>
      <p:sp>
        <p:nvSpPr>
          <p:cNvPr id="34" name="Retângulo 33"/>
          <p:cNvSpPr/>
          <p:nvPr/>
        </p:nvSpPr>
        <p:spPr bwMode="auto">
          <a:xfrm>
            <a:off x="7383078" y="1412776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7395995" y="1600819"/>
            <a:ext cx="23083" cy="5072465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7502138" y="1591495"/>
            <a:ext cx="13684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2015</a:t>
            </a:r>
          </a:p>
        </p:txBody>
      </p:sp>
      <p:sp>
        <p:nvSpPr>
          <p:cNvPr id="37" name="Retângulo 36"/>
          <p:cNvSpPr/>
          <p:nvPr/>
        </p:nvSpPr>
        <p:spPr bwMode="auto">
          <a:xfrm>
            <a:off x="8119482" y="1424958"/>
            <a:ext cx="36000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marL="342900" indent="-342900" algn="ctr">
              <a:defRPr/>
            </a:pPr>
            <a:endParaRPr lang="pt-BR" sz="1000" b="1">
              <a:solidFill>
                <a:srgbClr val="0066FF"/>
              </a:solidFill>
              <a:latin typeface="+mj-lt"/>
              <a:cs typeface="Arial" charset="0"/>
              <a:sym typeface="Wingdings" pitchFamily="2" charset="2"/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8132399" y="1613001"/>
            <a:ext cx="48453" cy="5060283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283654" y="1606568"/>
            <a:ext cx="629116" cy="306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eaLnBrk="1" hangingPunct="1">
              <a:defRPr/>
            </a:pPr>
            <a:r>
              <a:rPr lang="pt-BR" sz="1400" b="1" dirty="0">
                <a:solidFill>
                  <a:srgbClr val="1F497D"/>
                </a:solidFill>
                <a:latin typeface="+mj-lt"/>
                <a:cs typeface="Arial" charset="0"/>
              </a:rPr>
              <a:t>2016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581559" y="4422801"/>
            <a:ext cx="798174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PSOE-ANAC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382678" y="4059477"/>
            <a:ext cx="798174" cy="73866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PSOE-ANAC</a:t>
            </a:r>
          </a:p>
          <a:p>
            <a:pPr algn="ctr" defTabSz="457200" eaLnBrk="1" hangingPunct="1"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(revisão</a:t>
            </a:r>
            <a:r>
              <a:rPr lang="pt-BR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)</a:t>
            </a:r>
            <a:endParaRPr lang="pt-BR" sz="1400" b="1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799766" y="1895770"/>
            <a:ext cx="798174" cy="30777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GASP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5802357" y="2172704"/>
            <a:ext cx="798174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latin typeface="+mj-lt"/>
                <a:cs typeface="Arial" charset="0"/>
              </a:rPr>
              <a:t>ANEXO 19 1ª ED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134697" y="2161545"/>
            <a:ext cx="894879" cy="116955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defRPr/>
            </a:pPr>
            <a:r>
              <a:rPr lang="pt-BR" sz="1400" b="1" dirty="0">
                <a:latin typeface="+mj-lt"/>
                <a:cs typeface="Arial" charset="0"/>
              </a:rPr>
              <a:t>ANEXO 19 2ª ED.</a:t>
            </a:r>
          </a:p>
          <a:p>
            <a:pPr algn="ctr" defTabSz="457200" eaLnBrk="1" hangingPunct="1">
              <a:defRPr/>
            </a:pPr>
            <a:r>
              <a:rPr lang="pt-BR" sz="1400" b="1" dirty="0">
                <a:latin typeface="+mj-lt"/>
                <a:cs typeface="Arial" charset="0"/>
              </a:rPr>
              <a:t>(aplicável em 2019)</a:t>
            </a:r>
          </a:p>
          <a:p>
            <a:pPr algn="ctr" defTabSz="457200" eaLnBrk="1" hangingPunct="1">
              <a:defRPr/>
            </a:pPr>
            <a:endParaRPr lang="pt-BR" sz="1400" b="1" dirty="0">
              <a:latin typeface="+mj-lt"/>
              <a:cs typeface="Arial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966356" y="1895815"/>
            <a:ext cx="798174" cy="12464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latin typeface="+mj-lt"/>
                <a:cs typeface="Arial" charset="0"/>
              </a:rPr>
              <a:t>Global </a:t>
            </a:r>
            <a:r>
              <a:rPr lang="pt-BR" sz="1400" b="1" dirty="0" err="1">
                <a:latin typeface="+mj-lt"/>
                <a:cs typeface="Arial" charset="0"/>
              </a:rPr>
              <a:t>Aviation</a:t>
            </a:r>
            <a:r>
              <a:rPr lang="pt-BR" sz="1400" b="1" dirty="0">
                <a:latin typeface="+mj-lt"/>
                <a:cs typeface="Arial" charset="0"/>
              </a:rPr>
              <a:t> Safety </a:t>
            </a:r>
            <a:r>
              <a:rPr lang="pt-BR" sz="1400" b="1" dirty="0" err="1">
                <a:latin typeface="+mj-lt"/>
                <a:cs typeface="Arial" charset="0"/>
              </a:rPr>
              <a:t>Plan</a:t>
            </a:r>
            <a:endParaRPr lang="pt-BR" sz="1400" b="1" dirty="0">
              <a:latin typeface="+mj-lt"/>
              <a:cs typeface="Arial" charset="0"/>
            </a:endParaRPr>
          </a:p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latin typeface="+mj-lt"/>
                <a:cs typeface="Arial" charset="0"/>
              </a:rPr>
              <a:t>(GASP)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140336" y="5427690"/>
            <a:ext cx="3007302" cy="30777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SGSO – Empresas </a:t>
            </a:r>
            <a:r>
              <a:rPr lang="pt-BR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de transporte </a:t>
            </a: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regular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134841" y="3631544"/>
            <a:ext cx="852357" cy="138499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Resolução </a:t>
            </a:r>
            <a:r>
              <a:rPr lang="pt-BR" sz="1400" b="1" dirty="0" err="1">
                <a:solidFill>
                  <a:prstClr val="black"/>
                </a:solidFill>
                <a:latin typeface="+mj-lt"/>
                <a:cs typeface="Arial" charset="0"/>
              </a:rPr>
              <a:t>Brazilian</a:t>
            </a: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r>
              <a:rPr lang="pt-BR" sz="1400" b="1" dirty="0" err="1">
                <a:solidFill>
                  <a:prstClr val="black"/>
                </a:solidFill>
                <a:latin typeface="+mj-lt"/>
                <a:cs typeface="Arial" charset="0"/>
              </a:rPr>
              <a:t>Aviation</a:t>
            </a: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 Safety Team (BAST)</a:t>
            </a:r>
          </a:p>
        </p:txBody>
      </p:sp>
      <p:sp>
        <p:nvSpPr>
          <p:cNvPr id="48" name="Seta para a direita 47"/>
          <p:cNvSpPr/>
          <p:nvPr/>
        </p:nvSpPr>
        <p:spPr bwMode="auto">
          <a:xfrm>
            <a:off x="6656199" y="4919511"/>
            <a:ext cx="2317439" cy="55336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342900" indent="-342900" algn="ctr"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     Operação</a:t>
            </a:r>
          </a:p>
        </p:txBody>
      </p:sp>
      <p:sp>
        <p:nvSpPr>
          <p:cNvPr id="49" name="Seta para a direita 48"/>
          <p:cNvSpPr/>
          <p:nvPr/>
        </p:nvSpPr>
        <p:spPr bwMode="auto">
          <a:xfrm>
            <a:off x="4159175" y="4913072"/>
            <a:ext cx="3075544" cy="55979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342900" indent="-342900" algn="ctr"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Implementação</a:t>
            </a:r>
          </a:p>
        </p:txBody>
      </p:sp>
      <p:sp>
        <p:nvSpPr>
          <p:cNvPr id="50" name="Seta para a direita 49"/>
          <p:cNvSpPr/>
          <p:nvPr/>
        </p:nvSpPr>
        <p:spPr bwMode="auto">
          <a:xfrm>
            <a:off x="5027178" y="5844008"/>
            <a:ext cx="3946460" cy="57822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342900" indent="-342900" algn="ctr"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Operação</a:t>
            </a:r>
          </a:p>
        </p:txBody>
      </p:sp>
      <p:sp>
        <p:nvSpPr>
          <p:cNvPr id="51" name="Seta para a direita 50"/>
          <p:cNvSpPr/>
          <p:nvPr/>
        </p:nvSpPr>
        <p:spPr bwMode="auto">
          <a:xfrm>
            <a:off x="2733710" y="5844008"/>
            <a:ext cx="2916573" cy="57313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marL="342900" indent="-342900" algn="ctr"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  <a:sym typeface="Wingdings" pitchFamily="2" charset="2"/>
              </a:rPr>
              <a:t>Implementação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2733711" y="6343473"/>
            <a:ext cx="1741166" cy="30777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SGSO – Aeroportos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8129174" y="1887528"/>
            <a:ext cx="885809" cy="30777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GASP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2577437" y="4012971"/>
            <a:ext cx="798174" cy="30777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PSO-BR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67697" y="1892811"/>
            <a:ext cx="798174" cy="124649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DOC 9859</a:t>
            </a:r>
          </a:p>
          <a:p>
            <a:pPr algn="ctr" defTabSz="457200" eaLnBrk="1" hangingPunct="1">
              <a:defRPr/>
            </a:pPr>
            <a:r>
              <a:rPr lang="pt-BR" sz="1400" b="1" dirty="0" err="1">
                <a:solidFill>
                  <a:prstClr val="black"/>
                </a:solidFill>
                <a:latin typeface="+mj-lt"/>
                <a:cs typeface="Arial" charset="0"/>
              </a:rPr>
              <a:t>Safety</a:t>
            </a: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r>
              <a:rPr lang="pt-BR" sz="1400" b="1" dirty="0" err="1" smtClean="0">
                <a:solidFill>
                  <a:prstClr val="black"/>
                </a:solidFill>
                <a:latin typeface="+mj-lt"/>
                <a:cs typeface="Arial" charset="0"/>
              </a:rPr>
              <a:t>Manag</a:t>
            </a:r>
            <a:r>
              <a:rPr lang="pt-BR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.</a:t>
            </a:r>
          </a:p>
          <a:p>
            <a:pPr algn="ctr" defTabSz="457200" eaLnBrk="1" hangingPunct="1">
              <a:defRPr/>
            </a:pPr>
            <a:r>
              <a:rPr lang="pt-BR" sz="1400" b="1" dirty="0" smtClean="0">
                <a:solidFill>
                  <a:prstClr val="black"/>
                </a:solidFill>
                <a:latin typeface="+mj-lt"/>
                <a:cs typeface="Arial" charset="0"/>
              </a:rPr>
              <a:t>Manual</a:t>
            </a:r>
            <a:endParaRPr lang="pt-BR" sz="1400" b="1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prstClr val="black"/>
                </a:solidFill>
                <a:latin typeface="+mj-lt"/>
                <a:cs typeface="Arial" charset="0"/>
              </a:rPr>
              <a:t>1st ed.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180852" y="3846987"/>
            <a:ext cx="834132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rIns="0">
            <a:spAutoFit/>
          </a:bodyPr>
          <a:lstStyle/>
          <a:p>
            <a:pPr algn="ctr" defTabSz="457200">
              <a:defRPr/>
            </a:pPr>
            <a:r>
              <a:rPr lang="pt-BR" sz="1400" b="1" dirty="0">
                <a:latin typeface="+mj-lt"/>
                <a:cs typeface="Arial" charset="0"/>
              </a:rPr>
              <a:t>Politica </a:t>
            </a:r>
            <a:endParaRPr lang="pt-BR" sz="1400" b="1" dirty="0" smtClean="0">
              <a:latin typeface="+mj-lt"/>
              <a:cs typeface="Arial" charset="0"/>
            </a:endParaRPr>
          </a:p>
          <a:p>
            <a:pPr algn="ctr" defTabSz="457200">
              <a:defRPr/>
            </a:pPr>
            <a:r>
              <a:rPr lang="pt-BR" sz="1400" b="1" dirty="0" smtClean="0">
                <a:latin typeface="+mj-lt"/>
                <a:cs typeface="Arial" charset="0"/>
              </a:rPr>
              <a:t>Segurança </a:t>
            </a:r>
            <a:r>
              <a:rPr lang="pt-BR" sz="1400" b="1" dirty="0" err="1" smtClean="0">
                <a:latin typeface="+mj-lt"/>
                <a:cs typeface="Arial" charset="0"/>
              </a:rPr>
              <a:t>Oper</a:t>
            </a:r>
            <a:r>
              <a:rPr lang="pt-BR" sz="1400" b="1" dirty="0" smtClean="0">
                <a:latin typeface="+mj-lt"/>
                <a:cs typeface="Arial" charset="0"/>
              </a:rPr>
              <a:t>.</a:t>
            </a:r>
          </a:p>
          <a:p>
            <a:pPr algn="ctr" defTabSz="457200">
              <a:defRPr/>
            </a:pPr>
            <a:r>
              <a:rPr lang="pt-BR" sz="1400" b="1" dirty="0" smtClean="0">
                <a:latin typeface="+mj-lt"/>
                <a:cs typeface="Arial" charset="0"/>
              </a:rPr>
              <a:t> </a:t>
            </a:r>
            <a:r>
              <a:rPr lang="pt-BR" sz="1400" b="1" dirty="0">
                <a:latin typeface="+mj-lt"/>
                <a:cs typeface="Arial" charset="0"/>
              </a:rPr>
              <a:t>ANAC</a:t>
            </a:r>
          </a:p>
        </p:txBody>
      </p:sp>
      <p:sp>
        <p:nvSpPr>
          <p:cNvPr id="57" name="CaixaDeTexto 56"/>
          <p:cNvSpPr txBox="1"/>
          <p:nvPr/>
        </p:nvSpPr>
        <p:spPr>
          <a:xfrm rot="16200000">
            <a:off x="-314834" y="4856943"/>
            <a:ext cx="798174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ANAC</a:t>
            </a:r>
          </a:p>
        </p:txBody>
      </p:sp>
      <p:sp>
        <p:nvSpPr>
          <p:cNvPr id="58" name="CaixaDeTexto 57"/>
          <p:cNvSpPr txBox="1"/>
          <p:nvPr/>
        </p:nvSpPr>
        <p:spPr>
          <a:xfrm rot="16200000">
            <a:off x="-314835" y="2303266"/>
            <a:ext cx="798174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defTabSz="457200" eaLnBrk="1" hangingPunct="1">
              <a:spcAft>
                <a:spcPts val="600"/>
              </a:spcAft>
              <a:defRPr/>
            </a:pPr>
            <a:r>
              <a:rPr lang="pt-B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ICAO</a:t>
            </a:r>
          </a:p>
        </p:txBody>
      </p:sp>
      <p:cxnSp>
        <p:nvCxnSpPr>
          <p:cNvPr id="59" name="Conector reto 58"/>
          <p:cNvCxnSpPr/>
          <p:nvPr/>
        </p:nvCxnSpPr>
        <p:spPr>
          <a:xfrm>
            <a:off x="0" y="3625469"/>
            <a:ext cx="9144000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180992" y="6673284"/>
            <a:ext cx="8854031" cy="0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9014983" y="1623761"/>
            <a:ext cx="19050" cy="5047685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180992" y="1871737"/>
            <a:ext cx="8854031" cy="0"/>
          </a:xfrm>
          <a:prstGeom prst="line">
            <a:avLst/>
          </a:prstGeom>
          <a:ln w="3175">
            <a:solidFill>
              <a:srgbClr val="1B5BC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1781688" y="2524985"/>
            <a:ext cx="3900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V="1">
            <a:off x="2171700" y="2524985"/>
            <a:ext cx="0" cy="21594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endCxn id="54" idx="1"/>
          </p:cNvCxnSpPr>
          <p:nvPr/>
        </p:nvCxnSpPr>
        <p:spPr>
          <a:xfrm>
            <a:off x="2171700" y="4166860"/>
            <a:ext cx="4057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2171700" y="4688846"/>
            <a:ext cx="4057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2601301" y="4919511"/>
            <a:ext cx="0" cy="15778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2610826" y="6497361"/>
            <a:ext cx="2566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3362128" y="4688846"/>
            <a:ext cx="7727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 flipH="1" flipV="1">
            <a:off x="2972097" y="4913072"/>
            <a:ext cx="8549" cy="668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/>
          <p:nvPr/>
        </p:nvCxnSpPr>
        <p:spPr>
          <a:xfrm>
            <a:off x="2989805" y="5581578"/>
            <a:ext cx="118549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flipV="1">
            <a:off x="6201444" y="2638715"/>
            <a:ext cx="0" cy="17840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endCxn id="41" idx="1"/>
          </p:cNvCxnSpPr>
          <p:nvPr/>
        </p:nvCxnSpPr>
        <p:spPr>
          <a:xfrm>
            <a:off x="6198853" y="4428809"/>
            <a:ext cx="11838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7791290" y="3933509"/>
            <a:ext cx="40458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flipH="1" flipV="1">
            <a:off x="7814918" y="3933509"/>
            <a:ext cx="1" cy="121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ipse 75"/>
          <p:cNvSpPr/>
          <p:nvPr/>
        </p:nvSpPr>
        <p:spPr>
          <a:xfrm>
            <a:off x="3607272" y="3351862"/>
            <a:ext cx="1826096" cy="1826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2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07211009"/>
              </p:ext>
            </p:extLst>
          </p:nvPr>
        </p:nvGraphicFramePr>
        <p:xfrm>
          <a:off x="2843808" y="1340768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Documents and Settings\ANDREA.OLIVEIRA\Meus documentos\Minhas imagens\tgacoll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552" y="4297794"/>
            <a:ext cx="3240000" cy="197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552" y="2139564"/>
            <a:ext cx="3240000" cy="1936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72" y="2025456"/>
            <a:ext cx="1024126" cy="4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2198" y="4135490"/>
            <a:ext cx="827584" cy="44865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5532" y="5561536"/>
            <a:ext cx="980128" cy="59391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02" y="3917215"/>
            <a:ext cx="968147" cy="6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0CD3-0B7A-449F-B970-4FE9821726D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4" name="Espaço Reservado para Conteúdo 12"/>
          <p:cNvSpPr txBox="1">
            <a:spLocks/>
          </p:cNvSpPr>
          <p:nvPr/>
        </p:nvSpPr>
        <p:spPr>
          <a:xfrm>
            <a:off x="252720" y="1158707"/>
            <a:ext cx="8495744" cy="10017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pt-BR" sz="3200" kern="1200">
                <a:solidFill>
                  <a:srgbClr val="004E9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lang="pt-BR" sz="2000" kern="120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2000" kern="1200" dirty="0">
                <a:solidFill>
                  <a:srgbClr val="0093D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/>
              <a:t>Criação </a:t>
            </a:r>
            <a:r>
              <a:rPr lang="pt-BR" sz="2200" b="1" dirty="0"/>
              <a:t>de grupos colaborativos </a:t>
            </a:r>
            <a:r>
              <a:rPr lang="pt-BR" sz="2200" b="1" dirty="0" smtClean="0"/>
              <a:t>de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 smtClean="0"/>
              <a:t>compartilhamento </a:t>
            </a:r>
            <a:r>
              <a:rPr lang="pt-BR" sz="2200" b="1" dirty="0"/>
              <a:t>de informações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2698494" y="195263"/>
            <a:ext cx="602640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/>
              <a:t>O GASP e as Ações da ANAC</a:t>
            </a:r>
          </a:p>
        </p:txBody>
      </p:sp>
    </p:spTree>
    <p:extLst>
      <p:ext uri="{BB962C8B-B14F-4D97-AF65-F5344CB8AC3E}">
        <p14:creationId xmlns:p14="http://schemas.microsoft.com/office/powerpoint/2010/main" val="1928735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365125"/>
          </a:xfrm>
        </p:spPr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9552" y="4077072"/>
            <a:ext cx="8062664" cy="19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>
              <a:defRPr/>
            </a:pPr>
            <a:r>
              <a:rPr lang="pt-B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Aspectos fundacionais do BAIST</a:t>
            </a:r>
            <a:endParaRPr lang="pt-BR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defTabSz="457200">
              <a:defRPr/>
            </a:pP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proposta de logomarca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| 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regimento interno 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|  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temas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de relevância para a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anac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 |  proposta </a:t>
            </a:r>
            <a:r>
              <a:rPr lang="pt-BR" sz="18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de criação de subgrupos – integração com subgrupos do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bcast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|  proposta de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job</a:t>
            </a:r>
            <a:r>
              <a:rPr lang="pt-BR" sz="1800" b="1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  <a:r>
              <a:rPr lang="pt-BR" sz="1800" b="1" dirty="0" err="1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cards</a:t>
            </a:r>
            <a:endParaRPr lang="pt-BR" sz="18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defTabSz="457200">
              <a:defRPr/>
            </a:pPr>
            <a:endParaRPr lang="pt-BR" sz="1800" b="1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3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de logomarca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7709916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Regimento Interno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196333"/>
            <a:ext cx="8280400" cy="1184995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dirty="0" smtClean="0"/>
              <a:t>Utilizar como referência os regimentos do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BCAST</a:t>
            </a:r>
            <a:r>
              <a:rPr lang="pt-BR" sz="2000" dirty="0" smtClean="0"/>
              <a:t> 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BGAST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dirty="0" smtClean="0"/>
              <a:t>Uma proposta será circulada para comentários dos membros do grupo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000" dirty="0" smtClean="0"/>
              <a:t>Modelo de termo de adesão voluntária ao grupo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0CD3-0B7A-449F-B970-4FE9821726D1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1168"/>
            <a:ext cx="281059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171" y="1341168"/>
            <a:ext cx="282698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0936"/>
            <a:ext cx="2590990" cy="10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9611</TotalTime>
  <Words>1103</Words>
  <Application>Microsoft Office PowerPoint</Application>
  <PresentationFormat>Apresentação na tela (4:3)</PresentationFormat>
  <Paragraphs>197</Paragraphs>
  <Slides>19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Tema1</vt:lpstr>
      <vt:lpstr>Apresentação do PowerPoint</vt:lpstr>
      <vt:lpstr>Pauta</vt:lpstr>
      <vt:lpstr>Participantes</vt:lpstr>
      <vt:lpstr>Apresentação do PowerPoint</vt:lpstr>
      <vt:lpstr>Segurança operacional - linha do tempo na ANAC</vt:lpstr>
      <vt:lpstr>Apresentação do PowerPoint</vt:lpstr>
      <vt:lpstr>Apresentação do PowerPoint</vt:lpstr>
      <vt:lpstr>Proposta de logomarca</vt:lpstr>
      <vt:lpstr>Regimento Interno</vt:lpstr>
      <vt:lpstr>Temas de relevância para a ANAC</vt:lpstr>
      <vt:lpstr>Proposta de subgrupos</vt:lpstr>
      <vt:lpstr>Proposta de job cards</vt:lpstr>
      <vt:lpstr>Apresentação do PowerPoint</vt:lpstr>
      <vt:lpstr>Comunicação de Eventos de Segurança Operacional (ESO)</vt:lpstr>
      <vt:lpstr>Comunicação de Eventos de Segurança Operacional (ESO)</vt:lpstr>
      <vt:lpstr>Continuidade do projeto IDSO</vt:lpstr>
      <vt:lpstr>Continuidade do projeto IDSO</vt:lpstr>
      <vt:lpstr>Continuidade do projeto IDSO</vt:lpstr>
      <vt:lpstr>Assuntos gerais</vt:lpstr>
    </vt:vector>
  </TitlesOfParts>
  <Company>DAC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Regulação da qualidade de serviço</dc:title>
  <dc:creator>GOPS</dc:creator>
  <dc:description>Agência Nacional de Aviação Civil - ANAC</dc:description>
  <cp:lastModifiedBy>Rodrigo Flório Moser</cp:lastModifiedBy>
  <cp:revision>1582</cp:revision>
  <dcterms:created xsi:type="dcterms:W3CDTF">2008-01-18T12:46:40Z</dcterms:created>
  <dcterms:modified xsi:type="dcterms:W3CDTF">2017-03-15T23:05:02Z</dcterms:modified>
</cp:coreProperties>
</file>