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notesMasterIdLst>
    <p:notesMasterId r:id="rId12"/>
  </p:notesMasterIdLst>
  <p:sldIdLst>
    <p:sldId id="256" r:id="rId2"/>
    <p:sldId id="257" r:id="rId3"/>
    <p:sldId id="287" r:id="rId4"/>
    <p:sldId id="284" r:id="rId5"/>
    <p:sldId id="285" r:id="rId6"/>
    <p:sldId id="288" r:id="rId7"/>
    <p:sldId id="289" r:id="rId8"/>
    <p:sldId id="286" r:id="rId9"/>
    <p:sldId id="280" r:id="rId10"/>
    <p:sldId id="281" r:id="rId1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9C1D"/>
    <a:srgbClr val="3760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9DD0A7-82F4-4BCE-A768-D7E9E0C97AC1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D21A3E-4E56-4BB7-8E99-B2776BCD1BF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438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86967"/>
            <a:ext cx="7772400" cy="1470025"/>
          </a:xfrm>
        </p:spPr>
        <p:txBody>
          <a:bodyPr/>
          <a:lstStyle>
            <a:lvl1pPr>
              <a:defRPr>
                <a:solidFill>
                  <a:srgbClr val="376091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109C1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2"/>
          <a:srcRect l="2096"/>
          <a:stretch/>
        </p:blipFill>
        <p:spPr>
          <a:xfrm>
            <a:off x="107503" y="51293"/>
            <a:ext cx="3525425" cy="1649515"/>
          </a:xfrm>
          <a:prstGeom prst="rect">
            <a:avLst/>
          </a:prstGeom>
        </p:spPr>
      </p:pic>
      <p:cxnSp>
        <p:nvCxnSpPr>
          <p:cNvPr id="9" name="Conector reto 8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21079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2263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79717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995120" cy="850106"/>
          </a:xfrm>
        </p:spPr>
        <p:txBody>
          <a:bodyPr/>
          <a:lstStyle>
            <a:lvl1pPr>
              <a:defRPr b="1">
                <a:solidFill>
                  <a:srgbClr val="109C1D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4968552"/>
          </a:xfrm>
        </p:spPr>
        <p:txBody>
          <a:bodyPr/>
          <a:lstStyle>
            <a:lvl1pPr>
              <a:defRPr>
                <a:solidFill>
                  <a:srgbClr val="376091"/>
                </a:solidFill>
              </a:defRPr>
            </a:lvl1pPr>
            <a:lvl2pPr>
              <a:defRPr>
                <a:solidFill>
                  <a:srgbClr val="376091"/>
                </a:solidFill>
              </a:defRPr>
            </a:lvl2pPr>
            <a:lvl3pPr>
              <a:defRPr>
                <a:solidFill>
                  <a:srgbClr val="376091"/>
                </a:solidFill>
              </a:defRPr>
            </a:lvl3pPr>
            <a:lvl4pPr>
              <a:defRPr>
                <a:solidFill>
                  <a:srgbClr val="376091"/>
                </a:solidFill>
              </a:defRPr>
            </a:lvl4pPr>
            <a:lvl5pPr>
              <a:defRPr>
                <a:solidFill>
                  <a:srgbClr val="376091"/>
                </a:solidFill>
              </a:defRPr>
            </a:lvl5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pic>
        <p:nvPicPr>
          <p:cNvPr id="7" name="Imagem 6"/>
          <p:cNvPicPr>
            <a:picLocks noChangeAspect="1"/>
          </p:cNvPicPr>
          <p:nvPr userDrawn="1"/>
        </p:nvPicPr>
        <p:blipFill rotWithShape="1">
          <a:blip r:embed="rId2"/>
          <a:srcRect l="2096"/>
          <a:stretch/>
        </p:blipFill>
        <p:spPr>
          <a:xfrm>
            <a:off x="6804248" y="-27383"/>
            <a:ext cx="2322190" cy="1086532"/>
          </a:xfrm>
          <a:prstGeom prst="rect">
            <a:avLst/>
          </a:prstGeom>
        </p:spPr>
      </p:pic>
      <p:cxnSp>
        <p:nvCxnSpPr>
          <p:cNvPr id="9" name="Conector reto 8"/>
          <p:cNvCxnSpPr/>
          <p:nvPr userDrawn="1"/>
        </p:nvCxnSpPr>
        <p:spPr>
          <a:xfrm>
            <a:off x="0" y="1059149"/>
            <a:ext cx="9144000" cy="0"/>
          </a:xfrm>
          <a:prstGeom prst="line">
            <a:avLst/>
          </a:prstGeom>
          <a:ln w="22225">
            <a:solidFill>
              <a:srgbClr val="109C1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 userDrawn="1"/>
        </p:nvCxnSpPr>
        <p:spPr>
          <a:xfrm>
            <a:off x="0" y="6237312"/>
            <a:ext cx="9144000" cy="0"/>
          </a:xfrm>
          <a:prstGeom prst="line">
            <a:avLst/>
          </a:prstGeom>
          <a:ln w="25400">
            <a:solidFill>
              <a:srgbClr val="37609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ixaDeTexto 11"/>
          <p:cNvSpPr txBox="1"/>
          <p:nvPr userDrawn="1"/>
        </p:nvSpPr>
        <p:spPr>
          <a:xfrm>
            <a:off x="35496" y="6309320"/>
            <a:ext cx="241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109C1D"/>
                </a:solidFill>
              </a:rPr>
              <a:t>GT-MAC</a:t>
            </a:r>
            <a:endParaRPr lang="en-US" sz="2400" b="1" i="1" dirty="0">
              <a:solidFill>
                <a:srgbClr val="109C1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4046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65909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1132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50817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3619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03267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20352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6575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A60D0-D080-4946-97B0-C0D9153A1087}" type="datetimeFigureOut">
              <a:rPr lang="pt-BR" smtClean="0"/>
              <a:t>29/03/2017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084C71-44AF-4E61-B2C8-B9253E3F9BB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13784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224956"/>
            <a:ext cx="7772400" cy="178010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GT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Air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Collision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Follow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pt-BR" b="1" dirty="0" smtClean="0">
                <a:latin typeface="Arial" panose="020B0604020202020204" pitchFamily="34" charset="0"/>
                <a:cs typeface="Arial" panose="020B0604020202020204" pitchFamily="34" charset="0"/>
              </a:rPr>
              <a:t> #9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972024"/>
            <a:ext cx="6400800" cy="1473200"/>
          </a:xfrm>
        </p:spPr>
        <p:txBody>
          <a:bodyPr>
            <a:normAutofit lnSpcReduction="10000"/>
          </a:bodyPr>
          <a:lstStyle/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8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Março de 2017</a:t>
            </a:r>
            <a:endParaRPr lang="pt-B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2982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sz="3600" dirty="0" smtClean="0"/>
          </a:p>
          <a:p>
            <a:pPr marL="0" indent="0" algn="ctr">
              <a:buNone/>
            </a:pPr>
            <a:r>
              <a:rPr lang="pt-BR" sz="3600" dirty="0" smtClean="0"/>
              <a:t>Obrigado</a:t>
            </a:r>
            <a:endParaRPr lang="pt-BR" sz="3600" dirty="0" smtClean="0">
              <a:latin typeface="Arial" pitchFamily="34" charset="0"/>
              <a:cs typeface="Arial" pitchFamily="34" charset="0"/>
            </a:endParaRPr>
          </a:p>
          <a:p>
            <a:pPr marL="2148840" lvl="7" indent="0">
              <a:buNone/>
            </a:pPr>
            <a:endParaRPr lang="pt-BR" sz="800" u="sng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9685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348880"/>
            <a:ext cx="7408333" cy="3450696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Reuniões:</a:t>
            </a:r>
          </a:p>
          <a:p>
            <a:pPr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11/01/17 – 21ª reunião do GT MAC – ABEAR – SP;</a:t>
            </a:r>
          </a:p>
          <a:p>
            <a:pPr>
              <a:lnSpc>
                <a:spcPct val="150000"/>
              </a:lnSpc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09/02/17 – 22ª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reunião do GT MAC –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SRPV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– SP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16/03/17 - 23ª </a:t>
            </a: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reunião do GT MAC – ABEAR – </a:t>
            </a:r>
            <a:r>
              <a:rPr lang="pt-BR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SP.</a:t>
            </a: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1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29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Tool Kits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196752"/>
            <a:ext cx="8568951" cy="4896544"/>
          </a:xfrm>
        </p:spPr>
        <p:txBody>
          <a:bodyPr>
            <a:normAutofit/>
          </a:bodyPr>
          <a:lstStyle/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Disponíveis no site do BCAST (Trabalhos Realizados);</a:t>
            </a:r>
          </a:p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Divulgação dos Tool Kits 1, 2 e 3:</a:t>
            </a:r>
          </a:p>
          <a:p>
            <a:pPr lvl="1"/>
            <a:r>
              <a:rPr lang="pt-BR" sz="1600" dirty="0"/>
              <a:t>Link no site AISWEB;</a:t>
            </a:r>
          </a:p>
          <a:p>
            <a:pPr lvl="1"/>
            <a:r>
              <a:rPr lang="pt-BR" sz="1600" dirty="0"/>
              <a:t>Divulgação no evento SMS da ANAC;</a:t>
            </a:r>
          </a:p>
          <a:p>
            <a:pPr lvl="1"/>
            <a:r>
              <a:rPr lang="pt-BR" sz="1600" dirty="0" smtClean="0"/>
              <a:t>Envio </a:t>
            </a:r>
            <a:r>
              <a:rPr lang="pt-BR" sz="1600" dirty="0"/>
              <a:t>ao SNA/IFALPA;</a:t>
            </a:r>
          </a:p>
          <a:p>
            <a:pPr lvl="1"/>
            <a:r>
              <a:rPr lang="pt-BR" sz="1600" dirty="0"/>
              <a:t>Ofício circular da SPO/GCTA da ANAC para as empresas RBAC 121;</a:t>
            </a:r>
          </a:p>
          <a:p>
            <a:pPr lvl="1"/>
            <a:r>
              <a:rPr lang="pt-BR" sz="1600" dirty="0"/>
              <a:t>DECEA, via ASEGCEA;</a:t>
            </a:r>
          </a:p>
          <a:p>
            <a:pPr lvl="1"/>
            <a:r>
              <a:rPr lang="pt-BR" sz="1600" dirty="0"/>
              <a:t>Comitê de Segurança Operacional e reunião GSOP (</a:t>
            </a:r>
            <a:r>
              <a:rPr lang="pt-BR" sz="1600" dirty="0" smtClean="0"/>
              <a:t>DECEA) </a:t>
            </a:r>
            <a:endParaRPr lang="pt-BR" sz="1600" dirty="0"/>
          </a:p>
          <a:p>
            <a:pPr lvl="1">
              <a:lnSpc>
                <a:spcPct val="160000"/>
              </a:lnSpc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Kits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 em fase final de revisão;</a:t>
            </a:r>
          </a:p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Tradução para o português do ACAS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Bulletin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nº 20 – em revisão.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60000"/>
              </a:lnSpc>
            </a:pPr>
            <a:endParaRPr lang="pt-BR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122455" y="5786926"/>
            <a:ext cx="3687795" cy="3906770"/>
            <a:chOff x="2241786" y="4697685"/>
            <a:chExt cx="7568308" cy="5716091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944" t="16744" r="20735" b="3125"/>
            <a:stretch/>
          </p:blipFill>
          <p:spPr bwMode="auto">
            <a:xfrm rot="1198590">
              <a:off x="5246025" y="4697685"/>
              <a:ext cx="4564069" cy="35256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000" t="15859" r="50000" b="6250"/>
            <a:stretch/>
          </p:blipFill>
          <p:spPr bwMode="auto">
            <a:xfrm>
              <a:off x="4410543" y="4715836"/>
              <a:ext cx="4553945" cy="56979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1364" t="16371" r="20945" b="3125"/>
            <a:stretch/>
          </p:blipFill>
          <p:spPr bwMode="auto">
            <a:xfrm rot="20880041">
              <a:off x="2241786" y="5309373"/>
              <a:ext cx="5749658" cy="45108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4" name="Picture 2" descr="http://pt.seaicons.com/wp-content/uploads/2016/06/o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592200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pt.seaicons.com/wp-content/uploads/2016/06/o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03" y="348359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www.granasrl.com/work_in_progress%5b1%5d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848" y="3081947"/>
            <a:ext cx="749102" cy="487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pt.seaicons.com/wp-content/uploads/2016/06/o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200" y="230416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pt.seaicons.com/wp-content/uploads/2016/06/o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907528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://pt.seaicons.com/wp-content/uploads/2016/06/ok-ic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05" y="3813122"/>
            <a:ext cx="288032" cy="288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13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HOT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SPOTs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539552" y="1628800"/>
            <a:ext cx="7408333" cy="4392488"/>
          </a:xfr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Critérios para definição de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hotspots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1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Área dentro de um círculo com o raio máximo de 2,5NM;</a:t>
            </a:r>
          </a:p>
          <a:p>
            <a:pPr lvl="1"/>
            <a:r>
              <a:rPr lang="pt-BR" sz="1600" dirty="0">
                <a:latin typeface="Arial" panose="020B0604020202020204" pitchFamily="34" charset="0"/>
                <a:cs typeface="Arial" panose="020B0604020202020204" pitchFamily="34" charset="0"/>
              </a:rPr>
              <a:t>Número mínimo de 3 eventos correlatos </a:t>
            </a:r>
            <a:r>
              <a:rPr lang="pt-B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distintos.</a:t>
            </a: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Identificados 4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hotspots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na TMA-SP.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1600" dirty="0" err="1"/>
              <a:t>Hotspot</a:t>
            </a:r>
            <a:r>
              <a:rPr lang="pt-BR" sz="1600" dirty="0"/>
              <a:t> </a:t>
            </a:r>
            <a:r>
              <a:rPr lang="pt-BR" sz="1600" dirty="0" smtClean="0"/>
              <a:t>1 (final 17R de CGH): </a:t>
            </a:r>
            <a:r>
              <a:rPr lang="pt-BR" sz="1600" dirty="0"/>
              <a:t>todos os reportes são relacionados a conflito com helicópteros. Muitos reportes indicam alertas instantâneos (aproximadamente 1s);</a:t>
            </a:r>
          </a:p>
          <a:p>
            <a:pPr lvl="1"/>
            <a:r>
              <a:rPr lang="pt-BR" sz="1600" dirty="0" err="1"/>
              <a:t>Hotspot</a:t>
            </a:r>
            <a:r>
              <a:rPr lang="pt-BR" sz="1600" dirty="0"/>
              <a:t> </a:t>
            </a:r>
            <a:r>
              <a:rPr lang="pt-BR" sz="1600" dirty="0" smtClean="0"/>
              <a:t>2 (interceptação de final 09R de GRU): </a:t>
            </a:r>
            <a:r>
              <a:rPr lang="pt-BR" sz="1600" dirty="0"/>
              <a:t>um evento foi devido a </a:t>
            </a:r>
            <a:r>
              <a:rPr lang="pt-BR" sz="1600" dirty="0" err="1"/>
              <a:t>overshoot</a:t>
            </a:r>
            <a:r>
              <a:rPr lang="pt-BR" sz="1600" dirty="0"/>
              <a:t> da final de GRU, que interferiu na aproximação para CGH. Há 5 NM de separação entre as chegadas de GRU e </a:t>
            </a:r>
            <a:r>
              <a:rPr lang="pt-BR" sz="1600" dirty="0" smtClean="0"/>
              <a:t>CGH;</a:t>
            </a:r>
            <a:endParaRPr lang="pt-BR" sz="1600" dirty="0"/>
          </a:p>
          <a:p>
            <a:pPr lvl="1"/>
            <a:r>
              <a:rPr lang="pt-BR" sz="1600" dirty="0" err="1"/>
              <a:t>Hotspot</a:t>
            </a:r>
            <a:r>
              <a:rPr lang="pt-BR" sz="1600" dirty="0"/>
              <a:t> </a:t>
            </a:r>
            <a:r>
              <a:rPr lang="pt-BR" sz="1600" dirty="0" smtClean="0"/>
              <a:t>3 (STAR deslocada entre os </a:t>
            </a:r>
            <a:r>
              <a:rPr lang="pt-BR" sz="1600" dirty="0" err="1" smtClean="0"/>
              <a:t>waypoints</a:t>
            </a:r>
            <a:r>
              <a:rPr lang="pt-BR" sz="1600" dirty="0" smtClean="0"/>
              <a:t> KOMGU e LUVDI): </a:t>
            </a:r>
            <a:r>
              <a:rPr lang="pt-BR" sz="1600" dirty="0"/>
              <a:t>desentendimento entre ATCO e tripulação executando a STAR deslocada. </a:t>
            </a:r>
          </a:p>
          <a:p>
            <a:pPr lvl="1"/>
            <a:r>
              <a:rPr lang="pt-BR" sz="1600" dirty="0" err="1"/>
              <a:t>Hotspot</a:t>
            </a:r>
            <a:r>
              <a:rPr lang="pt-BR" sz="1600" dirty="0"/>
              <a:t> </a:t>
            </a:r>
            <a:r>
              <a:rPr lang="pt-BR" sz="1600" dirty="0" smtClean="0"/>
              <a:t>4 (cruzamento </a:t>
            </a:r>
            <a:r>
              <a:rPr lang="pt-BR" sz="1600" dirty="0" smtClean="0"/>
              <a:t>de STAR x SID no setor N de GRU): </a:t>
            </a:r>
            <a:r>
              <a:rPr lang="pt-BR" sz="1600" dirty="0"/>
              <a:t>todos os caso </a:t>
            </a:r>
            <a:r>
              <a:rPr lang="pt-BR" sz="1600" dirty="0" smtClean="0"/>
              <a:t>foram relacionados à </a:t>
            </a:r>
            <a:r>
              <a:rPr lang="pt-BR" sz="1600" dirty="0"/>
              <a:t>projeção de </a:t>
            </a:r>
            <a:r>
              <a:rPr lang="pt-BR" sz="1600" dirty="0" smtClean="0"/>
              <a:t>razão vertical.</a:t>
            </a:r>
          </a:p>
          <a:p>
            <a:pPr lvl="1"/>
            <a:endParaRPr lang="pt-BR" sz="1600" dirty="0"/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Participação de um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elaboradore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procedimentos do ICA nas reuniões do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GT a partir da 22º reunião do GT.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pt-BR" sz="1600" dirty="0"/>
          </a:p>
          <a:p>
            <a:pPr marL="457200" lvl="1" indent="0">
              <a:lnSpc>
                <a:spcPct val="160000"/>
              </a:lnSpc>
              <a:buNone/>
            </a:pPr>
            <a:endParaRPr lang="pt-B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 descr="D:\earth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199" y="1196752"/>
            <a:ext cx="2589497" cy="1565836"/>
          </a:xfrm>
          <a:prstGeom prst="rect">
            <a:avLst/>
          </a:prstGeom>
          <a:noFill/>
          <a:effectLst>
            <a:glow rad="101600">
              <a:srgbClr val="109C1D">
                <a:alpha val="40000"/>
              </a:srgbClr>
            </a:glow>
            <a:outerShdw blurRad="50800" dist="38100" dir="2700000" sx="101000" sy="101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2699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Confusion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392488"/>
          </a:xfr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Efetuada reunião com os setores de Planejamento das empresas participantes do GT em 07/02/17;</a:t>
            </a:r>
          </a:p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 macro com a validação das regras do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Eurocontrol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foi compartilhada entre as empresas;</a:t>
            </a:r>
          </a:p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Ainda não há um consenso entre os Planejamentos (questões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extra-segurança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lvl="0">
              <a:lnSpc>
                <a:spcPct val="160000"/>
              </a:lnSpc>
            </a:pPr>
            <a:r>
              <a:rPr lang="pt-BR" sz="2100" dirty="0">
                <a:latin typeface="Arial" panose="020B0604020202020204" pitchFamily="34" charset="0"/>
                <a:cs typeface="Arial" panose="020B0604020202020204" pitchFamily="34" charset="0"/>
              </a:rPr>
              <a:t>Será marcada uma reunião com os Planejamentos das empresas para definir uma posição final de consenso. Caso não seja possível uma solução comum, a proposta do GT-MAC será formalizada de forma prescritiva via </a:t>
            </a:r>
            <a:r>
              <a:rPr lang="pt-BR" sz="2100" dirty="0" smtClean="0">
                <a:latin typeface="Arial" panose="020B0604020202020204" pitchFamily="34" charset="0"/>
                <a:cs typeface="Arial" panose="020B0604020202020204" pitchFamily="34" charset="0"/>
              </a:rPr>
              <a:t>ANAC. </a:t>
            </a:r>
            <a:endParaRPr lang="pt-BR"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Air Ground Communication.gif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1268760"/>
            <a:ext cx="142875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5682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-36512" y="116632"/>
            <a:ext cx="6995120" cy="85010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Safety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412776"/>
            <a:ext cx="7408333" cy="4392488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60000"/>
              </a:lnSpc>
            </a:pP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Estão em elaboração 2 Safety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Advisory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Letters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para envio à ANAC:</a:t>
            </a:r>
          </a:p>
          <a:p>
            <a:pPr lvl="1">
              <a:lnSpc>
                <a:spcPct val="160000"/>
              </a:lnSpc>
            </a:pPr>
            <a:r>
              <a:rPr lang="pt-BR" sz="17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Solicitação de reforço do previsto na </a:t>
            </a:r>
            <a:r>
              <a:rPr lang="pt-BR" sz="2000" dirty="0" smtClean="0"/>
              <a:t>ICA </a:t>
            </a:r>
            <a:r>
              <a:rPr lang="pt-BR" sz="2000" dirty="0"/>
              <a:t>100-32 (redução de velocidade vertical próximo ao </a:t>
            </a:r>
            <a:r>
              <a:rPr lang="pt-BR" sz="2000" dirty="0" smtClean="0"/>
              <a:t>nivelamento) junto aos operadores RBAC 121 – fase de revisão final;</a:t>
            </a:r>
          </a:p>
          <a:p>
            <a:pPr lvl="1">
              <a:lnSpc>
                <a:spcPct val="160000"/>
              </a:lnSpc>
            </a:pPr>
            <a:r>
              <a:rPr lang="pt-BR" sz="2000" dirty="0"/>
              <a:t>Solicitação </a:t>
            </a:r>
            <a:r>
              <a:rPr lang="pt-BR" sz="2000" dirty="0" smtClean="0"/>
              <a:t>de envio de </a:t>
            </a:r>
            <a:r>
              <a:rPr lang="pt-BR" sz="2000" dirty="0"/>
              <a:t>Ofício Circular para </a:t>
            </a:r>
            <a:r>
              <a:rPr lang="pt-BR" sz="2000" dirty="0" smtClean="0"/>
              <a:t>que seja divulgado o </a:t>
            </a:r>
            <a:r>
              <a:rPr lang="pt-BR" sz="2000" dirty="0"/>
              <a:t>E-</a:t>
            </a:r>
            <a:r>
              <a:rPr lang="pt-BR" sz="2000" dirty="0" err="1"/>
              <a:t>learning</a:t>
            </a:r>
            <a:r>
              <a:rPr lang="pt-BR" sz="2000" dirty="0"/>
              <a:t> de </a:t>
            </a:r>
            <a:r>
              <a:rPr lang="pt-BR" sz="2000" dirty="0" err="1"/>
              <a:t>Level</a:t>
            </a:r>
            <a:r>
              <a:rPr lang="pt-BR" sz="2000" dirty="0"/>
              <a:t> </a:t>
            </a:r>
            <a:r>
              <a:rPr lang="pt-BR" sz="2000" dirty="0" err="1" smtClean="0"/>
              <a:t>Bust</a:t>
            </a:r>
            <a:r>
              <a:rPr lang="pt-BR" sz="2000" dirty="0" smtClean="0"/>
              <a:t> </a:t>
            </a:r>
            <a:r>
              <a:rPr lang="pt-BR" sz="2000" dirty="0"/>
              <a:t>do </a:t>
            </a:r>
            <a:r>
              <a:rPr lang="pt-BR" sz="2000" dirty="0" err="1" smtClean="0"/>
              <a:t>Eurocontrol</a:t>
            </a:r>
            <a:r>
              <a:rPr lang="pt-BR" sz="2000" dirty="0" smtClean="0"/>
              <a:t> por todos os operadores RBAC 121 aos seus respectivos pilotos.</a:t>
            </a:r>
            <a:endParaRPr lang="pt-BR" sz="2000" dirty="0"/>
          </a:p>
          <a:p>
            <a:pPr lvl="1"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Resultado de imagem para car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7589" y="5107629"/>
            <a:ext cx="1645231" cy="173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1813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/>
          <p:cNvSpPr>
            <a:spLocks noGrp="1"/>
          </p:cNvSpPr>
          <p:nvPr>
            <p:ph type="title"/>
          </p:nvPr>
        </p:nvSpPr>
        <p:spPr>
          <a:xfrm>
            <a:off x="-36512" y="116632"/>
            <a:ext cx="6995120" cy="850106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Promoção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2420888"/>
            <a:ext cx="7408333" cy="4392488"/>
          </a:xfr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z="2400" u="sng" dirty="0" smtClean="0"/>
              <a:t>Proposta</a:t>
            </a:r>
            <a:r>
              <a:rPr lang="pt-BR" sz="2400" dirty="0" smtClean="0"/>
              <a:t>: criação de </a:t>
            </a:r>
            <a:r>
              <a:rPr lang="pt-BR" sz="2400" dirty="0"/>
              <a:t>um </a:t>
            </a:r>
            <a:r>
              <a:rPr lang="pt-BR" sz="2400" dirty="0" smtClean="0"/>
              <a:t>sistema de mailing </a:t>
            </a:r>
            <a:r>
              <a:rPr lang="pt-BR" sz="2400" dirty="0"/>
              <a:t>para e-mail </a:t>
            </a:r>
            <a:r>
              <a:rPr lang="pt-BR" sz="2400" dirty="0" err="1"/>
              <a:t>alerts</a:t>
            </a:r>
            <a:r>
              <a:rPr lang="pt-BR" sz="2400" dirty="0"/>
              <a:t> quando forem publicados novos artigos no site do </a:t>
            </a:r>
            <a:r>
              <a:rPr lang="pt-BR" sz="2400" dirty="0" smtClean="0"/>
              <a:t>BCAST.</a:t>
            </a:r>
            <a:endParaRPr lang="pt-BR" sz="2400" dirty="0"/>
          </a:p>
          <a:p>
            <a:pPr lvl="0"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60000"/>
              </a:lnSpc>
            </a:pPr>
            <a:endParaRPr lang="pt-BR" sz="2000" dirty="0"/>
          </a:p>
          <a:p>
            <a:pPr lvl="1">
              <a:lnSpc>
                <a:spcPct val="160000"/>
              </a:lnSpc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2336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Próximos passos</a:t>
            </a:r>
            <a:endParaRPr lang="pt-BR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Espaço Reservado para Conteúdo 1"/>
          <p:cNvSpPr>
            <a:spLocks noGrp="1"/>
          </p:cNvSpPr>
          <p:nvPr>
            <p:ph idx="1"/>
          </p:nvPr>
        </p:nvSpPr>
        <p:spPr>
          <a:xfrm>
            <a:off x="872067" y="1268760"/>
            <a:ext cx="7408333" cy="4392488"/>
          </a:xfrm>
        </p:spPr>
        <p:txBody>
          <a:bodyPr>
            <a:noAutofit/>
          </a:bodyPr>
          <a:lstStyle/>
          <a:p>
            <a:pPr>
              <a:lnSpc>
                <a:spcPct val="14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Publicação do Tool Kit 4 e da tradução do ACAS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Bulletin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nº 20;</a:t>
            </a:r>
          </a:p>
          <a:p>
            <a:pPr>
              <a:lnSpc>
                <a:spcPct val="14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Conclusão das análises dos 4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hotspots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da terminal 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SP (incluindo causas-raízes); 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Detecção e análise de novos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hotspots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>
              <a:lnSpc>
                <a:spcPct val="140000"/>
              </a:lnSpc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Reunião com os setores de Planejamento dos empresas do GT para definição da mitigação do problema de similaridade de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Call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Signs</a:t>
            </a: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40000"/>
              </a:lnSpc>
            </a:pPr>
            <a:endParaRPr lang="pt-B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40000"/>
              </a:lnSpc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Próxima reunião: 17/04/2017.</a:t>
            </a:r>
          </a:p>
        </p:txBody>
      </p:sp>
    </p:spTree>
    <p:extLst>
      <p:ext uri="{BB962C8B-B14F-4D97-AF65-F5344CB8AC3E}">
        <p14:creationId xmlns:p14="http://schemas.microsoft.com/office/powerpoint/2010/main" val="5211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060848"/>
            <a:ext cx="5272023" cy="28967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37434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4027</TotalTime>
  <Words>540</Words>
  <Application>Microsoft Office PowerPoint</Application>
  <PresentationFormat>Apresentação na tela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1" baseType="lpstr">
      <vt:lpstr>Tema do Office</vt:lpstr>
      <vt:lpstr>GT Mid Air Collision  Follow up #9</vt:lpstr>
      <vt:lpstr>Atividades</vt:lpstr>
      <vt:lpstr>Tool Kits</vt:lpstr>
      <vt:lpstr>HOT SPOTs</vt:lpstr>
      <vt:lpstr>Call Sign Confusion</vt:lpstr>
      <vt:lpstr>Safety Advisory Letters</vt:lpstr>
      <vt:lpstr>Promoção</vt:lpstr>
      <vt:lpstr>Próximos passos</vt:lpstr>
      <vt:lpstr>Apresentação do PowerPoint</vt:lpstr>
      <vt:lpstr>Apresentação do PowerPoint</vt:lpstr>
    </vt:vector>
  </TitlesOfParts>
  <Company>Gol Linhas Aereas Inteligentes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GT Mid Air Collision</dc:title>
  <dc:creator>Guzzo_ Dan Guzzo Comite</dc:creator>
  <cp:lastModifiedBy>Guzzo_ Dan Guzzo Comite</cp:lastModifiedBy>
  <cp:revision>105</cp:revision>
  <dcterms:created xsi:type="dcterms:W3CDTF">2014-12-04T02:20:22Z</dcterms:created>
  <dcterms:modified xsi:type="dcterms:W3CDTF">2017-03-29T09:17:27Z</dcterms:modified>
</cp:coreProperties>
</file>