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12"/>
  </p:notesMasterIdLst>
  <p:sldIdLst>
    <p:sldId id="257" r:id="rId6"/>
    <p:sldId id="259" r:id="rId7"/>
    <p:sldId id="261" r:id="rId8"/>
    <p:sldId id="262" r:id="rId9"/>
    <p:sldId id="264" r:id="rId10"/>
    <p:sldId id="26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FD23F-171A-4F0A-9671-82BDA5D28E47}" type="datetimeFigureOut">
              <a:rPr lang="pt-BR" smtClean="0"/>
              <a:t>31/03/2017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E4344-5506-413C-B84C-2954836E32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59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21A3E-4E56-4BB7-8E99-B2776BCD1BFA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6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1886968"/>
            <a:ext cx="10363200" cy="1470025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9C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143338" y="51294"/>
            <a:ext cx="4700567" cy="1649515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9341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11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291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1886968"/>
            <a:ext cx="10363200" cy="1470025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9C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143338" y="51294"/>
            <a:ext cx="4700567" cy="1649515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435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39" y="116632"/>
            <a:ext cx="9326827" cy="850106"/>
          </a:xfrm>
        </p:spPr>
        <p:txBody>
          <a:bodyPr/>
          <a:lstStyle>
            <a:lvl1pPr>
              <a:defRPr b="1">
                <a:solidFill>
                  <a:srgbClr val="109C1D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4968552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  <a:lvl2pPr>
              <a:defRPr>
                <a:solidFill>
                  <a:srgbClr val="376091"/>
                </a:solidFill>
              </a:defRPr>
            </a:lvl2pPr>
            <a:lvl3pPr>
              <a:defRPr>
                <a:solidFill>
                  <a:srgbClr val="376091"/>
                </a:solidFill>
              </a:defRPr>
            </a:lvl3pPr>
            <a:lvl4pPr>
              <a:defRPr>
                <a:solidFill>
                  <a:srgbClr val="376091"/>
                </a:solidFill>
              </a:defRPr>
            </a:lvl4pPr>
            <a:lvl5pPr>
              <a:defRPr>
                <a:solidFill>
                  <a:srgbClr val="37609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9072331" y="-27383"/>
            <a:ext cx="3096253" cy="1086532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1059149"/>
            <a:ext cx="12192000" cy="0"/>
          </a:xfrm>
          <a:prstGeom prst="line">
            <a:avLst/>
          </a:prstGeom>
          <a:ln w="22225">
            <a:solidFill>
              <a:srgbClr val="109C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47328" y="6309321"/>
            <a:ext cx="321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109C1D"/>
                </a:solidFill>
              </a:rPr>
              <a:t>GT-CFIT</a:t>
            </a:r>
            <a:endParaRPr lang="en-US" sz="2400" b="1" i="1" dirty="0">
              <a:solidFill>
                <a:srgbClr val="109C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42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276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7874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01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14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64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2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39" y="116632"/>
            <a:ext cx="9326827" cy="850106"/>
          </a:xfrm>
        </p:spPr>
        <p:txBody>
          <a:bodyPr/>
          <a:lstStyle>
            <a:lvl1pPr>
              <a:defRPr b="1">
                <a:solidFill>
                  <a:srgbClr val="109C1D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4968552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  <a:lvl2pPr>
              <a:defRPr>
                <a:solidFill>
                  <a:srgbClr val="376091"/>
                </a:solidFill>
              </a:defRPr>
            </a:lvl2pPr>
            <a:lvl3pPr>
              <a:defRPr>
                <a:solidFill>
                  <a:srgbClr val="376091"/>
                </a:solidFill>
              </a:defRPr>
            </a:lvl3pPr>
            <a:lvl4pPr>
              <a:defRPr>
                <a:solidFill>
                  <a:srgbClr val="376091"/>
                </a:solidFill>
              </a:defRPr>
            </a:lvl4pPr>
            <a:lvl5pPr>
              <a:defRPr>
                <a:solidFill>
                  <a:srgbClr val="376091"/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9072331" y="-27383"/>
            <a:ext cx="3096253" cy="1086532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1059149"/>
            <a:ext cx="12192000" cy="0"/>
          </a:xfrm>
          <a:prstGeom prst="line">
            <a:avLst/>
          </a:prstGeom>
          <a:ln w="22225">
            <a:solidFill>
              <a:srgbClr val="109C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47328" y="6309321"/>
            <a:ext cx="321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109C1D"/>
                </a:solidFill>
              </a:rPr>
              <a:t>GT-CFIT</a:t>
            </a:r>
            <a:endParaRPr lang="en-US" sz="2400" b="1" i="1" dirty="0">
              <a:solidFill>
                <a:srgbClr val="109C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03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357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11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0485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1886968"/>
            <a:ext cx="10363200" cy="1470025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9C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143338" y="51294"/>
            <a:ext cx="4700567" cy="1649515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286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39" y="116632"/>
            <a:ext cx="9326827" cy="850106"/>
          </a:xfrm>
        </p:spPr>
        <p:txBody>
          <a:bodyPr/>
          <a:lstStyle>
            <a:lvl1pPr>
              <a:defRPr b="1">
                <a:solidFill>
                  <a:srgbClr val="109C1D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4968552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  <a:lvl2pPr>
              <a:defRPr>
                <a:solidFill>
                  <a:srgbClr val="376091"/>
                </a:solidFill>
              </a:defRPr>
            </a:lvl2pPr>
            <a:lvl3pPr>
              <a:defRPr>
                <a:solidFill>
                  <a:srgbClr val="376091"/>
                </a:solidFill>
              </a:defRPr>
            </a:lvl3pPr>
            <a:lvl4pPr>
              <a:defRPr>
                <a:solidFill>
                  <a:srgbClr val="376091"/>
                </a:solidFill>
              </a:defRPr>
            </a:lvl4pPr>
            <a:lvl5pPr>
              <a:defRPr>
                <a:solidFill>
                  <a:srgbClr val="37609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9072331" y="-27383"/>
            <a:ext cx="3096253" cy="1086532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1059149"/>
            <a:ext cx="12192000" cy="0"/>
          </a:xfrm>
          <a:prstGeom prst="line">
            <a:avLst/>
          </a:prstGeom>
          <a:ln w="22225">
            <a:solidFill>
              <a:srgbClr val="109C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47328" y="6309321"/>
            <a:ext cx="321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109C1D"/>
                </a:solidFill>
              </a:rPr>
              <a:t>GT-CFIT</a:t>
            </a:r>
            <a:endParaRPr lang="en-US" sz="2400" b="1" i="1" dirty="0">
              <a:solidFill>
                <a:srgbClr val="109C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64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21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1994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06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331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32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23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771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3051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437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1886968"/>
            <a:ext cx="10363200" cy="1470025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9C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143338" y="51294"/>
            <a:ext cx="4700567" cy="1649515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904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39" y="116632"/>
            <a:ext cx="9326827" cy="850106"/>
          </a:xfrm>
        </p:spPr>
        <p:txBody>
          <a:bodyPr/>
          <a:lstStyle>
            <a:lvl1pPr>
              <a:defRPr b="1">
                <a:solidFill>
                  <a:srgbClr val="109C1D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4968552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  <a:lvl2pPr>
              <a:defRPr>
                <a:solidFill>
                  <a:srgbClr val="376091"/>
                </a:solidFill>
              </a:defRPr>
            </a:lvl2pPr>
            <a:lvl3pPr>
              <a:defRPr>
                <a:solidFill>
                  <a:srgbClr val="376091"/>
                </a:solidFill>
              </a:defRPr>
            </a:lvl3pPr>
            <a:lvl4pPr>
              <a:defRPr>
                <a:solidFill>
                  <a:srgbClr val="376091"/>
                </a:solidFill>
              </a:defRPr>
            </a:lvl4pPr>
            <a:lvl5pPr>
              <a:defRPr>
                <a:solidFill>
                  <a:srgbClr val="37609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9072331" y="-27383"/>
            <a:ext cx="3096253" cy="1086532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1059149"/>
            <a:ext cx="12192000" cy="0"/>
          </a:xfrm>
          <a:prstGeom prst="line">
            <a:avLst/>
          </a:prstGeom>
          <a:ln w="22225">
            <a:solidFill>
              <a:srgbClr val="109C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47328" y="6309321"/>
            <a:ext cx="321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109C1D"/>
                </a:solidFill>
              </a:rPr>
              <a:t>GT-CFIT</a:t>
            </a:r>
            <a:endParaRPr lang="en-US" sz="2400" b="1" i="1" dirty="0">
              <a:solidFill>
                <a:srgbClr val="109C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728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213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5316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3637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86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3045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1157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6413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462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7740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772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1886968"/>
            <a:ext cx="10363200" cy="1470025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109C1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143338" y="51294"/>
            <a:ext cx="4700567" cy="1649515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404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339" y="116632"/>
            <a:ext cx="9326827" cy="850106"/>
          </a:xfrm>
        </p:spPr>
        <p:txBody>
          <a:bodyPr/>
          <a:lstStyle>
            <a:lvl1pPr>
              <a:defRPr b="1">
                <a:solidFill>
                  <a:srgbClr val="109C1D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124744"/>
            <a:ext cx="10972800" cy="4968552"/>
          </a:xfrm>
        </p:spPr>
        <p:txBody>
          <a:bodyPr/>
          <a:lstStyle>
            <a:lvl1pPr>
              <a:defRPr>
                <a:solidFill>
                  <a:srgbClr val="376091"/>
                </a:solidFill>
              </a:defRPr>
            </a:lvl1pPr>
            <a:lvl2pPr>
              <a:defRPr>
                <a:solidFill>
                  <a:srgbClr val="376091"/>
                </a:solidFill>
              </a:defRPr>
            </a:lvl2pPr>
            <a:lvl3pPr>
              <a:defRPr>
                <a:solidFill>
                  <a:srgbClr val="376091"/>
                </a:solidFill>
              </a:defRPr>
            </a:lvl3pPr>
            <a:lvl4pPr>
              <a:defRPr>
                <a:solidFill>
                  <a:srgbClr val="376091"/>
                </a:solidFill>
              </a:defRPr>
            </a:lvl4pPr>
            <a:lvl5pPr>
              <a:defRPr>
                <a:solidFill>
                  <a:srgbClr val="376091"/>
                </a:solidFill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2096"/>
          <a:stretch/>
        </p:blipFill>
        <p:spPr>
          <a:xfrm>
            <a:off x="9072331" y="-27383"/>
            <a:ext cx="3096253" cy="1086532"/>
          </a:xfrm>
          <a:prstGeom prst="rect">
            <a:avLst/>
          </a:prstGeom>
        </p:spPr>
      </p:pic>
      <p:cxnSp>
        <p:nvCxnSpPr>
          <p:cNvPr id="9" name="Conector reto 8"/>
          <p:cNvCxnSpPr/>
          <p:nvPr userDrawn="1"/>
        </p:nvCxnSpPr>
        <p:spPr>
          <a:xfrm>
            <a:off x="0" y="1059149"/>
            <a:ext cx="12192000" cy="0"/>
          </a:xfrm>
          <a:prstGeom prst="line">
            <a:avLst/>
          </a:prstGeom>
          <a:ln w="22225">
            <a:solidFill>
              <a:srgbClr val="109C1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6237312"/>
            <a:ext cx="12192000" cy="0"/>
          </a:xfrm>
          <a:prstGeom prst="line">
            <a:avLst/>
          </a:prstGeom>
          <a:ln w="25400">
            <a:solidFill>
              <a:srgbClr val="376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47328" y="6309321"/>
            <a:ext cx="3215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109C1D"/>
                </a:solidFill>
              </a:rPr>
              <a:t>GT-CFIT</a:t>
            </a:r>
            <a:endParaRPr lang="en-US" sz="2400" b="1" i="1" dirty="0">
              <a:solidFill>
                <a:srgbClr val="109C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287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94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032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4562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6013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050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06610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9670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1962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56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99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02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3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943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336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1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08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A60D0-D080-4946-97B0-C0D9153A108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31/03/2017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84C71-44AF-4E61-B2C8-B9253E3F9BBB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81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09800" y="22249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GT - CFIT</a:t>
            </a:r>
            <a:b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 #1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95600" y="3972024"/>
            <a:ext cx="6400800" cy="1473200"/>
          </a:xfrm>
        </p:spPr>
        <p:txBody>
          <a:bodyPr>
            <a:normAutofit lnSpcReduction="10000"/>
          </a:bodyPr>
          <a:lstStyle/>
          <a:p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Março de 2017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0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Atividades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ço Reservado para Conteúdo 1"/>
          <p:cNvSpPr>
            <a:spLocks noGrp="1"/>
          </p:cNvSpPr>
          <p:nvPr>
            <p:ph idx="1"/>
          </p:nvPr>
        </p:nvSpPr>
        <p:spPr>
          <a:xfrm>
            <a:off x="2396068" y="2348880"/>
            <a:ext cx="7408333" cy="345069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Reunião:</a:t>
            </a:r>
          </a:p>
          <a:p>
            <a:pPr>
              <a:lnSpc>
                <a:spcPct val="150000"/>
              </a:lnSpc>
            </a:pPr>
            <a:r>
              <a:rPr lang="pt-BR" sz="1900" dirty="0">
                <a:latin typeface="Arial" panose="020B0604020202020204" pitchFamily="34" charset="0"/>
                <a:cs typeface="Arial" panose="020B0604020202020204" pitchFamily="34" charset="0"/>
              </a:rPr>
              <a:t>15/03/17 - 1ª reunião do GT-CFIT – ABEAR – SP.</a:t>
            </a:r>
          </a:p>
          <a:p>
            <a:pPr lvl="1">
              <a:lnSpc>
                <a:spcPct val="150000"/>
              </a:lnSpc>
            </a:pP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Apresentação dos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SEs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 CFIT com overview do SE 185;</a:t>
            </a:r>
          </a:p>
          <a:p>
            <a:pPr lvl="1">
              <a:lnSpc>
                <a:spcPct val="150000"/>
              </a:lnSpc>
            </a:pP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Apresentação </a:t>
            </a:r>
            <a:r>
              <a:rPr lang="pt-B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modificações sugeridas dos </a:t>
            </a:r>
            <a:r>
              <a:rPr lang="pt-BR" sz="1500" dirty="0" err="1">
                <a:latin typeface="Arial" panose="020B0604020202020204" pitchFamily="34" charset="0"/>
                <a:cs typeface="Arial" panose="020B0604020202020204" pitchFamily="34" charset="0"/>
              </a:rPr>
              <a:t>ISARPs</a:t>
            </a:r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lnSpc>
                <a:spcPct val="150000"/>
              </a:lnSpc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pt-BR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56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Próximos passos</a:t>
            </a:r>
            <a:endParaRPr lang="pt-B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1"/>
          <p:cNvSpPr>
            <a:spLocks noGrp="1"/>
          </p:cNvSpPr>
          <p:nvPr>
            <p:ph idx="1"/>
          </p:nvPr>
        </p:nvSpPr>
        <p:spPr>
          <a:xfrm>
            <a:off x="2396068" y="1268760"/>
            <a:ext cx="7408333" cy="4392488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Coleta de dados das empresas operadoras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eventos -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caution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(em andamento);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Sugestão de atualização dos </a:t>
            </a:r>
            <a:r>
              <a:rPr lang="pt-BR" sz="1800" dirty="0" err="1">
                <a:latin typeface="Arial" panose="020B0604020202020204" pitchFamily="34" charset="0"/>
                <a:cs typeface="Arial" panose="020B0604020202020204" pitchFamily="34" charset="0"/>
              </a:rPr>
              <a:t>ISARPs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 com verificação do status com a IATA Miami (pendente);</a:t>
            </a:r>
          </a:p>
          <a:p>
            <a:pPr>
              <a:lnSpc>
                <a:spcPct val="140000"/>
              </a:lnSpc>
            </a:pPr>
            <a:r>
              <a:rPr lang="pt-BR" sz="1800" dirty="0"/>
              <a:t>Detalhamento da proposta de inserção dos </a:t>
            </a:r>
            <a:r>
              <a:rPr lang="pt-BR" sz="1800" dirty="0" err="1"/>
              <a:t>ISARPs</a:t>
            </a:r>
            <a:r>
              <a:rPr lang="pt-BR" sz="1800" dirty="0"/>
              <a:t> (FLT 1.11.4B, FLT 4.3.24 e FLT 3.11.66) atualizados na regulamentação ANAC. Como proceder? (pendente);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40000"/>
              </a:lnSpc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40000"/>
              </a:lnSpc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Próxima reunião: 25/05/2017.</a:t>
            </a:r>
          </a:p>
        </p:txBody>
      </p:sp>
    </p:spTree>
    <p:extLst>
      <p:ext uri="{BB962C8B-B14F-4D97-AF65-F5344CB8AC3E}">
        <p14:creationId xmlns:p14="http://schemas.microsoft.com/office/powerpoint/2010/main" val="234655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44610" y="4069659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09C1D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b="0" dirty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940" y="1198234"/>
            <a:ext cx="4601070" cy="4938610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78373" y="197376"/>
            <a:ext cx="48606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>
                <a:solidFill>
                  <a:srgbClr val="109C1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Próximos passos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368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2209800" y="2224956"/>
            <a:ext cx="7772400" cy="1780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109C1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0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Dúvidas?</a:t>
            </a:r>
          </a:p>
        </p:txBody>
      </p:sp>
    </p:spTree>
    <p:extLst>
      <p:ext uri="{BB962C8B-B14F-4D97-AF65-F5344CB8AC3E}">
        <p14:creationId xmlns:p14="http://schemas.microsoft.com/office/powerpoint/2010/main" val="243344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BR" sz="3600" dirty="0"/>
          </a:p>
          <a:p>
            <a:pPr marL="0" indent="0">
              <a:buNone/>
            </a:pPr>
            <a:endParaRPr lang="pt-BR" sz="3600" dirty="0"/>
          </a:p>
          <a:p>
            <a:pPr marL="0" indent="0" algn="ctr">
              <a:buNone/>
            </a:pPr>
            <a:endParaRPr lang="pt-BR" sz="4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pt-BR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r>
              <a:rPr lang="pt-BR" sz="4300" dirty="0" smtClean="0"/>
              <a:t>!</a:t>
            </a:r>
            <a:endParaRPr lang="pt-BR" sz="4300" dirty="0" smtClean="0">
              <a:latin typeface="Arial" pitchFamily="34" charset="0"/>
              <a:cs typeface="Arial" pitchFamily="34" charset="0"/>
            </a:endParaRPr>
          </a:p>
          <a:p>
            <a:pPr marL="2148840" lvl="7" indent="0">
              <a:buNone/>
            </a:pPr>
            <a:endParaRPr lang="pt-BR" sz="800" u="sng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43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110</Words>
  <Application>Microsoft Office PowerPoint</Application>
  <PresentationFormat>Widescreen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Arial</vt:lpstr>
      <vt:lpstr>Calibri</vt:lpstr>
      <vt:lpstr>1_Tema do Office</vt:lpstr>
      <vt:lpstr>Tema do Office</vt:lpstr>
      <vt:lpstr>2_Tema do Office</vt:lpstr>
      <vt:lpstr>3_Tema do Office</vt:lpstr>
      <vt:lpstr>4_Tema do Office</vt:lpstr>
      <vt:lpstr>GT - CFIT  Follow up #1</vt:lpstr>
      <vt:lpstr>Atividades</vt:lpstr>
      <vt:lpstr>Próximos passos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 - CFIT  Follow up #1</dc:title>
  <dc:creator>Heber Ubaldo</dc:creator>
  <cp:lastModifiedBy>Heber Ubaldo</cp:lastModifiedBy>
  <cp:revision>3</cp:revision>
  <dcterms:created xsi:type="dcterms:W3CDTF">2017-03-31T03:43:04Z</dcterms:created>
  <dcterms:modified xsi:type="dcterms:W3CDTF">2017-03-31T04:29:18Z</dcterms:modified>
</cp:coreProperties>
</file>