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2" r:id="rId8"/>
    <p:sldId id="273" r:id="rId9"/>
    <p:sldId id="278" r:id="rId10"/>
    <p:sldId id="267" r:id="rId11"/>
    <p:sldId id="268" r:id="rId12"/>
    <p:sldId id="258" r:id="rId1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9" autoAdjust="0"/>
  </p:normalViewPr>
  <p:slideViewPr>
    <p:cSldViewPr snapToGrid="0">
      <p:cViewPr varScale="1">
        <p:scale>
          <a:sx n="45" d="100"/>
          <a:sy n="45" d="100"/>
        </p:scale>
        <p:origin x="1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1AF2-7053-4CF5-8276-860004902D6F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240BC-76CE-4F2F-AA35-269D963E25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75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76723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pic>
        <p:nvPicPr>
          <p:cNvPr id="6" name="pasted-image.pdf"/>
          <p:cNvPicPr/>
          <p:nvPr/>
        </p:nvPicPr>
        <p:blipFill>
          <a:blip r:embed="rId2">
            <a:extLst/>
          </a:blip>
          <a:srcRect r="17220" b="17220"/>
          <a:stretch>
            <a:fillRect/>
          </a:stretch>
        </p:blipFill>
        <p:spPr>
          <a:xfrm>
            <a:off x="10591800" y="8563645"/>
            <a:ext cx="1885479" cy="763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 rotWithShape="1">
          <a:blip r:embed="rId3">
            <a:extLst/>
          </a:blip>
          <a:srcRect l="7617" t="18446" r="6702" b="33372"/>
          <a:stretch/>
        </p:blipFill>
        <p:spPr>
          <a:xfrm>
            <a:off x="1924385" y="-24063"/>
            <a:ext cx="11142613" cy="28318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 dirty="0" err="1"/>
              <a:t>Texto</a:t>
            </a:r>
            <a:r>
              <a:rPr sz="8000" dirty="0"/>
              <a:t> do </a:t>
            </a:r>
            <a:r>
              <a:rPr sz="8000" dirty="0" err="1"/>
              <a:t>Título</a:t>
            </a:r>
            <a:endParaRPr sz="8000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- Centr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das.png"/>
          <p:cNvPicPr/>
          <p:nvPr/>
        </p:nvPicPr>
        <p:blipFill rotWithShape="1">
          <a:blip r:embed="rId2">
            <a:extLst/>
          </a:blip>
          <a:srcRect l="1051" b="11523"/>
          <a:stretch/>
        </p:blipFill>
        <p:spPr>
          <a:xfrm>
            <a:off x="0" y="7852229"/>
            <a:ext cx="13004800" cy="1893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/>
          <p:nvPr/>
        </p:nvPicPr>
        <p:blipFill>
          <a:blip r:embed="rId3">
            <a:extLst/>
          </a:blip>
          <a:srcRect r="17220" b="17220"/>
          <a:stretch>
            <a:fillRect/>
          </a:stretch>
        </p:blipFill>
        <p:spPr>
          <a:xfrm>
            <a:off x="10371031" y="8185480"/>
            <a:ext cx="1885479" cy="763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enderecos_rede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1031" y="9091167"/>
            <a:ext cx="1885554" cy="552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 copi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das.png"/>
          <p:cNvPicPr/>
          <p:nvPr userDrawn="1"/>
        </p:nvPicPr>
        <p:blipFill rotWithShape="1">
          <a:blip r:embed="rId2">
            <a:extLst/>
          </a:blip>
          <a:srcRect l="1051" b="11523"/>
          <a:stretch/>
        </p:blipFill>
        <p:spPr>
          <a:xfrm>
            <a:off x="0" y="7194883"/>
            <a:ext cx="13004800" cy="2550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 dirty="0" err="1"/>
              <a:t>Texto</a:t>
            </a:r>
            <a:r>
              <a:rPr sz="8000" dirty="0"/>
              <a:t> do </a:t>
            </a:r>
            <a:r>
              <a:rPr sz="8000" dirty="0" err="1"/>
              <a:t>Título</a:t>
            </a:r>
            <a:endParaRPr sz="8000"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Nível de Corpo Um</a:t>
            </a:r>
          </a:p>
          <a:p>
            <a:pPr lvl="1">
              <a:defRPr sz="1800"/>
            </a:pPr>
            <a:r>
              <a:rPr sz="3600"/>
              <a:t>Nível de Corpo Dois</a:t>
            </a:r>
          </a:p>
          <a:p>
            <a:pPr lvl="2">
              <a:defRPr sz="1800"/>
            </a:pPr>
            <a:r>
              <a:rPr sz="3600"/>
              <a:t>Nível de Corpo Três</a:t>
            </a:r>
          </a:p>
          <a:p>
            <a:pPr lvl="3">
              <a:defRPr sz="1800"/>
            </a:pPr>
            <a:r>
              <a:rPr sz="3600"/>
              <a:t>Nível de Corpo Quatro</a:t>
            </a:r>
          </a:p>
          <a:p>
            <a:pPr lvl="4">
              <a:defRPr sz="1800"/>
            </a:pPr>
            <a:r>
              <a:rPr sz="360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44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arpena@aeronautas.org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apa_apresentaca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301" y="-38102"/>
            <a:ext cx="13055403" cy="9829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9822" y="579016"/>
            <a:ext cx="25648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Sugestões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4264" y="2291521"/>
            <a:ext cx="6767853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conjunto com a Agência:</a:t>
            </a:r>
          </a:p>
          <a:p>
            <a:pPr marL="0" marR="0" indent="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Divulgação;</a:t>
            </a:r>
          </a:p>
          <a:p>
            <a:pPr marL="457200" marR="0" indent="-45720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Conscientização;</a:t>
            </a:r>
          </a:p>
          <a:p>
            <a:pPr marL="457200" marR="0" indent="-45720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Capacitação;</a:t>
            </a:r>
          </a:p>
          <a:p>
            <a:pPr marL="457200" marR="0" indent="-45720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Educação;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</a:p>
        </p:txBody>
      </p:sp>
      <p:pic>
        <p:nvPicPr>
          <p:cNvPr id="5" name="Imagem 4" descr="F:\TRIPULANTES.COM\modelo reaso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/>
          <a:stretch/>
        </p:blipFill>
        <p:spPr bwMode="auto">
          <a:xfrm>
            <a:off x="4603530" y="3182057"/>
            <a:ext cx="7898525" cy="426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eta para a esquerda 5"/>
          <p:cNvSpPr/>
          <p:nvPr/>
        </p:nvSpPr>
        <p:spPr>
          <a:xfrm rot="3125817">
            <a:off x="8613171" y="5870571"/>
            <a:ext cx="1898345" cy="129639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8260688" y="5029057"/>
            <a:ext cx="1482167" cy="6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277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9822" y="2282281"/>
            <a:ext cx="11478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pt-BR" u="sng" dirty="0">
                <a:solidFill>
                  <a:srgbClr val="000000"/>
                </a:solidFill>
                <a:latin typeface="Albertus MT Lt" panose="020E0502030304020304" pitchFamily="34" charset="0"/>
              </a:rPr>
              <a:t>OBJETIVO:</a:t>
            </a:r>
            <a:r>
              <a:rPr lang="pt-BR" dirty="0">
                <a:solidFill>
                  <a:srgbClr val="000000"/>
                </a:solidFill>
                <a:latin typeface="Albertus MT Lt" panose="020E0502030304020304" pitchFamily="34" charset="0"/>
              </a:rPr>
              <a:t> disseminar a cultura de segurança de voo através da aplicação do CRM, de início para aeronautas regidos sob o RBHA 91, RBAC 135 e RBHA 141.</a:t>
            </a:r>
          </a:p>
          <a:p>
            <a:pPr algn="l" rtl="0" latinLnBrk="1" hangingPunct="0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Albertus MT Lt" panose="020E0502030304020304" pitchFamily="34" charset="0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pt-BR" u="sng" dirty="0">
                <a:solidFill>
                  <a:srgbClr val="000000"/>
                </a:solidFill>
                <a:latin typeface="Albertus MT Lt" panose="020E0502030304020304" pitchFamily="34" charset="0"/>
              </a:rPr>
              <a:t>METODOLOGIA:</a:t>
            </a:r>
            <a:r>
              <a:rPr lang="pt-BR" dirty="0">
                <a:solidFill>
                  <a:srgbClr val="000000"/>
                </a:solidFill>
                <a:latin typeface="Albertus MT Lt" panose="020E0502030304020304" pitchFamily="34" charset="0"/>
              </a:rPr>
              <a:t> cursos e palestras ministradas por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lbertus MT Lt" panose="020E0502030304020304" pitchFamily="34" charset="0"/>
              </a:rPr>
              <a:t>facilitadores do SNA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79822" y="579016"/>
            <a:ext cx="25648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Sugestões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87656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1579999" y="2706296"/>
            <a:ext cx="4005921" cy="2895563"/>
            <a:chOff x="0" y="0"/>
            <a:chExt cx="4005919" cy="2895561"/>
          </a:xfrm>
        </p:grpSpPr>
        <p:pic>
          <p:nvPicPr>
            <p:cNvPr id="43" name="logo_camiseta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781" y="0"/>
              <a:ext cx="3400357" cy="1425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enderecos_redes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21098"/>
              <a:ext cx="4005920" cy="1174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 flipV="1">
            <a:off x="6491259" y="2948754"/>
            <a:ext cx="1" cy="2715446"/>
          </a:xfrm>
          <a:prstGeom prst="line">
            <a:avLst/>
          </a:prstGeom>
          <a:ln w="25400">
            <a:solidFill>
              <a:srgbClr val="164F8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605426" y="2948754"/>
            <a:ext cx="4471545" cy="328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b="1" dirty="0" err="1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sz="3600" b="1" dirty="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b="1" dirty="0" err="1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obrigad</a:t>
            </a:r>
            <a:r>
              <a:rPr lang="pt-BR" sz="3600" b="1" dirty="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sz="3600" b="1" dirty="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lvl="0">
              <a:defRPr sz="1800"/>
            </a:pPr>
            <a:endParaRPr sz="3600" b="1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lang="pt-BR" sz="2700" dirty="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Luciana </a:t>
            </a:r>
            <a:r>
              <a:rPr lang="pt-BR" sz="2700" dirty="0" err="1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</a:rPr>
              <a:t>Carpena</a:t>
            </a:r>
            <a:endParaRPr lang="pt-BR" sz="2700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sz="2700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r>
              <a:rPr lang="pt-BR" sz="2700" dirty="0">
                <a:solidFill>
                  <a:srgbClr val="164F8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carpena@aeronautas.org.br</a:t>
            </a:r>
            <a:endParaRPr lang="pt-BR" sz="2700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lang="pt-BR" sz="2700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/>
            </a:pPr>
            <a:endParaRPr sz="2700" dirty="0">
              <a:solidFill>
                <a:srgbClr val="164F8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3588" y="2645546"/>
            <a:ext cx="914994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CRM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800" b="1" dirty="0">
              <a:solidFill>
                <a:srgbClr val="024A8C"/>
              </a:solidFill>
              <a:latin typeface="Albertus MT Lt" panose="020E0502030304020304" pitchFamily="34" charset="0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1" u="none" strike="noStrike" cap="none" spc="0" normalizeH="0" baseline="0" dirty="0">
                <a:ln>
                  <a:noFill/>
                </a:ln>
                <a:solidFill>
                  <a:srgbClr val="024A8C"/>
                </a:solidFill>
                <a:effectLst/>
                <a:uFillTx/>
                <a:latin typeface="Albertus MT Lt" panose="020E0502030304020304" pitchFamily="34" charset="0"/>
                <a:sym typeface="Helvetica Light"/>
              </a:rPr>
              <a:t>Corporate</a:t>
            </a:r>
            <a:r>
              <a:rPr kumimoji="0" lang="pt-BR" sz="4800" b="1" i="1" u="none" strike="noStrike" cap="none" spc="0" normalizeH="0" dirty="0">
                <a:ln>
                  <a:noFill/>
                </a:ln>
                <a:solidFill>
                  <a:srgbClr val="024A8C"/>
                </a:solidFill>
                <a:effectLst/>
                <a:uFillTx/>
                <a:latin typeface="Albertus MT Lt" panose="020E0502030304020304" pitchFamily="34" charset="0"/>
                <a:sym typeface="Helvetica Light"/>
              </a:rPr>
              <a:t> </a:t>
            </a:r>
            <a:r>
              <a:rPr kumimoji="0" lang="pt-BR" sz="4800" b="1" i="1" u="none" strike="noStrike" cap="none" spc="0" normalizeH="0" dirty="0" err="1">
                <a:ln>
                  <a:noFill/>
                </a:ln>
                <a:solidFill>
                  <a:srgbClr val="024A8C"/>
                </a:solidFill>
                <a:effectLst/>
                <a:uFillTx/>
                <a:latin typeface="Albertus MT Lt" panose="020E0502030304020304" pitchFamily="34" charset="0"/>
                <a:sym typeface="Helvetica Light"/>
              </a:rPr>
              <a:t>Resources</a:t>
            </a:r>
            <a:r>
              <a:rPr kumimoji="0" lang="pt-BR" sz="4800" b="1" i="1" u="none" strike="noStrike" cap="none" spc="0" normalizeH="0" dirty="0">
                <a:ln>
                  <a:noFill/>
                </a:ln>
                <a:solidFill>
                  <a:srgbClr val="024A8C"/>
                </a:solidFill>
                <a:effectLst/>
                <a:uFillTx/>
                <a:latin typeface="Albertus MT Lt" panose="020E0502030304020304" pitchFamily="34" charset="0"/>
                <a:sym typeface="Helvetica Light"/>
              </a:rPr>
              <a:t> Management 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096" t="22761" r="28497" b="14143"/>
          <a:stretch/>
        </p:blipFill>
        <p:spPr>
          <a:xfrm>
            <a:off x="2557220" y="1921790"/>
            <a:ext cx="8291594" cy="54089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9822" y="548020"/>
            <a:ext cx="14234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Brasil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06368" y="3743837"/>
            <a:ext cx="6508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(73%)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65466" y="4223732"/>
            <a:ext cx="6508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(67%)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17553" y="4367142"/>
            <a:ext cx="6508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(73%)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81023" y="7330698"/>
            <a:ext cx="146193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Fonte: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ANAC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49392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9822" y="548020"/>
            <a:ext cx="14234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Brasil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7972" y="2709871"/>
            <a:ext cx="55173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30 Acidentes 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(35%)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CONTRIBUINTES: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7972" y="4279832"/>
            <a:ext cx="6943241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de cabine;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Julgamento de pilotagem;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Liderança;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Percepção;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decisório;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gerencial;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2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Formação, capacitação e treinamento.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520" t="26196" r="51073" b="22459"/>
          <a:stretch/>
        </p:blipFill>
        <p:spPr>
          <a:xfrm>
            <a:off x="5765369" y="1389276"/>
            <a:ext cx="6462793" cy="4401518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6222568" y="4602997"/>
            <a:ext cx="1937289" cy="1627322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8002297" y="5790794"/>
            <a:ext cx="167994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Fonte: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CENIPA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95415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9822" y="548020"/>
            <a:ext cx="14234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Brasil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4520" t="26377" r="3175" b="22098"/>
          <a:stretch/>
        </p:blipFill>
        <p:spPr>
          <a:xfrm>
            <a:off x="5842862" y="1389276"/>
            <a:ext cx="6447294" cy="4417017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5052448" y="4512639"/>
            <a:ext cx="2022529" cy="1556557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CaixaDeTexto 5"/>
          <p:cNvSpPr txBox="1"/>
          <p:nvPr/>
        </p:nvSpPr>
        <p:spPr>
          <a:xfrm>
            <a:off x="247972" y="2709871"/>
            <a:ext cx="55173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31 Acidentes 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(53%)</a:t>
            </a:r>
          </a:p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CONTRIBUINTES: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6460" y="4802398"/>
            <a:ext cx="6943241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Julgamento de pilotagem;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decisório;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gerencial;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Formação, capacitação e treinamento.</a:t>
            </a:r>
          </a:p>
          <a:p>
            <a:pPr algn="l" rtl="0" latinLnBrk="1" hangingPunct="0">
              <a:lnSpc>
                <a:spcPct val="150000"/>
              </a:lnSpc>
            </a:pP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002297" y="5790794"/>
            <a:ext cx="167994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Fonte: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CENIPA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9353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9822" y="548020"/>
            <a:ext cx="14234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Brasil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6501" t="38671" r="18124" b="18467"/>
          <a:stretch/>
        </p:blipFill>
        <p:spPr>
          <a:xfrm>
            <a:off x="5842862" y="1389275"/>
            <a:ext cx="6480565" cy="441701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5377912" y="4053829"/>
            <a:ext cx="1476215" cy="1556557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/>
          <p:cNvSpPr txBox="1"/>
          <p:nvPr/>
        </p:nvSpPr>
        <p:spPr>
          <a:xfrm>
            <a:off x="247972" y="2709871"/>
            <a:ext cx="551739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Acidentes </a:t>
            </a: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(40%)</a:t>
            </a:r>
          </a:p>
          <a:p>
            <a:pPr marL="0" marR="0" indent="0" algn="ctr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CONTRIBUINTES: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7972" y="4755903"/>
            <a:ext cx="6943241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de cabine;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Julgamento de pilotagem;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decisório;  </a:t>
            </a:r>
          </a:p>
          <a:p>
            <a:pPr marL="457200" indent="-457200" algn="l" rtl="0" latinLnBrk="1" hangingPunct="0">
              <a:lnSpc>
                <a:spcPct val="150000"/>
              </a:lnSpc>
              <a:buBlip>
                <a:blip r:embed="rId3"/>
              </a:buBlip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Supervisão gerencial.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002297" y="5790794"/>
            <a:ext cx="167994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Fonte: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CENIPA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39165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8148" y="548020"/>
            <a:ext cx="260969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Legislação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3506" t="15548" r="33081" b="4820"/>
          <a:stretch/>
        </p:blipFill>
        <p:spPr>
          <a:xfrm>
            <a:off x="3641834" y="409904"/>
            <a:ext cx="5580993" cy="74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48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217" t="16099" r="27805" b="6276"/>
          <a:stretch/>
        </p:blipFill>
        <p:spPr>
          <a:xfrm>
            <a:off x="770021" y="0"/>
            <a:ext cx="9489685" cy="964130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2033752" y="2727434"/>
            <a:ext cx="215987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to 6"/>
          <p:cNvCxnSpPr/>
          <p:nvPr/>
        </p:nvCxnSpPr>
        <p:spPr>
          <a:xfrm>
            <a:off x="6710856" y="2974427"/>
            <a:ext cx="2874578" cy="525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reto 8"/>
          <p:cNvCxnSpPr/>
          <p:nvPr/>
        </p:nvCxnSpPr>
        <p:spPr>
          <a:xfrm flipV="1">
            <a:off x="2033752" y="3231931"/>
            <a:ext cx="5959365" cy="5255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to 12"/>
          <p:cNvCxnSpPr/>
          <p:nvPr/>
        </p:nvCxnSpPr>
        <p:spPr>
          <a:xfrm flipV="1">
            <a:off x="2033751" y="5244662"/>
            <a:ext cx="7693573" cy="36787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 flipV="1">
            <a:off x="2033751" y="5502165"/>
            <a:ext cx="7693573" cy="31532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to 17"/>
          <p:cNvCxnSpPr/>
          <p:nvPr/>
        </p:nvCxnSpPr>
        <p:spPr>
          <a:xfrm>
            <a:off x="9375227" y="4992412"/>
            <a:ext cx="352097" cy="5256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to 21"/>
          <p:cNvCxnSpPr/>
          <p:nvPr/>
        </p:nvCxnSpPr>
        <p:spPr>
          <a:xfrm>
            <a:off x="3457904" y="6547944"/>
            <a:ext cx="3605048" cy="1051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099600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5279" y="516488"/>
            <a:ext cx="36997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rgbClr val="024A8C"/>
                </a:solidFill>
                <a:latin typeface="Albertus MT Lt" panose="020E0502030304020304" pitchFamily="34" charset="0"/>
              </a:rPr>
              <a:t>Cenário Atual</a:t>
            </a:r>
            <a:endParaRPr kumimoji="0" lang="pt-BR" sz="4800" b="1" i="1" u="none" strike="noStrike" cap="none" spc="0" normalizeH="0" baseline="0" dirty="0">
              <a:ln>
                <a:noFill/>
              </a:ln>
              <a:solidFill>
                <a:srgbClr val="024A8C"/>
              </a:solidFill>
              <a:effectLst/>
              <a:uFillTx/>
              <a:latin typeface="Albertus MT Lt" panose="020E0502030304020304" pitchFamily="34" charset="0"/>
              <a:sym typeface="Helvetica Ligh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8633" y="1873509"/>
            <a:ext cx="11556125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apoio da alta gestão, de controle interno e de qualidade dos programas de CRM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8634" y="5528595"/>
            <a:ext cx="115561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Demanda para uma IS para atualizar a IAC 060-1002A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endParaRPr lang="pt-BR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endParaRPr lang="pt-BR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1100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210</Words>
  <Application>Microsoft Office PowerPoint</Application>
  <PresentationFormat>Personalizar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Albertus MT Lt</vt:lpstr>
      <vt:lpstr>Arial</vt:lpstr>
      <vt:lpstr>Avenir Roman</vt:lpstr>
      <vt:lpstr>Calibri</vt:lpstr>
      <vt:lpstr>Helvetica Light</vt:lpstr>
      <vt:lpstr>Times New Roman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Rapuano</dc:creator>
  <cp:lastModifiedBy>Carpena</cp:lastModifiedBy>
  <cp:revision>25</cp:revision>
  <dcterms:modified xsi:type="dcterms:W3CDTF">2017-09-13T19:26:23Z</dcterms:modified>
</cp:coreProperties>
</file>