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5" r:id="rId8"/>
    <p:sldId id="263" r:id="rId9"/>
    <p:sldId id="261" r:id="rId10"/>
    <p:sldId id="262" r:id="rId11"/>
    <p:sldId id="264" r:id="rId12"/>
    <p:sldId id="266" r:id="rId13"/>
    <p:sldId id="267" r:id="rId14"/>
    <p:sldId id="273" r:id="rId15"/>
    <p:sldId id="274" r:id="rId16"/>
    <p:sldId id="275" r:id="rId17"/>
    <p:sldId id="26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99EDC-88A1-7900-21D5-FEAF705EE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92BB2C-A86D-97CE-F148-8C47EE73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44C79-2B01-662E-4698-867B4785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3A1FD3-76B1-6E23-574F-CE1C4EF9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7A4363-2755-A6F1-D60E-38437F1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23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1C2B6-5809-7189-E84C-753F8E73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5A1453-5AF1-AEE2-3F5A-A5ED2DC96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40064-BE57-63C1-40C3-20942801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ADE3ED-BE57-BB4B-8770-DC8305C9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DDD90-A7A2-C1A4-D162-08266C7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9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E36DC-3C3C-3542-87D4-649E9D639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BD640C-A053-8391-933B-F6CDDBD5D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6BD30B-D85E-1E12-97B2-FAE2C10C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D726F-7383-BE3D-1909-D22B4516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99D6E-C22B-F889-2452-9E9A1AB8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2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13D7C-A1D6-FE66-A5CC-FE5D31D8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06CA66-0769-39A9-3E09-7A66D2A0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073CE-909E-0E11-3404-457FE0CA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CA2772-64D3-3B24-DE54-8D99222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5E4C5-67B6-C233-21B7-26C23192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5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D9094-BDB6-CF5A-2226-71D15B4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A1B283-5531-B6AC-F5CD-D0D2B5F6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D505BF-3F0C-5F82-9260-532D68C5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B26817-DD19-4E0B-D5F2-E302DDF6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AC5E5-B5E3-8AB0-2743-DDF3C5E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9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9568F-DD43-10CB-0D1F-19F6E451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BFC13-9C8D-7752-7221-39AA70310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31F6CF-676D-5AFE-9787-38CA22DB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8A38FA-9A45-C3F3-94FD-7CBF9603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18789C-AF1F-F292-3062-EDA28CB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23B978-FA02-5455-ACD7-7031C30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10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3E05E-3E93-4604-9AE3-8B8B0829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BE15B6-5489-4F23-5921-20588312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7E04ED-C7EA-A63B-3F69-65B9D74B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047996-3E95-BACF-70AB-7950BDA71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D192E1-40C9-041E-D525-BDFB3D4A5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12DB91-98AF-B1B9-C82D-C4879435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080268-584D-6AEC-2015-4C55851A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6E21FD-7317-7298-63D0-AC7ECA3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CB226-A0A3-4696-60A7-24E21EB7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2752E2-2231-9DC5-8C4E-AFF1FB5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E89B50-7F13-C33D-9CC7-32FAAACC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F78FF8-4616-6B21-B985-44A2A74F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08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401606-05CC-723E-10D2-9A146170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FB9DCF-A4C9-AE05-C659-2AFF7FBA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1DD8FF-F95B-D591-2FA9-D040C9FB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E91-C5C6-94B8-2F23-E0B374ED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4802D6-8D0B-2FDF-D1CC-946DFE99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802346-C364-3EFE-D0F0-F2F4F515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B84FC4-BD99-9D73-2BC2-40835BE9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50FBD9-3927-1125-E317-3F49AC4F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6B4AC0-257F-3D79-643A-79137BBE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1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58FC5-7F06-3E24-45AC-1552B4B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04B995-44F3-E2DB-46A4-AD96C058B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161783-1651-9F2F-CE36-49F039A0B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CF0E76-56C6-250A-F167-003E212E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3E85C6-6C12-CD81-C836-8DA90C8B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D162B1-BA9E-F2DC-291B-DF38E7AD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44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803586-F5D6-6EBC-792C-461695C6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0B85B-ABDD-95DD-E156-211D12C29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AF3D0-229A-5DAA-E55D-57D37F1E8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BCAB-7888-4B2B-B604-40E3233B1DA5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EE8370-7424-94D0-61A2-E5C059FCB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9DBF55-0978-3F57-5E2E-E402428D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BEjPBe0YHM?feature=oembed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jGmgAetVTc?feature=oembed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837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BF46E1-3C3A-6689-C966-F3966E7B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" y="1056659"/>
            <a:ext cx="1133257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accent2"/>
                </a:solidFill>
              </a:rPr>
              <a:t>Implementation of Drone Procedures</a:t>
            </a:r>
            <a:br>
              <a:rPr lang="en-GB" sz="4800" dirty="0">
                <a:solidFill>
                  <a:schemeClr val="accent2"/>
                </a:solidFill>
              </a:rPr>
            </a:br>
            <a:endParaRPr lang="pt-BR" sz="4800" dirty="0">
              <a:solidFill>
                <a:schemeClr val="accent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5944" y="2278560"/>
            <a:ext cx="373906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>
                <a:solidFill>
                  <a:srgbClr val="000066"/>
                </a:solidFill>
                <a:latin typeface="Arial"/>
              </a:rPr>
              <a:t>ICA 100-40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t="2692" r="14109" b="7034"/>
          <a:stretch/>
        </p:blipFill>
        <p:spPr>
          <a:xfrm>
            <a:off x="733355" y="2768672"/>
            <a:ext cx="2320272" cy="3397541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6343" y="2654112"/>
            <a:ext cx="2432538" cy="3512101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27" y="2765759"/>
            <a:ext cx="2633716" cy="3403366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7" name="Retângulo 16"/>
          <p:cNvSpPr/>
          <p:nvPr/>
        </p:nvSpPr>
        <p:spPr>
          <a:xfrm>
            <a:off x="7873508" y="2089227"/>
            <a:ext cx="3498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66"/>
                </a:solidFill>
                <a:latin typeface="Arial"/>
              </a:rPr>
              <a:t>OPERATIONAL AGREEMENT BH AIRPORT &amp; DTCEA CF</a:t>
            </a:r>
            <a:endParaRPr lang="pt-BR" sz="1400" b="1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940745" y="2120004"/>
            <a:ext cx="357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>
                <a:solidFill>
                  <a:srgbClr val="000066"/>
                </a:solidFill>
                <a:latin typeface="Arial"/>
              </a:rPr>
              <a:t>AIRPORT SAFETY RISK ANALYSIS</a:t>
            </a:r>
            <a:endParaRPr lang="en-US" sz="1600" b="1" dirty="0">
              <a:solidFill>
                <a:srgbClr val="000066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3246844" y="4081549"/>
            <a:ext cx="889233" cy="645952"/>
          </a:xfrm>
          <a:prstGeom prst="rightArrow">
            <a:avLst/>
          </a:prstGeom>
          <a:solidFill>
            <a:srgbClr val="000066"/>
          </a:solidFill>
          <a:ln w="12700" cap="flat" cmpd="sng" algn="ctr">
            <a:solidFill>
              <a:srgbClr val="0000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7323893" y="4081549"/>
            <a:ext cx="889233" cy="645952"/>
          </a:xfrm>
          <a:prstGeom prst="rightArrow">
            <a:avLst/>
          </a:prstGeom>
          <a:solidFill>
            <a:srgbClr val="000066"/>
          </a:solidFill>
          <a:ln w="12700" cap="flat" cmpd="sng" algn="ctr">
            <a:solidFill>
              <a:srgbClr val="00006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1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BF46E1-3C3A-6689-C966-F3966E7B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" y="1056659"/>
            <a:ext cx="1133257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accent2"/>
                </a:solidFill>
              </a:rPr>
              <a:t>Runway Inspections Using Drones</a:t>
            </a:r>
            <a:br>
              <a:rPr lang="en-GB" sz="4800" dirty="0">
                <a:solidFill>
                  <a:schemeClr val="accent2"/>
                </a:solidFill>
              </a:rPr>
            </a:br>
            <a:endParaRPr lang="pt-BR" sz="4800" dirty="0">
              <a:solidFill>
                <a:schemeClr val="accent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6611" y="1778892"/>
            <a:ext cx="84900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/>
              <a:t>With drone technology, we can assess the following aspects of runway conditions:</a:t>
            </a:r>
          </a:p>
          <a:p>
            <a:pPr>
              <a:lnSpc>
                <a:spcPct val="200000"/>
              </a:lnSpc>
            </a:pPr>
            <a:endParaRPr lang="en-US" sz="1400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/>
              <a:t>Pavement Conditions: </a:t>
            </a:r>
            <a:r>
              <a:rPr lang="en-US" sz="1400" dirty="0"/>
              <a:t>Detection of cracks, surface degradation, and other structural issues.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/>
              <a:t>RESA (Runway End Safety Area) Conditions: </a:t>
            </a:r>
            <a:r>
              <a:rPr lang="en-US" sz="1400" dirty="0"/>
              <a:t>Monitoring the state of safety areas at the runway ends.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/>
              <a:t>Runway signs and markings Conditions: </a:t>
            </a:r>
            <a:r>
              <a:rPr lang="en-US" sz="1400" dirty="0"/>
              <a:t>Verification of the integrity and visibility of runway signs.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/>
              <a:t>Runway Shoulders Conditions: </a:t>
            </a:r>
            <a:r>
              <a:rPr lang="en-US" sz="1400" dirty="0"/>
              <a:t>Inspection of the conditions along the edges of the runway.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/>
              <a:t>Lighting System Conditions: </a:t>
            </a:r>
            <a:r>
              <a:rPr lang="en-US" sz="1400" dirty="0"/>
              <a:t>Assessment of the state and functionality of runway lights.</a:t>
            </a:r>
            <a:endParaRPr lang="pt-BR" sz="14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07" y="3769830"/>
            <a:ext cx="3862636" cy="28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1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BF46E1-3C3A-6689-C966-F3966E7B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" y="1056659"/>
            <a:ext cx="1133257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accent2"/>
                </a:solidFill>
              </a:rPr>
              <a:t>Runway Inspections Using Drones</a:t>
            </a:r>
            <a:br>
              <a:rPr lang="en-GB" sz="4800" dirty="0">
                <a:solidFill>
                  <a:schemeClr val="accent2"/>
                </a:solidFill>
              </a:rPr>
            </a:br>
            <a:endParaRPr lang="pt-BR" sz="4800" dirty="0">
              <a:solidFill>
                <a:schemeClr val="accent2"/>
              </a:solidFill>
            </a:endParaRPr>
          </a:p>
        </p:txBody>
      </p:sp>
      <p:pic>
        <p:nvPicPr>
          <p:cNvPr id="5" name="Mídia Online 4" title="02 V2 Runway Safety Pedro Stochi">
            <a:hlinkClick r:id="" action="ppaction://media"/>
            <a:extLst>
              <a:ext uri="{FF2B5EF4-FFF2-40B4-BE49-F238E27FC236}">
                <a16:creationId xmlns:a16="http://schemas.microsoft.com/office/drawing/2014/main" id="{8450610E-411E-5DC0-C917-FECD1A52CB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80456" y="2004630"/>
            <a:ext cx="7431087" cy="41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BF46E1-3C3A-6689-C966-F3966E7B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" y="1056659"/>
            <a:ext cx="1133257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accent2"/>
                </a:solidFill>
              </a:rPr>
              <a:t>Runway Inspections Using Drones</a:t>
            </a:r>
            <a:br>
              <a:rPr lang="en-GB" sz="4800" dirty="0">
                <a:solidFill>
                  <a:schemeClr val="accent2"/>
                </a:solidFill>
              </a:rPr>
            </a:br>
            <a:endParaRPr lang="pt-BR" sz="4800" dirty="0">
              <a:solidFill>
                <a:schemeClr val="accent2"/>
              </a:solidFill>
            </a:endParaRPr>
          </a:p>
        </p:txBody>
      </p:sp>
      <p:pic>
        <p:nvPicPr>
          <p:cNvPr id="3" name="Mídia Online 2" title="02 V1 Runway Safety Pedro Stochi">
            <a:hlinkClick r:id="" action="ppaction://media"/>
            <a:extLst>
              <a:ext uri="{FF2B5EF4-FFF2-40B4-BE49-F238E27FC236}">
                <a16:creationId xmlns:a16="http://schemas.microsoft.com/office/drawing/2014/main" id="{190BC7FB-3C64-A713-BD15-66CFA2D9AF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43343" y="1944718"/>
            <a:ext cx="7971367" cy="44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5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BDC222F-0C8E-937D-155E-FEF591609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8459" y="2452241"/>
            <a:ext cx="6691745" cy="1654246"/>
          </a:xfrm>
        </p:spPr>
        <p:txBody>
          <a:bodyPr anchor="t"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RUNWAY MONITORING AT SBCF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Implementing GRF and Drones for Enhanced Safety and Operational Efficiency</a:t>
            </a:r>
            <a:endParaRPr lang="pt-BR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BF46E1-3C3A-6689-C966-F3966E7B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" y="1056659"/>
            <a:ext cx="1133257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>
                <a:solidFill>
                  <a:schemeClr val="accent2"/>
                </a:solidFill>
              </a:rPr>
              <a:t>Agenda</a:t>
            </a:r>
            <a:br>
              <a:rPr lang="en-GB" sz="4800" dirty="0">
                <a:solidFill>
                  <a:schemeClr val="accent2"/>
                </a:solidFill>
              </a:rPr>
            </a:br>
            <a:endParaRPr lang="pt-BR" sz="4800" dirty="0">
              <a:solidFill>
                <a:schemeClr val="accent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99753" y="1711455"/>
            <a:ext cx="5003025" cy="378885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Part I - </a:t>
            </a:r>
            <a:r>
              <a:rPr lang="en-US" b="1" i="1" dirty="0"/>
              <a:t>Implementing GRF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/>
              <a:t>Understanding the Implementation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/>
              <a:t>Inspection Procedure between ATC and OPS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/>
              <a:t>GRF Inspection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/>
              <a:t>Key Points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Part II - Runway Monitoring Using Drones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/>
              <a:t>Implementation of Drone Procedures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/>
              <a:t>Runway Inspections Using Drones</a:t>
            </a:r>
          </a:p>
        </p:txBody>
      </p:sp>
    </p:spTree>
    <p:extLst>
      <p:ext uri="{BB962C8B-B14F-4D97-AF65-F5344CB8AC3E}">
        <p14:creationId xmlns:p14="http://schemas.microsoft.com/office/powerpoint/2010/main" val="159678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7C8688-AE89-E8FD-AE57-3724C48A4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996" y="1149069"/>
            <a:ext cx="9376707" cy="1785324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</a:rPr>
              <a:t>Part I - </a:t>
            </a:r>
            <a:r>
              <a:rPr lang="en-US" sz="4800" b="1" i="1" dirty="0">
                <a:solidFill>
                  <a:schemeClr val="bg1"/>
                </a:solidFill>
              </a:rPr>
              <a:t>Implementing GRF</a:t>
            </a:r>
          </a:p>
        </p:txBody>
      </p:sp>
    </p:spTree>
    <p:extLst>
      <p:ext uri="{BB962C8B-B14F-4D97-AF65-F5344CB8AC3E}">
        <p14:creationId xmlns:p14="http://schemas.microsoft.com/office/powerpoint/2010/main" val="75077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BF46E1-3C3A-6689-C966-F3966E7B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" y="1056659"/>
            <a:ext cx="1133257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800" dirty="0">
                <a:solidFill>
                  <a:schemeClr val="accent2"/>
                </a:solidFill>
              </a:rPr>
              <a:t>Understanding the Implementation</a:t>
            </a:r>
            <a:br>
              <a:rPr lang="en-GB" sz="4800" dirty="0">
                <a:solidFill>
                  <a:schemeClr val="accent2"/>
                </a:solidFill>
              </a:rPr>
            </a:br>
            <a:endParaRPr lang="pt-BR" sz="4800" dirty="0">
              <a:solidFill>
                <a:schemeClr val="accent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2741" y="2014857"/>
            <a:ext cx="6306449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600" dirty="0"/>
              <a:t>Historical Analysis of Slippery Runway Reports in SBCF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600" dirty="0"/>
              <a:t>Examination of Meteorological Conditions on the Day of Reporting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600" dirty="0"/>
              <a:t>Analysis of TAF/METAR/SPECI Data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600" dirty="0"/>
              <a:t>Determination of Triggers Based on Historical Reports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53172" y="4241315"/>
            <a:ext cx="4611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err="1"/>
              <a:t>Current</a:t>
            </a:r>
            <a:r>
              <a:rPr lang="pt-BR" sz="2000" b="1" dirty="0"/>
              <a:t> </a:t>
            </a:r>
            <a:r>
              <a:rPr lang="pt-BR" sz="2000" b="1" dirty="0" err="1"/>
              <a:t>Rain</a:t>
            </a:r>
            <a:r>
              <a:rPr lang="pt-BR" sz="2000" b="1" dirty="0"/>
              <a:t> </a:t>
            </a:r>
            <a:r>
              <a:rPr lang="pt-BR" sz="2000" b="1" dirty="0" err="1"/>
              <a:t>Intensity</a:t>
            </a:r>
            <a:r>
              <a:rPr lang="pt-BR" sz="2000" b="1" dirty="0"/>
              <a:t> (15mm/h)</a:t>
            </a:r>
          </a:p>
        </p:txBody>
      </p:sp>
      <p:sp>
        <p:nvSpPr>
          <p:cNvPr id="3" name="Forma livre 2"/>
          <p:cNvSpPr/>
          <p:nvPr/>
        </p:nvSpPr>
        <p:spPr>
          <a:xfrm>
            <a:off x="509451" y="3584517"/>
            <a:ext cx="1143721" cy="856853"/>
          </a:xfrm>
          <a:custGeom>
            <a:avLst/>
            <a:gdLst>
              <a:gd name="connsiteX0" fmla="*/ 0 w 653143"/>
              <a:gd name="connsiteY0" fmla="*/ 0 h 1580606"/>
              <a:gd name="connsiteX1" fmla="*/ 0 w 653143"/>
              <a:gd name="connsiteY1" fmla="*/ 1580606 h 1580606"/>
              <a:gd name="connsiteX2" fmla="*/ 653143 w 653143"/>
              <a:gd name="connsiteY2" fmla="*/ 1580606 h 158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1580606">
                <a:moveTo>
                  <a:pt x="0" y="0"/>
                </a:moveTo>
                <a:lnTo>
                  <a:pt x="0" y="1580606"/>
                </a:lnTo>
                <a:lnTo>
                  <a:pt x="653143" y="1580606"/>
                </a:ln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/>
          <a:stretch/>
        </p:blipFill>
        <p:spPr>
          <a:xfrm>
            <a:off x="6586758" y="2014857"/>
            <a:ext cx="5431072" cy="33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6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BF46E1-3C3A-6689-C966-F3966E7B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" y="1056659"/>
            <a:ext cx="1133257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accent2"/>
                </a:solidFill>
              </a:rPr>
              <a:t>Inspection Procedure between ATC and OPS</a:t>
            </a:r>
            <a:br>
              <a:rPr lang="en-GB" sz="4800" dirty="0">
                <a:solidFill>
                  <a:schemeClr val="accent2"/>
                </a:solidFill>
              </a:rPr>
            </a:br>
            <a:endParaRPr lang="pt-BR" sz="4800" dirty="0">
              <a:solidFill>
                <a:schemeClr val="accent2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57085" y="1985554"/>
            <a:ext cx="1915886" cy="978544"/>
          </a:xfrm>
          <a:prstGeom prst="roundRect">
            <a:avLst/>
          </a:prstGeom>
          <a:solidFill>
            <a:srgbClr val="000066">
              <a:lumMod val="75000"/>
            </a:srgbClr>
          </a:solidFill>
          <a:ln w="12700" cap="flat" cmpd="sng" algn="ctr">
            <a:solidFill>
              <a:srgbClr val="F2F2F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pt-BR" sz="1000" b="1" kern="0" dirty="0">
                <a:solidFill>
                  <a:srgbClr val="FFFFFF"/>
                </a:solidFill>
                <a:latin typeface="Arial"/>
              </a:rPr>
              <a:t>TWR-CF</a:t>
            </a:r>
          </a:p>
          <a:p>
            <a:pPr lvl="0" algn="ctr"/>
            <a:r>
              <a:rPr lang="pt-BR" sz="1000" b="1" kern="0" dirty="0">
                <a:solidFill>
                  <a:srgbClr val="FFFFFF"/>
                </a:solidFill>
                <a:latin typeface="Arial"/>
              </a:rPr>
              <a:t>INITIATES CALL TO APOC-BHA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62741" y="3241039"/>
            <a:ext cx="210457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F2F2F2">
                    <a:lumMod val="10000"/>
                  </a:srgbClr>
                </a:solidFill>
                <a:latin typeface="Arial"/>
              </a:rPr>
              <a:t>Activation via phone or radio once the rainfall index reaches 15 mm/h or after two consecutive reports of slippery runway or poor RBA conditions.</a:t>
            </a:r>
            <a:r>
              <a:rPr lang="pt-BR" sz="1200" dirty="0">
                <a:solidFill>
                  <a:srgbClr val="F2F2F2">
                    <a:lumMod val="10000"/>
                  </a:srgbClr>
                </a:solidFill>
                <a:latin typeface="Arial"/>
              </a:rPr>
              <a:t>. </a:t>
            </a:r>
            <a:endParaRPr lang="pt-BR" sz="1400" dirty="0">
              <a:solidFill>
                <a:srgbClr val="F2F2F2">
                  <a:lumMod val="10000"/>
                </a:srgbClr>
              </a:solidFill>
              <a:latin typeface="Arial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2172971" y="2475411"/>
            <a:ext cx="972458" cy="0"/>
          </a:xfrm>
          <a:prstGeom prst="straightConnector1">
            <a:avLst/>
          </a:prstGeom>
          <a:solidFill>
            <a:srgbClr val="F2F2F2">
              <a:lumMod val="40000"/>
              <a:lumOff val="60000"/>
            </a:srgbClr>
          </a:solidFill>
          <a:ln w="28575" cap="flat" cmpd="sng" algn="ctr">
            <a:solidFill>
              <a:srgbClr val="F2F2F2">
                <a:lumMod val="10000"/>
              </a:srgbClr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24" name="Retângulo de cantos arredondados 23"/>
          <p:cNvSpPr/>
          <p:nvPr/>
        </p:nvSpPr>
        <p:spPr>
          <a:xfrm>
            <a:off x="3174456" y="1985554"/>
            <a:ext cx="2104571" cy="978544"/>
          </a:xfrm>
          <a:prstGeom prst="roundRect">
            <a:avLst/>
          </a:prstGeom>
          <a:solidFill>
            <a:srgbClr val="000066">
              <a:lumMod val="75000"/>
            </a:srgbClr>
          </a:solidFill>
          <a:ln w="12700" cap="flat" cmpd="sng" algn="ctr">
            <a:solidFill>
              <a:srgbClr val="F2F2F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REQUESTS INSPECTION FROM THE ON-DUTY GRF TEAM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>
            <a:off x="5279027" y="2475411"/>
            <a:ext cx="885372" cy="0"/>
          </a:xfrm>
          <a:prstGeom prst="straightConnector1">
            <a:avLst/>
          </a:prstGeom>
          <a:solidFill>
            <a:srgbClr val="F2F2F2">
              <a:lumMod val="40000"/>
              <a:lumOff val="60000"/>
            </a:srgbClr>
          </a:solidFill>
          <a:ln w="28575" cap="flat" cmpd="sng" algn="ctr">
            <a:solidFill>
              <a:srgbClr val="F2F2F2">
                <a:lumMod val="10000"/>
              </a:srgbClr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26" name="Retângulo de cantos arredondados 25"/>
          <p:cNvSpPr/>
          <p:nvPr/>
        </p:nvSpPr>
        <p:spPr>
          <a:xfrm>
            <a:off x="6164399" y="1985554"/>
            <a:ext cx="2220688" cy="978544"/>
          </a:xfrm>
          <a:prstGeom prst="roundRect">
            <a:avLst/>
          </a:prstGeom>
          <a:solidFill>
            <a:srgbClr val="000066">
              <a:lumMod val="75000"/>
            </a:srgbClr>
          </a:solidFill>
          <a:ln w="12700" cap="flat" cmpd="sng" algn="ctr">
            <a:solidFill>
              <a:srgbClr val="F2F2F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GRF TEAM - CONDUCTS MEASUREMENTS AT WATER ACCUMULATION POINTS IN EACH THIRD OF THE RUNWAY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051663" y="3241039"/>
            <a:ext cx="23501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2F2F2">
                    <a:lumMod val="10000"/>
                  </a:srgbClr>
                </a:solidFill>
                <a:latin typeface="Arial"/>
              </a:rPr>
              <a:t>TWR-CF prepares air traffic planning for the coordination of the inspection.</a:t>
            </a:r>
            <a:endParaRPr lang="pt-BR" dirty="0">
              <a:solidFill>
                <a:srgbClr val="F2F2F2">
                  <a:lumMod val="10000"/>
                </a:srgbClr>
              </a:solidFill>
              <a:latin typeface="Arial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050317" y="3241039"/>
            <a:ext cx="24488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F2F2F2">
                    <a:lumMod val="10000"/>
                  </a:srgbClr>
                </a:solidFill>
                <a:latin typeface="Arial"/>
              </a:rPr>
              <a:t>After each measurement of 1/3 of the runway, the GRF team immediately informs APOC.</a:t>
            </a:r>
            <a:endParaRPr lang="pt-BR" sz="1400" dirty="0">
              <a:solidFill>
                <a:srgbClr val="F2F2F2">
                  <a:lumMod val="10000"/>
                </a:srgbClr>
              </a:solidFill>
              <a:latin typeface="Arial"/>
            </a:endParaRPr>
          </a:p>
        </p:txBody>
      </p:sp>
      <p:cxnSp>
        <p:nvCxnSpPr>
          <p:cNvPr id="29" name="Conector de seta reta 28"/>
          <p:cNvCxnSpPr/>
          <p:nvPr/>
        </p:nvCxnSpPr>
        <p:spPr>
          <a:xfrm>
            <a:off x="8385087" y="2489925"/>
            <a:ext cx="972458" cy="0"/>
          </a:xfrm>
          <a:prstGeom prst="straightConnector1">
            <a:avLst/>
          </a:prstGeom>
          <a:solidFill>
            <a:srgbClr val="F2F2F2">
              <a:lumMod val="40000"/>
              <a:lumOff val="60000"/>
            </a:srgbClr>
          </a:solidFill>
          <a:ln w="28575" cap="flat" cmpd="sng" algn="ctr">
            <a:solidFill>
              <a:srgbClr val="F2F2F2">
                <a:lumMod val="10000"/>
              </a:srgbClr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30" name="Retângulo de cantos arredondados 29"/>
          <p:cNvSpPr/>
          <p:nvPr/>
        </p:nvSpPr>
        <p:spPr>
          <a:xfrm>
            <a:off x="9357545" y="2049636"/>
            <a:ext cx="2373086" cy="914462"/>
          </a:xfrm>
          <a:prstGeom prst="roundRect">
            <a:avLst/>
          </a:prstGeom>
          <a:solidFill>
            <a:srgbClr val="000066">
              <a:lumMod val="75000"/>
            </a:srgbClr>
          </a:solidFill>
          <a:ln w="12700" cap="flat" cmpd="sng" algn="ctr">
            <a:solidFill>
              <a:srgbClr val="F2F2F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en-US" sz="1000" b="1" kern="0" dirty="0">
                <a:solidFill>
                  <a:srgbClr val="FFFFFF"/>
                </a:solidFill>
                <a:latin typeface="Arial"/>
              </a:rPr>
              <a:t>APOC-BHABEGINS THE RWYCC EVALUATION AND REPORTS THE INFORMATION TO TWR-CF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9080030" y="3241039"/>
            <a:ext cx="292811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F2F2F2">
                    <a:lumMod val="10000"/>
                  </a:srgbClr>
                </a:solidFill>
                <a:latin typeface="Arial"/>
              </a:rPr>
              <a:t>GRF team returns to APOC and provides complete information about the runway conditions, publishing RWYCC in the system.</a:t>
            </a:r>
            <a:endParaRPr lang="pt-BR" sz="1400" dirty="0">
              <a:solidFill>
                <a:srgbClr val="F2F2F2">
                  <a:lumMod val="10000"/>
                </a:srgbClr>
              </a:solidFill>
              <a:latin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00" y="4219739"/>
            <a:ext cx="8887730" cy="256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26" grpId="0" animBg="1"/>
      <p:bldP spid="27" grpId="0"/>
      <p:bldP spid="28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BF46E1-3C3A-6689-C966-F3966E7B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" y="1056659"/>
            <a:ext cx="1133257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accent2"/>
                </a:solidFill>
              </a:rPr>
              <a:t>GRF Inspection</a:t>
            </a:r>
            <a:br>
              <a:rPr lang="en-GB" sz="4800" dirty="0">
                <a:solidFill>
                  <a:schemeClr val="accent2"/>
                </a:solidFill>
              </a:rPr>
            </a:br>
            <a:endParaRPr lang="pt-BR" sz="4800" dirty="0">
              <a:solidFill>
                <a:schemeClr val="accent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2741" y="1886524"/>
            <a:ext cx="62249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WHAT TO OBSERVE DURING THE INSPECTION: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Identify the contaminated thirds of the Runway 16/34.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Type of contaminant.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Quantity of the contaminant.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Areas of water accumulation (puddles or water sheets).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286378" y="4748846"/>
            <a:ext cx="3772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Ruler to Measure Contaminant Depth</a:t>
            </a:r>
            <a:endParaRPr lang="pt-BR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/>
          <a:srcRect l="13076" t="11187" b="4679"/>
          <a:stretch/>
        </p:blipFill>
        <p:spPr>
          <a:xfrm>
            <a:off x="8725989" y="2442649"/>
            <a:ext cx="2893607" cy="230619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893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BF46E1-3C3A-6689-C966-F3966E7B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" y="1056659"/>
            <a:ext cx="11332573" cy="65479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accent2"/>
                </a:solidFill>
              </a:rPr>
              <a:t>Key Points:</a:t>
            </a:r>
            <a:br>
              <a:rPr lang="en-GB" sz="4800" dirty="0">
                <a:solidFill>
                  <a:schemeClr val="accent2"/>
                </a:solidFill>
              </a:rPr>
            </a:br>
            <a:endParaRPr lang="pt-BR" sz="4800" dirty="0">
              <a:solidFill>
                <a:schemeClr val="accent2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15437" y="1898528"/>
            <a:ext cx="113325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1. Worst-Case Scenario Consideration: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consider the worst-case scenario.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1/3 of the runway is rated as 5 or 3, we will consider the entire runway as 5/5/5 or 3/3/3.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2. Visual Inspections: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Predominantly visual inspections due to more than 160 consecutive days without rainfall.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3. Runway Pavement Construction: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Pavement design is favorable for preventing contaminant accumulation and promoting efficient water drainage.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4. Inspection Triggers: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Trigger is activated only after a poor RBA report and when the runway is wet.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Slippery runway reports during dry conditions will not trigger a GRF inspection, but rather a routine inspection.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960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57C8688-AE89-E8FD-AE57-3724C48A4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996" y="1149069"/>
            <a:ext cx="9376707" cy="1785324"/>
          </a:xfrm>
        </p:spPr>
        <p:txBody>
          <a:bodyPr anchor="t"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</a:rPr>
              <a:t>Part II - </a:t>
            </a:r>
            <a:r>
              <a:rPr lang="en-US" sz="4800" b="1" i="1" dirty="0">
                <a:solidFill>
                  <a:schemeClr val="bg1"/>
                </a:solidFill>
              </a:rPr>
              <a:t>Runway Monitoring Using Drones</a:t>
            </a:r>
          </a:p>
        </p:txBody>
      </p:sp>
    </p:spTree>
    <p:extLst>
      <p:ext uri="{BB962C8B-B14F-4D97-AF65-F5344CB8AC3E}">
        <p14:creationId xmlns:p14="http://schemas.microsoft.com/office/powerpoint/2010/main" val="170985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92C8566DA1AE45B1C32C7865BD392A" ma:contentTypeVersion="12" ma:contentTypeDescription="Crie um novo documento." ma:contentTypeScope="" ma:versionID="12025516c0e9753c9ebf70843693f5fd">
  <xsd:schema xmlns:xsd="http://www.w3.org/2001/XMLSchema" xmlns:xs="http://www.w3.org/2001/XMLSchema" xmlns:p="http://schemas.microsoft.com/office/2006/metadata/properties" xmlns:ns2="02bfaf49-56e9-410f-8cc4-4e01e49d7b02" xmlns:ns3="2cab9677-cfea-4aba-b24b-87c49995cac3" targetNamespace="http://schemas.microsoft.com/office/2006/metadata/properties" ma:root="true" ma:fieldsID="3b73b00fcd25b8f50129f408a7653938" ns2:_="" ns3:_="">
    <xsd:import namespace="02bfaf49-56e9-410f-8cc4-4e01e49d7b02"/>
    <xsd:import namespace="2cab9677-cfea-4aba-b24b-87c49995ca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faf49-56e9-410f-8cc4-4e01e49d7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6affb6ac-fb53-4e05-9b81-1805607b1b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b9677-cfea-4aba-b24b-87c49995ca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980476f-6f6f-4305-aacc-ecedfe984f74}" ma:internalName="TaxCatchAll" ma:showField="CatchAllData" ma:web="2cab9677-cfea-4aba-b24b-87c49995ca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bfaf49-56e9-410f-8cc4-4e01e49d7b02">
      <Terms xmlns="http://schemas.microsoft.com/office/infopath/2007/PartnerControls"/>
    </lcf76f155ced4ddcb4097134ff3c332f>
    <TaxCatchAll xmlns="2cab9677-cfea-4aba-b24b-87c49995cac3" xsi:nil="true"/>
  </documentManagement>
</p:properties>
</file>

<file path=customXml/itemProps1.xml><?xml version="1.0" encoding="utf-8"?>
<ds:datastoreItem xmlns:ds="http://schemas.openxmlformats.org/officeDocument/2006/customXml" ds:itemID="{7182C333-2B57-498B-B2C5-0415E32E4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bfaf49-56e9-410f-8cc4-4e01e49d7b02"/>
    <ds:schemaRef ds:uri="2cab9677-cfea-4aba-b24b-87c49995ca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C3AC29-2E08-404A-BB8B-1B72BF8F3A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7F9F9-1FAF-4B56-8C06-C461DB62C88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daaa9464-4424-40fe-be37-0a216c42574f"/>
    <ds:schemaRef ds:uri="http://www.w3.org/XML/1998/namespace"/>
    <ds:schemaRef ds:uri="http://schemas.microsoft.com/office/2006/metadata/properties"/>
    <ds:schemaRef ds:uri="858fbe19-3582-43df-8e84-fb58b8207311"/>
    <ds:schemaRef ds:uri="02bfaf49-56e9-410f-8cc4-4e01e49d7b02"/>
    <ds:schemaRef ds:uri="2cab9677-cfea-4aba-b24b-87c49995ca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514</Words>
  <Application>Microsoft Office PowerPoint</Application>
  <PresentationFormat>Widescreen</PresentationFormat>
  <Paragraphs>61</Paragraphs>
  <Slides>14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RUNWAY MONITORING AT SBCF  Implementing GRF and Drones for Enhanced Safety and Operational Efficiency</vt:lpstr>
      <vt:lpstr>Agenda </vt:lpstr>
      <vt:lpstr>Part I - Implementing GRF</vt:lpstr>
      <vt:lpstr>Understanding the Implementation </vt:lpstr>
      <vt:lpstr>Inspection Procedure between ATC and OPS </vt:lpstr>
      <vt:lpstr>GRF Inspection </vt:lpstr>
      <vt:lpstr>Key Points: </vt:lpstr>
      <vt:lpstr>Part II - Runway Monitoring Using Drones</vt:lpstr>
      <vt:lpstr>Implementation of Drone Procedures </vt:lpstr>
      <vt:lpstr>Runway Inspections Using Drones </vt:lpstr>
      <vt:lpstr>Runway Inspections Using Drones </vt:lpstr>
      <vt:lpstr>Runway Inspections Using Drones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Alice Maria Silva Prina</dc:creator>
  <cp:lastModifiedBy>Eider Duarte Cursino</cp:lastModifiedBy>
  <cp:revision>28</cp:revision>
  <dcterms:created xsi:type="dcterms:W3CDTF">2023-08-21T09:52:21Z</dcterms:created>
  <dcterms:modified xsi:type="dcterms:W3CDTF">2024-11-05T17:03:07Z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0x0101004D92C8566DA1AE45B1C32C7865BD392A</vt:lpwstr>
  </property>
  <property fmtid="{D5CDD505-2E9C-101B-9397-08002B2CF9AE}" pid="3" name="MediaServiceImageTags">
    <vt:lpwstr/>
  </property>
</Properties>
</file>