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Franklin Gothic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Xx12przhDO/6oYY99t53HSdcm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ranklinGothic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spc="0" baseline="0" smtClean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FFC000"/>
                </a:solidFill>
              </a:rPr>
              <a:t>STATISTICS OF ACCIDENTS IN BRAZILIAN CIVIL AVIATION*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spc="0" baseline="0" smtClean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Accidents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Planilha1!$A$16:$A$26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Planilha1!$B$16:$B$26</c:f>
              <c:numCache>
                <c:formatCode>General</c:formatCode>
                <c:ptCount val="11"/>
                <c:pt idx="0">
                  <c:v>175</c:v>
                </c:pt>
                <c:pt idx="1">
                  <c:v>172</c:v>
                </c:pt>
                <c:pt idx="2">
                  <c:v>164</c:v>
                </c:pt>
                <c:pt idx="3">
                  <c:v>148</c:v>
                </c:pt>
                <c:pt idx="4">
                  <c:v>167</c:v>
                </c:pt>
                <c:pt idx="5">
                  <c:v>150</c:v>
                </c:pt>
                <c:pt idx="6">
                  <c:v>149</c:v>
                </c:pt>
                <c:pt idx="7">
                  <c:v>142</c:v>
                </c:pt>
                <c:pt idx="8">
                  <c:v>137</c:v>
                </c:pt>
                <c:pt idx="9">
                  <c:v>156</c:v>
                </c:pt>
                <c:pt idx="10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8-4150-B07F-FC1CFEA021E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Estimated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Planilha1!$A$16:$A$26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Planilha1!$C$16:$C$26</c:f>
              <c:numCache>
                <c:formatCode>General</c:formatCode>
                <c:ptCount val="11"/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8-4150-B07F-FC1CFEA02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24003616"/>
        <c:axId val="2124002784"/>
      </c:barChart>
      <c:catAx>
        <c:axId val="21240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2784"/>
        <c:crosses val="autoZero"/>
        <c:auto val="1"/>
        <c:lblAlgn val="ctr"/>
        <c:lblOffset val="100"/>
        <c:noMultiLvlLbl val="0"/>
      </c:catAx>
      <c:valAx>
        <c:axId val="21240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C000"/>
                </a:solidFill>
              </a:rPr>
              <a:t>HISTÓRICO DE ACIDENTES DA AVIAÇÃO CIVIL BRASILEIRA*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4003616"/>
        <c:axId val="2124002784"/>
      </c:barChart>
      <c:catAx>
        <c:axId val="21240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2784"/>
        <c:crosses val="autoZero"/>
        <c:auto val="1"/>
        <c:lblAlgn val="ctr"/>
        <c:lblOffset val="100"/>
        <c:noMultiLvlLbl val="0"/>
      </c:catAx>
      <c:valAx>
        <c:axId val="21240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01971684597465"/>
          <c:y val="2.2371591390964252E-3"/>
          <c:w val="0.5949802831540254"/>
          <c:h val="0.92197335364893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24-4CD3-A607-1AE6DCBC229C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SYS/COMPONENT FAILURE - POWERPLANT (SCF-PP)</c:v>
                </c:pt>
                <c:pt idx="1">
                  <c:v>LOSS OF CONTROL - INFLIGHT (LOC-I)</c:v>
                </c:pt>
                <c:pt idx="2">
                  <c:v>RUNWAY EXCURSION (RE)</c:v>
                </c:pt>
                <c:pt idx="3">
                  <c:v>LOSS OF CONTROL - GROUND (LOC-G)</c:v>
                </c:pt>
                <c:pt idx="4">
                  <c:v>UNKNOWN (UNK)</c:v>
                </c:pt>
                <c:pt idx="5">
                  <c:v>SYS/COMPONENT FAILURE - NON POWERPLANT (SCF-NP)</c:v>
                </c:pt>
                <c:pt idx="6">
                  <c:v>LOW ALTITUDE OPERATIONS (LALT)</c:v>
                </c:pt>
                <c:pt idx="7">
                  <c:v>COLLISION WIT OBSTACLES TO/LND (CTOL)</c:v>
                </c:pt>
                <c:pt idx="8">
                  <c:v>OUTROS (OTHR)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0.22600000000000001</c:v>
                </c:pt>
                <c:pt idx="1">
                  <c:v>0.19</c:v>
                </c:pt>
                <c:pt idx="2">
                  <c:v>0.17100000000000001</c:v>
                </c:pt>
                <c:pt idx="3">
                  <c:v>9.6000000000000002E-2</c:v>
                </c:pt>
                <c:pt idx="4">
                  <c:v>7.6999999999999999E-2</c:v>
                </c:pt>
                <c:pt idx="5">
                  <c:v>7.1999999999999995E-2</c:v>
                </c:pt>
                <c:pt idx="6">
                  <c:v>6.7000000000000004E-2</c:v>
                </c:pt>
                <c:pt idx="7">
                  <c:v>4.6699999999999998E-2</c:v>
                </c:pt>
                <c:pt idx="8">
                  <c:v>4.1700000000000001E-2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12-4557-9A53-E0A45D1F9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8"/>
        <c:axId val="649615552"/>
        <c:axId val="649632192"/>
      </c:barChart>
      <c:catAx>
        <c:axId val="64961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9632192"/>
        <c:crosses val="autoZero"/>
        <c:auto val="1"/>
        <c:lblAlgn val="ctr"/>
        <c:lblOffset val="100"/>
        <c:noMultiLvlLbl val="0"/>
      </c:catAx>
      <c:valAx>
        <c:axId val="64963219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4961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C000"/>
                </a:solidFill>
              </a:rPr>
              <a:t>HISTÓRICO DE ACIDENTES DA AVIAÇÃO CIVIL BRASILEIRA*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4003616"/>
        <c:axId val="2124002784"/>
      </c:barChart>
      <c:catAx>
        <c:axId val="21240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2784"/>
        <c:crosses val="autoZero"/>
        <c:auto val="1"/>
        <c:lblAlgn val="ctr"/>
        <c:lblOffset val="100"/>
        <c:noMultiLvlLbl val="0"/>
      </c:catAx>
      <c:valAx>
        <c:axId val="21240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08261779032239"/>
          <c:y val="2.2371591390964252E-3"/>
          <c:w val="0.66291738993309712"/>
          <c:h val="0.92197335364893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10-402B-976C-59CBA45DFD14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PILOT JUDGMENT</c:v>
                </c:pt>
                <c:pt idx="1">
                  <c:v>USE OF FLIGHT CONTROLS</c:v>
                </c:pt>
                <c:pt idx="2">
                  <c:v>FLIGHT PLANNING</c:v>
                </c:pt>
                <c:pt idx="3">
                  <c:v>DECISION MAKING</c:v>
                </c:pt>
                <c:pt idx="4">
                  <c:v>ATTITUDE</c:v>
                </c:pt>
                <c:pt idx="5">
                  <c:v>MANAGEMENT OVERSIGHT</c:v>
                </c:pt>
                <c:pt idx="6">
                  <c:v>AIRCRAFT MAINTENANCE</c:v>
                </c:pt>
                <c:pt idx="7">
                  <c:v>PERCEPCION</c:v>
                </c:pt>
                <c:pt idx="8">
                  <c:v>LACK OF PILOT EXPERIENCE</c:v>
                </c:pt>
                <c:pt idx="9">
                  <c:v>ATTENTION</c:v>
                </c:pt>
              </c:strCache>
            </c:strRef>
          </c:cat>
          <c:val>
            <c:numRef>
              <c:f>Planilha1!$B$2:$B$11</c:f>
              <c:numCache>
                <c:formatCode>0.0%</c:formatCode>
                <c:ptCount val="10"/>
                <c:pt idx="0">
                  <c:v>0.30299999999999999</c:v>
                </c:pt>
                <c:pt idx="1">
                  <c:v>0.20899999999999999</c:v>
                </c:pt>
                <c:pt idx="2">
                  <c:v>0.156</c:v>
                </c:pt>
                <c:pt idx="3">
                  <c:v>0.152</c:v>
                </c:pt>
                <c:pt idx="4">
                  <c:v>0.14099999999999999</c:v>
                </c:pt>
                <c:pt idx="5">
                  <c:v>0.13200000000000001</c:v>
                </c:pt>
                <c:pt idx="6">
                  <c:v>0.1133</c:v>
                </c:pt>
                <c:pt idx="7">
                  <c:v>9.5000000000000001E-2</c:v>
                </c:pt>
                <c:pt idx="8">
                  <c:v>8.3000000000000004E-2</c:v>
                </c:pt>
                <c:pt idx="9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12-4557-9A53-E0A45D1F9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8"/>
        <c:axId val="649615552"/>
        <c:axId val="649632192"/>
      </c:barChart>
      <c:catAx>
        <c:axId val="64961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9632192"/>
        <c:crosses val="autoZero"/>
        <c:auto val="1"/>
        <c:lblAlgn val="ctr"/>
        <c:lblOffset val="100"/>
        <c:noMultiLvlLbl val="0"/>
      </c:catAx>
      <c:valAx>
        <c:axId val="64963219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4961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C000"/>
                </a:solidFill>
              </a:rPr>
              <a:t>HISTÓRICO DE ACIDENTES DA AVIAÇÃO CIVIL BRASILEIRA*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4003616"/>
        <c:axId val="2124002784"/>
      </c:barChart>
      <c:catAx>
        <c:axId val="21240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2784"/>
        <c:crosses val="autoZero"/>
        <c:auto val="1"/>
        <c:lblAlgn val="ctr"/>
        <c:lblOffset val="100"/>
        <c:noMultiLvlLbl val="0"/>
      </c:catAx>
      <c:valAx>
        <c:axId val="21240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08261779032239"/>
          <c:y val="2.2371591390964252E-3"/>
          <c:w val="0.66291738993309712"/>
          <c:h val="0.92197335364893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D2-4282-A9C9-08034D3A97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10-402B-976C-59CBA45DFD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2-4282-A9C9-08034D3A97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2-4282-A9C9-08034D3A97C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D2-4282-A9C9-08034D3A97C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D2-4282-A9C9-08034D3A97C3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PILOT JUDGMENT</c:v>
                </c:pt>
                <c:pt idx="1">
                  <c:v>USE OF FLIGHT CONTROLS</c:v>
                </c:pt>
                <c:pt idx="2">
                  <c:v>FLIGHT PLANNING</c:v>
                </c:pt>
                <c:pt idx="3">
                  <c:v>DECISION MAKING</c:v>
                </c:pt>
                <c:pt idx="4">
                  <c:v>ATTITUDE</c:v>
                </c:pt>
                <c:pt idx="5">
                  <c:v>MANAGEMENT OVERSIGHT</c:v>
                </c:pt>
                <c:pt idx="6">
                  <c:v>AIRCRAFT MAINTENANCE</c:v>
                </c:pt>
                <c:pt idx="7">
                  <c:v>PERCEPCION</c:v>
                </c:pt>
                <c:pt idx="8">
                  <c:v>LACK OF PILOT EXPERIENCE</c:v>
                </c:pt>
                <c:pt idx="9">
                  <c:v>ATTENTION</c:v>
                </c:pt>
              </c:strCache>
            </c:strRef>
          </c:cat>
          <c:val>
            <c:numRef>
              <c:f>Planilha1!$B$2:$B$11</c:f>
              <c:numCache>
                <c:formatCode>0.0%</c:formatCode>
                <c:ptCount val="10"/>
                <c:pt idx="0">
                  <c:v>0.30299999999999999</c:v>
                </c:pt>
                <c:pt idx="1">
                  <c:v>0.20899999999999999</c:v>
                </c:pt>
                <c:pt idx="2">
                  <c:v>0.156</c:v>
                </c:pt>
                <c:pt idx="3">
                  <c:v>0.152</c:v>
                </c:pt>
                <c:pt idx="4">
                  <c:v>0.14099999999999999</c:v>
                </c:pt>
                <c:pt idx="5">
                  <c:v>0.13200000000000001</c:v>
                </c:pt>
                <c:pt idx="6">
                  <c:v>0.1133</c:v>
                </c:pt>
                <c:pt idx="7">
                  <c:v>9.5000000000000001E-2</c:v>
                </c:pt>
                <c:pt idx="8">
                  <c:v>8.3000000000000004E-2</c:v>
                </c:pt>
                <c:pt idx="9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12-4557-9A53-E0A45D1F9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8"/>
        <c:axId val="649615552"/>
        <c:axId val="649632192"/>
      </c:barChart>
      <c:catAx>
        <c:axId val="64961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9632192"/>
        <c:crosses val="autoZero"/>
        <c:auto val="1"/>
        <c:lblAlgn val="ctr"/>
        <c:lblOffset val="100"/>
        <c:noMultiLvlLbl val="0"/>
      </c:catAx>
      <c:valAx>
        <c:axId val="64963219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4961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chart" Target="../charts/chart2.xml"/><Relationship Id="rId5" Type="http://schemas.openxmlformats.org/officeDocument/2006/relationships/chart" Target="../charts/chart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chart" Target="../charts/chart4.xml"/><Relationship Id="rId5" Type="http://schemas.openxmlformats.org/officeDocument/2006/relationships/chart" Target="../charts/chart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chart" Target="../charts/chart6.xml"/><Relationship Id="rId5" Type="http://schemas.openxmlformats.org/officeDocument/2006/relationships/chart" Target="../charts/chart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1"/>
          <p:cNvGrpSpPr/>
          <p:nvPr/>
        </p:nvGrpSpPr>
        <p:grpSpPr>
          <a:xfrm>
            <a:off x="4169029" y="3565660"/>
            <a:ext cx="396262" cy="835547"/>
            <a:chOff x="410322" y="2633896"/>
            <a:chExt cx="396262" cy="835547"/>
          </a:xfrm>
        </p:grpSpPr>
        <p:cxnSp>
          <p:nvCxnSpPr>
            <p:cNvPr id="193" name="Google Shape;193;p11"/>
            <p:cNvCxnSpPr/>
            <p:nvPr/>
          </p:nvCxnSpPr>
          <p:spPr>
            <a:xfrm>
              <a:off x="593549" y="2633896"/>
              <a:ext cx="0" cy="540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4" name="Google Shape;194;p11"/>
            <p:cNvSpPr txBox="1"/>
            <p:nvPr/>
          </p:nvSpPr>
          <p:spPr>
            <a:xfrm>
              <a:off x="410322" y="3130889"/>
              <a:ext cx="3962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0h</a:t>
              </a:r>
              <a:endParaRPr/>
            </a:p>
          </p:txBody>
        </p:sp>
      </p:grpSp>
      <p:grpSp>
        <p:nvGrpSpPr>
          <p:cNvPr id="195" name="Google Shape;195;p11"/>
          <p:cNvGrpSpPr/>
          <p:nvPr/>
        </p:nvGrpSpPr>
        <p:grpSpPr>
          <a:xfrm>
            <a:off x="4995306" y="3566318"/>
            <a:ext cx="500458" cy="1211700"/>
            <a:chOff x="468574" y="2632624"/>
            <a:chExt cx="500458" cy="1211700"/>
          </a:xfrm>
        </p:grpSpPr>
        <p:cxnSp>
          <p:nvCxnSpPr>
            <p:cNvPr id="196" name="Google Shape;196;p11"/>
            <p:cNvCxnSpPr/>
            <p:nvPr/>
          </p:nvCxnSpPr>
          <p:spPr>
            <a:xfrm>
              <a:off x="677471" y="2632624"/>
              <a:ext cx="0" cy="936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7" name="Google Shape;197;p11"/>
            <p:cNvSpPr txBox="1"/>
            <p:nvPr/>
          </p:nvSpPr>
          <p:spPr>
            <a:xfrm>
              <a:off x="468574" y="3505770"/>
              <a:ext cx="5004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40h</a:t>
              </a:r>
              <a:endParaRPr/>
            </a:p>
          </p:txBody>
        </p:sp>
      </p:grpSp>
      <p:grpSp>
        <p:nvGrpSpPr>
          <p:cNvPr id="198" name="Google Shape;198;p11"/>
          <p:cNvGrpSpPr/>
          <p:nvPr/>
        </p:nvGrpSpPr>
        <p:grpSpPr>
          <a:xfrm>
            <a:off x="6422153" y="3561919"/>
            <a:ext cx="604653" cy="1545997"/>
            <a:chOff x="632869" y="2638378"/>
            <a:chExt cx="604653" cy="1545997"/>
          </a:xfrm>
        </p:grpSpPr>
        <p:cxnSp>
          <p:nvCxnSpPr>
            <p:cNvPr id="199" name="Google Shape;199;p11"/>
            <p:cNvCxnSpPr/>
            <p:nvPr/>
          </p:nvCxnSpPr>
          <p:spPr>
            <a:xfrm>
              <a:off x="884215" y="2638378"/>
              <a:ext cx="0" cy="1260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0" name="Google Shape;200;p11"/>
            <p:cNvSpPr txBox="1"/>
            <p:nvPr/>
          </p:nvSpPr>
          <p:spPr>
            <a:xfrm>
              <a:off x="632869" y="3845821"/>
              <a:ext cx="6046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150h</a:t>
              </a:r>
              <a:endParaRPr/>
            </a:p>
          </p:txBody>
        </p:sp>
      </p:grpSp>
      <p:cxnSp>
        <p:nvCxnSpPr>
          <p:cNvPr id="201" name="Google Shape;201;p11"/>
          <p:cNvCxnSpPr/>
          <p:nvPr/>
        </p:nvCxnSpPr>
        <p:spPr>
          <a:xfrm>
            <a:off x="7310111" y="3564700"/>
            <a:ext cx="0" cy="162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" name="Google Shape;202;p11"/>
          <p:cNvSpPr txBox="1"/>
          <p:nvPr/>
        </p:nvSpPr>
        <p:spPr>
          <a:xfrm>
            <a:off x="7063353" y="5148460"/>
            <a:ext cx="6046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180h</a:t>
            </a:r>
            <a:endParaRPr/>
          </a:p>
        </p:txBody>
      </p:sp>
      <p:cxnSp>
        <p:nvCxnSpPr>
          <p:cNvPr id="203" name="Google Shape;203;p11"/>
          <p:cNvCxnSpPr/>
          <p:nvPr/>
        </p:nvCxnSpPr>
        <p:spPr>
          <a:xfrm>
            <a:off x="7308851" y="2033481"/>
            <a:ext cx="0" cy="126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11"/>
          <p:cNvCxnSpPr/>
          <p:nvPr/>
        </p:nvCxnSpPr>
        <p:spPr>
          <a:xfrm>
            <a:off x="5204612" y="2751751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11"/>
          <p:cNvSpPr txBox="1"/>
          <p:nvPr/>
        </p:nvSpPr>
        <p:spPr>
          <a:xfrm>
            <a:off x="5008371" y="2483999"/>
            <a:ext cx="3930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endParaRPr/>
          </a:p>
        </p:txBody>
      </p:sp>
      <p:cxnSp>
        <p:nvCxnSpPr>
          <p:cNvPr id="206" name="Google Shape;206;p11"/>
          <p:cNvCxnSpPr/>
          <p:nvPr/>
        </p:nvCxnSpPr>
        <p:spPr>
          <a:xfrm>
            <a:off x="6674601" y="2436275"/>
            <a:ext cx="0" cy="90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" name="Google Shape;207;p11"/>
          <p:cNvSpPr txBox="1"/>
          <p:nvPr/>
        </p:nvSpPr>
        <p:spPr>
          <a:xfrm>
            <a:off x="6476669" y="2201698"/>
            <a:ext cx="3994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CP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7092652" y="1786384"/>
            <a:ext cx="4395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CFI</a:t>
            </a: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4349004" y="3291681"/>
            <a:ext cx="3708000" cy="274637"/>
          </a:xfrm>
          <a:prstGeom prst="rect">
            <a:avLst/>
          </a:prstGeom>
          <a:gradFill>
            <a:gsLst>
              <a:gs pos="0">
                <a:srgbClr val="FF0000"/>
              </a:gs>
              <a:gs pos="28000">
                <a:srgbClr val="FFC000"/>
              </a:gs>
              <a:gs pos="58999">
                <a:srgbClr val="FFFF00"/>
              </a:gs>
              <a:gs pos="86000">
                <a:srgbClr val="5E9F1D"/>
              </a:gs>
              <a:gs pos="100000">
                <a:srgbClr val="5E9F1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726544" y="747754"/>
            <a:ext cx="67389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FLIGHT INSTRUCTOR TRAINING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2"/>
          <p:cNvGrpSpPr/>
          <p:nvPr/>
        </p:nvGrpSpPr>
        <p:grpSpPr>
          <a:xfrm>
            <a:off x="696315" y="3585980"/>
            <a:ext cx="317716" cy="592964"/>
            <a:chOff x="410322" y="2633896"/>
            <a:chExt cx="317716" cy="849906"/>
          </a:xfrm>
        </p:grpSpPr>
        <p:cxnSp>
          <p:nvCxnSpPr>
            <p:cNvPr id="216" name="Google Shape;216;p12"/>
            <p:cNvCxnSpPr/>
            <p:nvPr/>
          </p:nvCxnSpPr>
          <p:spPr>
            <a:xfrm>
              <a:off x="593549" y="2633896"/>
              <a:ext cx="0" cy="515994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7" name="Google Shape;217;p12"/>
            <p:cNvSpPr txBox="1"/>
            <p:nvPr/>
          </p:nvSpPr>
          <p:spPr>
            <a:xfrm>
              <a:off x="410322" y="3130889"/>
              <a:ext cx="317716" cy="352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0h</a:t>
              </a:r>
              <a:endParaRPr/>
            </a:p>
          </p:txBody>
        </p:sp>
      </p:grpSp>
      <p:grpSp>
        <p:nvGrpSpPr>
          <p:cNvPr id="218" name="Google Shape;218;p12"/>
          <p:cNvGrpSpPr/>
          <p:nvPr/>
        </p:nvGrpSpPr>
        <p:grpSpPr>
          <a:xfrm>
            <a:off x="10250376" y="3625004"/>
            <a:ext cx="715260" cy="822492"/>
            <a:chOff x="428799" y="2633896"/>
            <a:chExt cx="715260" cy="822492"/>
          </a:xfrm>
        </p:grpSpPr>
        <p:cxnSp>
          <p:nvCxnSpPr>
            <p:cNvPr id="219" name="Google Shape;219;p12"/>
            <p:cNvCxnSpPr/>
            <p:nvPr/>
          </p:nvCxnSpPr>
          <p:spPr>
            <a:xfrm>
              <a:off x="774906" y="2633896"/>
              <a:ext cx="0" cy="540000"/>
            </a:xfrm>
            <a:prstGeom prst="straightConnector1">
              <a:avLst/>
            </a:prstGeom>
            <a:noFill/>
            <a:ln cap="flat" cmpd="sng" w="28575">
              <a:solidFill>
                <a:srgbClr val="3A6FD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0" name="Google Shape;220;p12"/>
            <p:cNvSpPr txBox="1"/>
            <p:nvPr/>
          </p:nvSpPr>
          <p:spPr>
            <a:xfrm>
              <a:off x="428799" y="3179389"/>
              <a:ext cx="715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XX.000h</a:t>
              </a:r>
              <a:endParaRPr/>
            </a:p>
          </p:txBody>
        </p:sp>
      </p:grpSp>
      <p:grpSp>
        <p:nvGrpSpPr>
          <p:cNvPr id="221" name="Google Shape;221;p12"/>
          <p:cNvGrpSpPr/>
          <p:nvPr/>
        </p:nvGrpSpPr>
        <p:grpSpPr>
          <a:xfrm>
            <a:off x="732189" y="3584708"/>
            <a:ext cx="383438" cy="741280"/>
            <a:chOff x="446196" y="2632624"/>
            <a:chExt cx="383438" cy="741280"/>
          </a:xfrm>
        </p:grpSpPr>
        <p:cxnSp>
          <p:nvCxnSpPr>
            <p:cNvPr id="222" name="Google Shape;222;p12"/>
            <p:cNvCxnSpPr/>
            <p:nvPr/>
          </p:nvCxnSpPr>
          <p:spPr>
            <a:xfrm>
              <a:off x="645943" y="2632624"/>
              <a:ext cx="0" cy="540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3" name="Google Shape;223;p12"/>
            <p:cNvSpPr txBox="1"/>
            <p:nvPr/>
          </p:nvSpPr>
          <p:spPr>
            <a:xfrm>
              <a:off x="446196" y="3127683"/>
              <a:ext cx="383438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40h</a:t>
              </a:r>
              <a:endParaRPr/>
            </a:p>
          </p:txBody>
        </p:sp>
      </p:grpSp>
      <p:grpSp>
        <p:nvGrpSpPr>
          <p:cNvPr id="224" name="Google Shape;224;p12"/>
          <p:cNvGrpSpPr/>
          <p:nvPr/>
        </p:nvGrpSpPr>
        <p:grpSpPr>
          <a:xfrm>
            <a:off x="834238" y="3587741"/>
            <a:ext cx="449162" cy="912120"/>
            <a:chOff x="592635" y="2638378"/>
            <a:chExt cx="449162" cy="912120"/>
          </a:xfrm>
        </p:grpSpPr>
        <p:cxnSp>
          <p:nvCxnSpPr>
            <p:cNvPr id="225" name="Google Shape;225;p12"/>
            <p:cNvCxnSpPr/>
            <p:nvPr/>
          </p:nvCxnSpPr>
          <p:spPr>
            <a:xfrm>
              <a:off x="817216" y="2638378"/>
              <a:ext cx="0" cy="720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6" name="Google Shape;226;p12"/>
            <p:cNvSpPr txBox="1"/>
            <p:nvPr/>
          </p:nvSpPr>
          <p:spPr>
            <a:xfrm>
              <a:off x="592635" y="3304277"/>
              <a:ext cx="449162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150h</a:t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7" name="Google Shape;227;p12"/>
          <p:cNvCxnSpPr/>
          <p:nvPr/>
        </p:nvCxnSpPr>
        <p:spPr>
          <a:xfrm>
            <a:off x="1162900" y="3585020"/>
            <a:ext cx="0" cy="90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12"/>
          <p:cNvSpPr txBox="1"/>
          <p:nvPr/>
        </p:nvSpPr>
        <p:spPr>
          <a:xfrm>
            <a:off x="937059" y="4441528"/>
            <a:ext cx="4491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180h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12"/>
          <p:cNvCxnSpPr/>
          <p:nvPr/>
        </p:nvCxnSpPr>
        <p:spPr>
          <a:xfrm>
            <a:off x="1175380" y="2598697"/>
            <a:ext cx="0" cy="72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2"/>
          <p:cNvCxnSpPr/>
          <p:nvPr/>
        </p:nvCxnSpPr>
        <p:spPr>
          <a:xfrm>
            <a:off x="927957" y="2966585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p12"/>
          <p:cNvSpPr txBox="1"/>
          <p:nvPr/>
        </p:nvSpPr>
        <p:spPr>
          <a:xfrm>
            <a:off x="779003" y="2793649"/>
            <a:ext cx="31611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endParaRPr/>
          </a:p>
        </p:txBody>
      </p:sp>
      <p:cxnSp>
        <p:nvCxnSpPr>
          <p:cNvPr id="232" name="Google Shape;232;p12"/>
          <p:cNvCxnSpPr/>
          <p:nvPr/>
        </p:nvCxnSpPr>
        <p:spPr>
          <a:xfrm>
            <a:off x="1064174" y="2786585"/>
            <a:ext cx="0" cy="54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p12"/>
          <p:cNvSpPr txBox="1"/>
          <p:nvPr/>
        </p:nvSpPr>
        <p:spPr>
          <a:xfrm>
            <a:off x="899161" y="2598697"/>
            <a:ext cx="31931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CP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1001635" y="2390916"/>
            <a:ext cx="3449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CFI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865936" y="3312001"/>
            <a:ext cx="10543744" cy="325279"/>
          </a:xfrm>
          <a:prstGeom prst="rect">
            <a:avLst/>
          </a:prstGeom>
          <a:gradFill>
            <a:gsLst>
              <a:gs pos="0">
                <a:srgbClr val="FF0000"/>
              </a:gs>
              <a:gs pos="2000">
                <a:srgbClr val="FFC000"/>
              </a:gs>
              <a:gs pos="4000">
                <a:srgbClr val="FFFF00"/>
              </a:gs>
              <a:gs pos="6000">
                <a:srgbClr val="5E9F1D"/>
              </a:gs>
              <a:gs pos="93000">
                <a:srgbClr val="3366FF"/>
              </a:gs>
              <a:gs pos="100000">
                <a:srgbClr val="3366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2726544" y="747754"/>
            <a:ext cx="67389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FLIGHT INSTRUCTOR TRAINING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4897120" y="3305316"/>
            <a:ext cx="22309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OPERATIONAL LIFESPAN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/>
        </p:nvSpPr>
        <p:spPr>
          <a:xfrm>
            <a:off x="1003679" y="1083012"/>
            <a:ext cx="10416161" cy="5001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Imagine what </a:t>
            </a:r>
            <a:r>
              <a:rPr b="1" lang="pt-BR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General Aviation </a:t>
            </a:r>
            <a:r>
              <a:rPr b="1" lang="pt-BR" sz="28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would be like if:</a:t>
            </a:r>
            <a:endParaRPr/>
          </a:p>
          <a:p>
            <a:pPr indent="-342900" lvl="0" marL="342900" marR="0" rtl="0" algn="l">
              <a:spcBef>
                <a:spcPts val="30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most of those who become flight instructors did so out of a commitment to instruction, and not just because it was a way to accumulate flight time;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flight instructors had a baggage of experience other than basic training;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flight instructor would focus on education and learning, rather than </a:t>
            </a:r>
            <a:b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preparing the student to passing the checkride;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most pilots were encouraged to do recurrent training;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loss of control in flight was no longer the main cause of fatal accidents;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Aviation Culture in GA were that of flight discipline and proficiency, rather than </a:t>
            </a:r>
            <a:b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to complete the flight at any cost.</a:t>
            </a:r>
            <a:endParaRPr sz="2400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senho com traços pretos em fundo branco&#10;&#10;Descrição gerada automaticamente" id="243" name="Google Shape;24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67039" y="880240"/>
            <a:ext cx="1903903" cy="77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/>
          <p:nvPr/>
        </p:nvSpPr>
        <p:spPr>
          <a:xfrm>
            <a:off x="6248400" y="2151325"/>
            <a:ext cx="4990722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Aviation Knowledge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Aviation Experience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Aircraft Proficiency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Role Model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Flight Discipline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D8E2F3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Commitment to Flight Instruction</a:t>
            </a:r>
            <a:endParaRPr sz="2400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2409752" y="747754"/>
            <a:ext cx="73724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FLIGHT INSTRUCTOR IS THE KEY </a:t>
            </a:r>
            <a:b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TO AVIATION SAFETY</a:t>
            </a:r>
            <a:endParaRPr/>
          </a:p>
        </p:txBody>
      </p:sp>
      <p:pic>
        <p:nvPicPr>
          <p:cNvPr id="250" name="Google Shape;2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440" y="2206902"/>
            <a:ext cx="5030970" cy="295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/>
        </p:nvSpPr>
        <p:spPr>
          <a:xfrm>
            <a:off x="2409752" y="747754"/>
            <a:ext cx="73724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FLIGHT INSTRUCTOR IS THE KEY </a:t>
            </a:r>
            <a:b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pt-BR" sz="2400" u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TO AVIATION SAFETY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6242867" y="2525546"/>
            <a:ext cx="511925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“ ... the instructor must act with knowledge of </a:t>
            </a:r>
            <a:r>
              <a:rPr lang="pt-BR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his role in the prevention of accidents </a:t>
            </a:r>
            <a:r>
              <a:rPr lang="pt-BR" sz="2800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in the</a:t>
            </a:r>
            <a:br>
              <a:rPr lang="pt-BR" sz="2800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brazilian aviation system.“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D5DB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D5DB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ANAC - Supplementary Instruction IS 141-007D</a:t>
            </a:r>
            <a:endParaRPr i="1" sz="1400">
              <a:solidFill>
                <a:srgbClr val="D5DB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440" y="2206902"/>
            <a:ext cx="5030970" cy="295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ctrTitle"/>
          </p:nvPr>
        </p:nvSpPr>
        <p:spPr>
          <a:xfrm>
            <a:off x="5749046" y="2517147"/>
            <a:ext cx="5963055" cy="91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pt-BR" sz="2800" cap="none">
                <a:solidFill>
                  <a:schemeClr val="lt1"/>
                </a:solidFill>
              </a:rPr>
              <a:t>INCREASING AVIATION SAFETY AND HUMAN PERFORMANCE</a:t>
            </a:r>
            <a:endParaRPr b="1" sz="2800" cap="none">
              <a:solidFill>
                <a:schemeClr val="lt1"/>
              </a:solidFill>
            </a:endParaRPr>
          </a:p>
        </p:txBody>
      </p:sp>
      <p:sp>
        <p:nvSpPr>
          <p:cNvPr id="93" name="Google Shape;93;p3"/>
          <p:cNvSpPr txBox="1"/>
          <p:nvPr>
            <p:ph idx="1" type="subTitle"/>
          </p:nvPr>
        </p:nvSpPr>
        <p:spPr>
          <a:xfrm>
            <a:off x="6530703" y="3551197"/>
            <a:ext cx="4831203" cy="670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i="1" lang="pt-BR" sz="1800" cap="none">
                <a:solidFill>
                  <a:schemeClr val="lt1"/>
                </a:solidFill>
              </a:rPr>
              <a:t>IMPROVING PILOT’S COMPETENCES </a:t>
            </a:r>
            <a:br>
              <a:rPr b="1" i="1" lang="pt-BR" sz="1800" cap="none">
                <a:solidFill>
                  <a:schemeClr val="lt1"/>
                </a:solidFill>
              </a:rPr>
            </a:br>
            <a:r>
              <a:rPr b="1" i="1" lang="pt-BR" sz="1800" cap="none">
                <a:solidFill>
                  <a:schemeClr val="lt1"/>
                </a:solidFill>
              </a:rPr>
              <a:t>AND TRAINING</a:t>
            </a:r>
            <a:endParaRPr i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5352155" y="6529818"/>
            <a:ext cx="667424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100" u="none" cap="none" strike="noStrike">
                <a:solidFill>
                  <a:srgbClr val="D5DB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Source: CENIPA – Painel Sipaer – data up to September 30, 2024</a:t>
            </a:r>
            <a:endParaRPr/>
          </a:p>
        </p:txBody>
      </p:sp>
      <p:graphicFrame>
        <p:nvGraphicFramePr>
          <p:cNvPr id="99" name="Google Shape;99;p4"/>
          <p:cNvGraphicFramePr/>
          <p:nvPr/>
        </p:nvGraphicFramePr>
        <p:xfrm>
          <a:off x="1153735" y="924127"/>
          <a:ext cx="10110895" cy="5525309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5352155" y="6529818"/>
            <a:ext cx="667424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100" u="none" cap="none" strike="noStrike">
                <a:solidFill>
                  <a:srgbClr val="D5DB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Source: CENIPA – Painel Sipaer</a:t>
            </a:r>
            <a:endParaRPr/>
          </a:p>
        </p:txBody>
      </p:sp>
      <p:graphicFrame>
        <p:nvGraphicFramePr>
          <p:cNvPr id="105" name="Google Shape;105;p5"/>
          <p:cNvGraphicFramePr/>
          <p:nvPr/>
        </p:nvGraphicFramePr>
        <p:xfrm>
          <a:off x="1153735" y="924127"/>
          <a:ext cx="3000000" cy="30000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-172720" y="1879168"/>
          <a:ext cx="11941673" cy="4552544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07" name="Google Shape;107;p5"/>
          <p:cNvSpPr txBox="1"/>
          <p:nvPr/>
        </p:nvSpPr>
        <p:spPr>
          <a:xfrm>
            <a:off x="2726543" y="981218"/>
            <a:ext cx="67389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ACCIDENTS 2014 TO 2024 – % BY TYPES OF OCCURRENCES</a:t>
            </a:r>
            <a:endParaRPr b="1" i="0" sz="20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5352155" y="6529818"/>
            <a:ext cx="667424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100" u="none" cap="none" strike="noStrike">
                <a:solidFill>
                  <a:srgbClr val="D5DB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Source: CENIPA – Painel Sipaer</a:t>
            </a:r>
            <a:endParaRPr/>
          </a:p>
        </p:txBody>
      </p:sp>
      <p:graphicFrame>
        <p:nvGraphicFramePr>
          <p:cNvPr id="113" name="Google Shape;113;p6"/>
          <p:cNvGraphicFramePr/>
          <p:nvPr/>
        </p:nvGraphicFramePr>
        <p:xfrm>
          <a:off x="1322208" y="924127"/>
          <a:ext cx="3000000" cy="30000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14" name="Google Shape;114;p6"/>
          <p:cNvGraphicFramePr/>
          <p:nvPr/>
        </p:nvGraphicFramePr>
        <p:xfrm>
          <a:off x="60960" y="1896892"/>
          <a:ext cx="11714480" cy="4552544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15" name="Google Shape;115;p6"/>
          <p:cNvSpPr txBox="1"/>
          <p:nvPr/>
        </p:nvSpPr>
        <p:spPr>
          <a:xfrm>
            <a:off x="3008200" y="981218"/>
            <a:ext cx="67389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ACCIDENTS 2014 TO 2024 – % BY CONTRIBUTING FACTOR</a:t>
            </a:r>
            <a:endParaRPr b="1" i="0" sz="20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5352155" y="6529818"/>
            <a:ext cx="667424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1100" u="none" cap="none" strike="noStrike">
                <a:solidFill>
                  <a:srgbClr val="D5DB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Source: CENIPA – Painel Sipaer</a:t>
            </a:r>
            <a:endParaRPr/>
          </a:p>
        </p:txBody>
      </p:sp>
      <p:graphicFrame>
        <p:nvGraphicFramePr>
          <p:cNvPr id="121" name="Google Shape;121;p7"/>
          <p:cNvGraphicFramePr/>
          <p:nvPr/>
        </p:nvGraphicFramePr>
        <p:xfrm>
          <a:off x="1322208" y="924127"/>
          <a:ext cx="3000000" cy="30000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22" name="Google Shape;122;p7"/>
          <p:cNvGraphicFramePr/>
          <p:nvPr/>
        </p:nvGraphicFramePr>
        <p:xfrm>
          <a:off x="60960" y="1896892"/>
          <a:ext cx="11714480" cy="4552544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23" name="Google Shape;123;p7"/>
          <p:cNvSpPr txBox="1"/>
          <p:nvPr/>
        </p:nvSpPr>
        <p:spPr>
          <a:xfrm>
            <a:off x="3008200" y="981218"/>
            <a:ext cx="67389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ACCIDENTS 2014 TO 2024 – % BY CONTRIBUTING FACTOR</a:t>
            </a:r>
            <a:endParaRPr b="1" i="0" sz="20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8"/>
          <p:cNvGrpSpPr/>
          <p:nvPr/>
        </p:nvGrpSpPr>
        <p:grpSpPr>
          <a:xfrm>
            <a:off x="2007018" y="1366824"/>
            <a:ext cx="7563235" cy="4124349"/>
            <a:chOff x="0" y="423"/>
            <a:chExt cx="7563235" cy="4124349"/>
          </a:xfrm>
        </p:grpSpPr>
        <p:sp>
          <p:nvSpPr>
            <p:cNvPr id="129" name="Google Shape;129;p8"/>
            <p:cNvSpPr/>
            <p:nvPr/>
          </p:nvSpPr>
          <p:spPr>
            <a:xfrm>
              <a:off x="3359987" y="2062598"/>
              <a:ext cx="843260" cy="16678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3203" y="0"/>
                  </a:lnTo>
                  <a:lnTo>
                    <a:pt x="83203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3359987" y="2062598"/>
              <a:ext cx="843260" cy="5559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3203" y="0"/>
                  </a:lnTo>
                  <a:lnTo>
                    <a:pt x="83203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1" name="Google Shape;131;p8"/>
            <p:cNvSpPr/>
            <p:nvPr/>
          </p:nvSpPr>
          <p:spPr>
            <a:xfrm>
              <a:off x="3359987" y="1506651"/>
              <a:ext cx="843260" cy="55594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83203" y="120000"/>
                  </a:lnTo>
                  <a:lnTo>
                    <a:pt x="83203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2" name="Google Shape;132;p8"/>
            <p:cNvSpPr/>
            <p:nvPr/>
          </p:nvSpPr>
          <p:spPr>
            <a:xfrm>
              <a:off x="3359987" y="394757"/>
              <a:ext cx="843260" cy="166784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83203" y="120000"/>
                  </a:lnTo>
                  <a:lnTo>
                    <a:pt x="83203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3" name="Google Shape;133;p8"/>
            <p:cNvSpPr/>
            <p:nvPr/>
          </p:nvSpPr>
          <p:spPr>
            <a:xfrm>
              <a:off x="0" y="1668264"/>
              <a:ext cx="3359987" cy="78866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0" y="1668264"/>
              <a:ext cx="3359987" cy="788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PROFESSIONALISM</a:t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203248" y="423"/>
              <a:ext cx="3359987" cy="78866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 txBox="1"/>
            <p:nvPr/>
          </p:nvSpPr>
          <p:spPr>
            <a:xfrm>
              <a:off x="4203248" y="423"/>
              <a:ext cx="3359987" cy="788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Discipline</a:t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4203248" y="1112317"/>
              <a:ext cx="3359987" cy="78866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 txBox="1"/>
            <p:nvPr/>
          </p:nvSpPr>
          <p:spPr>
            <a:xfrm>
              <a:off x="4203248" y="1112317"/>
              <a:ext cx="3359987" cy="788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Proficiency</a:t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203248" y="2224210"/>
              <a:ext cx="3359987" cy="78866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 txBox="1"/>
            <p:nvPr/>
          </p:nvSpPr>
          <p:spPr>
            <a:xfrm>
              <a:off x="4203248" y="2224210"/>
              <a:ext cx="3359987" cy="788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Ethical Behavior</a:t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4203248" y="3336104"/>
              <a:ext cx="3359987" cy="78866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 txBox="1"/>
            <p:nvPr/>
          </p:nvSpPr>
          <p:spPr>
            <a:xfrm>
              <a:off x="4203248" y="3336104"/>
              <a:ext cx="3359987" cy="788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Continuous Improvement</a:t>
              </a:r>
              <a:endParaRPr/>
            </a:p>
          </p:txBody>
        </p:sp>
      </p:grpSp>
      <p:pic>
        <p:nvPicPr>
          <p:cNvPr descr="Piloto homem com preenchimento sólido"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360" y="298196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9"/>
          <p:cNvGrpSpPr/>
          <p:nvPr/>
        </p:nvGrpSpPr>
        <p:grpSpPr>
          <a:xfrm>
            <a:off x="1412916" y="1763845"/>
            <a:ext cx="9673551" cy="2216588"/>
            <a:chOff x="3064" y="716197"/>
            <a:chExt cx="9673551" cy="2216588"/>
          </a:xfrm>
        </p:grpSpPr>
        <p:sp>
          <p:nvSpPr>
            <p:cNvPr id="149" name="Google Shape;149;p9"/>
            <p:cNvSpPr/>
            <p:nvPr/>
          </p:nvSpPr>
          <p:spPr>
            <a:xfrm>
              <a:off x="4839840" y="1402265"/>
              <a:ext cx="4150708" cy="8444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9526"/>
                  </a:lnTo>
                  <a:lnTo>
                    <a:pt x="120000" y="9952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0" name="Google Shape;150;p9"/>
            <p:cNvSpPr/>
            <p:nvPr/>
          </p:nvSpPr>
          <p:spPr>
            <a:xfrm>
              <a:off x="4839840" y="1402265"/>
              <a:ext cx="2490424" cy="8444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9526"/>
                  </a:lnTo>
                  <a:lnTo>
                    <a:pt x="120000" y="9952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1" name="Google Shape;151;p9"/>
            <p:cNvSpPr/>
            <p:nvPr/>
          </p:nvSpPr>
          <p:spPr>
            <a:xfrm>
              <a:off x="4839840" y="1402265"/>
              <a:ext cx="830141" cy="8444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9526"/>
                  </a:lnTo>
                  <a:lnTo>
                    <a:pt x="120000" y="9952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2" name="Google Shape;152;p9"/>
            <p:cNvSpPr/>
            <p:nvPr/>
          </p:nvSpPr>
          <p:spPr>
            <a:xfrm>
              <a:off x="4009698" y="1402265"/>
              <a:ext cx="830141" cy="8444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9526"/>
                  </a:lnTo>
                  <a:lnTo>
                    <a:pt x="0" y="9952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3" name="Google Shape;153;p9"/>
            <p:cNvSpPr/>
            <p:nvPr/>
          </p:nvSpPr>
          <p:spPr>
            <a:xfrm>
              <a:off x="2349415" y="1402265"/>
              <a:ext cx="2490424" cy="8444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9526"/>
                  </a:lnTo>
                  <a:lnTo>
                    <a:pt x="0" y="9952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4" name="Google Shape;154;p9"/>
            <p:cNvSpPr/>
            <p:nvPr/>
          </p:nvSpPr>
          <p:spPr>
            <a:xfrm>
              <a:off x="689132" y="1402265"/>
              <a:ext cx="4150708" cy="8444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9526"/>
                  </a:lnTo>
                  <a:lnTo>
                    <a:pt x="0" y="9952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5" name="Google Shape;155;p9"/>
            <p:cNvSpPr/>
            <p:nvPr/>
          </p:nvSpPr>
          <p:spPr>
            <a:xfrm>
              <a:off x="2262305" y="716197"/>
              <a:ext cx="5155069" cy="68606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2262305" y="716197"/>
              <a:ext cx="5155069" cy="686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pt-BR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Areas of Knowledge – PCA / IFR*</a:t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3064" y="2246718"/>
              <a:ext cx="1372134" cy="68606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3064" y="2246718"/>
              <a:ext cx="1372134" cy="686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IFR</a:t>
              </a:r>
              <a:b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Regulations</a:t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1663348" y="2246718"/>
              <a:ext cx="1372134" cy="68606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 txBox="1"/>
            <p:nvPr/>
          </p:nvSpPr>
          <p:spPr>
            <a:xfrm>
              <a:off x="1663348" y="2246718"/>
              <a:ext cx="1372134" cy="686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Meteorology</a:t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323631" y="2246718"/>
              <a:ext cx="1372134" cy="68606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3323631" y="2246718"/>
              <a:ext cx="1372134" cy="686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IFR Navigation</a:t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83914" y="2246718"/>
              <a:ext cx="1372134" cy="68606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4983914" y="2246718"/>
              <a:ext cx="1372134" cy="686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Flight Theory</a:t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6644197" y="2246718"/>
              <a:ext cx="1372134" cy="68606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9"/>
            <p:cNvSpPr txBox="1"/>
            <p:nvPr/>
          </p:nvSpPr>
          <p:spPr>
            <a:xfrm>
              <a:off x="6644197" y="2246718"/>
              <a:ext cx="1372134" cy="686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Technical Knowledge</a:t>
              </a: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8304481" y="2246718"/>
              <a:ext cx="1372134" cy="68606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9"/>
            <p:cNvSpPr txBox="1"/>
            <p:nvPr/>
          </p:nvSpPr>
          <p:spPr>
            <a:xfrm>
              <a:off x="8304481" y="2246718"/>
              <a:ext cx="1372134" cy="686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Flight Safety</a:t>
              </a:r>
              <a:endParaRPr/>
            </a:p>
          </p:txBody>
        </p:sp>
      </p:grpSp>
      <p:sp>
        <p:nvSpPr>
          <p:cNvPr id="169" name="Google Shape;169;p9"/>
          <p:cNvSpPr txBox="1"/>
          <p:nvPr/>
        </p:nvSpPr>
        <p:spPr>
          <a:xfrm>
            <a:off x="5352155" y="6529818"/>
            <a:ext cx="667424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900" u="none" cap="none" strike="noStrike">
                <a:solidFill>
                  <a:srgbClr val="D5DB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*ANAC - Supplementary Instruction IS 00-003 F, Jan 13, 2018</a:t>
            </a:r>
            <a:endParaRPr b="0" i="1" sz="900" u="none" cap="none" strike="noStrike">
              <a:solidFill>
                <a:srgbClr val="D5DB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/>
        </p:nvSpPr>
        <p:spPr>
          <a:xfrm>
            <a:off x="5352155" y="6529818"/>
            <a:ext cx="667424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900" u="none" cap="none" strike="noStrike">
                <a:solidFill>
                  <a:srgbClr val="D5DBE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*ANAC - Instrução Suplementar IS 141-007D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5532824" y="1379877"/>
            <a:ext cx="5760712" cy="1008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4775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✈"/>
            </a:pPr>
            <a:r>
              <a:rPr b="0" i="0" lang="pt-BR" sz="22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IS 141-007D INSTRUCTIONAL PROGRAMS</a:t>
            </a:r>
            <a:endParaRPr b="0" i="0" sz="2200" u="none" cap="none" strike="noStrik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descr="Uma imagem contendo Diagrama&#10;&#10;Descrição gerada automaticamente" id="176" name="Google Shape;1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3702" y="1236011"/>
            <a:ext cx="3462095" cy="483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10"/>
          <p:cNvSpPr txBox="1"/>
          <p:nvPr/>
        </p:nvSpPr>
        <p:spPr>
          <a:xfrm>
            <a:off x="6009187" y="4344186"/>
            <a:ext cx="511925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“ ... the instructor must act with knowledge of (…) </a:t>
            </a:r>
            <a:r>
              <a:rPr b="0" i="0" lang="pt-BR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pt-BR" sz="2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his role in the prevention of accidents </a:t>
            </a:r>
            <a:r>
              <a:rPr b="0" i="0" lang="pt-BR" sz="2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in the brazilian aviation system."</a:t>
            </a:r>
            <a:endParaRPr b="0" i="0" sz="20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0"/>
          <p:cNvGrpSpPr/>
          <p:nvPr/>
        </p:nvGrpSpPr>
        <p:grpSpPr>
          <a:xfrm>
            <a:off x="6236389" y="2197377"/>
            <a:ext cx="4287930" cy="1608602"/>
            <a:chOff x="4117865" y="1476128"/>
            <a:chExt cx="4287930" cy="1608602"/>
          </a:xfrm>
        </p:grpSpPr>
        <p:grpSp>
          <p:nvGrpSpPr>
            <p:cNvPr id="179" name="Google Shape;179;p10"/>
            <p:cNvGrpSpPr/>
            <p:nvPr/>
          </p:nvGrpSpPr>
          <p:grpSpPr>
            <a:xfrm>
              <a:off x="4117865" y="1476128"/>
              <a:ext cx="4287930" cy="1608602"/>
              <a:chOff x="955733" y="196"/>
              <a:chExt cx="4287930" cy="1608602"/>
            </a:xfrm>
          </p:grpSpPr>
          <p:sp>
            <p:nvSpPr>
              <p:cNvPr id="180" name="Google Shape;180;p10"/>
              <p:cNvSpPr/>
              <p:nvPr/>
            </p:nvSpPr>
            <p:spPr>
              <a:xfrm rot="10800000">
                <a:off x="1197803" y="196"/>
                <a:ext cx="4045860" cy="714934"/>
              </a:xfrm>
              <a:prstGeom prst="homePlate">
                <a:avLst>
                  <a:gd fmla="val 50000" name="adj"/>
                </a:avLst>
              </a:prstGeom>
              <a:solidFill>
                <a:srgbClr val="008C9B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0"/>
              <p:cNvSpPr txBox="1"/>
              <p:nvPr/>
            </p:nvSpPr>
            <p:spPr>
              <a:xfrm>
                <a:off x="1376536" y="196"/>
                <a:ext cx="3867127" cy="714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315250" spcFirstLastPara="1" rIns="142225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Calibri"/>
                  <a:buNone/>
                </a:pPr>
                <a:r>
                  <a:rPr b="1" i="0" lang="pt-BR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Theoretical Course </a:t>
                </a:r>
                <a:br>
                  <a:rPr b="1" i="0" lang="pt-BR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b="1" i="0" lang="pt-BR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 100 classroom hours</a:t>
                </a:r>
                <a:endParaRPr b="1" i="0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>
                <a:off x="955769" y="196"/>
                <a:ext cx="714934" cy="714934"/>
              </a:xfrm>
              <a:prstGeom prst="ellipse">
                <a:avLst/>
              </a:prstGeom>
              <a:solidFill>
                <a:srgbClr val="C4E0B2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 rot="10800000">
                <a:off x="1197803" y="893864"/>
                <a:ext cx="4045860" cy="714934"/>
              </a:xfrm>
              <a:prstGeom prst="homePlate">
                <a:avLst>
                  <a:gd fmla="val 50000" name="adj"/>
                </a:avLst>
              </a:prstGeom>
              <a:solidFill>
                <a:srgbClr val="008E9A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0"/>
              <p:cNvSpPr txBox="1"/>
              <p:nvPr/>
            </p:nvSpPr>
            <p:spPr>
              <a:xfrm>
                <a:off x="1376536" y="893864"/>
                <a:ext cx="3867127" cy="714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200" lIns="315250" spcFirstLastPara="1" rIns="142225" wrap="square" tIns="762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Calibri"/>
                  <a:buNone/>
                </a:pPr>
                <a:r>
                  <a:rPr b="1" i="0" lang="pt-BR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Practical Course </a:t>
                </a:r>
                <a:br>
                  <a:rPr b="1" i="0" lang="pt-BR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b="1" i="0" lang="pt-BR" sz="20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 30 flight hours</a:t>
                </a:r>
                <a:endParaRPr b="1" i="0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955733" y="893864"/>
                <a:ext cx="714934" cy="714934"/>
              </a:xfrm>
              <a:prstGeom prst="ellipse">
                <a:avLst/>
              </a:prstGeom>
              <a:solidFill>
                <a:srgbClr val="C4E0B2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descr="Sala de aula com preenchimento sólido" id="186" name="Google Shape;18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0208" y="1584277"/>
              <a:ext cx="470654" cy="470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ecolar com preenchimento sólido" id="187" name="Google Shape;18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58657" y="2521156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2023-08-21T09:52:21Z</dcterms:created>
  <dc:creator>Alice Maria Silva Prina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0x0101004D92C8566DA1AE45B1C32C7865BD392A</vt:lpwstr>
  </property>
  <property fmtid="{D5CDD505-2E9C-101B-9397-08002B2CF9AE}" pid="3" name="MediaServiceImageTags">
    <vt:lpwstr/>
  </property>
</Properties>
</file>