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8" r:id="rId4"/>
    <p:sldId id="259" r:id="rId5"/>
    <p:sldId id="260" r:id="rId6"/>
    <p:sldId id="262" r:id="rId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3567" y="640135"/>
            <a:ext cx="4664363" cy="3803677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4562" y="4666600"/>
            <a:ext cx="8333368" cy="102938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  <a:endParaRPr lang="en-US" dirty="0"/>
          </a:p>
        </p:txBody>
      </p:sp>
      <p:pic>
        <p:nvPicPr>
          <p:cNvPr id="5" name="Imagem 4" descr="Uma imagem contendo Padrão do plano de fundo&#10;&#10;Descrição gerada automaticamente">
            <a:extLst>
              <a:ext uri="{FF2B5EF4-FFF2-40B4-BE49-F238E27FC236}">
                <a16:creationId xmlns:a16="http://schemas.microsoft.com/office/drawing/2014/main" id="{316B3857-FAA0-4A97-A35C-CC236FE52A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899" y="-53560"/>
            <a:ext cx="9220607" cy="692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903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B6D2B-0C64-4199-8100-4C9984F2FDDE}" type="datetimeFigureOut">
              <a:rPr lang="pt-BR" smtClean="0"/>
              <a:t>30/11/2021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C34-9484-45D1-9E83-2A4CD186BB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6191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B6D2B-0C64-4199-8100-4C9984F2FDDE}" type="datetimeFigureOut">
              <a:rPr lang="pt-BR" smtClean="0"/>
              <a:t>30/11/2021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C34-9484-45D1-9E83-2A4CD186BB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1339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938" y="1453131"/>
            <a:ext cx="8238147" cy="709614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B6D2B-0C64-4199-8100-4C9984F2FDDE}" type="datetimeFigureOut">
              <a:rPr lang="pt-BR" smtClean="0"/>
              <a:t>30/11/2021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C34-9484-45D1-9E83-2A4CD186BB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2319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B6D2B-0C64-4199-8100-4C9984F2FDDE}" type="datetimeFigureOut">
              <a:rPr lang="pt-BR" smtClean="0"/>
              <a:t>30/11/2021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C34-9484-45D1-9E83-2A4CD186BB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8346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939" y="2221907"/>
            <a:ext cx="4233908" cy="3955056"/>
          </a:xfrm>
        </p:spPr>
        <p:txBody>
          <a:bodyPr/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8439" y="2221907"/>
            <a:ext cx="4233908" cy="3955056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B6D2B-0C64-4199-8100-4C9984F2FDDE}" type="datetimeFigureOut">
              <a:rPr lang="pt-BR" smtClean="0"/>
              <a:t>30/11/2021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C34-9484-45D1-9E83-2A4CD186BB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9097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04875"/>
            <a:ext cx="7886700" cy="78581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B6D2B-0C64-4199-8100-4C9984F2FDDE}" type="datetimeFigureOut">
              <a:rPr lang="pt-BR" smtClean="0"/>
              <a:t>30/11/2021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C34-9484-45D1-9E83-2A4CD186BB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8990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B6D2B-0C64-4199-8100-4C9984F2FDDE}" type="datetimeFigureOut">
              <a:rPr lang="pt-BR" smtClean="0"/>
              <a:t>30/11/2021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C34-9484-45D1-9E83-2A4CD186BB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663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B6D2B-0C64-4199-8100-4C9984F2FDDE}" type="datetimeFigureOut">
              <a:rPr lang="pt-BR" smtClean="0"/>
              <a:t>30/11/2021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C34-9484-45D1-9E83-2A4CD186BB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5203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21582"/>
            <a:ext cx="2949178" cy="106997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2291556"/>
            <a:ext cx="2949178" cy="356949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B6D2B-0C64-4199-8100-4C9984F2FDDE}" type="datetimeFigureOut">
              <a:rPr lang="pt-BR" smtClean="0"/>
              <a:t>30/11/2021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C34-9484-45D1-9E83-2A4CD186BB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7479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525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552700"/>
            <a:ext cx="2949178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B6D2B-0C64-4199-8100-4C9984F2FDDE}" type="datetimeFigureOut">
              <a:rPr lang="pt-BR" smtClean="0"/>
              <a:t>30/11/2021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C34-9484-45D1-9E83-2A4CD186BB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8611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7939" y="1500809"/>
            <a:ext cx="8234408" cy="6619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939" y="2259353"/>
            <a:ext cx="8238147" cy="3903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B6D2B-0C64-4199-8100-4C9984F2FDDE}" type="datetimeFigureOut">
              <a:rPr lang="pt-BR" smtClean="0"/>
              <a:t>30/11/2021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81C34-9484-45D1-9E83-2A4CD186BB43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 descr="Padrão do plano de fundo&#10;&#10;Descrição gerada automaticamente">
            <a:extLst>
              <a:ext uri="{FF2B5EF4-FFF2-40B4-BE49-F238E27FC236}">
                <a16:creationId xmlns:a16="http://schemas.microsoft.com/office/drawing/2014/main" id="{A30D1EAC-A662-49D0-B2B0-33B58558CD4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647"/>
            <a:ext cx="9144000" cy="131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640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lo.org/wcmsp5/groups/public/---europe/---ro-geneva/---ilo-rome/documents/publication/wcms_742884.pdf" TargetMode="External"/><Relationship Id="rId2" Type="http://schemas.openxmlformats.org/officeDocument/2006/relationships/hyperlink" Target="https://www.icao.int/publications/Documents/8984_cons_en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cao.int/safety/aviation-medicine/AvMedSARS/Joint%20EPPSI%20statement%20on%20COVID19%20and%20aviation%20mental%20health.pdf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4053567" y="640135"/>
            <a:ext cx="4664363" cy="3149545"/>
          </a:xfrm>
        </p:spPr>
        <p:txBody>
          <a:bodyPr>
            <a:normAutofit fontScale="90000"/>
          </a:bodyPr>
          <a:lstStyle/>
          <a:p>
            <a:r>
              <a:rPr lang="pt-BR" dirty="0"/>
              <a:t>Saúde mental dos tripulantes no período pandêmico e os possíveis impactos em </a:t>
            </a:r>
            <a:r>
              <a:rPr lang="pt-BR" i="1" dirty="0"/>
              <a:t>safety</a:t>
            </a: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384562" y="4888542"/>
            <a:ext cx="8333368" cy="1029381"/>
          </a:xfrm>
        </p:spPr>
        <p:txBody>
          <a:bodyPr/>
          <a:lstStyle/>
          <a:p>
            <a:pPr algn="l"/>
            <a:r>
              <a:rPr lang="pt-BR" dirty="0"/>
              <a:t>Marcos Afonso Braga Pereira</a:t>
            </a:r>
          </a:p>
          <a:p>
            <a:pPr algn="l"/>
            <a:r>
              <a:rPr lang="pt-BR" dirty="0"/>
              <a:t>marcos.pereira@anac.gov.br</a:t>
            </a:r>
          </a:p>
        </p:txBody>
      </p:sp>
    </p:spTree>
    <p:extLst>
      <p:ext uri="{BB962C8B-B14F-4D97-AF65-F5344CB8AC3E}">
        <p14:creationId xmlns:p14="http://schemas.microsoft.com/office/powerpoint/2010/main" val="1787830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7937" y="1260640"/>
            <a:ext cx="8238147" cy="709614"/>
          </a:xfrm>
        </p:spPr>
        <p:txBody>
          <a:bodyPr>
            <a:normAutofit/>
          </a:bodyPr>
          <a:lstStyle/>
          <a:p>
            <a:r>
              <a:rPr lang="pt-BR" sz="2800" dirty="0"/>
              <a:t>Como um ser humano passa a ser um tripulante de voo?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7937" y="2063229"/>
            <a:ext cx="8238147" cy="3903781"/>
          </a:xfrm>
        </p:spPr>
        <p:txBody>
          <a:bodyPr/>
          <a:lstStyle/>
          <a:p>
            <a:r>
              <a:rPr lang="pt-BR" dirty="0"/>
              <a:t>Parâmetros para a certificação</a:t>
            </a:r>
          </a:p>
          <a:p>
            <a:r>
              <a:rPr lang="pt-BR" dirty="0"/>
              <a:t>Atividade cognitiva do tripulante</a:t>
            </a:r>
          </a:p>
          <a:p>
            <a:pPr lvl="1"/>
            <a:r>
              <a:rPr lang="pt-BR" i="1" dirty="0"/>
              <a:t>Inputs</a:t>
            </a:r>
          </a:p>
          <a:p>
            <a:pPr lvl="1"/>
            <a:r>
              <a:rPr lang="pt-BR" dirty="0"/>
              <a:t>Concatenação  </a:t>
            </a:r>
          </a:p>
          <a:p>
            <a:pPr lvl="1"/>
            <a:r>
              <a:rPr lang="pt-BR" dirty="0"/>
              <a:t>Tomada de decisão</a:t>
            </a:r>
          </a:p>
          <a:p>
            <a:pPr lvl="1"/>
            <a:r>
              <a:rPr lang="pt-BR" dirty="0"/>
              <a:t>Ação</a:t>
            </a:r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264ABE9-A40C-4EF8-9F5F-A74ADAD58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7442" y="4107996"/>
            <a:ext cx="4572001" cy="255835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FED9D07-73F7-4A2E-9053-F83A373A7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578" y="4671475"/>
            <a:ext cx="2986482" cy="1994877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D1B6E1F0-3A18-48A0-BF81-85720E397A36}"/>
              </a:ext>
            </a:extLst>
          </p:cNvPr>
          <p:cNvSpPr/>
          <p:nvPr/>
        </p:nvSpPr>
        <p:spPr>
          <a:xfrm>
            <a:off x="0" y="6666352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800" dirty="0"/>
              <a:t>https://www.istockphoto.com/br/foto/co-piloto-voando-uma-aeronave-gm517553235-48758422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EBFC32C-7855-4C55-B71B-DF8D6366B724}"/>
              </a:ext>
            </a:extLst>
          </p:cNvPr>
          <p:cNvSpPr/>
          <p:nvPr/>
        </p:nvSpPr>
        <p:spPr>
          <a:xfrm>
            <a:off x="3858937" y="6642556"/>
            <a:ext cx="528506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pt-BR" sz="800" dirty="0"/>
              <a:t>https://www.istockphoto.com/br/foto/o-p%C3%B4r-do-sol-do-cockpit-flight-deck-gm826548220-134390757</a:t>
            </a:r>
          </a:p>
        </p:txBody>
      </p:sp>
    </p:spTree>
    <p:extLst>
      <p:ext uri="{BB962C8B-B14F-4D97-AF65-F5344CB8AC3E}">
        <p14:creationId xmlns:p14="http://schemas.microsoft.com/office/powerpoint/2010/main" val="3114300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560" y="1453131"/>
            <a:ext cx="8839200" cy="709614"/>
          </a:xfrm>
        </p:spPr>
        <p:txBody>
          <a:bodyPr>
            <a:noAutofit/>
          </a:bodyPr>
          <a:lstStyle/>
          <a:p>
            <a:r>
              <a:rPr lang="pt-BR" sz="2800" dirty="0"/>
              <a:t>Condições que interferem no funcionamento mental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7939" y="2259353"/>
            <a:ext cx="8238147" cy="4263367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pt-BR" dirty="0"/>
              <a:t>Substâncias psicoativas</a:t>
            </a:r>
          </a:p>
          <a:p>
            <a:pPr lvl="1"/>
            <a:r>
              <a:rPr lang="pt-BR" dirty="0"/>
              <a:t>Estado mental primário</a:t>
            </a:r>
          </a:p>
          <a:p>
            <a:pPr lvl="2"/>
            <a:r>
              <a:rPr lang="pt-BR" dirty="0"/>
              <a:t>Depressão</a:t>
            </a:r>
          </a:p>
          <a:p>
            <a:pPr lvl="2"/>
            <a:r>
              <a:rPr lang="pt-BR" dirty="0"/>
              <a:t>Ansiedade</a:t>
            </a:r>
          </a:p>
          <a:p>
            <a:pPr lvl="1"/>
            <a:r>
              <a:rPr lang="pt-BR" dirty="0"/>
              <a:t>Condições orgânicas</a:t>
            </a:r>
          </a:p>
          <a:p>
            <a:pPr lvl="2"/>
            <a:r>
              <a:rPr lang="pt-BR" dirty="0"/>
              <a:t>Diabetes</a:t>
            </a:r>
          </a:p>
          <a:p>
            <a:pPr lvl="2"/>
            <a:r>
              <a:rPr lang="pt-BR" dirty="0"/>
              <a:t>Condições cerebrais</a:t>
            </a:r>
          </a:p>
          <a:p>
            <a:pPr lvl="3"/>
            <a:r>
              <a:rPr lang="pt-BR" dirty="0"/>
              <a:t>Isquemia</a:t>
            </a:r>
          </a:p>
          <a:p>
            <a:pPr lvl="3"/>
            <a:r>
              <a:rPr lang="pt-BR" dirty="0"/>
              <a:t>Tumores</a:t>
            </a:r>
          </a:p>
          <a:p>
            <a:pPr lvl="3"/>
            <a:r>
              <a:rPr lang="pt-BR" dirty="0"/>
              <a:t>demência</a:t>
            </a:r>
          </a:p>
          <a:p>
            <a:pPr lvl="2"/>
            <a:r>
              <a:rPr lang="pt-BR" dirty="0"/>
              <a:t>Condições cardíacas </a:t>
            </a:r>
          </a:p>
          <a:p>
            <a:pPr lvl="3"/>
            <a:r>
              <a:rPr lang="pt-BR" dirty="0"/>
              <a:t>Arritmias: síncope</a:t>
            </a:r>
          </a:p>
          <a:p>
            <a:pPr lvl="2"/>
            <a:r>
              <a:rPr lang="pt-BR" dirty="0"/>
              <a:t>Anemia</a:t>
            </a:r>
          </a:p>
          <a:p>
            <a:pPr lvl="2"/>
            <a:r>
              <a:rPr lang="pt-BR" dirty="0"/>
              <a:t>Doença pulmonar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52363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560" y="1453131"/>
            <a:ext cx="8839200" cy="709614"/>
          </a:xfrm>
        </p:spPr>
        <p:txBody>
          <a:bodyPr>
            <a:noAutofit/>
          </a:bodyPr>
          <a:lstStyle/>
          <a:p>
            <a:r>
              <a:rPr lang="pt-BR" sz="2800" dirty="0"/>
              <a:t>Pandemia, saúde mental, certificação e safety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98618" y="2162745"/>
            <a:ext cx="8238147" cy="4263367"/>
          </a:xfrm>
        </p:spPr>
        <p:txBody>
          <a:bodyPr>
            <a:normAutofit lnSpcReduction="10000"/>
          </a:bodyPr>
          <a:lstStyle/>
          <a:p>
            <a:pPr lvl="1"/>
            <a:r>
              <a:rPr lang="pt-BR" dirty="0"/>
              <a:t>Medo</a:t>
            </a:r>
          </a:p>
          <a:p>
            <a:pPr lvl="2"/>
            <a:r>
              <a:rPr lang="pt-BR" dirty="0"/>
              <a:t>Da doença</a:t>
            </a:r>
          </a:p>
          <a:p>
            <a:pPr lvl="2"/>
            <a:r>
              <a:rPr lang="pt-BR" dirty="0"/>
              <a:t>Da perda de emprego</a:t>
            </a:r>
          </a:p>
          <a:p>
            <a:pPr lvl="2"/>
            <a:r>
              <a:rPr lang="pt-BR" dirty="0"/>
              <a:t>Perda financeira</a:t>
            </a:r>
          </a:p>
          <a:p>
            <a:pPr lvl="1"/>
            <a:r>
              <a:rPr lang="pt-BR" dirty="0"/>
              <a:t>Isolamento</a:t>
            </a:r>
          </a:p>
          <a:p>
            <a:pPr lvl="1"/>
            <a:r>
              <a:rPr lang="pt-BR" dirty="0"/>
              <a:t>Incerteza</a:t>
            </a:r>
          </a:p>
          <a:p>
            <a:pPr lvl="2"/>
            <a:r>
              <a:rPr lang="pt-BR" dirty="0"/>
              <a:t>Stress;</a:t>
            </a:r>
          </a:p>
          <a:p>
            <a:pPr lvl="3"/>
            <a:r>
              <a:rPr lang="pt-BR" dirty="0"/>
              <a:t>Ansiedade</a:t>
            </a:r>
          </a:p>
          <a:p>
            <a:pPr lvl="3"/>
            <a:r>
              <a:rPr lang="pt-BR" dirty="0"/>
              <a:t>Fadiga </a:t>
            </a:r>
          </a:p>
          <a:p>
            <a:pPr lvl="3"/>
            <a:r>
              <a:rPr lang="pt-BR" dirty="0"/>
              <a:t>depressão</a:t>
            </a:r>
          </a:p>
          <a:p>
            <a:pPr lvl="1"/>
            <a:r>
              <a:rPr lang="pt-BR" dirty="0"/>
              <a:t>Síndrome pós COVID-19</a:t>
            </a:r>
          </a:p>
          <a:p>
            <a:pPr lvl="2"/>
            <a:r>
              <a:rPr lang="pt-BR" dirty="0"/>
              <a:t>Transtornos mentais </a:t>
            </a:r>
          </a:p>
          <a:p>
            <a:pPr lvl="2"/>
            <a:r>
              <a:rPr lang="pt-BR" dirty="0"/>
              <a:t>Condição neurológica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85705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560" y="1453131"/>
            <a:ext cx="8839200" cy="709614"/>
          </a:xfrm>
        </p:spPr>
        <p:txBody>
          <a:bodyPr>
            <a:noAutofit/>
          </a:bodyPr>
          <a:lstStyle/>
          <a:p>
            <a:r>
              <a:rPr lang="pt-BR" sz="2800" dirty="0"/>
              <a:t>Referências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2560" y="2162745"/>
            <a:ext cx="8238147" cy="4263367"/>
          </a:xfrm>
        </p:spPr>
        <p:txBody>
          <a:bodyPr>
            <a:normAutofit fontScale="92500" lnSpcReduction="20000"/>
          </a:bodyPr>
          <a:lstStyle/>
          <a:p>
            <a:r>
              <a:rPr lang="pt-BR" sz="2600" dirty="0" err="1"/>
              <a:t>International</a:t>
            </a:r>
            <a:r>
              <a:rPr lang="pt-BR" sz="2600" dirty="0"/>
              <a:t> Civil </a:t>
            </a:r>
            <a:r>
              <a:rPr lang="pt-BR" sz="2600" dirty="0" err="1"/>
              <a:t>Aviation</a:t>
            </a:r>
            <a:r>
              <a:rPr lang="pt-BR" sz="2600" dirty="0"/>
              <a:t> </a:t>
            </a:r>
            <a:r>
              <a:rPr lang="pt-BR" sz="2600" dirty="0" err="1"/>
              <a:t>Organization</a:t>
            </a:r>
            <a:r>
              <a:rPr lang="pt-BR" sz="2600" dirty="0"/>
              <a:t> (ICAO) (2012). </a:t>
            </a:r>
            <a:r>
              <a:rPr lang="en-US" sz="2600" i="1" dirty="0"/>
              <a:t>Doc 8984, Manual of Civil Aviation Medicine </a:t>
            </a:r>
            <a:r>
              <a:rPr lang="pt-BR" sz="2600" dirty="0"/>
              <a:t>(3ª edição). </a:t>
            </a:r>
            <a:r>
              <a:rPr lang="pt-BR" sz="2600" dirty="0" err="1"/>
              <a:t>Retrieved</a:t>
            </a:r>
            <a:r>
              <a:rPr lang="pt-BR" sz="2600" dirty="0"/>
              <a:t> </a:t>
            </a:r>
            <a:r>
              <a:rPr lang="pt-BR" sz="2600" dirty="0" err="1"/>
              <a:t>from</a:t>
            </a:r>
            <a:r>
              <a:rPr lang="pt-BR" sz="2600" dirty="0"/>
              <a:t> </a:t>
            </a:r>
            <a:r>
              <a:rPr lang="pt-BR" sz="2600" dirty="0">
                <a:hlinkClick r:id="rId2"/>
              </a:rPr>
              <a:t>https://www.icao.int/publications/Documents/8984_cons_en.pdf</a:t>
            </a:r>
            <a:r>
              <a:rPr lang="pt-BR" sz="2600" dirty="0"/>
              <a:t> </a:t>
            </a:r>
          </a:p>
          <a:p>
            <a:r>
              <a:rPr lang="it-IT" sz="2600" dirty="0"/>
              <a:t>Organizzazione Internazionale del Lavoro (2020). </a:t>
            </a:r>
            <a:r>
              <a:rPr lang="it-IT" sz="2600" i="1" dirty="0"/>
              <a:t>Garantire la salute e la sicurezza sul lavoro durante una pandemia</a:t>
            </a:r>
            <a:r>
              <a:rPr lang="it-IT" sz="2600" dirty="0"/>
              <a:t>. Retrieved from  </a:t>
            </a:r>
            <a:r>
              <a:rPr lang="it-IT" sz="2600" dirty="0">
                <a:hlinkClick r:id="rId3"/>
              </a:rPr>
              <a:t>https://www.ilo.org/wcmsp5/groups/public/---europe/---ro-geneva/---ilo-rome/documents/publication/wcms_742884.pdf</a:t>
            </a:r>
            <a:r>
              <a:rPr lang="it-IT" sz="2600" dirty="0"/>
              <a:t>  </a:t>
            </a:r>
          </a:p>
          <a:p>
            <a:r>
              <a:rPr lang="pt-BR" sz="2600" dirty="0" err="1"/>
              <a:t>European</a:t>
            </a:r>
            <a:r>
              <a:rPr lang="pt-BR" sz="2600" dirty="0"/>
              <a:t> </a:t>
            </a:r>
            <a:r>
              <a:rPr lang="pt-BR" sz="2600" dirty="0" err="1"/>
              <a:t>Pilot</a:t>
            </a:r>
            <a:r>
              <a:rPr lang="pt-BR" sz="2600" dirty="0"/>
              <a:t> Peer </a:t>
            </a:r>
            <a:r>
              <a:rPr lang="pt-BR" sz="2600" dirty="0" err="1"/>
              <a:t>Support</a:t>
            </a:r>
            <a:r>
              <a:rPr lang="pt-BR" sz="2600" dirty="0"/>
              <a:t> </a:t>
            </a:r>
            <a:r>
              <a:rPr lang="pt-BR" sz="2600" dirty="0" err="1"/>
              <a:t>Initiative</a:t>
            </a:r>
            <a:r>
              <a:rPr lang="pt-BR" sz="2600" dirty="0"/>
              <a:t> (EPPSI) (2020, </a:t>
            </a:r>
            <a:r>
              <a:rPr lang="pt-BR" sz="2600" dirty="0" err="1"/>
              <a:t>April</a:t>
            </a:r>
            <a:r>
              <a:rPr lang="pt-BR" sz="2600" dirty="0"/>
              <a:t> 8). </a:t>
            </a:r>
            <a:r>
              <a:rPr lang="pt-BR" sz="2600" i="1" dirty="0"/>
              <a:t>COVID‐19 </a:t>
            </a:r>
            <a:r>
              <a:rPr lang="pt-BR" sz="2600" i="1" dirty="0" err="1"/>
              <a:t>crisis</a:t>
            </a:r>
            <a:r>
              <a:rPr lang="pt-BR" sz="2600" i="1" dirty="0"/>
              <a:t> </a:t>
            </a:r>
            <a:r>
              <a:rPr lang="pt-BR" sz="2600" i="1" dirty="0" err="1"/>
              <a:t>and</a:t>
            </a:r>
            <a:r>
              <a:rPr lang="pt-BR" sz="2600" i="1" dirty="0"/>
              <a:t> its </a:t>
            </a:r>
            <a:r>
              <a:rPr lang="pt-BR" sz="2600" i="1" dirty="0" err="1"/>
              <a:t>effect</a:t>
            </a:r>
            <a:r>
              <a:rPr lang="pt-BR" sz="2600" i="1" dirty="0"/>
              <a:t> </a:t>
            </a:r>
            <a:r>
              <a:rPr lang="pt-BR" sz="2600" i="1" dirty="0" err="1"/>
              <a:t>on</a:t>
            </a:r>
            <a:r>
              <a:rPr lang="pt-BR" sz="2600" i="1" dirty="0"/>
              <a:t> </a:t>
            </a:r>
            <a:r>
              <a:rPr lang="pt-BR" sz="2600" i="1" dirty="0" err="1"/>
              <a:t>aviation</a:t>
            </a:r>
            <a:r>
              <a:rPr lang="pt-BR" sz="2600" i="1" dirty="0"/>
              <a:t> mental </a:t>
            </a:r>
            <a:r>
              <a:rPr lang="pt-BR" sz="2600" i="1" dirty="0" err="1"/>
              <a:t>health</a:t>
            </a:r>
            <a:r>
              <a:rPr lang="pt-BR" sz="2600" dirty="0"/>
              <a:t>. </a:t>
            </a:r>
            <a:r>
              <a:rPr lang="pt-BR" sz="2600" dirty="0" err="1"/>
              <a:t>Retrieved</a:t>
            </a:r>
            <a:r>
              <a:rPr lang="pt-BR" sz="2600" dirty="0"/>
              <a:t> </a:t>
            </a:r>
            <a:r>
              <a:rPr lang="pt-BR" sz="2600" dirty="0" err="1"/>
              <a:t>from</a:t>
            </a:r>
            <a:r>
              <a:rPr lang="pt-BR" sz="2600" dirty="0"/>
              <a:t> </a:t>
            </a:r>
            <a:r>
              <a:rPr lang="pt-BR" sz="2600" dirty="0">
                <a:hlinkClick r:id="rId4"/>
              </a:rPr>
              <a:t>https://www.icao.int/safety/aviation-medicine/AvMedSARS/Joint%20EPPSI%20statement%20on%20COVID19%20and%20aviation%20mental%20health.pdf</a:t>
            </a:r>
            <a:r>
              <a:rPr lang="pt-BR" sz="2600" dirty="0"/>
              <a:t>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82720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45ED54C0-0D84-4083-8D05-368AB74C63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4000" b="1" dirty="0"/>
              <a:t>Obrigado!</a:t>
            </a:r>
          </a:p>
          <a:p>
            <a:endParaRPr lang="pt-BR" dirty="0"/>
          </a:p>
          <a:p>
            <a:pPr marL="0" indent="0">
              <a:buNone/>
            </a:pPr>
            <a:r>
              <a:rPr lang="pt-BR"/>
              <a:t>São Paulo, 07/12/2021</a:t>
            </a:r>
          </a:p>
          <a:p>
            <a:pPr marL="0" indent="0">
              <a:buNone/>
            </a:pPr>
            <a:r>
              <a:rPr lang="pt-BR" dirty="0"/>
              <a:t>Marcos Afonso Braga Pereira</a:t>
            </a:r>
          </a:p>
          <a:p>
            <a:pPr marL="0" indent="0">
              <a:buNone/>
            </a:pPr>
            <a:r>
              <a:rPr lang="pt-BR" dirty="0"/>
              <a:t>marcos.pereira@anac.gov.br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987815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669</TotalTime>
  <Words>314</Words>
  <Application>Microsoft Office PowerPoint</Application>
  <PresentationFormat>Apresentação na tela (4:3)</PresentationFormat>
  <Paragraphs>50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do Office</vt:lpstr>
      <vt:lpstr>Saúde mental dos tripulantes no período pandêmico e os possíveis impactos em safety</vt:lpstr>
      <vt:lpstr>Como um ser humano passa a ser um tripulante de voo?</vt:lpstr>
      <vt:lpstr>Condições que interferem no funcionamento mental </vt:lpstr>
      <vt:lpstr>Pandemia, saúde mental, certificação e safety</vt:lpstr>
      <vt:lpstr>Referências 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Erika Mendes Santana</dc:creator>
  <cp:lastModifiedBy>Marcos Afonso Braga Pereira</cp:lastModifiedBy>
  <cp:revision>19</cp:revision>
  <dcterms:created xsi:type="dcterms:W3CDTF">2016-09-22T19:45:45Z</dcterms:created>
  <dcterms:modified xsi:type="dcterms:W3CDTF">2021-11-30T21:38:43Z</dcterms:modified>
</cp:coreProperties>
</file>