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0"/>
  </p:notesMasterIdLst>
  <p:handoutMasterIdLst>
    <p:handoutMasterId r:id="rId21"/>
  </p:handoutMasterIdLst>
  <p:sldIdLst>
    <p:sldId id="350" r:id="rId2"/>
    <p:sldId id="351" r:id="rId3"/>
    <p:sldId id="348" r:id="rId4"/>
    <p:sldId id="349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23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0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5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9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24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8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93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78" algn="l" defTabSz="9143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00"/>
    <a:srgbClr val="595959"/>
    <a:srgbClr val="E1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9"/>
    <p:restoredTop sz="89744" autoAdjust="0"/>
  </p:normalViewPr>
  <p:slideViewPr>
    <p:cSldViewPr snapToGrid="0" snapToObjects="1">
      <p:cViewPr varScale="1">
        <p:scale>
          <a:sx n="104" d="100"/>
          <a:sy n="104" d="100"/>
        </p:scale>
        <p:origin x="69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3458B-EF18-5F4A-951F-387C398AC16F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29076-F6FB-7044-8C38-14FE9ED80BC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42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09680-503E-4ADC-8388-A2168B10520D}" type="datetimeFigureOut">
              <a:rPr lang="pt-BR" smtClean="0"/>
              <a:t>05/12/2018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210C8-2A3E-4639-834F-2929B3A385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97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810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620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43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24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405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86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67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481" algn="l" defTabSz="60962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210C8-2A3E-4639-834F-2929B3A385A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210C8-2A3E-4639-834F-2929B3A385A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bg>
      <p:bgPr>
        <a:solidFill>
          <a:srgbClr val="FF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3176">
            <a:off x="6991216" y="271255"/>
            <a:ext cx="4074437" cy="7543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3821">
            <a:off x="9446949" y="1681438"/>
            <a:ext cx="2008862" cy="11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5A0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38200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6301409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5A0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38200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6301409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8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1F7C1B-12DC-AF4B-A109-009F4AEA1C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33"/>
            <a:ext cx="12192000" cy="6853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3" y="5776316"/>
            <a:ext cx="1434557" cy="6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222D0A-FA86-4B4F-84B0-1A55CA6D8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4297" y="0"/>
            <a:ext cx="1947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8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_1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3176">
            <a:off x="6991216" y="271255"/>
            <a:ext cx="4074437" cy="7543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3821">
            <a:off x="9446949" y="1681438"/>
            <a:ext cx="2008862" cy="110752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90869"/>
            <a:ext cx="10496550" cy="46912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1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lnSpc>
                <a:spcPct val="150000"/>
              </a:lnSpc>
              <a:buClr>
                <a:schemeClr val="tx1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lnSpc>
                <a:spcPct val="150000"/>
              </a:lnSpc>
              <a:buClr>
                <a:schemeClr val="tx1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50000"/>
              </a:lnSpc>
              <a:buClr>
                <a:schemeClr val="tx1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50000"/>
              </a:lnSpc>
              <a:buClr>
                <a:schemeClr val="tx1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5A0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90869"/>
            <a:ext cx="10496550" cy="46912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FF5A00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0" y="1490869"/>
            <a:ext cx="10496550" cy="469126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lnSpc>
                <a:spcPct val="150000"/>
              </a:lnSpc>
              <a:buClr>
                <a:srgbClr val="FF5A00"/>
              </a:buClr>
              <a:buSzPct val="150000"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8975"/>
            <a:ext cx="10515600" cy="563355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/>
          </p:nvPr>
        </p:nvSpPr>
        <p:spPr>
          <a:xfrm>
            <a:off x="838200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6301409" y="1471613"/>
            <a:ext cx="4986130" cy="47307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2pPr>
            <a:lvl3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3pPr>
            <a:lvl4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4pPr>
            <a:lvl5pPr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07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32" r:id="rId2"/>
    <p:sldLayoutId id="2147483714" r:id="rId3"/>
    <p:sldLayoutId id="2147483709" r:id="rId4"/>
    <p:sldLayoutId id="2147483710" r:id="rId5"/>
    <p:sldLayoutId id="2147483733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11" r:id="rId12"/>
    <p:sldLayoutId id="2147483741" r:id="rId13"/>
    <p:sldLayoutId id="2147483742" r:id="rId14"/>
  </p:sldLayoutIdLst>
  <p:txStyles>
    <p:titleStyle>
      <a:lvl1pPr algn="l" defTabSz="60966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16" indent="-152416" algn="l" defTabSz="60966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76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907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38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568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398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228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1060" indent="-152416" algn="l" defTabSz="609660" rtl="0" eaLnBrk="1" latinLnBrk="0" hangingPunct="1">
        <a:lnSpc>
          <a:spcPct val="90000"/>
        </a:lnSpc>
        <a:spcBef>
          <a:spcPts val="333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31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60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9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32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152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83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81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644" algn="l" defTabSz="60966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image" Target="../media/image6.emf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image" Target="../media/image16.tmp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8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tags" Target="../tags/tag32.xml"/><Relationship Id="rId11" Type="http://schemas.openxmlformats.org/officeDocument/2006/relationships/oleObject" Target="../embeddings/oleObject3.bin"/><Relationship Id="rId5" Type="http://schemas.openxmlformats.org/officeDocument/2006/relationships/tags" Target="../tags/tag31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>
            <a:extLst>
              <a:ext uri="{FF2B5EF4-FFF2-40B4-BE49-F238E27FC236}">
                <a16:creationId xmlns:a16="http://schemas.microsoft.com/office/drawing/2014/main" xmlns="" id="{E8BAE2A3-1437-6840-BA2A-1F338FE8D0BB}"/>
              </a:ext>
            </a:extLst>
          </p:cNvPr>
          <p:cNvSpPr txBox="1">
            <a:spLocks/>
          </p:cNvSpPr>
          <p:nvPr/>
        </p:nvSpPr>
        <p:spPr>
          <a:xfrm>
            <a:off x="780871" y="2447274"/>
            <a:ext cx="8101872" cy="1331575"/>
          </a:xfrm>
          <a:prstGeom prst="rect">
            <a:avLst/>
          </a:prstGeom>
        </p:spPr>
        <p:txBody>
          <a:bodyPr lIns="45738" tIns="22869" rIns="45738" bIns="2286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200" b="1" i="0" kern="1200">
                <a:solidFill>
                  <a:schemeClr val="bg1"/>
                </a:solidFill>
                <a:latin typeface="Sansa Soft Pro SemiBold" charset="0"/>
                <a:ea typeface="Sansa Soft Pro SemiBold" charset="0"/>
                <a:cs typeface="Sansa Soft Pro SemiBold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0" dirty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SMS Brazil 2018 – Safety Cases</a:t>
            </a:r>
          </a:p>
          <a:p>
            <a:r>
              <a:rPr lang="en-US" sz="4000" b="0" dirty="0" smtClean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 </a:t>
            </a:r>
            <a:r>
              <a:rPr lang="en-US" sz="4000" b="0" dirty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/>
            </a:r>
            <a:br>
              <a:rPr lang="en-US" sz="4000" b="0" dirty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</a:br>
            <a:r>
              <a:rPr lang="en-US" sz="4000" b="0" dirty="0" err="1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Despressurização</a:t>
            </a:r>
            <a:endParaRPr lang="en-US" sz="4000" b="0" dirty="0">
              <a:solidFill>
                <a:srgbClr val="65605B"/>
              </a:solidFill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4" name="CaixaDeTexto 6">
            <a:extLst>
              <a:ext uri="{FF2B5EF4-FFF2-40B4-BE49-F238E27FC236}">
                <a16:creationId xmlns:a16="http://schemas.microsoft.com/office/drawing/2014/main" xmlns="" id="{2DFC9EA4-80A0-0F40-B8F7-255024CFB77F}"/>
              </a:ext>
            </a:extLst>
          </p:cNvPr>
          <p:cNvSpPr txBox="1"/>
          <p:nvPr/>
        </p:nvSpPr>
        <p:spPr>
          <a:xfrm>
            <a:off x="780870" y="4328399"/>
            <a:ext cx="1245192" cy="291658"/>
          </a:xfrm>
          <a:prstGeom prst="rect">
            <a:avLst/>
          </a:prstGeom>
          <a:noFill/>
        </p:spPr>
        <p:txBody>
          <a:bodyPr wrap="square" lIns="45738" tIns="22869" rIns="45738" bIns="22869" rtlCol="0">
            <a:spAutoFit/>
          </a:bodyPr>
          <a:lstStyle/>
          <a:p>
            <a:r>
              <a:rPr lang="pt-BR" sz="1600" dirty="0" smtClean="0">
                <a:solidFill>
                  <a:srgbClr val="65605B"/>
                </a:solidFill>
                <a:latin typeface="Trebuchet MS" panose="020B0703020202090204" pitchFamily="34" charset="0"/>
                <a:ea typeface="Lucida Sans" charset="0"/>
                <a:cs typeface="Lucida Sans" charset="0"/>
              </a:rPr>
              <a:t>07/12/2018</a:t>
            </a:r>
            <a:endParaRPr lang="pt-BR" sz="1600" dirty="0">
              <a:solidFill>
                <a:srgbClr val="65605B"/>
              </a:solidFill>
              <a:latin typeface="Trebuchet MS" panose="020B0703020202090204" pitchFamily="34" charset="0"/>
              <a:ea typeface="Lucida Sans" charset="0"/>
              <a:cs typeface="Lucida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B53A116-7753-314C-8C1B-5119E06F0C97}"/>
              </a:ext>
            </a:extLst>
          </p:cNvPr>
          <p:cNvSpPr txBox="1"/>
          <p:nvPr/>
        </p:nvSpPr>
        <p:spPr>
          <a:xfrm>
            <a:off x="928067" y="-822960"/>
            <a:ext cx="92426" cy="323006"/>
          </a:xfrm>
          <a:prstGeom prst="rect">
            <a:avLst/>
          </a:prstGeom>
          <a:noFill/>
        </p:spPr>
        <p:txBody>
          <a:bodyPr wrap="none" lIns="45738" tIns="22869" rIns="45738" bIns="22869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34569"/>
            <a:ext cx="7581900" cy="368043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42900" y="1305580"/>
            <a:ext cx="8458200" cy="523220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Existem</a:t>
            </a:r>
            <a:r>
              <a:rPr lang="en-GB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4 </a:t>
            </a:r>
            <a:r>
              <a:rPr lang="en-GB" sz="24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recomendações</a:t>
            </a:r>
            <a:r>
              <a:rPr lang="en-GB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no FTD – 36-14001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00100" y="5006369"/>
            <a:ext cx="7581900" cy="70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7678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Conector reto 23"/>
          <p:cNvCxnSpPr/>
          <p:nvPr>
            <p:custDataLst>
              <p:tags r:id="rId3"/>
            </p:custDataLst>
          </p:nvPr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/>
          <p:nvPr>
            <p:custDataLst>
              <p:tags r:id="rId4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 bwMode="auto">
          <a:xfrm>
            <a:off x="1657350" y="14785"/>
            <a:ext cx="5829300" cy="6828430"/>
          </a:xfrm>
          <a:prstGeom prst="rect">
            <a:avLst/>
          </a:prstGeom>
          <a:ln w="952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4" name="Tabela 1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84618246"/>
              </p:ext>
            </p:extLst>
          </p:nvPr>
        </p:nvGraphicFramePr>
        <p:xfrm>
          <a:off x="247649" y="1921084"/>
          <a:ext cx="8496301" cy="3536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249"/>
                <a:gridCol w="1024348"/>
                <a:gridCol w="1024348"/>
                <a:gridCol w="1006792"/>
                <a:gridCol w="896304"/>
                <a:gridCol w="1024348"/>
                <a:gridCol w="1358912"/>
              </a:tblGrid>
              <a:tr h="1031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FLT PHASE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FLT LEVEL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ENG#1 N1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ENG#2 N1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DUCT LH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DUCT RH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Ref.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CLIMB 3min before TOC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350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100.4%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100.4%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42 (+/- 8)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CRUISE 3 min after TOC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400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87.3%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87.3%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34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34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42 (+/- 8)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2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CRUISE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400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88.2%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88.2%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34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34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42 </a:t>
                      </a:r>
                      <a:r>
                        <a:rPr lang="pt-BR" sz="1400" b="1" baseline="30000">
                          <a:effectLst/>
                        </a:rPr>
                        <a:t>(+/-8) </a:t>
                      </a:r>
                      <a:r>
                        <a:rPr lang="pt-BR" sz="1400" b="1">
                          <a:effectLst/>
                        </a:rPr>
                        <a:t>/32 </a:t>
                      </a:r>
                      <a:r>
                        <a:rPr lang="pt-BR" sz="1400" b="1" baseline="30000">
                          <a:effectLst/>
                        </a:rPr>
                        <a:t>(+/-6)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DESCENT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200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33.3%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34.1%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21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22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Retângulo 14"/>
          <p:cNvSpPr/>
          <p:nvPr>
            <p:custDataLst>
              <p:tags r:id="rId6"/>
            </p:custDataLst>
          </p:nvPr>
        </p:nvSpPr>
        <p:spPr>
          <a:xfrm>
            <a:off x="3733800" y="875731"/>
            <a:ext cx="1524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>
            <p:custDataLst>
              <p:tags r:id="rId7"/>
            </p:custDataLst>
          </p:nvPr>
        </p:nvSpPr>
        <p:spPr>
          <a:xfrm>
            <a:off x="5638800" y="3689446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>
            <p:custDataLst>
              <p:tags r:id="rId8"/>
            </p:custDataLst>
          </p:nvPr>
        </p:nvSpPr>
        <p:spPr>
          <a:xfrm>
            <a:off x="6629400" y="3691721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>
            <p:custDataLst>
              <p:tags r:id="rId9"/>
            </p:custDataLst>
          </p:nvPr>
        </p:nvSpPr>
        <p:spPr>
          <a:xfrm>
            <a:off x="7648433" y="3699683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eta em curva para baixo 18"/>
          <p:cNvSpPr/>
          <p:nvPr>
            <p:custDataLst>
              <p:tags r:id="rId10"/>
            </p:custDataLst>
          </p:nvPr>
        </p:nvSpPr>
        <p:spPr>
          <a:xfrm>
            <a:off x="4991100" y="479946"/>
            <a:ext cx="1295400" cy="3423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>
            <p:custDataLst>
              <p:tags r:id="rId11"/>
            </p:custDataLst>
          </p:nvPr>
        </p:nvSpPr>
        <p:spPr>
          <a:xfrm>
            <a:off x="5362717" y="833650"/>
            <a:ext cx="212393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9 </a:t>
            </a:r>
            <a:r>
              <a:rPr lang="pt-BR" dirty="0" err="1" smtClean="0"/>
              <a:t>days</a:t>
            </a:r>
            <a:r>
              <a:rPr lang="pt-BR" dirty="0" smtClean="0"/>
              <a:t> </a:t>
            </a:r>
            <a:r>
              <a:rPr lang="pt-BR" dirty="0" err="1" smtClean="0"/>
              <a:t>before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event</a:t>
            </a:r>
            <a:endParaRPr lang="en-US" dirty="0"/>
          </a:p>
        </p:txBody>
      </p:sp>
      <p:sp>
        <p:nvSpPr>
          <p:cNvPr id="21" name="Seta em curva para cima 20"/>
          <p:cNvSpPr/>
          <p:nvPr>
            <p:custDataLst>
              <p:tags r:id="rId12"/>
            </p:custDataLst>
          </p:nvPr>
        </p:nvSpPr>
        <p:spPr>
          <a:xfrm>
            <a:off x="6286500" y="4343400"/>
            <a:ext cx="1981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>
            <p:custDataLst>
              <p:tags r:id="rId13"/>
            </p:custDataLst>
          </p:nvPr>
        </p:nvSpPr>
        <p:spPr>
          <a:xfrm>
            <a:off x="6172200" y="5105400"/>
            <a:ext cx="2667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INFERIOR PRESSURE LIMIT</a:t>
            </a:r>
            <a:endParaRPr lang="en-US" dirty="0"/>
          </a:p>
        </p:txBody>
      </p:sp>
      <p:sp>
        <p:nvSpPr>
          <p:cNvPr id="2" name="Retângulo 1"/>
          <p:cNvSpPr/>
          <p:nvPr>
            <p:custDataLst>
              <p:tags r:id="rId14"/>
            </p:custDataLst>
          </p:nvPr>
        </p:nvSpPr>
        <p:spPr>
          <a:xfrm>
            <a:off x="4267200" y="1332931"/>
            <a:ext cx="723900" cy="3617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0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412875"/>
            <a:ext cx="8458200" cy="701675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Ameaças</a:t>
            </a:r>
            <a:r>
              <a:rPr lang="en-GB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92018" y="2306270"/>
            <a:ext cx="106824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</a:pP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Baixa confiabilidade das PCCV versão -</a:t>
            </a:r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7</a:t>
            </a:r>
          </a:p>
          <a:p>
            <a: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</a:pP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Período de tempo extenso entre a realização das pesquisas de pressão de duto – 15 dias</a:t>
            </a:r>
          </a:p>
          <a:p>
            <a: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</a:pP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Baixa aderência dos pilotos</a:t>
            </a:r>
          </a:p>
          <a:p>
            <a:pPr marL="457200" indent="-457200" algn="just">
              <a:buClr>
                <a:srgbClr val="FF5A00"/>
              </a:buClr>
              <a:buFont typeface="Wingdings"/>
              <a:buChar char="Q"/>
            </a:pPr>
            <a:endParaRPr lang="pt-BR" sz="2400" dirty="0">
              <a:latin typeface="Lucida Sans" panose="020B0602030504020204" pitchFamily="34" charset="0"/>
              <a:cs typeface="Lucida Sans" panose="020B0602030504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335601"/>
            <a:ext cx="8458200" cy="701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609660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FF5A00"/>
                </a:solidFill>
                <a:latin typeface="Lucida Sans" panose="020B0602030504020204" pitchFamily="34" charset="0"/>
                <a:ea typeface="+mj-ea"/>
                <a:cs typeface="Lucida Sans" panose="020B0602030504020204" pitchFamily="34" charset="0"/>
              </a:defRPr>
            </a:lvl1pPr>
          </a:lstStyle>
          <a:p>
            <a:r>
              <a:rPr lang="en-GB" dirty="0" err="1"/>
              <a:t>Estados</a:t>
            </a:r>
            <a:r>
              <a:rPr lang="en-GB" dirty="0"/>
              <a:t> </a:t>
            </a:r>
            <a:r>
              <a:rPr lang="en-GB" dirty="0" err="1"/>
              <a:t>indesejados</a:t>
            </a:r>
            <a:endParaRPr lang="en-GB" dirty="0"/>
          </a:p>
        </p:txBody>
      </p:sp>
      <p:grpSp>
        <p:nvGrpSpPr>
          <p:cNvPr id="6" name="Grupo 5"/>
          <p:cNvGrpSpPr/>
          <p:nvPr/>
        </p:nvGrpSpPr>
        <p:grpSpPr>
          <a:xfrm>
            <a:off x="1181100" y="2971800"/>
            <a:ext cx="6781800" cy="2895600"/>
            <a:chOff x="1181100" y="2971800"/>
            <a:chExt cx="6781800" cy="2895600"/>
          </a:xfrm>
        </p:grpSpPr>
        <p:pic>
          <p:nvPicPr>
            <p:cNvPr id="8" name="Imagem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2971800"/>
              <a:ext cx="6781800" cy="2895600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7137778" y="4953000"/>
              <a:ext cx="634621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2018" y="2022932"/>
            <a:ext cx="10682452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</a:pP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Baixo fluxo de ar para a cabine </a:t>
            </a:r>
          </a:p>
        </p:txBody>
      </p: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22051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reto 22"/>
          <p:cNvCxnSpPr/>
          <p:nvPr>
            <p:custDataLst>
              <p:tags r:id="rId3"/>
            </p:custDataLst>
          </p:nvPr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20974" y="1409026"/>
            <a:ext cx="8458200" cy="7016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609660">
              <a:lnSpc>
                <a:spcPct val="90000"/>
              </a:lnSpc>
              <a:spcBef>
                <a:spcPct val="0"/>
              </a:spcBef>
              <a:buNone/>
              <a:defRPr sz="2800">
                <a:solidFill>
                  <a:srgbClr val="FF5A00"/>
                </a:solidFill>
                <a:latin typeface="Lucida Sans" panose="020B0602030504020204" pitchFamily="34" charset="0"/>
                <a:ea typeface="+mj-ea"/>
                <a:cs typeface="Lucida Sans" panose="020B0602030504020204" pitchFamily="34" charset="0"/>
              </a:defRPr>
            </a:lvl1pPr>
          </a:lstStyle>
          <a:p>
            <a:r>
              <a:rPr lang="en-US" dirty="0" err="1"/>
              <a:t>Barreiras</a:t>
            </a:r>
            <a:r>
              <a:rPr lang="en-US" dirty="0"/>
              <a:t> de </a:t>
            </a:r>
            <a:r>
              <a:rPr lang="en-US" dirty="0" err="1"/>
              <a:t>Recuperação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06674" y="2434551"/>
            <a:ext cx="7167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  <a:defRPr sz="2400">
                <a:latin typeface="Lucida Sans" panose="020B0602030504020204" pitchFamily="34" charset="0"/>
                <a:cs typeface="Lucida Sans" panose="020B0602030504020204" pitchFamily="34" charset="0"/>
              </a:defRPr>
            </a:lvl1pPr>
          </a:lstStyle>
          <a:p>
            <a:r>
              <a:rPr lang="en-GB" dirty="0"/>
              <a:t>Trip Reset;</a:t>
            </a:r>
          </a:p>
          <a:p>
            <a:r>
              <a:rPr lang="en-GB" dirty="0" err="1"/>
              <a:t>Tentativa</a:t>
            </a:r>
            <a:r>
              <a:rPr lang="en-GB" dirty="0"/>
              <a:t> de </a:t>
            </a:r>
            <a:r>
              <a:rPr lang="en-GB" dirty="0" err="1"/>
              <a:t>controlar</a:t>
            </a:r>
            <a:r>
              <a:rPr lang="en-GB" dirty="0"/>
              <a:t> a </a:t>
            </a:r>
            <a:r>
              <a:rPr lang="en-GB" dirty="0" err="1"/>
              <a:t>pressão</a:t>
            </a:r>
            <a:r>
              <a:rPr lang="en-GB" dirty="0"/>
              <a:t> de </a:t>
            </a:r>
            <a:r>
              <a:rPr lang="en-GB" dirty="0" err="1"/>
              <a:t>cabine</a:t>
            </a:r>
            <a:r>
              <a:rPr lang="en-GB" dirty="0"/>
              <a:t> </a:t>
            </a:r>
            <a:r>
              <a:rPr lang="en-GB" dirty="0" err="1"/>
              <a:t>pelos</a:t>
            </a:r>
            <a:r>
              <a:rPr lang="en-GB" dirty="0"/>
              <a:t> </a:t>
            </a:r>
            <a:r>
              <a:rPr lang="en-GB" dirty="0" err="1"/>
              <a:t>modos</a:t>
            </a:r>
            <a:r>
              <a:rPr lang="en-GB" dirty="0"/>
              <a:t> </a:t>
            </a:r>
            <a:r>
              <a:rPr lang="en-GB" dirty="0" err="1"/>
              <a:t>alternado</a:t>
            </a:r>
            <a:r>
              <a:rPr lang="en-GB" dirty="0"/>
              <a:t> e manual;</a:t>
            </a:r>
          </a:p>
          <a:p>
            <a:r>
              <a:rPr lang="en-GB" dirty="0" err="1"/>
              <a:t>Descida</a:t>
            </a:r>
            <a:r>
              <a:rPr lang="en-GB" dirty="0"/>
              <a:t> </a:t>
            </a:r>
            <a:r>
              <a:rPr lang="en-GB" dirty="0" err="1"/>
              <a:t>rápida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16" name="Picture 3" descr="H:\GERÊNCIA DE SAFETY\COMUM\IMAGENS E PADRÕES\Gol_aviao_1B_00_Cliente-Final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6427" r="10834" b="13082"/>
          <a:stretch/>
        </p:blipFill>
        <p:spPr bwMode="auto">
          <a:xfrm rot="1932267">
            <a:off x="4452680" y="1365016"/>
            <a:ext cx="8001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/>
          <p:cNvGrpSpPr/>
          <p:nvPr>
            <p:custDataLst>
              <p:tags r:id="rId7"/>
            </p:custDataLst>
          </p:nvPr>
        </p:nvGrpSpPr>
        <p:grpSpPr>
          <a:xfrm>
            <a:off x="7982874" y="1122890"/>
            <a:ext cx="3895725" cy="5191125"/>
            <a:chOff x="2624138" y="833438"/>
            <a:chExt cx="3895725" cy="5191125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38" y="833438"/>
              <a:ext cx="3895725" cy="519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upo 18"/>
            <p:cNvGrpSpPr/>
            <p:nvPr/>
          </p:nvGrpSpPr>
          <p:grpSpPr>
            <a:xfrm>
              <a:off x="4495799" y="4902252"/>
              <a:ext cx="1962624" cy="979203"/>
              <a:chOff x="4572001" y="4828955"/>
              <a:chExt cx="1962624" cy="979203"/>
            </a:xfrm>
          </p:grpSpPr>
          <p:sp>
            <p:nvSpPr>
              <p:cNvPr id="20" name="Seta para a direita 19"/>
              <p:cNvSpPr/>
              <p:nvPr/>
            </p:nvSpPr>
            <p:spPr>
              <a:xfrm rot="16200000">
                <a:off x="4247357" y="5153599"/>
                <a:ext cx="954087" cy="3048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4822348" y="5438826"/>
                <a:ext cx="17122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TRIP RESET</a:t>
                </a:r>
                <a:endParaRPr lang="en-US" b="1" dirty="0"/>
              </a:p>
            </p:txBody>
          </p:sp>
        </p:grpSp>
      </p:grpSp>
      <p:grpSp>
        <p:nvGrpSpPr>
          <p:cNvPr id="8" name="Grupo 7"/>
          <p:cNvGrpSpPr/>
          <p:nvPr>
            <p:custDataLst>
              <p:tags r:id="rId8"/>
            </p:custDataLst>
          </p:nvPr>
        </p:nvGrpSpPr>
        <p:grpSpPr>
          <a:xfrm>
            <a:off x="7606893" y="3699747"/>
            <a:ext cx="3134443" cy="2614268"/>
            <a:chOff x="886076" y="2990850"/>
            <a:chExt cx="3561848" cy="3000374"/>
          </a:xfrm>
        </p:grpSpPr>
        <p:grpSp>
          <p:nvGrpSpPr>
            <p:cNvPr id="9" name="Grupo 8"/>
            <p:cNvGrpSpPr/>
            <p:nvPr/>
          </p:nvGrpSpPr>
          <p:grpSpPr>
            <a:xfrm>
              <a:off x="886076" y="2990850"/>
              <a:ext cx="3561848" cy="3000374"/>
              <a:chOff x="685800" y="3009900"/>
              <a:chExt cx="3561848" cy="3000374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685800" y="3009900"/>
                <a:ext cx="3561848" cy="3000374"/>
                <a:chOff x="685800" y="3009900"/>
                <a:chExt cx="3561848" cy="3000374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1" t="3464" r="2331" b="17552"/>
                <a:stretch/>
              </p:blipFill>
              <p:spPr bwMode="auto">
                <a:xfrm>
                  <a:off x="685800" y="3009900"/>
                  <a:ext cx="3561848" cy="300037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coolSlant"/>
                  <a:contourClr>
                    <a:srgbClr val="969696"/>
                  </a:contourClr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Retângulo 14"/>
                <p:cNvSpPr/>
                <p:nvPr/>
              </p:nvSpPr>
              <p:spPr>
                <a:xfrm>
                  <a:off x="1371600" y="3400425"/>
                  <a:ext cx="914400" cy="2286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tângulo 12"/>
              <p:cNvSpPr/>
              <p:nvPr/>
            </p:nvSpPr>
            <p:spPr>
              <a:xfrm>
                <a:off x="2667000" y="4876800"/>
                <a:ext cx="1219200" cy="10477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tângulo 9"/>
            <p:cNvSpPr/>
            <p:nvPr/>
          </p:nvSpPr>
          <p:spPr>
            <a:xfrm>
              <a:off x="1571876" y="4629150"/>
              <a:ext cx="9144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0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412875"/>
            <a:ext cx="8458200" cy="701675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Risco</a:t>
            </a:r>
            <a:r>
              <a:rPr lang="en-GB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GB" sz="28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associado</a:t>
            </a:r>
            <a:endParaRPr lang="en-GB" sz="2800" dirty="0" smtClean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2133600"/>
            <a:ext cx="845820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  <a:defRPr sz="2400">
                <a:latin typeface="Lucida Sans" panose="020B0602030504020204" pitchFamily="34" charset="0"/>
                <a:cs typeface="Lucida Sans" panose="020B0602030504020204" pitchFamily="34" charset="0"/>
              </a:defRPr>
            </a:lvl1pPr>
          </a:lstStyle>
          <a:p>
            <a:r>
              <a:rPr lang="en-US" dirty="0" err="1"/>
              <a:t>Despressurização</a:t>
            </a:r>
            <a:endParaRPr lang="en-GB" dirty="0"/>
          </a:p>
        </p:txBody>
      </p:sp>
      <p:pic>
        <p:nvPicPr>
          <p:cNvPr id="6" name="Picture 4" descr="Resultado de imagem para cartoon plane oxy 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5334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 txBox="1">
            <a:spLocks/>
          </p:cNvSpPr>
          <p:nvPr/>
        </p:nvSpPr>
        <p:spPr>
          <a:xfrm>
            <a:off x="179021" y="15913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3. Melhorias de Segurança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209800"/>
            <a:ext cx="8610600" cy="3811588"/>
          </a:xfrm>
          <a:prstGeom prst="rect">
            <a:avLst/>
          </a:prstGeom>
        </p:spPr>
        <p:txBody>
          <a:bodyPr/>
          <a:lstStyle>
            <a:lvl1pPr marL="152416" indent="-152416" algn="l" defTabSz="60966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7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907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3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56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39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22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1060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000" smtClean="0"/>
          </a:p>
          <a:p>
            <a:endParaRPr lang="en-GB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6152" y="1053917"/>
            <a:ext cx="11031652" cy="5663089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  <a:defRPr sz="2400">
                <a:latin typeface="Lucida Sans" panose="020B0602030504020204" pitchFamily="34" charset="0"/>
                <a:cs typeface="Lucida Sans" panose="020B0602030504020204" pitchFamily="34" charset="0"/>
              </a:defRPr>
            </a:lvl1pPr>
          </a:lstStyle>
          <a:p>
            <a:r>
              <a:rPr lang="en-GB" sz="2000" dirty="0" err="1"/>
              <a:t>Compilação</a:t>
            </a:r>
            <a:r>
              <a:rPr lang="en-GB" sz="2000" dirty="0"/>
              <a:t> da </a:t>
            </a:r>
            <a:r>
              <a:rPr lang="en-GB" sz="2000" dirty="0" err="1"/>
              <a:t>pesquisa</a:t>
            </a:r>
            <a:r>
              <a:rPr lang="en-GB" sz="2000" dirty="0"/>
              <a:t> de </a:t>
            </a:r>
            <a:r>
              <a:rPr lang="en-GB" sz="2000" dirty="0" err="1"/>
              <a:t>pressão</a:t>
            </a:r>
            <a:r>
              <a:rPr lang="en-GB" sz="2000" dirty="0"/>
              <a:t> de </a:t>
            </a:r>
            <a:r>
              <a:rPr lang="en-GB" sz="2000" dirty="0" err="1"/>
              <a:t>duto</a:t>
            </a:r>
            <a:r>
              <a:rPr lang="en-GB" sz="2000" dirty="0"/>
              <a:t> a </a:t>
            </a:r>
            <a:r>
              <a:rPr lang="en-GB" sz="2000" dirty="0" err="1"/>
              <a:t>cada</a:t>
            </a:r>
            <a:r>
              <a:rPr lang="en-GB" sz="2000" dirty="0"/>
              <a:t> </a:t>
            </a:r>
            <a:r>
              <a:rPr lang="en-GB" sz="2000" dirty="0" err="1"/>
              <a:t>quinze</a:t>
            </a:r>
            <a:r>
              <a:rPr lang="en-GB" sz="2000" dirty="0"/>
              <a:t> </a:t>
            </a:r>
            <a:r>
              <a:rPr lang="en-GB" sz="2000" dirty="0" err="1"/>
              <a:t>dias</a:t>
            </a:r>
            <a:r>
              <a:rPr lang="en-GB" sz="2000" dirty="0"/>
              <a:t> </a:t>
            </a:r>
            <a:r>
              <a:rPr lang="en-GB" sz="2000" dirty="0" err="1"/>
              <a:t>foi</a:t>
            </a:r>
            <a:r>
              <a:rPr lang="en-GB" sz="2000" dirty="0"/>
              <a:t> </a:t>
            </a:r>
            <a:r>
              <a:rPr lang="en-GB" sz="2000" dirty="0" err="1"/>
              <a:t>insuficiente</a:t>
            </a:r>
            <a:r>
              <a:rPr lang="en-GB" sz="2000" dirty="0"/>
              <a:t> para </a:t>
            </a:r>
            <a:r>
              <a:rPr lang="en-GB" sz="2000" dirty="0" err="1"/>
              <a:t>prever</a:t>
            </a:r>
            <a:r>
              <a:rPr lang="en-GB" sz="2000" dirty="0"/>
              <a:t> a </a:t>
            </a:r>
            <a:r>
              <a:rPr lang="en-GB" sz="2000" dirty="0" err="1"/>
              <a:t>falha</a:t>
            </a:r>
            <a:r>
              <a:rPr lang="en-GB" sz="2000" dirty="0"/>
              <a:t> do </a:t>
            </a:r>
            <a:r>
              <a:rPr lang="en-GB" sz="2000" dirty="0" err="1"/>
              <a:t>componente</a:t>
            </a:r>
            <a:r>
              <a:rPr lang="en-GB" sz="2000" dirty="0"/>
              <a:t>. </a:t>
            </a:r>
            <a:r>
              <a:rPr lang="en-GB" sz="2000" dirty="0" err="1"/>
              <a:t>Período</a:t>
            </a:r>
            <a:r>
              <a:rPr lang="en-GB" sz="2000" dirty="0"/>
              <a:t> </a:t>
            </a:r>
            <a:r>
              <a:rPr lang="en-GB" sz="2000" dirty="0" err="1"/>
              <a:t>reduzido</a:t>
            </a:r>
            <a:r>
              <a:rPr lang="en-GB" sz="2000" dirty="0"/>
              <a:t> para 4 </a:t>
            </a:r>
            <a:r>
              <a:rPr lang="en-GB" sz="2000" dirty="0" err="1"/>
              <a:t>dias</a:t>
            </a:r>
            <a:r>
              <a:rPr lang="en-GB" sz="2000" dirty="0"/>
              <a:t>; </a:t>
            </a:r>
          </a:p>
          <a:p>
            <a:endParaRPr lang="en-GB" sz="2000" dirty="0"/>
          </a:p>
          <a:p>
            <a:r>
              <a:rPr lang="en-GB" sz="2000" dirty="0"/>
              <a:t>Novo </a:t>
            </a:r>
            <a:r>
              <a:rPr lang="en-GB" sz="2000" dirty="0" err="1"/>
              <a:t>procedimento</a:t>
            </a:r>
            <a:r>
              <a:rPr lang="en-GB" sz="2000" dirty="0"/>
              <a:t> de </a:t>
            </a:r>
            <a:r>
              <a:rPr lang="en-GB" sz="2000" dirty="0" err="1"/>
              <a:t>manutenção</a:t>
            </a:r>
            <a:r>
              <a:rPr lang="en-GB" sz="2000" dirty="0"/>
              <a:t> para a </a:t>
            </a:r>
            <a:r>
              <a:rPr lang="en-GB" sz="2000" dirty="0" err="1"/>
              <a:t>monitoria</a:t>
            </a:r>
            <a:r>
              <a:rPr lang="en-GB" sz="2000" dirty="0"/>
              <a:t> da </a:t>
            </a:r>
            <a:r>
              <a:rPr lang="en-GB" sz="2000" dirty="0" err="1"/>
              <a:t>pressão</a:t>
            </a:r>
            <a:r>
              <a:rPr lang="en-GB" sz="2000" dirty="0"/>
              <a:t> de </a:t>
            </a:r>
            <a:r>
              <a:rPr lang="en-GB" sz="2000" dirty="0" err="1"/>
              <a:t>dutos</a:t>
            </a:r>
            <a:r>
              <a:rPr lang="en-GB" sz="2000" dirty="0"/>
              <a:t>;</a:t>
            </a:r>
          </a:p>
          <a:p>
            <a:endParaRPr lang="en-GB" sz="2000" dirty="0"/>
          </a:p>
          <a:p>
            <a:r>
              <a:rPr lang="en-GB" sz="2000" dirty="0" err="1"/>
              <a:t>Incorporação</a:t>
            </a:r>
            <a:r>
              <a:rPr lang="en-GB" sz="2000" dirty="0"/>
              <a:t> </a:t>
            </a:r>
            <a:r>
              <a:rPr lang="en-GB" sz="2000" dirty="0" err="1"/>
              <a:t>ao</a:t>
            </a:r>
            <a:r>
              <a:rPr lang="en-GB" sz="2000" dirty="0"/>
              <a:t> manual de Flight Standards um </a:t>
            </a:r>
            <a:r>
              <a:rPr lang="en-GB" sz="2000" dirty="0" err="1"/>
              <a:t>procedimento</a:t>
            </a:r>
            <a:r>
              <a:rPr lang="en-GB" sz="2000" dirty="0"/>
              <a:t> </a:t>
            </a:r>
            <a:r>
              <a:rPr lang="en-GB" sz="2000" dirty="0" err="1"/>
              <a:t>instruíndo</a:t>
            </a:r>
            <a:r>
              <a:rPr lang="en-GB" sz="2000" dirty="0"/>
              <a:t> </a:t>
            </a:r>
            <a:r>
              <a:rPr lang="en-GB" sz="2000" dirty="0" err="1"/>
              <a:t>os</a:t>
            </a:r>
            <a:r>
              <a:rPr lang="en-GB" sz="2000" dirty="0"/>
              <a:t> </a:t>
            </a:r>
            <a:r>
              <a:rPr lang="en-GB" sz="2000" dirty="0" err="1"/>
              <a:t>pilotos</a:t>
            </a:r>
            <a:r>
              <a:rPr lang="en-GB" sz="2000" dirty="0"/>
              <a:t> a </a:t>
            </a:r>
            <a:r>
              <a:rPr lang="en-GB" sz="2000" dirty="0" err="1"/>
              <a:t>preencher</a:t>
            </a:r>
            <a:r>
              <a:rPr lang="en-GB" sz="2000" dirty="0"/>
              <a:t> o </a:t>
            </a:r>
            <a:r>
              <a:rPr lang="en-GB" sz="2000" dirty="0" err="1"/>
              <a:t>formulário</a:t>
            </a:r>
            <a:r>
              <a:rPr lang="en-GB" sz="2000" dirty="0"/>
              <a:t> de </a:t>
            </a:r>
            <a:r>
              <a:rPr lang="en-GB" sz="2000" dirty="0" err="1"/>
              <a:t>pesquisa</a:t>
            </a:r>
            <a:r>
              <a:rPr lang="en-GB" sz="2000" dirty="0"/>
              <a:t> de </a:t>
            </a:r>
            <a:r>
              <a:rPr lang="en-GB" sz="2000" dirty="0" err="1"/>
              <a:t>pressão</a:t>
            </a:r>
            <a:r>
              <a:rPr lang="en-GB" sz="2000" dirty="0"/>
              <a:t> de </a:t>
            </a:r>
            <a:r>
              <a:rPr lang="en-GB" sz="2000" dirty="0" err="1"/>
              <a:t>duto</a:t>
            </a:r>
            <a:r>
              <a:rPr lang="en-GB" sz="2000" dirty="0"/>
              <a:t>;</a:t>
            </a:r>
          </a:p>
          <a:p>
            <a:endParaRPr lang="en-GB" sz="2000" dirty="0"/>
          </a:p>
          <a:p>
            <a:pPr marL="457200" lvl="1" indent="-457200" algn="just">
              <a:lnSpc>
                <a:spcPct val="150000"/>
              </a:lnSpc>
              <a:buClr>
                <a:srgbClr val="FF5A00"/>
              </a:buClr>
              <a:buFont typeface="Wingdings"/>
              <a:buChar char="Q"/>
            </a:pPr>
            <a:r>
              <a:rPr lang="en-US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Solicitação</a:t>
            </a:r>
            <a:r>
              <a:rPr lang="en-US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da </a:t>
            </a:r>
            <a:r>
              <a:rPr lang="en-US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aquisição</a:t>
            </a:r>
            <a:r>
              <a:rPr lang="en-US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do ACMS no </a:t>
            </a:r>
            <a:r>
              <a:rPr lang="en-US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orçamento</a:t>
            </a:r>
            <a:r>
              <a:rPr lang="en-US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de 2017;</a:t>
            </a:r>
            <a:endParaRPr lang="en-GB" sz="2000" dirty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lvl="1"/>
            <a:r>
              <a:rPr lang="en-GB" sz="1600" dirty="0" err="1"/>
              <a:t>Custos</a:t>
            </a:r>
            <a:r>
              <a:rPr lang="en-GB" sz="1600" dirty="0"/>
              <a:t> </a:t>
            </a:r>
            <a:r>
              <a:rPr lang="en-GB" sz="1600" dirty="0" err="1"/>
              <a:t>totais</a:t>
            </a:r>
            <a:r>
              <a:rPr lang="en-GB" sz="1600" dirty="0"/>
              <a:t> </a:t>
            </a:r>
            <a:r>
              <a:rPr lang="en-GB" sz="1600" dirty="0" err="1"/>
              <a:t>diretos</a:t>
            </a:r>
            <a:r>
              <a:rPr lang="en-GB" sz="1600" dirty="0"/>
              <a:t> e </a:t>
            </a:r>
            <a:r>
              <a:rPr lang="en-GB" sz="1600" dirty="0" err="1"/>
              <a:t>indiretos</a:t>
            </a:r>
            <a:r>
              <a:rPr lang="en-GB" sz="1600" dirty="0"/>
              <a:t> de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ocorrência</a:t>
            </a:r>
            <a:r>
              <a:rPr lang="en-GB" sz="1600" dirty="0"/>
              <a:t> – US$ 97,000.00</a:t>
            </a:r>
          </a:p>
          <a:p>
            <a:pPr lvl="1"/>
            <a:endParaRPr lang="en-GB" sz="1600" dirty="0"/>
          </a:p>
          <a:p>
            <a:r>
              <a:rPr lang="pt-BR" sz="2000" dirty="0"/>
              <a:t>Novo componente sendo desenvolvido pela fabricante.</a:t>
            </a:r>
            <a:endParaRPr lang="en-GB" sz="2000" dirty="0"/>
          </a:p>
          <a:p>
            <a:endParaRPr lang="en-GB" sz="20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271206"/>
            <a:ext cx="8458200" cy="1077218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Aprendizado</a:t>
            </a:r>
            <a:r>
              <a:rPr lang="en-GB" sz="2800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para o </a:t>
            </a:r>
            <a:r>
              <a:rPr lang="en-GB" sz="2800" b="1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grupo</a:t>
            </a:r>
            <a:r>
              <a:rPr lang="en-GB" sz="2800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de Segurança</a:t>
            </a:r>
            <a:br>
              <a:rPr lang="en-GB" sz="2800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</a:br>
            <a:endParaRPr lang="en-GB" sz="2000" b="1" dirty="0" smtClean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2279560"/>
            <a:ext cx="11505126" cy="3674772"/>
          </a:xfrm>
          <a:prstGeom prst="rect">
            <a:avLst/>
          </a:prstGeom>
          <a:noFill/>
        </p:spPr>
        <p:txBody>
          <a:bodyPr/>
          <a:lstStyle>
            <a:lvl1pPr marL="152416" indent="-152416" algn="l" defTabSz="60966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7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907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3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56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39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22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1060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A nova versão de um componente não é necessariamente melhor ou mais segura do que uma versão antiga;</a:t>
            </a:r>
          </a:p>
          <a:p>
            <a:pPr marL="0" indent="0">
              <a:buFont typeface="Arial"/>
              <a:buNone/>
            </a:pPr>
            <a:endParaRPr lang="pt-BR" sz="20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O monitoramento efetivo não aumenta a confiabilidade do componente mas ajuda a reduzir a probabilidade de falha total;</a:t>
            </a:r>
            <a:endParaRPr lang="en-US" sz="20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endParaRPr lang="en-US" sz="2000" dirty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Uma tripulação bem treinada é uma recuperação de defesa muito efetiva.</a:t>
            </a:r>
          </a:p>
          <a:p>
            <a:pPr marL="0" indent="0" algn="just">
              <a:buNone/>
            </a:pPr>
            <a:endParaRPr lang="en-US" sz="20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algn="just"/>
            <a:endParaRPr lang="en-US" sz="20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endParaRPr lang="pt-BR" sz="20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179021" y="15913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3. Melhorias de Segurança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3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92" y="2434874"/>
            <a:ext cx="1988255" cy="198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16403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ctor reto 14"/>
          <p:cNvCxnSpPr/>
          <p:nvPr>
            <p:custDataLst>
              <p:tags r:id="rId3"/>
            </p:custDataLst>
          </p:nvPr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xmlns="" id="{684F3407-F4BA-1047-AC91-14BF8DE908C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96873" y="289495"/>
            <a:ext cx="4646475" cy="382340"/>
          </a:xfrm>
          <a:prstGeom prst="rect">
            <a:avLst/>
          </a:prstGeom>
        </p:spPr>
        <p:txBody>
          <a:bodyPr lIns="45738" tIns="22869" rIns="45738" bIns="22869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>
                <a:solidFill>
                  <a:srgbClr val="FF5A00"/>
                </a:solidFill>
                <a:latin typeface="Trebuchet MS" panose="020B0703020202090204" pitchFamily="34" charset="0"/>
              </a:rPr>
              <a:t>Informações</a:t>
            </a:r>
            <a:r>
              <a:rPr lang="en-US" sz="3000" dirty="0">
                <a:solidFill>
                  <a:srgbClr val="FF5A00"/>
                </a:solidFill>
                <a:latin typeface="Trebuchet MS" panose="020B0703020202090204" pitchFamily="34" charset="0"/>
              </a:rPr>
              <a:t> </a:t>
            </a:r>
            <a:r>
              <a:rPr lang="en-US" sz="3000" dirty="0" err="1">
                <a:solidFill>
                  <a:srgbClr val="FF5A00"/>
                </a:solidFill>
                <a:latin typeface="Trebuchet MS" panose="020B0703020202090204" pitchFamily="34" charset="0"/>
              </a:rPr>
              <a:t>Factuais</a:t>
            </a:r>
            <a:endParaRPr lang="en-US" sz="3000" dirty="0">
              <a:solidFill>
                <a:srgbClr val="FF5A00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CaixaDeTexto 3"/>
          <p:cNvSpPr txBox="1"/>
          <p:nvPr>
            <p:custDataLst>
              <p:tags r:id="rId5"/>
            </p:custDataLst>
          </p:nvPr>
        </p:nvSpPr>
        <p:spPr>
          <a:xfrm>
            <a:off x="168135" y="1115786"/>
            <a:ext cx="581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Evento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Despressurização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CaixaDeTexto 4"/>
          <p:cNvSpPr txBox="1"/>
          <p:nvPr>
            <p:custDataLst>
              <p:tags r:id="rId6"/>
            </p:custDataLst>
          </p:nvPr>
        </p:nvSpPr>
        <p:spPr>
          <a:xfrm>
            <a:off x="153652" y="1630679"/>
            <a:ext cx="613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Data: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27/03/2016</a:t>
            </a:r>
            <a:r>
              <a:rPr lang="en-US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Hora: 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21:50 UTC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6" name="CaixaDeTexto 5"/>
          <p:cNvSpPr txBox="1"/>
          <p:nvPr>
            <p:custDataLst>
              <p:tags r:id="rId7"/>
            </p:custDataLst>
          </p:nvPr>
        </p:nvSpPr>
        <p:spPr>
          <a:xfrm>
            <a:off x="153652" y="2186613"/>
            <a:ext cx="689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Voo: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2179		</a:t>
            </a:r>
            <a:r>
              <a:rPr lang="en-US" b="1" dirty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Etapa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Belém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- Manaus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7" name="CaixaDeTexto 6"/>
          <p:cNvSpPr txBox="1"/>
          <p:nvPr>
            <p:custDataLst>
              <p:tags r:id="rId8"/>
            </p:custDataLst>
          </p:nvPr>
        </p:nvSpPr>
        <p:spPr>
          <a:xfrm>
            <a:off x="153652" y="2734002"/>
            <a:ext cx="630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Aeronave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B737-700	</a:t>
            </a:r>
            <a:r>
              <a:rPr lang="en-US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Matrícula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PR-GOV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0" name="CaixaDeTexto 9"/>
          <p:cNvSpPr txBox="1"/>
          <p:nvPr>
            <p:custDataLst>
              <p:tags r:id="rId9"/>
            </p:custDataLst>
          </p:nvPr>
        </p:nvSpPr>
        <p:spPr>
          <a:xfrm>
            <a:off x="153652" y="3325584"/>
            <a:ext cx="630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Tripulantes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5</a:t>
            </a:r>
            <a:r>
              <a:rPr lang="en-US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Passageiros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 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133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1" name="CaixaDeTexto 10"/>
          <p:cNvSpPr txBox="1"/>
          <p:nvPr>
            <p:custDataLst>
              <p:tags r:id="rId10"/>
            </p:custDataLst>
          </p:nvPr>
        </p:nvSpPr>
        <p:spPr>
          <a:xfrm>
            <a:off x="153652" y="3847316"/>
            <a:ext cx="630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Lesões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Nenhuma</a:t>
            </a:r>
            <a:r>
              <a:rPr lang="en-US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Danos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Nenhum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12" name="Picture 4" descr="https://imgproc.airliners.net/photos/airliners/9/7/4/2557479.jpg?v=v4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3854"/>
          <a:stretch/>
        </p:blipFill>
        <p:spPr bwMode="auto">
          <a:xfrm>
            <a:off x="1091661" y="4608169"/>
            <a:ext cx="4481839" cy="19438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Imagem 12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r="11257"/>
          <a:stretch/>
        </p:blipFill>
        <p:spPr>
          <a:xfrm>
            <a:off x="6788762" y="473530"/>
            <a:ext cx="5047488" cy="5468876"/>
          </a:xfrm>
          <a:prstGeom prst="rect">
            <a:avLst/>
          </a:prstGeom>
          <a:ln>
            <a:solidFill>
              <a:srgbClr val="FF5A00"/>
            </a:solidFill>
          </a:ln>
        </p:spPr>
      </p:pic>
      <p:cxnSp>
        <p:nvCxnSpPr>
          <p:cNvPr id="14" name="Conector de seta reta 13"/>
          <p:cNvCxnSpPr/>
          <p:nvPr>
            <p:custDataLst>
              <p:tags r:id="rId13"/>
            </p:custDataLst>
          </p:nvPr>
        </p:nvCxnSpPr>
        <p:spPr>
          <a:xfrm flipH="1">
            <a:off x="7789854" y="2545059"/>
            <a:ext cx="2927350" cy="4445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8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pcoelho\AppData\Local\Microsoft\Windows\Temporary Internet Files\Content.Outlook\2FALB030\IMG_045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4756" r="13259" b="8267"/>
          <a:stretch/>
        </p:blipFill>
        <p:spPr bwMode="auto">
          <a:xfrm>
            <a:off x="3615060" y="1955052"/>
            <a:ext cx="3022924" cy="39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pcoelho\AppData\Local\Microsoft\Windows\Temporary Internet Files\Content.Outlook\2FALB030\IMG_045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10971" r="6304" b="21467"/>
          <a:stretch/>
        </p:blipFill>
        <p:spPr bwMode="auto">
          <a:xfrm>
            <a:off x="178036" y="2225779"/>
            <a:ext cx="3022451" cy="311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0"/>
          <p:cNvSpPr txBox="1">
            <a:spLocks/>
          </p:cNvSpPr>
          <p:nvPr/>
        </p:nvSpPr>
        <p:spPr>
          <a:xfrm>
            <a:off x="179021" y="15913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Informações Factuais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020" y="985154"/>
            <a:ext cx="1184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Histórico</a:t>
            </a:r>
            <a:r>
              <a:rPr lang="en-US" b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: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Durante a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fase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cruzeiro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, no FL380,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houve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acendimento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das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luzes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“BLEED TRIP OFF” 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no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painel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pressurização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,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primeiramente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da </a:t>
            </a:r>
            <a:r>
              <a:rPr lang="en-US" i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Bleed Valve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esquerda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e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em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seguida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da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direita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.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39648" y="3228019"/>
            <a:ext cx="659186" cy="906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4172092" y="4724912"/>
            <a:ext cx="659186" cy="3416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774756" y="2969382"/>
            <a:ext cx="5149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A luz </a:t>
            </a:r>
            <a:r>
              <a:rPr lang="pt-BR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ambar</a:t>
            </a:r>
            <a:r>
              <a:rPr lang="pt-BR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BR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BLEED TRIP OFF </a:t>
            </a:r>
            <a:r>
              <a:rPr lang="pt-BR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acende por indicação de temperatura ou pressão excessivas.</a:t>
            </a:r>
          </a:p>
          <a:p>
            <a:pPr marL="285750" indent="-285750">
              <a:spcAft>
                <a:spcPts val="600"/>
              </a:spcAft>
              <a:buClr>
                <a:srgbClr val="FF5A00"/>
              </a:buClr>
              <a:buFont typeface="Lucida Sans" panose="020B0602030504020204" pitchFamily="34" charset="0"/>
              <a:buChar char="I"/>
            </a:pPr>
            <a:r>
              <a:rPr lang="pt-BR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A respectiva válvula fechará automaticamente e;</a:t>
            </a:r>
          </a:p>
          <a:p>
            <a:pPr marL="285750" indent="-285750">
              <a:spcAft>
                <a:spcPts val="600"/>
              </a:spcAft>
              <a:buClr>
                <a:srgbClr val="FF5A00"/>
              </a:buClr>
              <a:buFont typeface="Lucida Sans" panose="020B0602030504020204" pitchFamily="34" charset="0"/>
              <a:buChar char="I"/>
            </a:pPr>
            <a:r>
              <a:rPr lang="pt-BR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O reset da válvula deve ser feito manualmente para ela voltar a condição normal.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49707" y="6046760"/>
            <a:ext cx="10262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Seguindo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o checklist,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os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tripulantes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tentaram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recuperar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o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controle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da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cabine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através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do </a:t>
            </a:r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TRIP RESET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,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porém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não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obtiveram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sucesso</a:t>
            </a:r>
            <a:r>
              <a:rPr lang="en-US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.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77" y="2263808"/>
            <a:ext cx="1747436" cy="642807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403912" y="4725651"/>
            <a:ext cx="659186" cy="3416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e 2"/>
          <p:cNvSpPr/>
          <p:nvPr/>
        </p:nvSpPr>
        <p:spPr>
          <a:xfrm>
            <a:off x="4819086" y="4437888"/>
            <a:ext cx="605386" cy="8778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ector reto 9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8" grpId="0"/>
      <p:bldP spid="22" grpId="0"/>
      <p:bldP spid="18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 txBox="1">
            <a:spLocks/>
          </p:cNvSpPr>
          <p:nvPr/>
        </p:nvSpPr>
        <p:spPr>
          <a:xfrm>
            <a:off x="179021" y="15913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Informações Factuais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022" y="1866593"/>
            <a:ext cx="745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dirty="0">
                <a:latin typeface="Lucida Sans" panose="020B0602030504020204" pitchFamily="34" charset="0"/>
                <a:cs typeface="Lucida Sans" panose="020B0602030504020204" pitchFamily="34" charset="0"/>
              </a:rPr>
              <a:t>Devido o </a:t>
            </a:r>
            <a:r>
              <a:rPr lang="pt-BR" i="1" dirty="0" err="1">
                <a:latin typeface="Lucida Sans" panose="020B0602030504020204" pitchFamily="34" charset="0"/>
                <a:cs typeface="Lucida Sans" panose="020B0602030504020204" pitchFamily="34" charset="0"/>
              </a:rPr>
              <a:t>climb</a:t>
            </a:r>
            <a:r>
              <a:rPr lang="pt-BR" dirty="0">
                <a:latin typeface="Lucida Sans" panose="020B0602030504020204" pitchFamily="34" charset="0"/>
                <a:cs typeface="Lucida Sans" panose="020B0602030504020204" pitchFamily="34" charset="0"/>
              </a:rPr>
              <a:t> de cabine permanecer 2000ft/min positivo, mesmo com a </a:t>
            </a:r>
            <a:r>
              <a:rPr lang="pt-BR" i="1" dirty="0" err="1">
                <a:latin typeface="Lucida Sans" panose="020B0602030504020204" pitchFamily="34" charset="0"/>
                <a:cs typeface="Lucida Sans" panose="020B0602030504020204" pitchFamily="34" charset="0"/>
              </a:rPr>
              <a:t>outflow</a:t>
            </a:r>
            <a:r>
              <a:rPr lang="pt-BR" i="1" dirty="0"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pt-BR" dirty="0">
                <a:latin typeface="Lucida Sans" panose="020B0602030504020204" pitchFamily="34" charset="0"/>
                <a:cs typeface="Lucida Sans" panose="020B0602030504020204" pitchFamily="34" charset="0"/>
              </a:rPr>
              <a:t>totalmente fechada, iniciaram descida para o FL100, entretanto, a altitude interna da cabine atingiu 10.000 pés, o que acarretou na decisão de realizarem descida de emergência (declarando emergência).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022" y="4043294"/>
            <a:ext cx="7450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dirty="0">
                <a:latin typeface="Lucida Sans" panose="020B0602030504020204" pitchFamily="34" charset="0"/>
                <a:cs typeface="Lucida Sans" panose="020B0602030504020204" pitchFamily="34" charset="0"/>
              </a:rPr>
              <a:t>Ao cruzar aproximadamente o FL300, a altitude de cabine ultrapassou 14.000 pés e as máscaras caíram. O voo prosseguiu no FL100 até o destino e o pouso ocorreu sem demais anormalidades. Passageiros e tripulantes desembarcaram sem sofrerem qualquer tipo de lesão.</a:t>
            </a:r>
            <a:endParaRPr lang="en-US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8456894" y="1526616"/>
            <a:ext cx="3104270" cy="3274769"/>
            <a:chOff x="5909309" y="3131344"/>
            <a:chExt cx="2809875" cy="28098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309" y="3131344"/>
              <a:ext cx="2809875" cy="280987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Conector de seta reta 18"/>
            <p:cNvCxnSpPr/>
            <p:nvPr/>
          </p:nvCxnSpPr>
          <p:spPr>
            <a:xfrm flipV="1">
              <a:off x="7119937" y="3893344"/>
              <a:ext cx="388620" cy="6429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Conector reto 8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179021" y="210650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021" y="851729"/>
            <a:ext cx="8458200" cy="701675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Condições</a:t>
            </a:r>
            <a:r>
              <a:rPr lang="en-GB" sz="2000" b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GB" sz="2000" b="1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Latentes</a:t>
            </a:r>
            <a:endParaRPr lang="en-GB" sz="2000" b="1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9021" y="1436828"/>
            <a:ext cx="11373328" cy="438352"/>
          </a:xfrm>
          <a:prstGeom prst="rect">
            <a:avLst/>
          </a:prstGeom>
        </p:spPr>
        <p:txBody>
          <a:bodyPr/>
          <a:lstStyle>
            <a:lvl1pPr marL="152416" indent="-152416" algn="l" defTabSz="60966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7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907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3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56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39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22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1060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Confiabilidade</a:t>
            </a:r>
            <a:r>
              <a:rPr lang="en-GB" sz="2000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da PCCV - PRECOOLER CONTROL VALVE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150775" y="2029728"/>
            <a:ext cx="5364086" cy="4596341"/>
            <a:chOff x="5105400" y="2188845"/>
            <a:chExt cx="3810000" cy="3779520"/>
          </a:xfrm>
        </p:grpSpPr>
        <p:pic>
          <p:nvPicPr>
            <p:cNvPr id="20" name="Imagem 1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2188845"/>
              <a:ext cx="3810000" cy="3779520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21" name="Elipse 20"/>
            <p:cNvSpPr/>
            <p:nvPr/>
          </p:nvSpPr>
          <p:spPr>
            <a:xfrm>
              <a:off x="7010400" y="2438400"/>
              <a:ext cx="647700" cy="4191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117731" y="2042607"/>
            <a:ext cx="5521245" cy="4459807"/>
            <a:chOff x="-869359" y="2381866"/>
            <a:chExt cx="4319905" cy="3225165"/>
          </a:xfrm>
        </p:grpSpPr>
        <p:pic>
          <p:nvPicPr>
            <p:cNvPr id="23" name="Imagem 22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69359" y="2381866"/>
              <a:ext cx="4319905" cy="322516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4" name="Seta para baixo 23"/>
            <p:cNvSpPr/>
            <p:nvPr/>
          </p:nvSpPr>
          <p:spPr>
            <a:xfrm>
              <a:off x="1553429" y="2663774"/>
              <a:ext cx="152400" cy="3048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905271" y="1084599"/>
            <a:ext cx="8458200" cy="584775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PCCV - PRECOOLER CONTROL VALVE</a:t>
            </a:r>
            <a:endParaRPr lang="en-US" sz="2400" b="1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92390" y="1763336"/>
            <a:ext cx="10415253" cy="4191000"/>
          </a:xfrm>
          <a:prstGeom prst="rect">
            <a:avLst/>
          </a:prstGeom>
        </p:spPr>
        <p:txBody>
          <a:bodyPr/>
          <a:lstStyle>
            <a:lvl1pPr marL="152416" indent="-152416" algn="l" defTabSz="60966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7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907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3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56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39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22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1060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Existe 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um histórico de baixa confiabilidade relacionada às </a:t>
            </a:r>
            <a:r>
              <a:rPr lang="pt-BR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PCCVs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descrito em pelo menos três </a:t>
            </a:r>
            <a:r>
              <a:rPr lang="pt-BR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Fleet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Team </a:t>
            </a:r>
            <a:r>
              <a:rPr lang="pt-BR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Digests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 (</a:t>
            </a:r>
            <a:r>
              <a:rPr lang="pt-BR" sz="20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FTDs</a:t>
            </a:r>
            <a:r>
              <a:rPr lang="pt-BR" sz="2000" dirty="0">
                <a:latin typeface="Lucida Sans" panose="020B0602030504020204" pitchFamily="34" charset="0"/>
                <a:cs typeface="Lucida Sans" panose="020B0602030504020204" pitchFamily="34" charset="0"/>
              </a:rPr>
              <a:t>) pela </a:t>
            </a:r>
            <a:r>
              <a:rPr lang="pt-BR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Boeing.</a:t>
            </a:r>
            <a:endParaRPr lang="en-US" sz="2000" dirty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5A00"/>
                </a:solidFill>
                <a:sym typeface="Wingdings"/>
              </a:rPr>
              <a:t></a:t>
            </a: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FTD-36-06003 </a:t>
            </a:r>
            <a:r>
              <a:rPr lang="en-US" sz="2000" i="1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Precooler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Control Valve and Pressure Relief Shut Off Valve Anomalies</a:t>
            </a: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(Jun/2010) 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P/N – 5;</a:t>
            </a:r>
          </a:p>
          <a:p>
            <a:pPr marL="0" indent="0" algn="just">
              <a:buNone/>
            </a:pPr>
            <a:endParaRPr lang="en-US" sz="2000" i="1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FTD-36-11001 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Reliability of </a:t>
            </a:r>
            <a:r>
              <a:rPr lang="en-US" sz="2000" i="1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Precooler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Control Valve P/N 3289562-6 (Jul/2014)</a:t>
            </a:r>
          </a:p>
          <a:p>
            <a:pPr marL="304830" lvl="1" indent="0" algn="just">
              <a:buNone/>
            </a:pP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Dash 6 PCCV have been failing at a rate higher than dash 5 valves;</a:t>
            </a:r>
          </a:p>
          <a:p>
            <a:pPr marL="304830" lvl="1" indent="0" algn="just">
              <a:buNone/>
            </a:pPr>
            <a:endParaRPr lang="en-US" sz="20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FTD-36-14001 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Reliability of </a:t>
            </a:r>
            <a:r>
              <a:rPr lang="en-US" sz="2000" i="1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Precooler</a:t>
            </a:r>
            <a:r>
              <a:rPr lang="en-US" sz="2000" i="1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Control Valve P/N 3289562-7 (Jul/2014)</a:t>
            </a:r>
          </a:p>
          <a:p>
            <a:pPr marL="304830" lvl="1" indent="0" algn="just">
              <a:buNone/>
            </a:pPr>
            <a:r>
              <a:rPr lang="en-US" sz="20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Dash 7 PCCV have been failing at a rate higher than dash 5 and 6 valves.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79021" y="249287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1116658"/>
            <a:ext cx="8458200" cy="701675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Componente do evento</a:t>
            </a:r>
            <a:endParaRPr lang="en-US" sz="24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67559" y="1939341"/>
            <a:ext cx="10096148" cy="3455988"/>
          </a:xfrm>
          <a:prstGeom prst="rect">
            <a:avLst/>
          </a:prstGeom>
        </p:spPr>
        <p:txBody>
          <a:bodyPr/>
          <a:lstStyle>
            <a:lvl1pPr marL="152416" indent="-152416" algn="l" defTabSz="609660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76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907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73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56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39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228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1060" indent="-152416" algn="l" defTabSz="609660" rtl="0" eaLnBrk="1" latinLnBrk="0" hangingPunct="1">
              <a:lnSpc>
                <a:spcPct val="90000"/>
              </a:lnSpc>
              <a:spcBef>
                <a:spcPts val="333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PRECOOLER CONTROL VALVE (PCCV)</a:t>
            </a:r>
          </a:p>
          <a:p>
            <a:pPr marL="0" indent="0">
              <a:buFont typeface="Arial"/>
              <a:buNone/>
            </a:pPr>
            <a:endParaRPr lang="pt-BR" sz="2800" b="1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304830" lvl="1" indent="0">
              <a:buNone/>
            </a:pPr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P/N 3289562-5</a:t>
            </a:r>
            <a:endParaRPr lang="en-US" sz="24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304830" lvl="1" indent="0">
              <a:buNone/>
            </a:pPr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P/N 3289562-5 </a:t>
            </a:r>
          </a:p>
          <a:p>
            <a:pPr marL="457200" lvl="1" indent="0">
              <a:buFont typeface="Arial"/>
              <a:buNone/>
            </a:pPr>
            <a:endParaRPr lang="pt-BR" sz="2800" dirty="0" smtClean="0">
              <a:latin typeface="Lucida Sans" panose="020B0602030504020204" pitchFamily="34" charset="0"/>
              <a:cs typeface="Lucida Sans" panose="020B0602030504020204" pitchFamily="34" charset="0"/>
            </a:endParaRPr>
          </a:p>
          <a:p>
            <a:pPr marL="609660" lvl="2" indent="0" algn="just">
              <a:buNone/>
            </a:pP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acordo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com a Gerência de Qualidade da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Diretoria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Manutenção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,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probabilidade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falha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do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componente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 com </a:t>
            </a:r>
            <a:r>
              <a:rPr lang="en-US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3000 horas de </a:t>
            </a:r>
            <a:r>
              <a:rPr lang="en-US" sz="24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voo</a:t>
            </a:r>
            <a:r>
              <a:rPr lang="en-US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é de 46%.</a:t>
            </a:r>
            <a:endParaRPr lang="en-US" sz="24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9" name="Chave direita 8"/>
          <p:cNvSpPr/>
          <p:nvPr/>
        </p:nvSpPr>
        <p:spPr>
          <a:xfrm>
            <a:off x="3415532" y="2735624"/>
            <a:ext cx="304800" cy="762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3870952" y="2833727"/>
            <a:ext cx="7668519" cy="56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spcBef>
                <a:spcPct val="20000"/>
              </a:spcBef>
              <a:buClr>
                <a:srgbClr val="FF8305"/>
              </a:buClr>
              <a:buFont typeface="Wingdings 3" pitchFamily="18" charset="2"/>
              <a:buChar char="Ö"/>
              <a:defRPr sz="2800" b="1">
                <a:solidFill>
                  <a:srgbClr val="0A4279"/>
                </a:solidFill>
                <a:latin typeface="+mn-lt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B4DB0E"/>
              </a:buClr>
              <a:buFont typeface="Wingdings 3" pitchFamily="18" charset="2"/>
              <a:buChar char="Ö"/>
              <a:defRPr sz="2400">
                <a:solidFill>
                  <a:srgbClr val="0A4279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10048"/>
              </a:buClr>
              <a:buFont typeface="Wingdings 3" pitchFamily="18" charset="2"/>
              <a:buChar char="Ö"/>
              <a:defRPr sz="2000">
                <a:solidFill>
                  <a:srgbClr val="0A4279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36FB1"/>
              </a:buClr>
              <a:buFont typeface="Wingdings 3" pitchFamily="18" charset="2"/>
              <a:buChar char="Ö"/>
              <a:defRPr>
                <a:solidFill>
                  <a:srgbClr val="0A4279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0B2B5C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B2B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Falharam</a:t>
            </a:r>
            <a:r>
              <a:rPr lang="en-US" sz="20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com </a:t>
            </a:r>
            <a:r>
              <a:rPr lang="en-US" sz="20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aproximadamente</a:t>
            </a:r>
            <a:r>
              <a:rPr lang="en-US" sz="20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3.000 horas de </a:t>
            </a:r>
            <a:r>
              <a:rPr lang="en-US" sz="20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voo</a:t>
            </a:r>
            <a:endParaRPr lang="en-US" sz="20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856593" y="1331399"/>
            <a:ext cx="9869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5A00"/>
              </a:buClr>
            </a:pPr>
            <a:r>
              <a:rPr lang="en-US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Honeywell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agendou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publicação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um </a:t>
            </a:r>
            <a:r>
              <a:rPr lang="en-US" sz="2400" i="1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Component Service Bulletin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contendo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instruções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 para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modificar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versões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-5 e -6 da PCCVs para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versão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-7;</a:t>
            </a:r>
            <a:endParaRPr lang="en-US" sz="24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3672" y="3087447"/>
            <a:ext cx="986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5A00"/>
              </a:buClr>
            </a:pPr>
            <a:r>
              <a:rPr lang="en-US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Operadores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reportaram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em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julho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2013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remoção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PCCVs – 7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devido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desgaste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prematuro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;</a:t>
            </a:r>
            <a:endParaRPr lang="en-US" sz="24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43713" y="4419155"/>
            <a:ext cx="10695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FF5A00"/>
              </a:buClr>
            </a:pPr>
            <a:r>
              <a:rPr lang="en-US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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Em </a:t>
            </a:r>
            <a:r>
              <a:rPr lang="pt-BR" sz="24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400" dirty="0" err="1" smtClean="0">
                <a:latin typeface="Lucida Sans" panose="020B0602030504020204" pitchFamily="34" charset="0"/>
                <a:cs typeface="Lucida Sans" panose="020B0602030504020204" pitchFamily="34" charset="0"/>
              </a:rPr>
              <a:t>br</a:t>
            </a:r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/2014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, a Boeing e a </a:t>
            </a:r>
            <a:r>
              <a:rPr lang="pt-BR" sz="24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Honeywell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 cessaram a entrega das </a:t>
            </a:r>
            <a:r>
              <a:rPr lang="pt-BR" sz="24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PCCV’s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 versão -7, retornando a instalação das </a:t>
            </a:r>
            <a:r>
              <a:rPr lang="pt-BR" sz="24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PCCV’s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 para versão -5, de modo converter as </a:t>
            </a:r>
            <a:r>
              <a:rPr lang="pt-BR" sz="2400" dirty="0" err="1">
                <a:latin typeface="Lucida Sans" panose="020B0602030504020204" pitchFamily="34" charset="0"/>
                <a:cs typeface="Lucida Sans" panose="020B0602030504020204" pitchFamily="34" charset="0"/>
              </a:rPr>
              <a:t>PCCV´s</a:t>
            </a:r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</a:rPr>
              <a:t> versão -7 e versão -6, para versão -5.</a:t>
            </a:r>
            <a:endParaRPr lang="en-US" sz="2400" dirty="0"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2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95401"/>
            <a:ext cx="8458200" cy="717892"/>
          </a:xfrm>
          <a:prstGeom prst="rect">
            <a:avLst/>
          </a:prstGeom>
        </p:spPr>
        <p:txBody>
          <a:bodyPr/>
          <a:lstStyle>
            <a:lvl1pPr algn="l" defTabSz="6096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Medidas</a:t>
            </a:r>
            <a:r>
              <a:rPr lang="en-GB" sz="24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en-GB" sz="2400" dirty="0" err="1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</a:t>
            </a:r>
            <a:r>
              <a:rPr lang="en-GB" sz="2400" dirty="0" err="1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reventivas</a:t>
            </a:r>
            <a:endParaRPr lang="en-GB" sz="2400" dirty="0" smtClean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4142" y="2282186"/>
            <a:ext cx="1068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5A00"/>
              </a:buClr>
              <a:buFont typeface="Wingdings"/>
              <a:buChar char="Q"/>
            </a:pP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Boeing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recomendou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operadores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que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experimentaram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anormalidades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do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sistema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pneumático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,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como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diferença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pressão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duto</a:t>
            </a:r>
            <a:r>
              <a:rPr lang="en-US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ou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Bleed Trip OFF, a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realizar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check de </a:t>
            </a:r>
            <a:r>
              <a:rPr lang="en-US" sz="2400" dirty="0" err="1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funcionalidade</a:t>
            </a:r>
            <a:r>
              <a:rPr lang="en-US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 das PCCVs;</a:t>
            </a:r>
          </a:p>
          <a:p>
            <a:pPr algn="just"/>
            <a:r>
              <a:rPr lang="pt-BR" sz="2400" dirty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</a:t>
            </a:r>
            <a:r>
              <a:rPr lang="pt-BR" sz="2400" dirty="0" smtClean="0">
                <a:latin typeface="Lucida Sans" panose="020B0602030504020204" pitchFamily="34" charset="0"/>
                <a:cs typeface="Lucida Sans" panose="020B0602030504020204" pitchFamily="34" charset="0"/>
                <a:sym typeface="Wingdings"/>
              </a:rPr>
              <a:t>						-&gt; TASK 36-020-01/02</a:t>
            </a:r>
            <a:endParaRPr lang="en-US" sz="2400" dirty="0" smtClean="0">
              <a:latin typeface="Lucida Sans" panose="020B0602030504020204" pitchFamily="34" charset="0"/>
              <a:cs typeface="Lucida Sans" panose="020B0602030504020204" pitchFamily="34" charset="0"/>
              <a:sym typeface="Wingdings"/>
            </a:endParaRP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179021" y="287924"/>
            <a:ext cx="6872079" cy="4406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800" b="1" i="0" kern="1200">
                <a:solidFill>
                  <a:schemeClr val="tx1"/>
                </a:solidFill>
                <a:latin typeface="Sansa Soft Pro" charset="0"/>
                <a:ea typeface="Sansa Soft Pro" charset="0"/>
                <a:cs typeface="Sansa Soft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2. </a:t>
            </a:r>
            <a:r>
              <a:rPr lang="pt-BR" sz="2800" dirty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</a:t>
            </a:r>
            <a:r>
              <a:rPr lang="pt-BR" sz="2800" dirty="0" smtClean="0">
                <a:solidFill>
                  <a:srgbClr val="FF5A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nálise</a:t>
            </a:r>
            <a:endParaRPr lang="pt-BR" sz="2800" dirty="0">
              <a:solidFill>
                <a:srgbClr val="FF5A0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0" y="798490"/>
            <a:ext cx="12192000" cy="0"/>
          </a:xfrm>
          <a:prstGeom prst="line">
            <a:avLst/>
          </a:prstGeom>
          <a:ln w="50800">
            <a:solidFill>
              <a:srgbClr val="FF5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mSMvmeG0eMnMdGzVAK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qkez3ZRECrVWgwUWfD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brrdwANkeQ004x9E7Op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ngiykaLU.Jtpdc6N1a6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imjoiw_UCLRQTMCkjvO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bATiD0DQUShbqf5t_Nb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lAVowm2Uaw2qEWjpwk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yLLjfivUiSNxtuIScD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s5N_w.T0Sl1qRkD29k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al7J81WwES6p49xsa5b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g3o4Vcp0GTcRSid2vA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aQos_klUykKlb_WhPfm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vh9.tuikaf5LRbQJuip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D8VPPP5k61sdUrZiV63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kt6AfAfUKBgKxl6mi3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NDja1EN0quP._5kQ5f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5l_u.kGP02Gu5dZYJyk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NPp1X8D0SJ3ZpOPUUa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7ccr3uHEaZRJc5qRxI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ev9C8U8UW6V.mX2m6U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fYYGTZPkOa_aqLOEvz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2JQ2qMfE65nP6340oTe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Q2EivAz0ChvMSlg.xU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yTbVs1ekCGhdQW4Z44m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D7lv94.UmuXGJciYVa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b2CXEcKkyZ0DakuQ59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0bkZJji0ObCB_7pPtk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0kfFqQ40G772T2YPTO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uop3qHY0SABuzNbM25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h3cCur_0WYV0pWogV4.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l0etA420aJN8Wqm_Jau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12010</TotalTime>
  <Words>855</Words>
  <Application>Microsoft Office PowerPoint</Application>
  <PresentationFormat>Widescreen</PresentationFormat>
  <Paragraphs>128</Paragraphs>
  <Slides>18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Calibri</vt:lpstr>
      <vt:lpstr>Lucida Sans</vt:lpstr>
      <vt:lpstr>Sansa Soft Pro</vt:lpstr>
      <vt:lpstr>Times New Roman</vt:lpstr>
      <vt:lpstr>Trebuchet MS</vt:lpstr>
      <vt:lpstr>Wingdings</vt:lpstr>
      <vt:lpstr>Wingdings 3</vt:lpstr>
      <vt:lpstr>Custom Design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Moiceichuka</dc:creator>
  <cp:lastModifiedBy>Ismael Moreira Lopes Sobrinho</cp:lastModifiedBy>
  <cp:revision>224</cp:revision>
  <cp:lastPrinted>2017-10-06T18:15:03Z</cp:lastPrinted>
  <dcterms:created xsi:type="dcterms:W3CDTF">2017-10-06T14:34:54Z</dcterms:created>
  <dcterms:modified xsi:type="dcterms:W3CDTF">2018-12-05T18:00:08Z</dcterms:modified>
</cp:coreProperties>
</file>