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84" r:id="rId2"/>
    <p:sldMasterId id="2147483696" r:id="rId3"/>
    <p:sldMasterId id="2147483708" r:id="rId4"/>
    <p:sldMasterId id="2147483720" r:id="rId5"/>
    <p:sldMasterId id="2147483732" r:id="rId6"/>
    <p:sldMasterId id="2147483744" r:id="rId7"/>
    <p:sldMasterId id="2147483756" r:id="rId8"/>
  </p:sldMasterIdLst>
  <p:notesMasterIdLst>
    <p:notesMasterId r:id="rId52"/>
  </p:notesMasterIdLst>
  <p:sldIdLst>
    <p:sldId id="256" r:id="rId9"/>
    <p:sldId id="314" r:id="rId10"/>
    <p:sldId id="258" r:id="rId11"/>
    <p:sldId id="282" r:id="rId12"/>
    <p:sldId id="318" r:id="rId13"/>
    <p:sldId id="323" r:id="rId14"/>
    <p:sldId id="315" r:id="rId15"/>
    <p:sldId id="319" r:id="rId16"/>
    <p:sldId id="279" r:id="rId17"/>
    <p:sldId id="313" r:id="rId18"/>
    <p:sldId id="288" r:id="rId19"/>
    <p:sldId id="289" r:id="rId20"/>
    <p:sldId id="290" r:id="rId21"/>
    <p:sldId id="291" r:id="rId22"/>
    <p:sldId id="292" r:id="rId23"/>
    <p:sldId id="293" r:id="rId24"/>
    <p:sldId id="294" r:id="rId25"/>
    <p:sldId id="295" r:id="rId26"/>
    <p:sldId id="296" r:id="rId27"/>
    <p:sldId id="297" r:id="rId28"/>
    <p:sldId id="298" r:id="rId29"/>
    <p:sldId id="299" r:id="rId30"/>
    <p:sldId id="300" r:id="rId31"/>
    <p:sldId id="302" r:id="rId32"/>
    <p:sldId id="301" r:id="rId33"/>
    <p:sldId id="303" r:id="rId34"/>
    <p:sldId id="304" r:id="rId35"/>
    <p:sldId id="285" r:id="rId36"/>
    <p:sldId id="263" r:id="rId37"/>
    <p:sldId id="316" r:id="rId38"/>
    <p:sldId id="310" r:id="rId39"/>
    <p:sldId id="311" r:id="rId40"/>
    <p:sldId id="305" r:id="rId41"/>
    <p:sldId id="320" r:id="rId42"/>
    <p:sldId id="312" r:id="rId43"/>
    <p:sldId id="308" r:id="rId44"/>
    <p:sldId id="321" r:id="rId45"/>
    <p:sldId id="309" r:id="rId46"/>
    <p:sldId id="306" r:id="rId47"/>
    <p:sldId id="274" r:id="rId48"/>
    <p:sldId id="322" r:id="rId49"/>
    <p:sldId id="317" r:id="rId50"/>
    <p:sldId id="278" r:id="rId5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831" autoAdjust="0"/>
  </p:normalViewPr>
  <p:slideViewPr>
    <p:cSldViewPr snapToGrid="0" snapToObjects="1">
      <p:cViewPr varScale="1">
        <p:scale>
          <a:sx n="71" d="100"/>
          <a:sy n="71" d="100"/>
        </p:scale>
        <p:origin x="-4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openxmlformats.org/officeDocument/2006/relationships/slide" Target="slides/slide31.xml"/><Relationship Id="rId21" Type="http://schemas.openxmlformats.org/officeDocument/2006/relationships/slide" Target="slides/slide13.xml"/><Relationship Id="rId34" Type="http://schemas.openxmlformats.org/officeDocument/2006/relationships/slide" Target="slides/slide26.xml"/><Relationship Id="rId42" Type="http://schemas.openxmlformats.org/officeDocument/2006/relationships/slide" Target="slides/slide34.xml"/><Relationship Id="rId47" Type="http://schemas.openxmlformats.org/officeDocument/2006/relationships/slide" Target="slides/slide39.xml"/><Relationship Id="rId50" Type="http://schemas.openxmlformats.org/officeDocument/2006/relationships/slide" Target="slides/slide42.xml"/><Relationship Id="rId55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slide" Target="slides/slide30.xml"/><Relationship Id="rId46" Type="http://schemas.openxmlformats.org/officeDocument/2006/relationships/slide" Target="slides/slide3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slide" Target="slides/slide21.xml"/><Relationship Id="rId41" Type="http://schemas.openxmlformats.org/officeDocument/2006/relationships/slide" Target="slides/slide33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slide" Target="slides/slide29.xml"/><Relationship Id="rId40" Type="http://schemas.openxmlformats.org/officeDocument/2006/relationships/slide" Target="slides/slide32.xml"/><Relationship Id="rId45" Type="http://schemas.openxmlformats.org/officeDocument/2006/relationships/slide" Target="slides/slide37.xml"/><Relationship Id="rId53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slide" Target="slides/slide28.xml"/><Relationship Id="rId49" Type="http://schemas.openxmlformats.org/officeDocument/2006/relationships/slide" Target="slides/slide4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4" Type="http://schemas.openxmlformats.org/officeDocument/2006/relationships/slide" Target="slides/slide36.xml"/><Relationship Id="rId52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43" Type="http://schemas.openxmlformats.org/officeDocument/2006/relationships/slide" Target="slides/slide35.xml"/><Relationship Id="rId48" Type="http://schemas.openxmlformats.org/officeDocument/2006/relationships/slide" Target="slides/slide40.xml"/><Relationship Id="rId56" Type="http://schemas.openxmlformats.org/officeDocument/2006/relationships/tableStyles" Target="tableStyles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43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5C6AC25-168A-41DF-A4FE-6F1F016FBC49}" type="datetimeFigureOut">
              <a:rPr lang="pt-BR"/>
              <a:pPr>
                <a:defRPr/>
              </a:pPr>
              <a:t>10/11/2016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A0F9985-9AF2-4D1C-A325-ABC6D0D8986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221846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4915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9E65CAE-94B7-4541-A760-279CF1F1E39C}" type="slidenum">
              <a:rPr lang="pt-BR" altLang="pt-BR"/>
              <a:pPr eaLnBrk="1" hangingPunct="1"/>
              <a:t>1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406816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5632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E3ECE36-DDDE-4D11-8D45-BE1215791388}" type="slidenum">
              <a:rPr lang="pt-BR" altLang="pt-BR"/>
              <a:pPr eaLnBrk="1" hangingPunct="1"/>
              <a:t>14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617604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5734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EBCB280-7E53-4F6C-9554-E4EAA33AAE60}" type="slidenum">
              <a:rPr lang="pt-BR" altLang="pt-BR"/>
              <a:pPr eaLnBrk="1" hangingPunct="1"/>
              <a:t>15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166280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5837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4ABFE85-B6D1-4D2A-A2BE-9D4CC1F12CBC}" type="slidenum">
              <a:rPr lang="pt-BR" altLang="pt-BR"/>
              <a:pPr eaLnBrk="1" hangingPunct="1"/>
              <a:t>16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197123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5939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61ED3CC-FA3D-47C5-B4C5-86B51AF8412A}" type="slidenum">
              <a:rPr lang="pt-BR" altLang="pt-BR"/>
              <a:pPr eaLnBrk="1" hangingPunct="1"/>
              <a:t>17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177057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6042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618DBE0-AF3F-4928-8C27-A1D644C07589}" type="slidenum">
              <a:rPr lang="pt-BR" altLang="pt-BR"/>
              <a:pPr eaLnBrk="1" hangingPunct="1"/>
              <a:t>18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636968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6144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961C6F1-F988-43C6-97A7-54E048D256A3}" type="slidenum">
              <a:rPr lang="pt-BR" altLang="pt-BR"/>
              <a:pPr eaLnBrk="1" hangingPunct="1"/>
              <a:t>19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121485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6246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69BD025-2DC1-426A-A0E6-9582200EFB27}" type="slidenum">
              <a:rPr lang="pt-BR" altLang="pt-BR"/>
              <a:pPr eaLnBrk="1" hangingPunct="1"/>
              <a:t>20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340071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6349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636B1AA-5DDB-4766-959D-A8AA6A6CA44F}" type="slidenum">
              <a:rPr lang="pt-BR" altLang="pt-BR"/>
              <a:pPr eaLnBrk="1" hangingPunct="1"/>
              <a:t>21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3584546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6451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F63CED3-CC63-4F11-A8D5-1B5796F00DE8}" type="slidenum">
              <a:rPr lang="pt-BR" altLang="pt-BR"/>
              <a:pPr eaLnBrk="1" hangingPunct="1"/>
              <a:t>22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5027881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6554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9848E3E-9C55-456F-9305-B041239712BE}" type="slidenum">
              <a:rPr lang="pt-BR" altLang="pt-BR"/>
              <a:pPr eaLnBrk="1" hangingPunct="1"/>
              <a:t>23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541245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5018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67A97B0-D8A4-4482-92FE-AB1A39DCD334}" type="slidenum">
              <a:rPr lang="pt-BR" altLang="pt-BR"/>
              <a:pPr eaLnBrk="1" hangingPunct="1"/>
              <a:t>3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5483793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6656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A600790-9C40-4012-A201-E92037FD420E}" type="slidenum">
              <a:rPr lang="pt-BR" altLang="pt-BR"/>
              <a:pPr eaLnBrk="1" hangingPunct="1"/>
              <a:t>24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68392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6758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F3E3427-25A3-42B6-BF95-783F64DE2A15}" type="slidenum">
              <a:rPr lang="pt-BR" altLang="pt-BR"/>
              <a:pPr eaLnBrk="1" hangingPunct="1"/>
              <a:t>25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8039584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6861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3A00A3F-D2E3-47F6-8675-FA23052C54AA}" type="slidenum">
              <a:rPr lang="pt-BR" altLang="pt-BR"/>
              <a:pPr eaLnBrk="1" hangingPunct="1"/>
              <a:t>26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31779475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6963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04F6A75-EFE9-4AF4-BCF6-6236362FB991}" type="slidenum">
              <a:rPr lang="pt-BR" altLang="pt-BR"/>
              <a:pPr eaLnBrk="1" hangingPunct="1"/>
              <a:t>27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3967780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7066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F1A7D4C-D7A6-4E42-B221-BA922FE587BF}" type="slidenum">
              <a:rPr lang="pt-BR" altLang="pt-BR"/>
              <a:pPr eaLnBrk="1" hangingPunct="1"/>
              <a:t>29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9489570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7168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8711825-F278-4DD6-B315-775A5B0D3F09}" type="slidenum">
              <a:rPr lang="pt-BR" altLang="pt-BR"/>
              <a:pPr eaLnBrk="1" hangingPunct="1"/>
              <a:t>31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5209363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7270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5C0F09C-B1FF-4A00-ACF2-7E88229A7707}" type="slidenum">
              <a:rPr lang="pt-BR" altLang="pt-BR"/>
              <a:pPr eaLnBrk="1" hangingPunct="1"/>
              <a:t>32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2186324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7373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6043C94-AF60-4F7B-8AB3-054E2BAD9634}" type="slidenum">
              <a:rPr lang="pt-BR" altLang="pt-BR"/>
              <a:pPr eaLnBrk="1" hangingPunct="1"/>
              <a:t>36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8282978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7373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6043C94-AF60-4F7B-8AB3-054E2BAD9634}" type="slidenum">
              <a:rPr lang="pt-BR" altLang="pt-BR"/>
              <a:pPr eaLnBrk="1" hangingPunct="1"/>
              <a:t>37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6711758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7475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2ED21CE-BEB7-455E-BF5E-D766537284D7}" type="slidenum">
              <a:rPr lang="pt-BR" altLang="pt-BR"/>
              <a:pPr eaLnBrk="1" hangingPunct="1"/>
              <a:t>38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37342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5120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EF21023-D367-443B-8750-85B9712E96C0}" type="slidenum">
              <a:rPr lang="pt-BR" altLang="pt-BR"/>
              <a:pPr eaLnBrk="1" hangingPunct="1"/>
              <a:t>4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3495536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7578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B0C43B7-7298-4186-8B01-878AFE004D56}" type="slidenum">
              <a:rPr lang="pt-BR" altLang="pt-BR"/>
              <a:pPr eaLnBrk="1" hangingPunct="1"/>
              <a:t>40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2039766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7578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B0C43B7-7298-4186-8B01-878AFE004D56}" type="slidenum">
              <a:rPr lang="pt-BR" altLang="pt-BR"/>
              <a:pPr eaLnBrk="1" hangingPunct="1"/>
              <a:t>41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6847889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7680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9886245-8D20-4CD9-84B6-BB36739AC6DF}" type="slidenum">
              <a:rPr lang="pt-BR" altLang="pt-BR"/>
              <a:pPr eaLnBrk="1" hangingPunct="1"/>
              <a:t>43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380367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5120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EF21023-D367-443B-8750-85B9712E96C0}" type="slidenum">
              <a:rPr lang="pt-BR" altLang="pt-BR"/>
              <a:pPr eaLnBrk="1" hangingPunct="1"/>
              <a:t>5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748876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5120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EF21023-D367-443B-8750-85B9712E96C0}" type="slidenum">
              <a:rPr lang="pt-BR" altLang="pt-BR"/>
              <a:pPr eaLnBrk="1" hangingPunct="1"/>
              <a:t>6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707797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5222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028A9D8-9EF3-41D9-A1E3-A9C9D25ED933}" type="slidenum">
              <a:rPr lang="pt-BR" altLang="pt-BR"/>
              <a:pPr eaLnBrk="1" hangingPunct="1"/>
              <a:t>9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934446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5325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7DDF74B-64B6-4068-B2C9-BF8648F588F7}" type="slidenum">
              <a:rPr lang="pt-BR" altLang="pt-BR"/>
              <a:pPr eaLnBrk="1" hangingPunct="1"/>
              <a:t>11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911481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5427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B5AA67D-7207-436E-A460-B8960FDD8CCC}" type="slidenum">
              <a:rPr lang="pt-BR" altLang="pt-BR"/>
              <a:pPr eaLnBrk="1" hangingPunct="1"/>
              <a:t>12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5899278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altLang="pt-BR" smtClean="0"/>
          </a:p>
        </p:txBody>
      </p:sp>
      <p:sp>
        <p:nvSpPr>
          <p:cNvPr id="5530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0CB12AC-E593-41BE-ACD5-31A0188D1F3D}" type="slidenum">
              <a:rPr lang="pt-BR" altLang="pt-BR"/>
              <a:pPr eaLnBrk="1" hangingPunct="1"/>
              <a:t>13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67105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49C50-299B-4FED-9FDF-353DF3F39EA0}" type="datetimeFigureOut">
              <a:rPr lang="en-US"/>
              <a:pPr>
                <a:defRPr/>
              </a:pPr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169FEE-8C8E-4667-9E18-01663888AFFA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122717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3F6EA-04A1-4C27-B280-A7C3496FCEDF}" type="datetimeFigureOut">
              <a:rPr lang="en-US"/>
              <a:pPr>
                <a:defRPr/>
              </a:pPr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C07B06-5A70-4B07-BD84-11EC115DC4A7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75189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9ED49-B0F5-4141-A2AA-1270D307D2BE}" type="datetimeFigureOut">
              <a:rPr lang="en-US"/>
              <a:pPr>
                <a:defRPr/>
              </a:pPr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A6A20F-C6B4-4F6C-9CAC-8AE62B8373E7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1592012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8885D6-CFCC-4D3C-8B78-C40283AF472B}" type="datetimeFigureOut">
              <a:rPr lang="en-US"/>
              <a:pPr>
                <a:defRPr/>
              </a:pPr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A8E0AC-CE1A-4CAB-9252-83C4B7DD0E13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9624580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/>
          <p:cNvSpPr txBox="1">
            <a:spLocks noChangeArrowheads="1"/>
          </p:cNvSpPr>
          <p:nvPr userDrawn="1"/>
        </p:nvSpPr>
        <p:spPr bwMode="auto">
          <a:xfrm>
            <a:off x="457200" y="6462713"/>
            <a:ext cx="83550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mtClean="0">
                <a:solidFill>
                  <a:schemeClr val="bg1"/>
                </a:solidFill>
                <a:latin typeface="Calibri" pitchFamily="34" charset="0"/>
              </a:rPr>
              <a:t>SRE – Superintendência de Regulação Econômica e Acompanhamento de Mercado</a:t>
            </a:r>
          </a:p>
        </p:txBody>
      </p:sp>
    </p:spTree>
    <p:extLst>
      <p:ext uri="{BB962C8B-B14F-4D97-AF65-F5344CB8AC3E}">
        <p14:creationId xmlns:p14="http://schemas.microsoft.com/office/powerpoint/2010/main" val="1711996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AB499-7EA5-4FB5-AC87-AEE81E63738C}" type="datetimeFigureOut">
              <a:rPr lang="en-US"/>
              <a:pPr>
                <a:defRPr/>
              </a:pPr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34A4DB-1D2B-4026-BE98-03D053415727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939759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B5DDF-B52F-4EDB-9706-45565F50CAFC}" type="datetimeFigureOut">
              <a:rPr lang="en-US"/>
              <a:pPr>
                <a:defRPr/>
              </a:pPr>
              <a:t>11/10/2016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77FBB3-2EF1-4505-9240-DB0C9BB30CCA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5624081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1BC84-2BA8-45AA-A749-10F52DF64002}" type="datetimeFigureOut">
              <a:rPr lang="en-US"/>
              <a:pPr>
                <a:defRPr/>
              </a:pPr>
              <a:t>11/10/2016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D60543-66F8-4FAF-A666-039A02F3258C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8046541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20530-2994-45C2-ADD1-B077F3932D87}" type="datetimeFigureOut">
              <a:rPr lang="en-US"/>
              <a:pPr>
                <a:defRPr/>
              </a:pPr>
              <a:t>11/10/2016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AF2C6F-328F-4BC9-BEEF-B0BD3B4A7DAF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0042904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356BA-C44C-472D-8702-2CD373277CD6}" type="datetimeFigureOut">
              <a:rPr lang="en-US"/>
              <a:pPr>
                <a:defRPr/>
              </a:pPr>
              <a:t>11/10/2016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0D9BC2-1E90-422A-83E0-3E6D972D187E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9430011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B84A1-3775-4D7B-A9CB-D54CC98EA969}" type="datetimeFigureOut">
              <a:rPr lang="en-US"/>
              <a:pPr>
                <a:defRPr/>
              </a:pPr>
              <a:t>11/10/2016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0C2F76-9EE2-4FDC-89F5-DF66E33CF31A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416075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D2A95-33AC-4C07-909E-85B63BC29CDF}" type="datetimeFigureOut">
              <a:rPr lang="en-US"/>
              <a:pPr>
                <a:defRPr/>
              </a:pPr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C14EE6-4032-4B37-B989-8332E748F26F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5868197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x-none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215BE-2E92-4849-B468-7E19D0EC1DD3}" type="datetimeFigureOut">
              <a:rPr lang="en-US"/>
              <a:pPr>
                <a:defRPr/>
              </a:pPr>
              <a:t>11/10/2016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691342-BB7F-4E4B-8301-F8CF7C5A7890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48154648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4F3C03-CE6D-4B72-8D7A-3D7616530DAC}" type="datetimeFigureOut">
              <a:rPr lang="en-US"/>
              <a:pPr>
                <a:defRPr/>
              </a:pPr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F6085F-086B-4771-A13E-54472CECCA9B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40533669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83528-9AE3-457B-81A8-AD7A79ABB4D2}" type="datetimeFigureOut">
              <a:rPr lang="en-US"/>
              <a:pPr>
                <a:defRPr/>
              </a:pPr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D71061-A493-4E66-950C-F5D053D8E389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8243911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FFB45-8F04-4ACF-95AA-907BA604AC2C}" type="datetimeFigureOut">
              <a:rPr lang="en-US"/>
              <a:pPr>
                <a:defRPr/>
              </a:pPr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8B1E9A-6B61-44F1-8FFA-8A7925F51EDB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37912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F6799-3D4F-4775-9532-782352B8F740}" type="datetimeFigureOut">
              <a:rPr lang="en-US"/>
              <a:pPr>
                <a:defRPr/>
              </a:pPr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6D4CE0-605E-4D66-B909-1DFAD820776C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9791554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1A4A8B-A001-45CE-9FD6-61E5591F6C6A}" type="datetimeFigureOut">
              <a:rPr lang="en-US"/>
              <a:pPr>
                <a:defRPr/>
              </a:pPr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2B4547-84CB-423C-95F7-A44726C8B7DE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19073040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2A8F9-C7EE-4FBA-B862-A0D48015766C}" type="datetimeFigureOut">
              <a:rPr lang="en-US"/>
              <a:pPr>
                <a:defRPr/>
              </a:pPr>
              <a:t>11/10/2016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0BD088-C1FF-4010-9B53-7E2EBAE39330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7639159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0234F-5148-4CEF-B087-65C0E975C898}" type="datetimeFigureOut">
              <a:rPr lang="en-US"/>
              <a:pPr>
                <a:defRPr/>
              </a:pPr>
              <a:t>11/10/2016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A05E91-BB27-4234-9FC4-FDD8A3CEA88A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72421663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207EA-F1FA-4E0D-BBCC-9C7C77B9DE28}" type="datetimeFigureOut">
              <a:rPr lang="en-US"/>
              <a:pPr>
                <a:defRPr/>
              </a:pPr>
              <a:t>11/10/2016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7F3BD5-628A-422A-AA19-1FA93E61C386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990492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DBA58-3875-465D-B825-08322FEB6116}" type="datetimeFigureOut">
              <a:rPr lang="en-US"/>
              <a:pPr>
                <a:defRPr/>
              </a:pPr>
              <a:t>11/10/2016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035101-33F4-43D9-944C-156B5239A2FB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752000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463AD-3A87-450B-A94A-EAA4336596E2}" type="datetimeFigureOut">
              <a:rPr lang="en-US"/>
              <a:pPr>
                <a:defRPr/>
              </a:pPr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D6E869-EDBA-461D-BE47-03F709253060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276232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4A988-B114-4BC5-A800-9C996721D8D6}" type="datetimeFigureOut">
              <a:rPr lang="en-US"/>
              <a:pPr>
                <a:defRPr/>
              </a:pPr>
              <a:t>11/10/2016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266A7A-A9C9-4473-82BD-6EA3F905B166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19139582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x-none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14BCB-D92D-453F-8FB5-8E46937450D8}" type="datetimeFigureOut">
              <a:rPr lang="en-US"/>
              <a:pPr>
                <a:defRPr/>
              </a:pPr>
              <a:t>11/10/2016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602455-5B16-4C31-ADCA-95E092067F1E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1210018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5D356-9716-48A8-8391-F26F0C52008C}" type="datetimeFigureOut">
              <a:rPr lang="en-US"/>
              <a:pPr>
                <a:defRPr/>
              </a:pPr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BA819B-642E-4F0E-8B30-E67ACBDD99BC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423717830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0DB7C-5370-4F0E-8831-4DF584E957A0}" type="datetimeFigureOut">
              <a:rPr lang="en-US"/>
              <a:pPr>
                <a:defRPr/>
              </a:pPr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8ED827-2C73-429D-A98C-2CFD19B4008E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29416107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FDF59-106F-4C19-8AE6-B72DD7A676A0}" type="datetimeFigureOut">
              <a:rPr lang="en-US"/>
              <a:pPr>
                <a:defRPr/>
              </a:pPr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6FE9A0-3133-4D96-B939-DF58302B98AD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12745373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CF669-E957-448E-B5B6-E9DB9651779B}" type="datetimeFigureOut">
              <a:rPr lang="en-US"/>
              <a:pPr>
                <a:defRPr/>
              </a:pPr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6195FF-F0E3-4E18-A840-D1241ED809DD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12809307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1A462-37C4-4136-9763-CBC29CF27815}" type="datetimeFigureOut">
              <a:rPr lang="en-US"/>
              <a:pPr>
                <a:defRPr/>
              </a:pPr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60A9F-60FF-4E45-B469-6B7EF7F4ACEA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27966934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2FE30-2DB8-4ACD-B438-6547A435CF33}" type="datetimeFigureOut">
              <a:rPr lang="en-US"/>
              <a:pPr>
                <a:defRPr/>
              </a:pPr>
              <a:t>11/10/2016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6EEF35-1EF5-46F0-9734-4EF07548FE17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02318739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E45BF-4BE6-4552-B714-FAB6086F04EE}" type="datetimeFigureOut">
              <a:rPr lang="en-US"/>
              <a:pPr>
                <a:defRPr/>
              </a:pPr>
              <a:t>11/10/2016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94B5F7-D242-4B65-A383-8FB2833E0D50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63851348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2750F-D0EA-4B68-AE16-FA9B83BC01BD}" type="datetimeFigureOut">
              <a:rPr lang="en-US"/>
              <a:pPr>
                <a:defRPr/>
              </a:pPr>
              <a:t>11/10/2016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9AEFF6-2752-4F6C-9E8A-ADD0AD37940B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4100956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A8012F-68AB-48A8-B37A-CA0472B102AC}" type="datetimeFigureOut">
              <a:rPr lang="en-US"/>
              <a:pPr>
                <a:defRPr/>
              </a:pPr>
              <a:t>11/10/2016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FC2342-20E8-4A86-9860-D8F13A822D19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97153960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67DE0-444A-4959-A0CD-F2AD5E2DF4F3}" type="datetimeFigureOut">
              <a:rPr lang="en-US"/>
              <a:pPr>
                <a:defRPr/>
              </a:pPr>
              <a:t>11/10/2016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1C64E6-A072-4234-A741-09E1C8C3AEBC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02827663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940DC-EDDB-4A21-BD35-7B382D0D8A4A}" type="datetimeFigureOut">
              <a:rPr lang="en-US"/>
              <a:pPr>
                <a:defRPr/>
              </a:pPr>
              <a:t>11/10/2016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981D32-062B-49E6-9022-A02A3478CE22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76765945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x-none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BEAFF-4394-4BB1-B9E0-157BBEE9E1EC}" type="datetimeFigureOut">
              <a:rPr lang="en-US"/>
              <a:pPr>
                <a:defRPr/>
              </a:pPr>
              <a:t>11/10/2016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587394-1FD5-435A-B7A7-DA3B533CFFE2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30820539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5EBFD-9391-4DCC-9577-74036B0D33AC}" type="datetimeFigureOut">
              <a:rPr lang="en-US"/>
              <a:pPr>
                <a:defRPr/>
              </a:pPr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BC9EA2-D58E-4851-A608-54FBD720A532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96437021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35967-E96A-43EE-958C-C3F0384123C7}" type="datetimeFigureOut">
              <a:rPr lang="en-US"/>
              <a:pPr>
                <a:defRPr/>
              </a:pPr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02E4C4-AB37-47B3-918B-DF159E574B5C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08849587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3C288-257B-4805-971F-BC484C51BA5D}" type="datetimeFigureOut">
              <a:rPr lang="en-US"/>
              <a:pPr>
                <a:defRPr/>
              </a:pPr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7360AD-D183-4350-8B1A-B6717CDBDE6B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55987936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923D9B-B65C-4641-9C17-919E5CE7B092}" type="datetimeFigureOut">
              <a:rPr lang="en-US"/>
              <a:pPr>
                <a:defRPr/>
              </a:pPr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4B972A-D0AD-4A50-9CFB-219238E9A909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34385245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9EFA6-9671-4A0B-9B1D-1CAB255C7D3A}" type="datetimeFigureOut">
              <a:rPr lang="en-US"/>
              <a:pPr>
                <a:defRPr/>
              </a:pPr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B6DDB2-F768-4B6D-A77A-6E3FB8717B37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1476670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4781C-DCC2-4A5C-8DF2-F4B8714732DC}" type="datetimeFigureOut">
              <a:rPr lang="en-US"/>
              <a:pPr>
                <a:defRPr/>
              </a:pPr>
              <a:t>11/10/2016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71C14E-AA8D-4794-9AFC-0A7E4DA45E9B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84075628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E0F59-890D-49A9-AD84-BE40A073F201}" type="datetimeFigureOut">
              <a:rPr lang="en-US"/>
              <a:pPr>
                <a:defRPr/>
              </a:pPr>
              <a:t>11/10/2016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F31F9B-8400-415D-928F-4E3980C768DC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4037507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47FA1-7D6F-4347-90D1-C59CD90DED9B}" type="datetimeFigureOut">
              <a:rPr lang="en-US"/>
              <a:pPr>
                <a:defRPr/>
              </a:pPr>
              <a:t>11/10/2016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10AC7B-C383-40ED-90ED-E2C31F64B09C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81683084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3D13D-D361-40B6-9C5C-C502274D5EFD}" type="datetimeFigureOut">
              <a:rPr lang="en-US"/>
              <a:pPr>
                <a:defRPr/>
              </a:pPr>
              <a:t>11/10/2016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5FCAEB-FCEB-4BA6-B16A-0D09BCB91C97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61946329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5A41C-27A9-40AD-BDB7-91DF9FADC6E4}" type="datetimeFigureOut">
              <a:rPr lang="en-US"/>
              <a:pPr>
                <a:defRPr/>
              </a:pPr>
              <a:t>11/10/2016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E0B968-0443-4AF0-8D74-E1685AF4880E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80038170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DE592-E56C-4B08-A325-A94CE3811E2D}" type="datetimeFigureOut">
              <a:rPr lang="en-US"/>
              <a:pPr>
                <a:defRPr/>
              </a:pPr>
              <a:t>11/10/2016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7B6BAA-CCAD-4E50-B90A-2A21553DF0FC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69776452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x-none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57F56-D442-4D3E-8E1A-81D3F2814B8F}" type="datetimeFigureOut">
              <a:rPr lang="en-US"/>
              <a:pPr>
                <a:defRPr/>
              </a:pPr>
              <a:t>11/10/2016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131A64-585C-4367-ADE9-33D468B59A77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94890621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5A3BD-047F-4DEC-9723-4DF01F404203}" type="datetimeFigureOut">
              <a:rPr lang="en-US"/>
              <a:pPr>
                <a:defRPr/>
              </a:pPr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D1B6C9-514E-49A6-BF6F-114A6665FB38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5177329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07DD7-49CC-42E1-94C6-549E103ED73D}" type="datetimeFigureOut">
              <a:rPr lang="en-US"/>
              <a:pPr>
                <a:defRPr/>
              </a:pPr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61CBE4-6AAD-43B9-A5D4-258214AA1A18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63159405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9C9AE-91F3-4765-9E7C-BD13C951B164}" type="datetimeFigureOut">
              <a:rPr lang="en-US"/>
              <a:pPr>
                <a:defRPr/>
              </a:pPr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DFCD5A-4B95-4495-97FC-9FAAED8106F8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42420869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30BF1-0C4D-4FFC-A1DC-51ABE1FCCD07}" type="datetimeFigureOut">
              <a:rPr lang="en-US"/>
              <a:pPr>
                <a:defRPr/>
              </a:pPr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9688AA-6055-4A2E-824E-DEEE51E38540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65749282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177EF-7887-4E7B-9002-969E73E2E0BD}" type="datetimeFigureOut">
              <a:rPr lang="en-US"/>
              <a:pPr>
                <a:defRPr/>
              </a:pPr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D71092-C490-4CC3-9632-F37B0D293389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79429994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F3D19-812D-43E6-BB2C-3A6CB3306FA0}" type="datetimeFigureOut">
              <a:rPr lang="en-US"/>
              <a:pPr>
                <a:defRPr/>
              </a:pPr>
              <a:t>11/10/2016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5B13F4-5AB1-44BA-BB23-C087C8B01905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07147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EBD2D-7607-460C-9ED9-4BD3FA912F5A}" type="datetimeFigureOut">
              <a:rPr lang="en-US"/>
              <a:pPr>
                <a:defRPr/>
              </a:pPr>
              <a:t>11/10/2016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B922FC-CFB1-495C-BE53-3E83D4D9B327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04558251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4B507-EEDF-4697-BB16-1132DF69440B}" type="datetimeFigureOut">
              <a:rPr lang="en-US"/>
              <a:pPr>
                <a:defRPr/>
              </a:pPr>
              <a:t>11/10/2016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6775DF-BAD9-422D-B788-69154755B56D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11355002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532A0-B16A-4051-BCE2-766B30EFF7D3}" type="datetimeFigureOut">
              <a:rPr lang="en-US"/>
              <a:pPr>
                <a:defRPr/>
              </a:pPr>
              <a:t>11/10/2016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19AD1D-7B29-4639-9041-F5D428E53857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07550693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7C18F-2CE7-4A07-8B50-9230806807BA}" type="datetimeFigureOut">
              <a:rPr lang="en-US"/>
              <a:pPr>
                <a:defRPr/>
              </a:pPr>
              <a:t>11/10/2016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B41EF0-5809-4440-AEC8-749DFFCE5AA0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61077845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732836-8A7F-4904-BB88-24BD8B6BB545}" type="datetimeFigureOut">
              <a:rPr lang="en-US"/>
              <a:pPr>
                <a:defRPr/>
              </a:pPr>
              <a:t>11/10/2016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9F9DE6-5455-4CAE-9C11-A8C51070F008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72505389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x-none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2B095-37B8-4A77-B3C1-65A7974C8DAF}" type="datetimeFigureOut">
              <a:rPr lang="en-US"/>
              <a:pPr>
                <a:defRPr/>
              </a:pPr>
              <a:t>11/10/2016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E7BE69-1423-4588-9AF6-0200D7E77211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33057986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F4F34B-C28A-483E-8DC9-138D14B98421}" type="datetimeFigureOut">
              <a:rPr lang="en-US"/>
              <a:pPr>
                <a:defRPr/>
              </a:pPr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41BB6F-5353-4B92-836E-579CC2621F48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58811760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FA110-9214-4506-A95C-B342DD7D6F97}" type="datetimeFigureOut">
              <a:rPr lang="en-US"/>
              <a:pPr>
                <a:defRPr/>
              </a:pPr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D69FC8-B727-4B97-8BFC-F750C65D240B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61717583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554A4-7041-4500-84D4-E9752AFE1ACB}" type="datetimeFigureOut">
              <a:rPr lang="en-US"/>
              <a:pPr>
                <a:defRPr/>
              </a:pPr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88053F-BA12-4C38-8CAA-E86D238A4818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461397982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AE3C3-6B12-4502-8082-8F773DCD0FBB}" type="datetimeFigureOut">
              <a:rPr lang="en-US"/>
              <a:pPr>
                <a:defRPr/>
              </a:pPr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D127B4-6F6F-4E55-8F2D-97C89095D8BB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11950387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5E026-AE1D-4CB4-AA24-1FCDC64C0D19}" type="datetimeFigureOut">
              <a:rPr lang="en-US"/>
              <a:pPr>
                <a:defRPr/>
              </a:pPr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FB3B6C-8004-4BC2-9528-BF5F8A385834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470638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7EF14-B1D9-425A-A271-67029B22032F}" type="datetimeFigureOut">
              <a:rPr lang="en-US"/>
              <a:pPr>
                <a:defRPr/>
              </a:pPr>
              <a:t>11/10/2016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B55D67-694A-4DCC-A51B-ED1827559B0B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578805098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87A1A8-7F3D-4E0B-AC0D-586E5F59060C}" type="datetimeFigureOut">
              <a:rPr lang="en-US"/>
              <a:pPr>
                <a:defRPr/>
              </a:pPr>
              <a:t>11/10/2016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69037F-2D9F-4F20-9302-D8BDE0F6B1C9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77225444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FAFFE-4EA6-40F1-82CD-692272DA798E}" type="datetimeFigureOut">
              <a:rPr lang="en-US"/>
              <a:pPr>
                <a:defRPr/>
              </a:pPr>
              <a:t>11/10/2016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46674D-FD80-47BC-83B4-688815FA3318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402964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BB085-DA6A-49C0-9BBB-15BC9214D7C3}" type="datetimeFigureOut">
              <a:rPr lang="en-US"/>
              <a:pPr>
                <a:defRPr/>
              </a:pPr>
              <a:t>11/10/2016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950892-08D0-4DCB-A33E-7D12C8225EF8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081899581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4C698-4313-42D1-84C3-E38E713F4F59}" type="datetimeFigureOut">
              <a:rPr lang="en-US"/>
              <a:pPr>
                <a:defRPr/>
              </a:pPr>
              <a:t>11/10/2016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FEFBC7-6CE2-4E6C-8E0B-8C852B8ECA93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703271208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FCB0C-5EB8-45F7-A1B4-E260F349B407}" type="datetimeFigureOut">
              <a:rPr lang="en-US"/>
              <a:pPr>
                <a:defRPr/>
              </a:pPr>
              <a:t>11/10/2016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CA9DFE-16DC-42DD-AEDE-984AF8547D9F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452107447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x-none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B1A55-ED6B-4305-AEA3-CF036028C2AF}" type="datetimeFigureOut">
              <a:rPr lang="en-US"/>
              <a:pPr>
                <a:defRPr/>
              </a:pPr>
              <a:t>11/10/2016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0340B8-DBEE-49F7-9F46-08EA06BDAFAF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169268681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9B542-2134-4621-8923-9E6B958A38A3}" type="datetimeFigureOut">
              <a:rPr lang="en-US"/>
              <a:pPr>
                <a:defRPr/>
              </a:pPr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504CBA-2022-4023-8296-F0E3F039A093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96972388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2D077-B93B-491A-ABD0-FCDB496B59AB}" type="datetimeFigureOut">
              <a:rPr lang="en-US"/>
              <a:pPr>
                <a:defRPr/>
              </a:pPr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A553A4-939E-4ED0-BED9-2990429D4A8F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3953287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530ED-80AB-4EE4-99E8-7119CC9F0425}" type="datetimeFigureOut">
              <a:rPr lang="en-US"/>
              <a:pPr>
                <a:defRPr/>
              </a:pPr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83599B-5B13-420D-92B4-FF1CA41186AF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249198926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4796C-1C46-4A25-9680-4C955937E9CA}" type="datetimeFigureOut">
              <a:rPr lang="en-US"/>
              <a:pPr>
                <a:defRPr/>
              </a:pPr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9D4A7E-0FC6-4D81-B5E2-A557885BAAB9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996959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DCFC4-43F5-46F7-B55B-4ED28704FB22}" type="datetimeFigureOut">
              <a:rPr lang="en-US"/>
              <a:pPr>
                <a:defRPr/>
              </a:pPr>
              <a:t>11/10/2016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E7958A-8DE0-4E58-80C6-8622D284DC78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44197180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5420A-EE0F-42F1-A308-41E7720793C7}" type="datetimeFigureOut">
              <a:rPr lang="en-US"/>
              <a:pPr>
                <a:defRPr/>
              </a:pPr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F6BEB5-0EE6-4428-AD4B-E6E59292B34D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456425335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B142B3-9A26-4AED-A882-08A388CEAFAC}" type="datetimeFigureOut">
              <a:rPr lang="en-US"/>
              <a:pPr>
                <a:defRPr/>
              </a:pPr>
              <a:t>11/10/2016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092797-ECDD-40C0-A734-4F3667C82188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89519982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BA745-041A-4610-A514-5DC2A88436FD}" type="datetimeFigureOut">
              <a:rPr lang="en-US"/>
              <a:pPr>
                <a:defRPr/>
              </a:pPr>
              <a:t>11/10/2016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7AEFAF-A025-4900-8130-2863DD89B0DD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874982217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BBBD2-06CB-4B91-BF82-FAA4AF52D4F4}" type="datetimeFigureOut">
              <a:rPr lang="en-US"/>
              <a:pPr>
                <a:defRPr/>
              </a:pPr>
              <a:t>11/10/2016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2781B3-DCDB-48DB-8121-E28F65808188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271616995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AD2E9-9287-459F-898F-D3C406BC30AD}" type="datetimeFigureOut">
              <a:rPr lang="en-US"/>
              <a:pPr>
                <a:defRPr/>
              </a:pPr>
              <a:t>11/10/2016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28DB06-60EB-4B70-A7C9-5510A9AC388F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4015310607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85C59-BF83-405E-A4DE-022A512C6EC0}" type="datetimeFigureOut">
              <a:rPr lang="en-US"/>
              <a:pPr>
                <a:defRPr/>
              </a:pPr>
              <a:t>11/10/2016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ECEACF-C02E-485E-81E1-8F3A1BB997E5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10215226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x-none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2B452-3453-44FC-9E2E-0A5D685422D4}" type="datetimeFigureOut">
              <a:rPr lang="en-US"/>
              <a:pPr>
                <a:defRPr/>
              </a:pPr>
              <a:t>11/10/2016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82F0D4-FFE8-4E65-946E-CDB51F62A1C2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3851979607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A9A28-5239-493B-A773-058D0D514491}" type="datetimeFigureOut">
              <a:rPr lang="en-US"/>
              <a:pPr>
                <a:defRPr/>
              </a:pPr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F436B2-5D87-4D17-8EAB-7D0593B38648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10474458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1B064-F0A0-44B7-B79C-4277C246EB67}" type="datetimeFigureOut">
              <a:rPr lang="en-US"/>
              <a:pPr>
                <a:defRPr/>
              </a:pPr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38324C-653E-445A-B30D-ABB3F372ECB5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983335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x-none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9CD9D-3D53-4320-901A-02F57DC0D220}" type="datetimeFigureOut">
              <a:rPr lang="en-US"/>
              <a:pPr>
                <a:defRPr/>
              </a:pPr>
              <a:t>11/10/2016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D7D0BC-8D03-4D3A-9FAA-25A27864FA4E}" type="slidenum">
              <a:rPr lang="en-US" altLang="pt-BR"/>
              <a:pPr/>
              <a:t>‹nº›</a:t>
            </a:fld>
            <a:endParaRPr lang="en-US" altLang="pt-BR"/>
          </a:p>
        </p:txBody>
      </p:sp>
    </p:spTree>
    <p:extLst>
      <p:ext uri="{BB962C8B-B14F-4D97-AF65-F5344CB8AC3E}">
        <p14:creationId xmlns:p14="http://schemas.microsoft.com/office/powerpoint/2010/main" val="2874283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Click to edit Master title style</a:t>
            </a:r>
            <a:endParaRPr lang="en-US" altLang="pt-BR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Click to edit Master text styles</a:t>
            </a:r>
          </a:p>
          <a:p>
            <a:pPr lvl="1"/>
            <a:r>
              <a:rPr lang="pt-BR" altLang="pt-BR" smtClean="0"/>
              <a:t>Second level</a:t>
            </a:r>
          </a:p>
          <a:p>
            <a:pPr lvl="2"/>
            <a:r>
              <a:rPr lang="pt-BR" altLang="pt-BR" smtClean="0"/>
              <a:t>Third level</a:t>
            </a:r>
          </a:p>
          <a:p>
            <a:pPr lvl="3"/>
            <a:r>
              <a:rPr lang="pt-BR" altLang="pt-BR" smtClean="0"/>
              <a:t>Fourth level</a:t>
            </a:r>
          </a:p>
          <a:p>
            <a:pPr lvl="4"/>
            <a:r>
              <a:rPr lang="pt-BR" altLang="pt-BR" smtClean="0"/>
              <a:t>Fifth level</a:t>
            </a:r>
            <a:endParaRPr lang="en-US" altLang="pt-B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AE34496-8571-4989-A3D3-48C41F43D759}" type="datetimeFigureOut">
              <a:rPr lang="en-US"/>
              <a:pPr>
                <a:defRPr/>
              </a:pPr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9752FD96-DB7C-435E-AD89-1B8A5134A8A1}" type="slidenum">
              <a:rPr lang="en-US" altLang="pt-BR"/>
              <a:pPr/>
              <a:t>‹nº›</a:t>
            </a:fld>
            <a:endParaRPr lang="en-US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80" r:id="rId1"/>
    <p:sldLayoutId id="2147484381" r:id="rId2"/>
    <p:sldLayoutId id="2147484382" r:id="rId3"/>
    <p:sldLayoutId id="2147484383" r:id="rId4"/>
    <p:sldLayoutId id="2147484384" r:id="rId5"/>
    <p:sldLayoutId id="2147484385" r:id="rId6"/>
    <p:sldLayoutId id="2147484386" r:id="rId7"/>
    <p:sldLayoutId id="2147484387" r:id="rId8"/>
    <p:sldLayoutId id="2147484388" r:id="rId9"/>
    <p:sldLayoutId id="2147484389" r:id="rId10"/>
    <p:sldLayoutId id="2147484390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Click to edit Master title style</a:t>
            </a:r>
            <a:endParaRPr lang="en-US" altLang="pt-BR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Click to edit Master text styles</a:t>
            </a:r>
          </a:p>
          <a:p>
            <a:pPr lvl="1"/>
            <a:r>
              <a:rPr lang="pt-BR" altLang="pt-BR" smtClean="0"/>
              <a:t>Second level</a:t>
            </a:r>
          </a:p>
          <a:p>
            <a:pPr lvl="2"/>
            <a:r>
              <a:rPr lang="pt-BR" altLang="pt-BR" smtClean="0"/>
              <a:t>Third level</a:t>
            </a:r>
          </a:p>
          <a:p>
            <a:pPr lvl="3"/>
            <a:r>
              <a:rPr lang="pt-BR" altLang="pt-BR" smtClean="0"/>
              <a:t>Fourth level</a:t>
            </a:r>
          </a:p>
          <a:p>
            <a:pPr lvl="4"/>
            <a:r>
              <a:rPr lang="pt-BR" altLang="pt-BR" smtClean="0"/>
              <a:t>Fifth level</a:t>
            </a:r>
            <a:endParaRPr lang="en-US" altLang="pt-B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1F9C3B1-B6A0-4448-BFAC-7D38BB7AC5AE}" type="datetimeFigureOut">
              <a:rPr lang="en-US"/>
              <a:pPr>
                <a:defRPr/>
              </a:pPr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D9E0B444-D488-4C49-B318-54AF53AB60DA}" type="slidenum">
              <a:rPr lang="en-US" altLang="pt-BR"/>
              <a:pPr/>
              <a:t>‹nº›</a:t>
            </a:fld>
            <a:endParaRPr lang="en-US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1" r:id="rId1"/>
    <p:sldLayoutId id="2147484467" r:id="rId2"/>
    <p:sldLayoutId id="2147484392" r:id="rId3"/>
    <p:sldLayoutId id="2147484393" r:id="rId4"/>
    <p:sldLayoutId id="2147484394" r:id="rId5"/>
    <p:sldLayoutId id="2147484395" r:id="rId6"/>
    <p:sldLayoutId id="2147484396" r:id="rId7"/>
    <p:sldLayoutId id="2147484397" r:id="rId8"/>
    <p:sldLayoutId id="2147484398" r:id="rId9"/>
    <p:sldLayoutId id="2147484399" r:id="rId10"/>
    <p:sldLayoutId id="2147484400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Click to edit Master title style</a:t>
            </a:r>
            <a:endParaRPr lang="en-US" altLang="pt-BR" smtClean="0"/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Click to edit Master text styles</a:t>
            </a:r>
          </a:p>
          <a:p>
            <a:pPr lvl="1"/>
            <a:r>
              <a:rPr lang="pt-BR" altLang="pt-BR" smtClean="0"/>
              <a:t>Second level</a:t>
            </a:r>
          </a:p>
          <a:p>
            <a:pPr lvl="2"/>
            <a:r>
              <a:rPr lang="pt-BR" altLang="pt-BR" smtClean="0"/>
              <a:t>Third level</a:t>
            </a:r>
          </a:p>
          <a:p>
            <a:pPr lvl="3"/>
            <a:r>
              <a:rPr lang="pt-BR" altLang="pt-BR" smtClean="0"/>
              <a:t>Fourth level</a:t>
            </a:r>
          </a:p>
          <a:p>
            <a:pPr lvl="4"/>
            <a:r>
              <a:rPr lang="pt-BR" altLang="pt-BR" smtClean="0"/>
              <a:t>Fifth level</a:t>
            </a:r>
            <a:endParaRPr lang="en-US" altLang="pt-B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C3BECB1-2FDD-460D-8726-456B8289ADDD}" type="datetimeFigureOut">
              <a:rPr lang="en-US"/>
              <a:pPr>
                <a:defRPr/>
              </a:pPr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EA615B4A-B670-430A-8098-92A20B59A03B}" type="slidenum">
              <a:rPr lang="en-US" altLang="pt-BR"/>
              <a:pPr/>
              <a:t>‹nº›</a:t>
            </a:fld>
            <a:endParaRPr lang="en-US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1" r:id="rId1"/>
    <p:sldLayoutId id="2147484402" r:id="rId2"/>
    <p:sldLayoutId id="2147484403" r:id="rId3"/>
    <p:sldLayoutId id="2147484404" r:id="rId4"/>
    <p:sldLayoutId id="2147484405" r:id="rId5"/>
    <p:sldLayoutId id="2147484406" r:id="rId6"/>
    <p:sldLayoutId id="2147484407" r:id="rId7"/>
    <p:sldLayoutId id="2147484408" r:id="rId8"/>
    <p:sldLayoutId id="2147484409" r:id="rId9"/>
    <p:sldLayoutId id="2147484410" r:id="rId10"/>
    <p:sldLayoutId id="214748441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Click to edit Master title style</a:t>
            </a:r>
            <a:endParaRPr lang="en-US" altLang="pt-BR" smtClean="0"/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Click to edit Master text styles</a:t>
            </a:r>
          </a:p>
          <a:p>
            <a:pPr lvl="1"/>
            <a:r>
              <a:rPr lang="pt-BR" altLang="pt-BR" smtClean="0"/>
              <a:t>Second level</a:t>
            </a:r>
          </a:p>
          <a:p>
            <a:pPr lvl="2"/>
            <a:r>
              <a:rPr lang="pt-BR" altLang="pt-BR" smtClean="0"/>
              <a:t>Third level</a:t>
            </a:r>
          </a:p>
          <a:p>
            <a:pPr lvl="3"/>
            <a:r>
              <a:rPr lang="pt-BR" altLang="pt-BR" smtClean="0"/>
              <a:t>Fourth level</a:t>
            </a:r>
          </a:p>
          <a:p>
            <a:pPr lvl="4"/>
            <a:r>
              <a:rPr lang="pt-BR" altLang="pt-BR" smtClean="0"/>
              <a:t>Fifth level</a:t>
            </a:r>
            <a:endParaRPr lang="en-US" altLang="pt-B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45508A7-9C84-421E-808F-643B9306A2B5}" type="datetimeFigureOut">
              <a:rPr lang="en-US"/>
              <a:pPr>
                <a:defRPr/>
              </a:pPr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72DEA687-EC7E-4F8B-BCB8-117C53CABDE1}" type="slidenum">
              <a:rPr lang="en-US" altLang="pt-BR"/>
              <a:pPr/>
              <a:t>‹nº›</a:t>
            </a:fld>
            <a:endParaRPr lang="en-US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12" r:id="rId1"/>
    <p:sldLayoutId id="2147484413" r:id="rId2"/>
    <p:sldLayoutId id="2147484414" r:id="rId3"/>
    <p:sldLayoutId id="2147484415" r:id="rId4"/>
    <p:sldLayoutId id="2147484416" r:id="rId5"/>
    <p:sldLayoutId id="2147484417" r:id="rId6"/>
    <p:sldLayoutId id="2147484418" r:id="rId7"/>
    <p:sldLayoutId id="2147484419" r:id="rId8"/>
    <p:sldLayoutId id="2147484420" r:id="rId9"/>
    <p:sldLayoutId id="2147484421" r:id="rId10"/>
    <p:sldLayoutId id="2147484422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Click to edit Master title style</a:t>
            </a:r>
            <a:endParaRPr lang="en-US" altLang="pt-BR" smtClean="0"/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Click to edit Master text styles</a:t>
            </a:r>
          </a:p>
          <a:p>
            <a:pPr lvl="1"/>
            <a:r>
              <a:rPr lang="pt-BR" altLang="pt-BR" smtClean="0"/>
              <a:t>Second level</a:t>
            </a:r>
          </a:p>
          <a:p>
            <a:pPr lvl="2"/>
            <a:r>
              <a:rPr lang="pt-BR" altLang="pt-BR" smtClean="0"/>
              <a:t>Third level</a:t>
            </a:r>
          </a:p>
          <a:p>
            <a:pPr lvl="3"/>
            <a:r>
              <a:rPr lang="pt-BR" altLang="pt-BR" smtClean="0"/>
              <a:t>Fourth level</a:t>
            </a:r>
          </a:p>
          <a:p>
            <a:pPr lvl="4"/>
            <a:r>
              <a:rPr lang="pt-BR" altLang="pt-BR" smtClean="0"/>
              <a:t>Fifth level</a:t>
            </a:r>
            <a:endParaRPr lang="en-US" altLang="pt-B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CD076C6-69A5-4A52-910E-12C1341B92A9}" type="datetimeFigureOut">
              <a:rPr lang="en-US"/>
              <a:pPr>
                <a:defRPr/>
              </a:pPr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628CAE05-40EA-42F1-A165-7C92A1FE8024}" type="slidenum">
              <a:rPr lang="en-US" altLang="pt-BR"/>
              <a:pPr/>
              <a:t>‹nº›</a:t>
            </a:fld>
            <a:endParaRPr lang="en-US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23" r:id="rId1"/>
    <p:sldLayoutId id="2147484424" r:id="rId2"/>
    <p:sldLayoutId id="2147484425" r:id="rId3"/>
    <p:sldLayoutId id="2147484426" r:id="rId4"/>
    <p:sldLayoutId id="2147484427" r:id="rId5"/>
    <p:sldLayoutId id="2147484428" r:id="rId6"/>
    <p:sldLayoutId id="2147484429" r:id="rId7"/>
    <p:sldLayoutId id="2147484430" r:id="rId8"/>
    <p:sldLayoutId id="2147484431" r:id="rId9"/>
    <p:sldLayoutId id="2147484432" r:id="rId10"/>
    <p:sldLayoutId id="2147484433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Click to edit Master title style</a:t>
            </a:r>
            <a:endParaRPr lang="en-US" altLang="pt-BR" smtClean="0"/>
          </a:p>
        </p:txBody>
      </p:sp>
      <p:sp>
        <p:nvSpPr>
          <p:cNvPr id="61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Click to edit Master text styles</a:t>
            </a:r>
          </a:p>
          <a:p>
            <a:pPr lvl="1"/>
            <a:r>
              <a:rPr lang="pt-BR" altLang="pt-BR" smtClean="0"/>
              <a:t>Second level</a:t>
            </a:r>
          </a:p>
          <a:p>
            <a:pPr lvl="2"/>
            <a:r>
              <a:rPr lang="pt-BR" altLang="pt-BR" smtClean="0"/>
              <a:t>Third level</a:t>
            </a:r>
          </a:p>
          <a:p>
            <a:pPr lvl="3"/>
            <a:r>
              <a:rPr lang="pt-BR" altLang="pt-BR" smtClean="0"/>
              <a:t>Fourth level</a:t>
            </a:r>
          </a:p>
          <a:p>
            <a:pPr lvl="4"/>
            <a:r>
              <a:rPr lang="pt-BR" altLang="pt-BR" smtClean="0"/>
              <a:t>Fifth level</a:t>
            </a:r>
            <a:endParaRPr lang="en-US" altLang="pt-B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B4BC03C-1899-400F-829A-555AD18369F5}" type="datetimeFigureOut">
              <a:rPr lang="en-US"/>
              <a:pPr>
                <a:defRPr/>
              </a:pPr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7211CA1E-6784-4E0C-B1A4-1C0DB6837E61}" type="slidenum">
              <a:rPr lang="en-US" altLang="pt-BR"/>
              <a:pPr/>
              <a:t>‹nº›</a:t>
            </a:fld>
            <a:endParaRPr lang="en-US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34" r:id="rId1"/>
    <p:sldLayoutId id="2147484435" r:id="rId2"/>
    <p:sldLayoutId id="2147484436" r:id="rId3"/>
    <p:sldLayoutId id="2147484437" r:id="rId4"/>
    <p:sldLayoutId id="2147484438" r:id="rId5"/>
    <p:sldLayoutId id="2147484439" r:id="rId6"/>
    <p:sldLayoutId id="2147484440" r:id="rId7"/>
    <p:sldLayoutId id="2147484441" r:id="rId8"/>
    <p:sldLayoutId id="2147484442" r:id="rId9"/>
    <p:sldLayoutId id="2147484443" r:id="rId10"/>
    <p:sldLayoutId id="2147484444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Click to edit Master title style</a:t>
            </a:r>
            <a:endParaRPr lang="en-US" altLang="pt-BR" smtClean="0"/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Click to edit Master text styles</a:t>
            </a:r>
          </a:p>
          <a:p>
            <a:pPr lvl="1"/>
            <a:r>
              <a:rPr lang="pt-BR" altLang="pt-BR" smtClean="0"/>
              <a:t>Second level</a:t>
            </a:r>
          </a:p>
          <a:p>
            <a:pPr lvl="2"/>
            <a:r>
              <a:rPr lang="pt-BR" altLang="pt-BR" smtClean="0"/>
              <a:t>Third level</a:t>
            </a:r>
          </a:p>
          <a:p>
            <a:pPr lvl="3"/>
            <a:r>
              <a:rPr lang="pt-BR" altLang="pt-BR" smtClean="0"/>
              <a:t>Fourth level</a:t>
            </a:r>
          </a:p>
          <a:p>
            <a:pPr lvl="4"/>
            <a:r>
              <a:rPr lang="pt-BR" altLang="pt-BR" smtClean="0"/>
              <a:t>Fifth level</a:t>
            </a:r>
            <a:endParaRPr lang="en-US" altLang="pt-B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9B4BF6D-2CB4-4576-A735-98C5F1027C63}" type="datetimeFigureOut">
              <a:rPr lang="en-US"/>
              <a:pPr>
                <a:defRPr/>
              </a:pPr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778F69FA-6645-4A7C-95A9-0172D9EFD719}" type="slidenum">
              <a:rPr lang="en-US" altLang="pt-BR"/>
              <a:pPr/>
              <a:t>‹nº›</a:t>
            </a:fld>
            <a:endParaRPr lang="en-US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45" r:id="rId1"/>
    <p:sldLayoutId id="2147484446" r:id="rId2"/>
    <p:sldLayoutId id="2147484447" r:id="rId3"/>
    <p:sldLayoutId id="2147484448" r:id="rId4"/>
    <p:sldLayoutId id="2147484449" r:id="rId5"/>
    <p:sldLayoutId id="2147484450" r:id="rId6"/>
    <p:sldLayoutId id="2147484451" r:id="rId7"/>
    <p:sldLayoutId id="2147484452" r:id="rId8"/>
    <p:sldLayoutId id="2147484453" r:id="rId9"/>
    <p:sldLayoutId id="2147484454" r:id="rId10"/>
    <p:sldLayoutId id="2147484455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Click to edit Master title style</a:t>
            </a:r>
            <a:endParaRPr lang="en-US" altLang="pt-BR" smtClean="0"/>
          </a:p>
        </p:txBody>
      </p:sp>
      <p:sp>
        <p:nvSpPr>
          <p:cNvPr id="819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Click to edit Master text styles</a:t>
            </a:r>
          </a:p>
          <a:p>
            <a:pPr lvl="1"/>
            <a:r>
              <a:rPr lang="pt-BR" altLang="pt-BR" smtClean="0"/>
              <a:t>Second level</a:t>
            </a:r>
          </a:p>
          <a:p>
            <a:pPr lvl="2"/>
            <a:r>
              <a:rPr lang="pt-BR" altLang="pt-BR" smtClean="0"/>
              <a:t>Third level</a:t>
            </a:r>
          </a:p>
          <a:p>
            <a:pPr lvl="3"/>
            <a:r>
              <a:rPr lang="pt-BR" altLang="pt-BR" smtClean="0"/>
              <a:t>Fourth level</a:t>
            </a:r>
          </a:p>
          <a:p>
            <a:pPr lvl="4"/>
            <a:r>
              <a:rPr lang="pt-BR" altLang="pt-BR" smtClean="0"/>
              <a:t>Fifth level</a:t>
            </a:r>
            <a:endParaRPr lang="en-US" altLang="pt-B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563F24C-81AE-4BD7-BC34-2C20FB1EDBEA}" type="datetimeFigureOut">
              <a:rPr lang="en-US"/>
              <a:pPr>
                <a:defRPr/>
              </a:pPr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948F2AE9-1B1D-44F4-A0B0-D7294677393F}" type="slidenum">
              <a:rPr lang="en-US" altLang="pt-BR"/>
              <a:pPr/>
              <a:t>‹nº›</a:t>
            </a:fld>
            <a:endParaRPr lang="en-US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56" r:id="rId1"/>
    <p:sldLayoutId id="2147484457" r:id="rId2"/>
    <p:sldLayoutId id="2147484458" r:id="rId3"/>
    <p:sldLayoutId id="2147484459" r:id="rId4"/>
    <p:sldLayoutId id="2147484460" r:id="rId5"/>
    <p:sldLayoutId id="2147484461" r:id="rId6"/>
    <p:sldLayoutId id="2147484462" r:id="rId7"/>
    <p:sldLayoutId id="2147484463" r:id="rId8"/>
    <p:sldLayoutId id="2147484464" r:id="rId9"/>
    <p:sldLayoutId id="2147484465" r:id="rId10"/>
    <p:sldLayoutId id="2147484466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mailto:bav.gope@anac.gov.br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bav.gope@anac.gov.br" TargetMode="Externa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>
          <a:xfrm>
            <a:off x="685800" y="1794249"/>
            <a:ext cx="7772400" cy="1470025"/>
          </a:xfrm>
        </p:spPr>
        <p:txBody>
          <a:bodyPr/>
          <a:lstStyle/>
          <a:p>
            <a:pPr eaLnBrk="1" hangingPunct="1"/>
            <a:r>
              <a:rPr lang="pt-BR" altLang="pt-BR" sz="3200" dirty="0" smtClean="0"/>
              <a:t>IV </a:t>
            </a:r>
            <a:r>
              <a:rPr lang="pt-BR" altLang="pt-BR" sz="3200" dirty="0" smtClean="0"/>
              <a:t>Semana de Qualidade da Informação do Transporte Aéreo</a:t>
            </a:r>
          </a:p>
        </p:txBody>
      </p:sp>
      <p:sp>
        <p:nvSpPr>
          <p:cNvPr id="10243" name="Subtitle 2"/>
          <p:cNvSpPr>
            <a:spLocks noGrp="1"/>
          </p:cNvSpPr>
          <p:nvPr>
            <p:ph type="subTitle" idx="1"/>
          </p:nvPr>
        </p:nvSpPr>
        <p:spPr>
          <a:xfrm>
            <a:off x="685800" y="3234018"/>
            <a:ext cx="8205788" cy="2941638"/>
          </a:xfrm>
        </p:spPr>
        <p:txBody>
          <a:bodyPr/>
          <a:lstStyle/>
          <a:p>
            <a:pPr algn="l" eaLnBrk="1" hangingPunct="1"/>
            <a:r>
              <a:rPr lang="pt-BR" altLang="pt-BR" sz="2400" b="1" i="1" dirty="0" smtClean="0">
                <a:solidFill>
                  <a:schemeClr val="tx1"/>
                </a:solidFill>
              </a:rPr>
              <a:t>BAV –  Boletim de Alteração de Voos</a:t>
            </a:r>
          </a:p>
          <a:p>
            <a:pPr algn="l" eaLnBrk="1" hangingPunct="1"/>
            <a:endParaRPr lang="pt-BR" altLang="pt-BR" sz="1600" b="1" i="1" dirty="0" smtClean="0">
              <a:solidFill>
                <a:schemeClr val="tx1"/>
              </a:solidFill>
            </a:endParaRPr>
          </a:p>
          <a:p>
            <a:pPr algn="l" eaLnBrk="1" hangingPunct="1"/>
            <a:r>
              <a:rPr lang="pt-BR" altLang="pt-BR" sz="2000" b="1" dirty="0" smtClean="0">
                <a:solidFill>
                  <a:schemeClr val="tx1"/>
                </a:solidFill>
              </a:rPr>
              <a:t>Superintendência de Acompanhamento de Serviços Aéreos - SAS</a:t>
            </a:r>
          </a:p>
          <a:p>
            <a:pPr algn="l" eaLnBrk="1" hangingPunct="1"/>
            <a:endParaRPr lang="pt-BR" altLang="pt-BR" sz="1600" b="1" i="1" dirty="0" smtClean="0">
              <a:solidFill>
                <a:schemeClr val="tx1"/>
              </a:solidFill>
            </a:endParaRPr>
          </a:p>
          <a:p>
            <a:pPr algn="l" eaLnBrk="1" hangingPunct="1"/>
            <a:r>
              <a:rPr lang="pt-BR" altLang="pt-BR" sz="1600" b="1" i="1" dirty="0" smtClean="0">
                <a:solidFill>
                  <a:schemeClr val="tx1"/>
                </a:solidFill>
              </a:rPr>
              <a:t>Alan </a:t>
            </a:r>
            <a:r>
              <a:rPr lang="pt-BR" altLang="pt-BR" sz="1600" b="1" i="1" dirty="0" err="1">
                <a:solidFill>
                  <a:schemeClr val="tx1"/>
                </a:solidFill>
              </a:rPr>
              <a:t>Klaubert</a:t>
            </a:r>
            <a:r>
              <a:rPr lang="pt-BR" altLang="pt-BR" sz="1600" b="1" i="1" dirty="0">
                <a:solidFill>
                  <a:schemeClr val="tx1"/>
                </a:solidFill>
              </a:rPr>
              <a:t> Bezerra Camelo de Melo</a:t>
            </a:r>
          </a:p>
          <a:p>
            <a:pPr algn="l" eaLnBrk="1" hangingPunct="1"/>
            <a:r>
              <a:rPr lang="pt-BR" altLang="pt-BR" sz="1600" b="1" i="1" dirty="0" smtClean="0">
                <a:solidFill>
                  <a:schemeClr val="tx1"/>
                </a:solidFill>
              </a:rPr>
              <a:t>Marcelo </a:t>
            </a:r>
            <a:r>
              <a:rPr lang="pt-BR" altLang="pt-BR" sz="1600" b="1" i="1" dirty="0" smtClean="0">
                <a:solidFill>
                  <a:schemeClr val="tx1"/>
                </a:solidFill>
              </a:rPr>
              <a:t>Pereira Queiroz</a:t>
            </a:r>
          </a:p>
          <a:p>
            <a:pPr algn="l" eaLnBrk="1" hangingPunct="1"/>
            <a:r>
              <a:rPr lang="pt-BR" altLang="pt-BR" sz="1600" b="1" i="1" dirty="0" smtClean="0">
                <a:solidFill>
                  <a:schemeClr val="tx1"/>
                </a:solidFill>
              </a:rPr>
              <a:t>10 </a:t>
            </a:r>
            <a:r>
              <a:rPr lang="pt-BR" altLang="pt-BR" sz="1600" b="1" i="1" dirty="0" smtClean="0">
                <a:solidFill>
                  <a:schemeClr val="tx1"/>
                </a:solidFill>
              </a:rPr>
              <a:t>de Novembro de </a:t>
            </a:r>
            <a:r>
              <a:rPr lang="pt-BR" altLang="pt-BR" sz="1600" b="1" i="1" dirty="0" smtClean="0">
                <a:solidFill>
                  <a:schemeClr val="tx1"/>
                </a:solidFill>
              </a:rPr>
              <a:t>2016.</a:t>
            </a:r>
            <a:endParaRPr lang="en-US" altLang="pt-BR" sz="1600" b="1" i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38" y="2562225"/>
            <a:ext cx="8734425" cy="330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57200" y="1401763"/>
            <a:ext cx="82296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buFont typeface="Arial" charset="0"/>
              <a:buNone/>
              <a:defRPr/>
            </a:pPr>
            <a:r>
              <a:rPr lang="pt-BR" sz="3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Layout do arquivo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pt-BR" sz="3200">
              <a:latin typeface="+mn-lt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endParaRPr lang="pt-BR" sz="3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 idx="4294967295"/>
          </p:nvPr>
        </p:nvSpPr>
        <p:spPr>
          <a:xfrm>
            <a:off x="457200" y="198438"/>
            <a:ext cx="8229600" cy="919162"/>
          </a:xfrm>
        </p:spPr>
        <p:txBody>
          <a:bodyPr/>
          <a:lstStyle/>
          <a:p>
            <a:pPr algn="r" eaLnBrk="1" hangingPunct="1"/>
            <a:r>
              <a:rPr lang="pt-BR" altLang="pt-BR" sz="2600" smtClean="0"/>
              <a:t>Remessa</a:t>
            </a:r>
            <a:br>
              <a:rPr lang="pt-BR" altLang="pt-BR" sz="2600" smtClean="0"/>
            </a:br>
            <a:r>
              <a:rPr lang="pt-BR" altLang="pt-BR" sz="2600" smtClean="0"/>
              <a:t>Regulamentação Normativa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01763"/>
            <a:ext cx="8229600" cy="600075"/>
          </a:xfrm>
        </p:spPr>
        <p:txBody>
          <a:bodyPr/>
          <a:lstStyle/>
          <a:p>
            <a:pPr algn="just">
              <a:spcBef>
                <a:spcPct val="0"/>
              </a:spcBef>
              <a:buFont typeface="Arial" charset="0"/>
              <a:buNone/>
              <a:defRPr/>
            </a:pP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Layout do arquivo</a:t>
            </a:r>
          </a:p>
          <a:p>
            <a:pPr eaLnBrk="1" hangingPunct="1">
              <a:buFont typeface="Arial" charset="0"/>
              <a:buChar char="•"/>
              <a:defRPr/>
            </a:pPr>
            <a:endParaRPr lang="pt-BR" dirty="0" smtClean="0"/>
          </a:p>
          <a:p>
            <a:pPr eaLnBrk="1" hangingPunct="1">
              <a:buFont typeface="Arial" charset="0"/>
              <a:buNone/>
              <a:defRPr/>
            </a:pPr>
            <a:endParaRPr lang="pt-BR" dirty="0" smtClean="0"/>
          </a:p>
        </p:txBody>
      </p:sp>
      <p:sp>
        <p:nvSpPr>
          <p:cNvPr id="17412" name="TextBox 5"/>
          <p:cNvSpPr txBox="1">
            <a:spLocks noChangeArrowheads="1"/>
          </p:cNvSpPr>
          <p:nvPr/>
        </p:nvSpPr>
        <p:spPr bwMode="auto">
          <a:xfrm>
            <a:off x="457200" y="6462713"/>
            <a:ext cx="8229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>
                <a:solidFill>
                  <a:schemeClr val="bg1"/>
                </a:solidFill>
                <a:latin typeface="Calibri" panose="020F0502020204030204" pitchFamily="34" charset="0"/>
              </a:rPr>
              <a:t>GEAC</a:t>
            </a:r>
          </a:p>
        </p:txBody>
      </p:sp>
      <p:sp>
        <p:nvSpPr>
          <p:cNvPr id="6" name="Retângulo 5"/>
          <p:cNvSpPr/>
          <p:nvPr/>
        </p:nvSpPr>
        <p:spPr>
          <a:xfrm>
            <a:off x="898525" y="3878263"/>
            <a:ext cx="7078663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pt-BR" sz="3200" dirty="0">
                <a:latin typeface="+mn-lt"/>
              </a:rPr>
              <a:t>Posições 1, 20, 28, 32, 34, 45, 56, 59 e 61</a:t>
            </a:r>
          </a:p>
        </p:txBody>
      </p:sp>
      <p:pic>
        <p:nvPicPr>
          <p:cNvPr id="17414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75" y="3260725"/>
            <a:ext cx="8442325" cy="26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tângulo 8"/>
          <p:cNvSpPr/>
          <p:nvPr/>
        </p:nvSpPr>
        <p:spPr>
          <a:xfrm>
            <a:off x="244475" y="2139950"/>
            <a:ext cx="3538538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pt-BR" sz="3200" dirty="0">
                <a:latin typeface="+mn-lt"/>
              </a:rPr>
              <a:t>Campos em branco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 idx="4294967295"/>
          </p:nvPr>
        </p:nvSpPr>
        <p:spPr>
          <a:xfrm>
            <a:off x="457200" y="198438"/>
            <a:ext cx="8229600" cy="919162"/>
          </a:xfrm>
        </p:spPr>
        <p:txBody>
          <a:bodyPr/>
          <a:lstStyle/>
          <a:p>
            <a:pPr algn="r" eaLnBrk="1" hangingPunct="1"/>
            <a:r>
              <a:rPr lang="pt-BR" altLang="pt-BR" sz="2600" smtClean="0"/>
              <a:t>Remessa</a:t>
            </a:r>
            <a:br>
              <a:rPr lang="pt-BR" altLang="pt-BR" sz="2600" smtClean="0"/>
            </a:br>
            <a:r>
              <a:rPr lang="pt-BR" altLang="pt-BR" sz="2600" smtClean="0"/>
              <a:t>Regulamentação Normativa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01763"/>
            <a:ext cx="8229600" cy="600075"/>
          </a:xfrm>
        </p:spPr>
        <p:txBody>
          <a:bodyPr/>
          <a:lstStyle/>
          <a:p>
            <a:pPr algn="just">
              <a:spcBef>
                <a:spcPct val="0"/>
              </a:spcBef>
              <a:buFont typeface="Arial" charset="0"/>
              <a:buNone/>
              <a:defRPr/>
            </a:pP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Layout do arquivo</a:t>
            </a:r>
          </a:p>
          <a:p>
            <a:pPr eaLnBrk="1" hangingPunct="1">
              <a:buFont typeface="Arial" charset="0"/>
              <a:buChar char="•"/>
              <a:defRPr/>
            </a:pPr>
            <a:endParaRPr lang="pt-BR" dirty="0" smtClean="0"/>
          </a:p>
          <a:p>
            <a:pPr eaLnBrk="1" hangingPunct="1">
              <a:buFont typeface="Arial" charset="0"/>
              <a:buNone/>
              <a:defRPr/>
            </a:pPr>
            <a:endParaRPr lang="pt-BR" dirty="0" smtClean="0"/>
          </a:p>
        </p:txBody>
      </p:sp>
      <p:pic>
        <p:nvPicPr>
          <p:cNvPr id="1843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88" y="3246438"/>
            <a:ext cx="8440737" cy="31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457200" y="3689350"/>
            <a:ext cx="8482013" cy="20621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Tx/>
              <a:buChar char="-"/>
              <a:defRPr/>
            </a:pPr>
            <a:r>
              <a:rPr lang="pt-BR" sz="3200" dirty="0">
                <a:latin typeface="+mn-lt"/>
              </a:rPr>
              <a:t> Posições 2 e 3 preenchidas com o dia do mês da primeira etapa de um voo sob mesmo número.</a:t>
            </a:r>
          </a:p>
          <a:p>
            <a:pPr>
              <a:buFontTx/>
              <a:buChar char="-"/>
              <a:defRPr/>
            </a:pPr>
            <a:r>
              <a:rPr lang="pt-BR" sz="3200" dirty="0">
                <a:latin typeface="+mn-lt"/>
              </a:rPr>
              <a:t> Numérico.</a:t>
            </a:r>
          </a:p>
          <a:p>
            <a:pPr>
              <a:buFontTx/>
              <a:buChar char="-"/>
              <a:defRPr/>
            </a:pPr>
            <a:r>
              <a:rPr lang="pt-BR" sz="3200" dirty="0">
                <a:latin typeface="+mn-lt"/>
              </a:rPr>
              <a:t> Início da Chave.</a:t>
            </a:r>
            <a:endParaRPr lang="pt-BR" dirty="0">
              <a:latin typeface="Arial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93688" y="2189163"/>
            <a:ext cx="7078662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pt-BR" sz="3200" dirty="0">
                <a:latin typeface="+mn-lt"/>
              </a:rPr>
              <a:t>Dia do BAV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 idx="4294967295"/>
          </p:nvPr>
        </p:nvSpPr>
        <p:spPr>
          <a:xfrm>
            <a:off x="457200" y="198438"/>
            <a:ext cx="8229600" cy="919162"/>
          </a:xfrm>
        </p:spPr>
        <p:txBody>
          <a:bodyPr/>
          <a:lstStyle/>
          <a:p>
            <a:pPr algn="r" eaLnBrk="1" hangingPunct="1"/>
            <a:r>
              <a:rPr lang="pt-BR" altLang="pt-BR" sz="2600" smtClean="0"/>
              <a:t>Remessa</a:t>
            </a:r>
            <a:br>
              <a:rPr lang="pt-BR" altLang="pt-BR" sz="2600" smtClean="0"/>
            </a:br>
            <a:r>
              <a:rPr lang="pt-BR" altLang="pt-BR" sz="2600" smtClean="0"/>
              <a:t>Regulamentação Normativa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01763"/>
            <a:ext cx="8229600" cy="600075"/>
          </a:xfrm>
        </p:spPr>
        <p:txBody>
          <a:bodyPr/>
          <a:lstStyle/>
          <a:p>
            <a:pPr algn="just">
              <a:spcBef>
                <a:spcPct val="0"/>
              </a:spcBef>
              <a:buFont typeface="Arial" charset="0"/>
              <a:buNone/>
              <a:defRPr/>
            </a:pP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Layout do arquivo</a:t>
            </a:r>
          </a:p>
          <a:p>
            <a:pPr eaLnBrk="1" hangingPunct="1">
              <a:buFont typeface="Arial" charset="0"/>
              <a:buChar char="•"/>
              <a:defRPr/>
            </a:pPr>
            <a:endParaRPr lang="pt-BR" dirty="0" smtClean="0"/>
          </a:p>
          <a:p>
            <a:pPr eaLnBrk="1" hangingPunct="1">
              <a:buFont typeface="Arial" charset="0"/>
              <a:buNone/>
              <a:defRPr/>
            </a:pPr>
            <a:endParaRPr lang="pt-BR" dirty="0" smtClean="0"/>
          </a:p>
        </p:txBody>
      </p:sp>
      <p:sp>
        <p:nvSpPr>
          <p:cNvPr id="6" name="CaixaDeTexto 5"/>
          <p:cNvSpPr txBox="1"/>
          <p:nvPr/>
        </p:nvSpPr>
        <p:spPr>
          <a:xfrm>
            <a:off x="457200" y="3973513"/>
            <a:ext cx="4745038" cy="9540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Tx/>
              <a:buChar char="-"/>
              <a:defRPr/>
            </a:pPr>
            <a:r>
              <a:rPr lang="pt-BR" sz="2800" dirty="0">
                <a:latin typeface="+mn-lt"/>
              </a:rPr>
              <a:t>Preenchido da coluna 4 a 6.</a:t>
            </a:r>
          </a:p>
          <a:p>
            <a:pPr>
              <a:defRPr/>
            </a:pPr>
            <a:r>
              <a:rPr lang="pt-BR" sz="2800" dirty="0">
                <a:latin typeface="+mn-lt"/>
              </a:rPr>
              <a:t>- Maiúsculo</a:t>
            </a:r>
          </a:p>
        </p:txBody>
      </p:sp>
      <p:sp>
        <p:nvSpPr>
          <p:cNvPr id="7" name="Retângulo 6"/>
          <p:cNvSpPr/>
          <p:nvPr/>
        </p:nvSpPr>
        <p:spPr>
          <a:xfrm>
            <a:off x="293688" y="2189163"/>
            <a:ext cx="7078662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pt-BR" sz="3200" dirty="0">
                <a:latin typeface="+mn-lt"/>
              </a:rPr>
              <a:t>Sigla ICAO Empresa Aérea</a:t>
            </a:r>
          </a:p>
        </p:txBody>
      </p:sp>
      <p:pic>
        <p:nvPicPr>
          <p:cNvPr id="194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88" y="3282950"/>
            <a:ext cx="8393112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 idx="4294967295"/>
          </p:nvPr>
        </p:nvSpPr>
        <p:spPr>
          <a:xfrm>
            <a:off x="457200" y="198438"/>
            <a:ext cx="8229600" cy="919162"/>
          </a:xfrm>
        </p:spPr>
        <p:txBody>
          <a:bodyPr/>
          <a:lstStyle/>
          <a:p>
            <a:pPr algn="r" eaLnBrk="1" hangingPunct="1"/>
            <a:r>
              <a:rPr lang="pt-BR" altLang="pt-BR" sz="2600" smtClean="0"/>
              <a:t>Remessa</a:t>
            </a:r>
            <a:br>
              <a:rPr lang="pt-BR" altLang="pt-BR" sz="2600" smtClean="0"/>
            </a:br>
            <a:r>
              <a:rPr lang="pt-BR" altLang="pt-BR" sz="2600" smtClean="0"/>
              <a:t>Regulamentação Normativa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01763"/>
            <a:ext cx="4083050" cy="600075"/>
          </a:xfrm>
        </p:spPr>
        <p:txBody>
          <a:bodyPr/>
          <a:lstStyle/>
          <a:p>
            <a:pPr algn="just">
              <a:spcBef>
                <a:spcPct val="0"/>
              </a:spcBef>
              <a:buFont typeface="Arial" charset="0"/>
              <a:buNone/>
              <a:defRPr/>
            </a:pP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Layout do arquivo</a:t>
            </a:r>
          </a:p>
          <a:p>
            <a:pPr eaLnBrk="1" hangingPunct="1">
              <a:buFont typeface="Arial" charset="0"/>
              <a:buChar char="•"/>
              <a:defRPr/>
            </a:pPr>
            <a:endParaRPr lang="pt-BR" dirty="0" smtClean="0"/>
          </a:p>
          <a:p>
            <a:pPr eaLnBrk="1" hangingPunct="1">
              <a:buFont typeface="Arial" charset="0"/>
              <a:buNone/>
              <a:defRPr/>
            </a:pPr>
            <a:endParaRPr lang="pt-BR" dirty="0" smtClean="0"/>
          </a:p>
        </p:txBody>
      </p:sp>
      <p:sp>
        <p:nvSpPr>
          <p:cNvPr id="6" name="CaixaDeTexto 5"/>
          <p:cNvSpPr txBox="1"/>
          <p:nvPr/>
        </p:nvSpPr>
        <p:spPr>
          <a:xfrm>
            <a:off x="457200" y="3689350"/>
            <a:ext cx="8277225" cy="5842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sz="3200" dirty="0">
                <a:latin typeface="+mn-lt"/>
              </a:rPr>
              <a:t>Preenchido na coluna 7.</a:t>
            </a:r>
          </a:p>
        </p:txBody>
      </p:sp>
      <p:sp>
        <p:nvSpPr>
          <p:cNvPr id="7" name="Retângulo 6"/>
          <p:cNvSpPr/>
          <p:nvPr/>
        </p:nvSpPr>
        <p:spPr>
          <a:xfrm>
            <a:off x="293688" y="2189163"/>
            <a:ext cx="7078662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pt-BR" sz="3200" dirty="0">
                <a:latin typeface="+mn-lt"/>
              </a:rPr>
              <a:t>Dígito Identificador</a:t>
            </a:r>
          </a:p>
        </p:txBody>
      </p:sp>
      <p:pic>
        <p:nvPicPr>
          <p:cNvPr id="204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88" y="3305175"/>
            <a:ext cx="8393112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7" name="CaixaDeTexto 8"/>
          <p:cNvSpPr txBox="1">
            <a:spLocks noChangeArrowheads="1"/>
          </p:cNvSpPr>
          <p:nvPr/>
        </p:nvSpPr>
        <p:spPr bwMode="auto">
          <a:xfrm>
            <a:off x="0" y="4383088"/>
            <a:ext cx="3325813" cy="203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>
                <a:solidFill>
                  <a:srgbClr val="004E90"/>
                </a:solidFill>
                <a:cs typeface="Arial" panose="020B0604020202020204" pitchFamily="34" charset="0"/>
              </a:rPr>
              <a:t>	0 - Regular</a:t>
            </a:r>
          </a:p>
          <a:p>
            <a:pPr eaLnBrk="1" hangingPunct="1"/>
            <a:r>
              <a:rPr lang="pt-BR" altLang="pt-BR">
                <a:solidFill>
                  <a:srgbClr val="004E90"/>
                </a:solidFill>
                <a:cs typeface="Arial" panose="020B0604020202020204" pitchFamily="34" charset="0"/>
              </a:rPr>
              <a:t>	1 - Extra com HOTRAN</a:t>
            </a:r>
          </a:p>
          <a:p>
            <a:pPr eaLnBrk="1" hangingPunct="1"/>
            <a:r>
              <a:rPr lang="pt-BR" altLang="pt-BR">
                <a:solidFill>
                  <a:srgbClr val="004E90"/>
                </a:solidFill>
                <a:cs typeface="Arial" panose="020B0604020202020204" pitchFamily="34" charset="0"/>
              </a:rPr>
              <a:t>	2 - Extra sem HOTRAN</a:t>
            </a:r>
          </a:p>
          <a:p>
            <a:pPr eaLnBrk="1" hangingPunct="1"/>
            <a:r>
              <a:rPr lang="pt-BR" altLang="pt-BR">
                <a:solidFill>
                  <a:srgbClr val="004E90"/>
                </a:solidFill>
                <a:cs typeface="Arial" panose="020B0604020202020204" pitchFamily="34" charset="0"/>
              </a:rPr>
              <a:t>	3 - Retorno</a:t>
            </a:r>
          </a:p>
          <a:p>
            <a:pPr eaLnBrk="1" hangingPunct="1"/>
            <a:r>
              <a:rPr lang="pt-BR" altLang="pt-BR">
                <a:solidFill>
                  <a:srgbClr val="004E90"/>
                </a:solidFill>
                <a:cs typeface="Arial" panose="020B0604020202020204" pitchFamily="34" charset="0"/>
              </a:rPr>
              <a:t>	4 - Inclusão em HOTRAN </a:t>
            </a:r>
          </a:p>
          <a:p>
            <a:pPr eaLnBrk="1" hangingPunct="1"/>
            <a:r>
              <a:rPr lang="pt-BR" altLang="pt-BR">
                <a:solidFill>
                  <a:srgbClr val="004E90"/>
                </a:solidFill>
                <a:cs typeface="Arial" panose="020B0604020202020204" pitchFamily="34" charset="0"/>
              </a:rPr>
              <a:t>	5 - Cargueiro não regular</a:t>
            </a:r>
          </a:p>
          <a:p>
            <a:pPr eaLnBrk="1" hangingPunct="1"/>
            <a:endParaRPr lang="pt-BR" altLang="pt-BR"/>
          </a:p>
        </p:txBody>
      </p:sp>
      <p:sp>
        <p:nvSpPr>
          <p:cNvPr id="20488" name="Retângulo 9"/>
          <p:cNvSpPr>
            <a:spLocks noChangeArrowheads="1"/>
          </p:cNvSpPr>
          <p:nvPr/>
        </p:nvSpPr>
        <p:spPr bwMode="auto">
          <a:xfrm>
            <a:off x="3625850" y="4381500"/>
            <a:ext cx="56134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>
                <a:solidFill>
                  <a:srgbClr val="004E90"/>
                </a:solidFill>
                <a:cs typeface="Arial" panose="020B0604020202020204" pitchFamily="34" charset="0"/>
              </a:rPr>
              <a:t>	6 - Serviço</a:t>
            </a:r>
          </a:p>
          <a:p>
            <a:pPr eaLnBrk="1" hangingPunct="1"/>
            <a:r>
              <a:rPr lang="pt-BR" altLang="pt-BR">
                <a:solidFill>
                  <a:srgbClr val="004E90"/>
                </a:solidFill>
                <a:cs typeface="Arial" panose="020B0604020202020204" pitchFamily="34" charset="0"/>
              </a:rPr>
              <a:t>	7 - Fretamento</a:t>
            </a:r>
          </a:p>
          <a:p>
            <a:pPr eaLnBrk="1" hangingPunct="1"/>
            <a:r>
              <a:rPr lang="pt-BR" altLang="pt-BR">
                <a:solidFill>
                  <a:srgbClr val="004E90"/>
                </a:solidFill>
                <a:cs typeface="Arial" panose="020B0604020202020204" pitchFamily="34" charset="0"/>
              </a:rPr>
              <a:t>	8 - Conexão para atender viagem internacional</a:t>
            </a:r>
          </a:p>
          <a:p>
            <a:pPr eaLnBrk="1" hangingPunct="1"/>
            <a:r>
              <a:rPr lang="pt-BR" altLang="pt-BR">
                <a:solidFill>
                  <a:srgbClr val="004E90"/>
                </a:solidFill>
                <a:cs typeface="Arial" panose="020B0604020202020204" pitchFamily="34" charset="0"/>
              </a:rPr>
              <a:t>	9 - Charter</a:t>
            </a:r>
          </a:p>
          <a:p>
            <a:pPr eaLnBrk="1" hangingPunct="1"/>
            <a:r>
              <a:rPr lang="pt-BR" altLang="pt-BR">
                <a:solidFill>
                  <a:srgbClr val="004E90"/>
                </a:solidFill>
                <a:cs typeface="Arial" panose="020B0604020202020204" pitchFamily="34" charset="0"/>
              </a:rPr>
              <a:t>	A - Instrução</a:t>
            </a:r>
          </a:p>
          <a:p>
            <a:pPr eaLnBrk="1" hangingPunct="1"/>
            <a:r>
              <a:rPr lang="pt-BR" altLang="pt-BR">
                <a:solidFill>
                  <a:srgbClr val="004E90"/>
                </a:solidFill>
                <a:cs typeface="Arial" panose="020B0604020202020204" pitchFamily="34" charset="0"/>
              </a:rPr>
              <a:t>	B - Experiência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 idx="4294967295"/>
          </p:nvPr>
        </p:nvSpPr>
        <p:spPr>
          <a:xfrm>
            <a:off x="457200" y="198438"/>
            <a:ext cx="8229600" cy="919162"/>
          </a:xfrm>
        </p:spPr>
        <p:txBody>
          <a:bodyPr/>
          <a:lstStyle/>
          <a:p>
            <a:pPr algn="r" eaLnBrk="1" hangingPunct="1"/>
            <a:r>
              <a:rPr lang="pt-BR" altLang="pt-BR" sz="2600" smtClean="0"/>
              <a:t>Remessa</a:t>
            </a:r>
            <a:br>
              <a:rPr lang="pt-BR" altLang="pt-BR" sz="2600" smtClean="0"/>
            </a:br>
            <a:r>
              <a:rPr lang="pt-BR" altLang="pt-BR" sz="2600" smtClean="0"/>
              <a:t>Regulamentação Normativa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01763"/>
            <a:ext cx="4083050" cy="600075"/>
          </a:xfrm>
        </p:spPr>
        <p:txBody>
          <a:bodyPr/>
          <a:lstStyle/>
          <a:p>
            <a:pPr algn="just">
              <a:spcBef>
                <a:spcPct val="0"/>
              </a:spcBef>
              <a:buFont typeface="Arial" charset="0"/>
              <a:buNone/>
              <a:defRPr/>
            </a:pP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Layout do arquivo</a:t>
            </a:r>
          </a:p>
          <a:p>
            <a:pPr eaLnBrk="1" hangingPunct="1">
              <a:buFont typeface="Arial" charset="0"/>
              <a:buChar char="•"/>
              <a:defRPr/>
            </a:pPr>
            <a:endParaRPr lang="pt-BR" dirty="0" smtClean="0"/>
          </a:p>
          <a:p>
            <a:pPr eaLnBrk="1" hangingPunct="1">
              <a:buFont typeface="Arial" charset="0"/>
              <a:buNone/>
              <a:defRPr/>
            </a:pPr>
            <a:endParaRPr lang="pt-BR" dirty="0" smtClean="0"/>
          </a:p>
        </p:txBody>
      </p:sp>
      <p:sp>
        <p:nvSpPr>
          <p:cNvPr id="7" name="Retângulo 6"/>
          <p:cNvSpPr/>
          <p:nvPr/>
        </p:nvSpPr>
        <p:spPr>
          <a:xfrm>
            <a:off x="293688" y="2189163"/>
            <a:ext cx="7078662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pt-BR" sz="3200" dirty="0">
                <a:latin typeface="+mn-lt"/>
              </a:rPr>
              <a:t>Número do Voo</a:t>
            </a:r>
          </a:p>
        </p:txBody>
      </p:sp>
      <p:pic>
        <p:nvPicPr>
          <p:cNvPr id="2150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88" y="3300413"/>
            <a:ext cx="8424862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tângulo 10"/>
          <p:cNvSpPr/>
          <p:nvPr/>
        </p:nvSpPr>
        <p:spPr>
          <a:xfrm>
            <a:off x="346075" y="3981450"/>
            <a:ext cx="8451850" cy="20621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pt-BR" sz="3200" dirty="0">
                <a:latin typeface="+mn-lt"/>
              </a:rPr>
              <a:t>- Colunas 8 a 11.</a:t>
            </a:r>
          </a:p>
          <a:p>
            <a:pPr>
              <a:defRPr/>
            </a:pPr>
            <a:r>
              <a:rPr lang="pt-BR" sz="3200" dirty="0">
                <a:latin typeface="+mn-lt"/>
              </a:rPr>
              <a:t>- Previsto em HOTRAN, ou indicado pela empresa, para os voos não regulares. </a:t>
            </a:r>
          </a:p>
          <a:p>
            <a:pPr>
              <a:defRPr/>
            </a:pPr>
            <a:r>
              <a:rPr lang="pt-BR" sz="3200" dirty="0">
                <a:latin typeface="+mn-lt"/>
              </a:rPr>
              <a:t>- Numérico, completado com zero à esquerda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 idx="4294967295"/>
          </p:nvPr>
        </p:nvSpPr>
        <p:spPr>
          <a:xfrm>
            <a:off x="457200" y="198438"/>
            <a:ext cx="8229600" cy="919162"/>
          </a:xfrm>
        </p:spPr>
        <p:txBody>
          <a:bodyPr/>
          <a:lstStyle/>
          <a:p>
            <a:pPr algn="r" eaLnBrk="1" hangingPunct="1"/>
            <a:r>
              <a:rPr lang="pt-BR" altLang="pt-BR" sz="2600" smtClean="0"/>
              <a:t>Remessa</a:t>
            </a:r>
            <a:br>
              <a:rPr lang="pt-BR" altLang="pt-BR" sz="2600" smtClean="0"/>
            </a:br>
            <a:r>
              <a:rPr lang="pt-BR" altLang="pt-BR" sz="2600" smtClean="0"/>
              <a:t>Regulamentação Normativa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01763"/>
            <a:ext cx="4083050" cy="600075"/>
          </a:xfrm>
        </p:spPr>
        <p:txBody>
          <a:bodyPr/>
          <a:lstStyle/>
          <a:p>
            <a:pPr algn="just">
              <a:spcBef>
                <a:spcPct val="0"/>
              </a:spcBef>
              <a:buFont typeface="Arial" charset="0"/>
              <a:buNone/>
              <a:defRPr/>
            </a:pP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Layout do arquivo</a:t>
            </a:r>
          </a:p>
          <a:p>
            <a:pPr eaLnBrk="1" hangingPunct="1">
              <a:buFont typeface="Arial" charset="0"/>
              <a:buChar char="•"/>
              <a:defRPr/>
            </a:pPr>
            <a:endParaRPr lang="pt-BR" dirty="0" smtClean="0"/>
          </a:p>
          <a:p>
            <a:pPr eaLnBrk="1" hangingPunct="1">
              <a:buFont typeface="Arial" charset="0"/>
              <a:buNone/>
              <a:defRPr/>
            </a:pPr>
            <a:endParaRPr lang="pt-BR" dirty="0" smtClean="0"/>
          </a:p>
        </p:txBody>
      </p:sp>
      <p:sp>
        <p:nvSpPr>
          <p:cNvPr id="7" name="Retângulo 6"/>
          <p:cNvSpPr/>
          <p:nvPr/>
        </p:nvSpPr>
        <p:spPr>
          <a:xfrm>
            <a:off x="293688" y="2189163"/>
            <a:ext cx="3111500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pt-BR" sz="3200" dirty="0">
                <a:latin typeface="+mn-lt"/>
              </a:rPr>
              <a:t>Origem da Etapa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346075" y="3981450"/>
            <a:ext cx="8451850" cy="15700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Tx/>
              <a:buChar char="-"/>
              <a:defRPr/>
            </a:pPr>
            <a:r>
              <a:rPr lang="pt-BR" sz="3200" dirty="0">
                <a:latin typeface="+mn-lt"/>
              </a:rPr>
              <a:t> Posição colunas 12 a 15</a:t>
            </a:r>
          </a:p>
          <a:p>
            <a:pPr>
              <a:buFontTx/>
              <a:buChar char="-"/>
              <a:defRPr/>
            </a:pPr>
            <a:r>
              <a:rPr lang="pt-BR" sz="3200" dirty="0">
                <a:latin typeface="+mn-lt"/>
              </a:rPr>
              <a:t> Sigla ICAO do aeródromo de origem</a:t>
            </a:r>
          </a:p>
          <a:p>
            <a:pPr>
              <a:buFontTx/>
              <a:buChar char="-"/>
              <a:defRPr/>
            </a:pPr>
            <a:r>
              <a:rPr lang="pt-BR" sz="3200" dirty="0">
                <a:latin typeface="+mn-lt"/>
              </a:rPr>
              <a:t> Maiúsculo </a:t>
            </a:r>
          </a:p>
        </p:txBody>
      </p:sp>
      <p:pic>
        <p:nvPicPr>
          <p:cNvPr id="225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88" y="3295650"/>
            <a:ext cx="8504237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 idx="4294967295"/>
          </p:nvPr>
        </p:nvSpPr>
        <p:spPr>
          <a:xfrm>
            <a:off x="457200" y="198438"/>
            <a:ext cx="8229600" cy="919162"/>
          </a:xfrm>
        </p:spPr>
        <p:txBody>
          <a:bodyPr/>
          <a:lstStyle/>
          <a:p>
            <a:pPr algn="r" eaLnBrk="1" hangingPunct="1"/>
            <a:r>
              <a:rPr lang="pt-BR" altLang="pt-BR" sz="2600" smtClean="0"/>
              <a:t>Remessa</a:t>
            </a:r>
            <a:br>
              <a:rPr lang="pt-BR" altLang="pt-BR" sz="2600" smtClean="0"/>
            </a:br>
            <a:r>
              <a:rPr lang="pt-BR" altLang="pt-BR" sz="2600" smtClean="0"/>
              <a:t>Regulamentação Normativa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01763"/>
            <a:ext cx="4083050" cy="600075"/>
          </a:xfrm>
        </p:spPr>
        <p:txBody>
          <a:bodyPr/>
          <a:lstStyle/>
          <a:p>
            <a:pPr algn="just">
              <a:spcBef>
                <a:spcPct val="0"/>
              </a:spcBef>
              <a:buFont typeface="Arial" charset="0"/>
              <a:buNone/>
              <a:defRPr/>
            </a:pP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Layout do arquivo</a:t>
            </a:r>
          </a:p>
          <a:p>
            <a:pPr eaLnBrk="1" hangingPunct="1">
              <a:buFont typeface="Arial" charset="0"/>
              <a:buChar char="•"/>
              <a:defRPr/>
            </a:pPr>
            <a:endParaRPr lang="pt-BR" dirty="0" smtClean="0"/>
          </a:p>
          <a:p>
            <a:pPr eaLnBrk="1" hangingPunct="1">
              <a:buFont typeface="Arial" charset="0"/>
              <a:buNone/>
              <a:defRPr/>
            </a:pPr>
            <a:endParaRPr lang="pt-BR" dirty="0" smtClean="0"/>
          </a:p>
        </p:txBody>
      </p:sp>
      <p:sp>
        <p:nvSpPr>
          <p:cNvPr id="7" name="Retângulo 6"/>
          <p:cNvSpPr/>
          <p:nvPr/>
        </p:nvSpPr>
        <p:spPr>
          <a:xfrm>
            <a:off x="293688" y="2189163"/>
            <a:ext cx="3111500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pt-BR" sz="3200" dirty="0">
                <a:latin typeface="+mn-lt"/>
              </a:rPr>
              <a:t>Destino da Etapa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346075" y="3981450"/>
            <a:ext cx="8451850" cy="20621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Tx/>
              <a:buChar char="-"/>
              <a:defRPr/>
            </a:pPr>
            <a:r>
              <a:rPr lang="pt-BR" sz="3200" dirty="0">
                <a:latin typeface="+mn-lt"/>
              </a:rPr>
              <a:t> </a:t>
            </a:r>
            <a:r>
              <a:rPr lang="pt-BR" sz="3200" dirty="0">
                <a:latin typeface="Arial" charset="0"/>
              </a:rPr>
              <a:t>Posição colunas 16 a 19</a:t>
            </a:r>
          </a:p>
          <a:p>
            <a:pPr>
              <a:buFontTx/>
              <a:buChar char="-"/>
              <a:defRPr/>
            </a:pPr>
            <a:r>
              <a:rPr lang="pt-BR" sz="3200" dirty="0">
                <a:latin typeface="+mn-lt"/>
              </a:rPr>
              <a:t> Sigla ICAO do aeródromo de destino</a:t>
            </a:r>
          </a:p>
          <a:p>
            <a:pPr>
              <a:buFontTx/>
              <a:buChar char="-"/>
              <a:defRPr/>
            </a:pPr>
            <a:r>
              <a:rPr lang="pt-BR" sz="3200" dirty="0">
                <a:latin typeface="+mn-lt"/>
              </a:rPr>
              <a:t> Maiúsculo</a:t>
            </a:r>
          </a:p>
          <a:p>
            <a:pPr>
              <a:buFontTx/>
              <a:buChar char="-"/>
              <a:defRPr/>
            </a:pPr>
            <a:r>
              <a:rPr lang="pt-BR" sz="3200" dirty="0">
                <a:latin typeface="+mn-lt"/>
              </a:rPr>
              <a:t> Finalização da Chave da Etapa</a:t>
            </a:r>
          </a:p>
        </p:txBody>
      </p:sp>
      <p:pic>
        <p:nvPicPr>
          <p:cNvPr id="235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3" y="3314700"/>
            <a:ext cx="85026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 idx="4294967295"/>
          </p:nvPr>
        </p:nvSpPr>
        <p:spPr>
          <a:xfrm>
            <a:off x="457200" y="198438"/>
            <a:ext cx="8229600" cy="919162"/>
          </a:xfrm>
        </p:spPr>
        <p:txBody>
          <a:bodyPr/>
          <a:lstStyle/>
          <a:p>
            <a:pPr algn="r" eaLnBrk="1" hangingPunct="1"/>
            <a:r>
              <a:rPr lang="pt-BR" altLang="pt-BR" sz="2600" smtClean="0"/>
              <a:t>Remessa</a:t>
            </a:r>
            <a:br>
              <a:rPr lang="pt-BR" altLang="pt-BR" sz="2600" smtClean="0"/>
            </a:br>
            <a:r>
              <a:rPr lang="pt-BR" altLang="pt-BR" sz="2600" smtClean="0"/>
              <a:t>Regulamentação Normativa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01763"/>
            <a:ext cx="4083050" cy="600075"/>
          </a:xfrm>
        </p:spPr>
        <p:txBody>
          <a:bodyPr/>
          <a:lstStyle/>
          <a:p>
            <a:pPr algn="just">
              <a:spcBef>
                <a:spcPct val="0"/>
              </a:spcBef>
              <a:buFont typeface="Arial" charset="0"/>
              <a:buNone/>
              <a:defRPr/>
            </a:pP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Layout do arquivo</a:t>
            </a:r>
          </a:p>
          <a:p>
            <a:pPr eaLnBrk="1" hangingPunct="1">
              <a:buFont typeface="Arial" charset="0"/>
              <a:buChar char="•"/>
              <a:defRPr/>
            </a:pPr>
            <a:endParaRPr lang="pt-BR" dirty="0" smtClean="0"/>
          </a:p>
          <a:p>
            <a:pPr eaLnBrk="1" hangingPunct="1">
              <a:buFont typeface="Arial" charset="0"/>
              <a:buNone/>
              <a:defRPr/>
            </a:pPr>
            <a:endParaRPr lang="pt-BR" dirty="0" smtClean="0"/>
          </a:p>
        </p:txBody>
      </p:sp>
      <p:sp>
        <p:nvSpPr>
          <p:cNvPr id="7" name="Retângulo 6"/>
          <p:cNvSpPr/>
          <p:nvPr/>
        </p:nvSpPr>
        <p:spPr>
          <a:xfrm>
            <a:off x="293688" y="2189163"/>
            <a:ext cx="3111500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pt-BR" sz="3200" dirty="0">
                <a:latin typeface="+mn-lt"/>
              </a:rPr>
              <a:t>Tipo de Aeronave</a:t>
            </a:r>
          </a:p>
        </p:txBody>
      </p:sp>
      <p:pic>
        <p:nvPicPr>
          <p:cNvPr id="2458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75" y="3309938"/>
            <a:ext cx="8451850" cy="268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ângulo 7"/>
          <p:cNvSpPr/>
          <p:nvPr/>
        </p:nvSpPr>
        <p:spPr>
          <a:xfrm>
            <a:off x="346075" y="3752850"/>
            <a:ext cx="8451850" cy="25542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pt-BR" sz="3200" dirty="0">
                <a:latin typeface="+mn-lt"/>
              </a:rPr>
              <a:t>- Preenchido colunas 21 a 27</a:t>
            </a:r>
          </a:p>
          <a:p>
            <a:pPr algn="just">
              <a:defRPr/>
            </a:pPr>
            <a:r>
              <a:rPr lang="pt-BR" sz="3200" dirty="0">
                <a:latin typeface="+mn-lt"/>
              </a:rPr>
              <a:t>- Preenchido quando o Dígito Identificador é diferente de zero ou ocorre troca de aeronave.</a:t>
            </a:r>
          </a:p>
          <a:p>
            <a:pPr algn="just">
              <a:defRPr/>
            </a:pPr>
            <a:r>
              <a:rPr lang="pt-BR" sz="3200" dirty="0">
                <a:latin typeface="+mn-lt"/>
              </a:rPr>
              <a:t>- Completado a direita com espaços até atingir 7 caracteres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 idx="4294967295"/>
          </p:nvPr>
        </p:nvSpPr>
        <p:spPr>
          <a:xfrm>
            <a:off x="457200" y="198438"/>
            <a:ext cx="8229600" cy="919162"/>
          </a:xfrm>
        </p:spPr>
        <p:txBody>
          <a:bodyPr/>
          <a:lstStyle/>
          <a:p>
            <a:pPr algn="r" eaLnBrk="1" hangingPunct="1"/>
            <a:r>
              <a:rPr lang="pt-BR" altLang="pt-BR" sz="2600" smtClean="0"/>
              <a:t>Remessa</a:t>
            </a:r>
            <a:br>
              <a:rPr lang="pt-BR" altLang="pt-BR" sz="2600" smtClean="0"/>
            </a:br>
            <a:r>
              <a:rPr lang="pt-BR" altLang="pt-BR" sz="2600" smtClean="0"/>
              <a:t>Regulamentação Normativa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01763"/>
            <a:ext cx="4083050" cy="600075"/>
          </a:xfrm>
        </p:spPr>
        <p:txBody>
          <a:bodyPr/>
          <a:lstStyle/>
          <a:p>
            <a:pPr algn="just">
              <a:spcBef>
                <a:spcPct val="0"/>
              </a:spcBef>
              <a:buFont typeface="Arial" charset="0"/>
              <a:buNone/>
              <a:defRPr/>
            </a:pP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Layout do arquivo</a:t>
            </a:r>
          </a:p>
          <a:p>
            <a:pPr eaLnBrk="1" hangingPunct="1">
              <a:buFont typeface="Arial" charset="0"/>
              <a:buChar char="•"/>
              <a:defRPr/>
            </a:pPr>
            <a:endParaRPr lang="pt-BR" dirty="0" smtClean="0"/>
          </a:p>
          <a:p>
            <a:pPr eaLnBrk="1" hangingPunct="1">
              <a:buFont typeface="Arial" charset="0"/>
              <a:buNone/>
              <a:defRPr/>
            </a:pPr>
            <a:endParaRPr lang="pt-BR" dirty="0" smtClean="0"/>
          </a:p>
        </p:txBody>
      </p:sp>
      <p:sp>
        <p:nvSpPr>
          <p:cNvPr id="7" name="Retângulo 6"/>
          <p:cNvSpPr/>
          <p:nvPr/>
        </p:nvSpPr>
        <p:spPr>
          <a:xfrm>
            <a:off x="293688" y="2189163"/>
            <a:ext cx="4246562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pt-BR" sz="3200" dirty="0">
                <a:latin typeface="+mn-lt"/>
              </a:rPr>
              <a:t>Assentos Ofertados</a:t>
            </a:r>
          </a:p>
        </p:txBody>
      </p:sp>
      <p:sp>
        <p:nvSpPr>
          <p:cNvPr id="8" name="Retângulo 7"/>
          <p:cNvSpPr/>
          <p:nvPr/>
        </p:nvSpPr>
        <p:spPr>
          <a:xfrm>
            <a:off x="346075" y="3752850"/>
            <a:ext cx="8451850" cy="20621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pt-BR" sz="3200" dirty="0">
                <a:latin typeface="+mn-lt"/>
              </a:rPr>
              <a:t>-  Preenchido colunas 29 a 31</a:t>
            </a:r>
          </a:p>
          <a:p>
            <a:pPr algn="just">
              <a:defRPr/>
            </a:pPr>
            <a:r>
              <a:rPr lang="pt-BR" sz="3200" dirty="0">
                <a:latin typeface="+mn-lt"/>
              </a:rPr>
              <a:t>- Preenchido quando o Dígito Identificador é diferente de zero ou ocorre troca de aeronave.</a:t>
            </a:r>
          </a:p>
          <a:p>
            <a:pPr algn="just">
              <a:defRPr/>
            </a:pPr>
            <a:r>
              <a:rPr lang="pt-BR" sz="3200" dirty="0">
                <a:latin typeface="+mn-lt"/>
              </a:rPr>
              <a:t>- Numérico.</a:t>
            </a:r>
          </a:p>
        </p:txBody>
      </p:sp>
      <p:pic>
        <p:nvPicPr>
          <p:cNvPr id="25606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88" y="3314700"/>
            <a:ext cx="8504237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198438"/>
            <a:ext cx="8229600" cy="919162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pt-BR" sz="2600">
                <a:latin typeface="+mj-lt"/>
                <a:ea typeface="+mj-ea"/>
                <a:cs typeface="+mj-cs"/>
              </a:rPr>
              <a:t>Sumário</a:t>
            </a:r>
            <a:br>
              <a:rPr lang="pt-BR" sz="2600">
                <a:latin typeface="+mj-lt"/>
                <a:ea typeface="+mj-ea"/>
                <a:cs typeface="+mj-cs"/>
              </a:rPr>
            </a:br>
            <a:r>
              <a:rPr lang="pt-BR" sz="2600">
                <a:latin typeface="+mj-lt"/>
                <a:ea typeface="+mj-ea"/>
                <a:cs typeface="+mj-cs"/>
              </a:rPr>
              <a:t>BAV – Boletim de Alterações de Voo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229600" cy="4059238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pt-BR" sz="3200" dirty="0">
                <a:latin typeface="+mn-lt"/>
              </a:rPr>
              <a:t>Aplicabilidade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pt-BR" sz="3200" dirty="0">
                <a:latin typeface="+mn-lt"/>
              </a:rPr>
              <a:t>Remessa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  <a:defRPr/>
            </a:pPr>
            <a:r>
              <a:rPr lang="pt-BR" sz="2800" dirty="0">
                <a:latin typeface="+mn-lt"/>
              </a:rPr>
              <a:t>Regulamentação Normativa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  <a:defRPr/>
            </a:pPr>
            <a:r>
              <a:rPr lang="pt-BR" sz="2800" dirty="0">
                <a:latin typeface="+mn-lt"/>
              </a:rPr>
              <a:t>Procedimentos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  <a:defRPr/>
            </a:pPr>
            <a:r>
              <a:rPr lang="pt-BR" sz="2800" dirty="0">
                <a:latin typeface="+mn-lt"/>
              </a:rPr>
              <a:t>Forma de Auditoria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pt-BR" sz="3200" dirty="0">
                <a:latin typeface="+mn-lt"/>
              </a:rPr>
              <a:t>Dúvidas/problemas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pt-BR" sz="3200" dirty="0">
                <a:latin typeface="+mn-lt"/>
              </a:rPr>
              <a:t>Contato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 idx="4294967295"/>
          </p:nvPr>
        </p:nvSpPr>
        <p:spPr>
          <a:xfrm>
            <a:off x="457200" y="198438"/>
            <a:ext cx="8229600" cy="919162"/>
          </a:xfrm>
        </p:spPr>
        <p:txBody>
          <a:bodyPr/>
          <a:lstStyle/>
          <a:p>
            <a:pPr algn="r" eaLnBrk="1" hangingPunct="1"/>
            <a:r>
              <a:rPr lang="pt-BR" altLang="pt-BR" sz="2600" smtClean="0"/>
              <a:t>Remessa</a:t>
            </a:r>
            <a:br>
              <a:rPr lang="pt-BR" altLang="pt-BR" sz="2600" smtClean="0"/>
            </a:br>
            <a:r>
              <a:rPr lang="pt-BR" altLang="pt-BR" sz="2600" smtClean="0"/>
              <a:t>Regulamentação Normativa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01763"/>
            <a:ext cx="4083050" cy="600075"/>
          </a:xfrm>
        </p:spPr>
        <p:txBody>
          <a:bodyPr/>
          <a:lstStyle/>
          <a:p>
            <a:pPr algn="just">
              <a:spcBef>
                <a:spcPct val="0"/>
              </a:spcBef>
              <a:buFont typeface="Arial" charset="0"/>
              <a:buNone/>
              <a:defRPr/>
            </a:pP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Layout do arquivo</a:t>
            </a:r>
          </a:p>
          <a:p>
            <a:pPr eaLnBrk="1" hangingPunct="1">
              <a:buFont typeface="Arial" charset="0"/>
              <a:buChar char="•"/>
              <a:defRPr/>
            </a:pPr>
            <a:endParaRPr lang="pt-BR" dirty="0" smtClean="0"/>
          </a:p>
          <a:p>
            <a:pPr eaLnBrk="1" hangingPunct="1">
              <a:buFont typeface="Arial" charset="0"/>
              <a:buNone/>
              <a:defRPr/>
            </a:pPr>
            <a:endParaRPr lang="pt-BR" dirty="0" smtClean="0"/>
          </a:p>
        </p:txBody>
      </p:sp>
      <p:sp>
        <p:nvSpPr>
          <p:cNvPr id="7" name="Retângulo 6"/>
          <p:cNvSpPr/>
          <p:nvPr/>
        </p:nvSpPr>
        <p:spPr>
          <a:xfrm>
            <a:off x="293688" y="2189163"/>
            <a:ext cx="6800850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pt-BR" sz="3200" dirty="0">
                <a:latin typeface="+mn-lt"/>
              </a:rPr>
              <a:t>Natureza da Linha (tipo de linha)</a:t>
            </a:r>
          </a:p>
        </p:txBody>
      </p:sp>
      <p:sp>
        <p:nvSpPr>
          <p:cNvPr id="8" name="Retângulo 7"/>
          <p:cNvSpPr/>
          <p:nvPr/>
        </p:nvSpPr>
        <p:spPr>
          <a:xfrm>
            <a:off x="346075" y="3752850"/>
            <a:ext cx="8451850" cy="15700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pt-BR" sz="3200" dirty="0">
                <a:latin typeface="+mn-lt"/>
              </a:rPr>
              <a:t>- Preenchido coluna 33</a:t>
            </a:r>
          </a:p>
          <a:p>
            <a:pPr algn="just">
              <a:defRPr/>
            </a:pPr>
            <a:r>
              <a:rPr lang="pt-BR" sz="3200" dirty="0">
                <a:latin typeface="+mn-lt"/>
              </a:rPr>
              <a:t>- Quando o Dígito Identificador é diferente de zero.</a:t>
            </a:r>
          </a:p>
        </p:txBody>
      </p:sp>
      <p:pic>
        <p:nvPicPr>
          <p:cNvPr id="266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88" y="3309938"/>
            <a:ext cx="8393112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1" name="Retângulo 8"/>
          <p:cNvSpPr>
            <a:spLocks noChangeArrowheads="1"/>
          </p:cNvSpPr>
          <p:nvPr/>
        </p:nvSpPr>
        <p:spPr bwMode="auto">
          <a:xfrm>
            <a:off x="457200" y="5291138"/>
            <a:ext cx="4572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>
                <a:solidFill>
                  <a:srgbClr val="004E90"/>
                </a:solidFill>
                <a:cs typeface="Arial" panose="020B0604020202020204" pitchFamily="34" charset="0"/>
              </a:rPr>
              <a:t>	</a:t>
            </a:r>
            <a:r>
              <a:rPr lang="pt-BR" altLang="pt-BR" b="1">
                <a:solidFill>
                  <a:srgbClr val="004E90"/>
                </a:solidFill>
                <a:cs typeface="Arial" panose="020B0604020202020204" pitchFamily="34" charset="0"/>
              </a:rPr>
              <a:t>‘I’ Internacional mista;</a:t>
            </a:r>
          </a:p>
          <a:p>
            <a:pPr eaLnBrk="1" hangingPunct="1"/>
            <a:r>
              <a:rPr lang="pt-BR" altLang="pt-BR">
                <a:solidFill>
                  <a:srgbClr val="004E90"/>
                </a:solidFill>
                <a:cs typeface="Arial" panose="020B0604020202020204" pitchFamily="34" charset="0"/>
              </a:rPr>
              <a:t>	</a:t>
            </a:r>
            <a:r>
              <a:rPr lang="pt-BR" altLang="pt-BR" b="1">
                <a:solidFill>
                  <a:srgbClr val="004E90"/>
                </a:solidFill>
                <a:cs typeface="Arial" panose="020B0604020202020204" pitchFamily="34" charset="0"/>
              </a:rPr>
              <a:t>‘N’ Doméstica mista;</a:t>
            </a:r>
          </a:p>
          <a:p>
            <a:pPr eaLnBrk="1" hangingPunct="1"/>
            <a:r>
              <a:rPr lang="pt-BR" altLang="pt-BR">
                <a:solidFill>
                  <a:srgbClr val="004E90"/>
                </a:solidFill>
                <a:cs typeface="Arial" panose="020B0604020202020204" pitchFamily="34" charset="0"/>
              </a:rPr>
              <a:t>	‘R’ Regional mista;</a:t>
            </a:r>
          </a:p>
          <a:p>
            <a:pPr eaLnBrk="1" hangingPunct="1"/>
            <a:r>
              <a:rPr lang="pt-BR" altLang="pt-BR">
                <a:solidFill>
                  <a:srgbClr val="004E90"/>
                </a:solidFill>
                <a:cs typeface="Arial" panose="020B0604020202020204" pitchFamily="34" charset="0"/>
              </a:rPr>
              <a:t>	‘E’ Especial mista;</a:t>
            </a:r>
          </a:p>
        </p:txBody>
      </p:sp>
      <p:sp>
        <p:nvSpPr>
          <p:cNvPr id="26632" name="Retângulo 9"/>
          <p:cNvSpPr>
            <a:spLocks noChangeArrowheads="1"/>
          </p:cNvSpPr>
          <p:nvPr/>
        </p:nvSpPr>
        <p:spPr bwMode="auto">
          <a:xfrm>
            <a:off x="3941763" y="5291138"/>
            <a:ext cx="3530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>
                <a:solidFill>
                  <a:srgbClr val="004E90"/>
                </a:solidFill>
                <a:cs typeface="Arial" panose="020B0604020202020204" pitchFamily="34" charset="0"/>
              </a:rPr>
              <a:t>‘L’ Rede postal;</a:t>
            </a:r>
          </a:p>
          <a:p>
            <a:pPr eaLnBrk="1" hangingPunct="1"/>
            <a:r>
              <a:rPr lang="pt-BR" altLang="pt-BR">
                <a:solidFill>
                  <a:srgbClr val="004E90"/>
                </a:solidFill>
                <a:cs typeface="Arial" panose="020B0604020202020204" pitchFamily="34" charset="0"/>
              </a:rPr>
              <a:t>‘H’ Sub – regional;</a:t>
            </a:r>
          </a:p>
          <a:p>
            <a:pPr eaLnBrk="1" hangingPunct="1"/>
            <a:r>
              <a:rPr lang="pt-BR" altLang="pt-BR" b="1">
                <a:solidFill>
                  <a:srgbClr val="004E90"/>
                </a:solidFill>
                <a:cs typeface="Arial" panose="020B0604020202020204" pitchFamily="34" charset="0"/>
              </a:rPr>
              <a:t>‘C’ Doméstica cargueira;</a:t>
            </a:r>
          </a:p>
          <a:p>
            <a:pPr eaLnBrk="1" hangingPunct="1"/>
            <a:r>
              <a:rPr lang="pt-BR" altLang="pt-BR" b="1">
                <a:solidFill>
                  <a:srgbClr val="004E90"/>
                </a:solidFill>
                <a:cs typeface="Arial" panose="020B0604020202020204" pitchFamily="34" charset="0"/>
              </a:rPr>
              <a:t>‘G’ Internacional cargueira;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 idx="4294967295"/>
          </p:nvPr>
        </p:nvSpPr>
        <p:spPr>
          <a:xfrm>
            <a:off x="457200" y="198438"/>
            <a:ext cx="8229600" cy="919162"/>
          </a:xfrm>
        </p:spPr>
        <p:txBody>
          <a:bodyPr/>
          <a:lstStyle/>
          <a:p>
            <a:pPr algn="r" eaLnBrk="1" hangingPunct="1"/>
            <a:r>
              <a:rPr lang="pt-BR" altLang="pt-BR" sz="2600" smtClean="0"/>
              <a:t>Remessa</a:t>
            </a:r>
            <a:br>
              <a:rPr lang="pt-BR" altLang="pt-BR" sz="2600" smtClean="0"/>
            </a:br>
            <a:r>
              <a:rPr lang="pt-BR" altLang="pt-BR" sz="2600" smtClean="0"/>
              <a:t>Regulamentação Normativa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01763"/>
            <a:ext cx="4083050" cy="600075"/>
          </a:xfrm>
        </p:spPr>
        <p:txBody>
          <a:bodyPr/>
          <a:lstStyle/>
          <a:p>
            <a:pPr algn="just">
              <a:spcBef>
                <a:spcPct val="0"/>
              </a:spcBef>
              <a:buFont typeface="Arial" charset="0"/>
              <a:buNone/>
              <a:defRPr/>
            </a:pP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Layout do arquivo</a:t>
            </a:r>
          </a:p>
          <a:p>
            <a:pPr eaLnBrk="1" hangingPunct="1">
              <a:buFont typeface="Arial" charset="0"/>
              <a:buChar char="•"/>
              <a:defRPr/>
            </a:pPr>
            <a:endParaRPr lang="pt-BR" dirty="0" smtClean="0"/>
          </a:p>
          <a:p>
            <a:pPr eaLnBrk="1" hangingPunct="1">
              <a:buFont typeface="Arial" charset="0"/>
              <a:buNone/>
              <a:defRPr/>
            </a:pPr>
            <a:endParaRPr lang="pt-BR" dirty="0" smtClean="0"/>
          </a:p>
        </p:txBody>
      </p:sp>
      <p:sp>
        <p:nvSpPr>
          <p:cNvPr id="7" name="Retângulo 6"/>
          <p:cNvSpPr/>
          <p:nvPr/>
        </p:nvSpPr>
        <p:spPr>
          <a:xfrm>
            <a:off x="293688" y="2189163"/>
            <a:ext cx="4246562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pt-BR" sz="3200" dirty="0">
                <a:latin typeface="+mn-lt"/>
              </a:rPr>
              <a:t>Data Partida</a:t>
            </a:r>
          </a:p>
        </p:txBody>
      </p:sp>
      <p:sp>
        <p:nvSpPr>
          <p:cNvPr id="8" name="Retângulo 7"/>
          <p:cNvSpPr/>
          <p:nvPr/>
        </p:nvSpPr>
        <p:spPr>
          <a:xfrm>
            <a:off x="346075" y="3752850"/>
            <a:ext cx="8451850" cy="25542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pt-BR" sz="3200" dirty="0">
                <a:latin typeface="+mn-lt"/>
              </a:rPr>
              <a:t>- Preenchido colunas 35 a 40</a:t>
            </a:r>
          </a:p>
          <a:p>
            <a:pPr algn="just">
              <a:defRPr/>
            </a:pPr>
            <a:r>
              <a:rPr lang="pt-BR" sz="3200" dirty="0">
                <a:latin typeface="+mn-lt"/>
              </a:rPr>
              <a:t>- Quando ocorre atraso (15-30min) ou antecipação (10-30min) ou se tratar de uma inclusão de voo não regular (DI não zero)</a:t>
            </a:r>
          </a:p>
          <a:p>
            <a:pPr algn="just">
              <a:defRPr/>
            </a:pPr>
            <a:r>
              <a:rPr lang="pt-BR" sz="3200" dirty="0">
                <a:latin typeface="+mn-lt"/>
              </a:rPr>
              <a:t>- Numérico, formato DDMMAA</a:t>
            </a:r>
          </a:p>
        </p:txBody>
      </p:sp>
      <p:pic>
        <p:nvPicPr>
          <p:cNvPr id="276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88" y="3309938"/>
            <a:ext cx="8393112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 idx="4294967295"/>
          </p:nvPr>
        </p:nvSpPr>
        <p:spPr>
          <a:xfrm>
            <a:off x="457200" y="198438"/>
            <a:ext cx="8229600" cy="919162"/>
          </a:xfrm>
        </p:spPr>
        <p:txBody>
          <a:bodyPr/>
          <a:lstStyle/>
          <a:p>
            <a:pPr algn="r" eaLnBrk="1" hangingPunct="1"/>
            <a:r>
              <a:rPr lang="pt-BR" altLang="pt-BR" sz="2600" smtClean="0"/>
              <a:t>Remessa</a:t>
            </a:r>
            <a:br>
              <a:rPr lang="pt-BR" altLang="pt-BR" sz="2600" smtClean="0"/>
            </a:br>
            <a:r>
              <a:rPr lang="pt-BR" altLang="pt-BR" sz="2600" smtClean="0"/>
              <a:t>Regulamentação Normativa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01763"/>
            <a:ext cx="4083050" cy="600075"/>
          </a:xfrm>
        </p:spPr>
        <p:txBody>
          <a:bodyPr/>
          <a:lstStyle/>
          <a:p>
            <a:pPr algn="just">
              <a:spcBef>
                <a:spcPct val="0"/>
              </a:spcBef>
              <a:buFont typeface="Arial" charset="0"/>
              <a:buNone/>
              <a:defRPr/>
            </a:pP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Layout do arquivo</a:t>
            </a:r>
          </a:p>
          <a:p>
            <a:pPr eaLnBrk="1" hangingPunct="1">
              <a:buFont typeface="Arial" charset="0"/>
              <a:buChar char="•"/>
              <a:defRPr/>
            </a:pPr>
            <a:endParaRPr lang="pt-BR" dirty="0" smtClean="0"/>
          </a:p>
          <a:p>
            <a:pPr eaLnBrk="1" hangingPunct="1">
              <a:buFont typeface="Arial" charset="0"/>
              <a:buNone/>
              <a:defRPr/>
            </a:pPr>
            <a:endParaRPr lang="pt-BR" dirty="0" smtClean="0"/>
          </a:p>
        </p:txBody>
      </p:sp>
      <p:sp>
        <p:nvSpPr>
          <p:cNvPr id="7" name="Retângulo 6"/>
          <p:cNvSpPr/>
          <p:nvPr/>
        </p:nvSpPr>
        <p:spPr>
          <a:xfrm>
            <a:off x="293688" y="2189163"/>
            <a:ext cx="4246562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pt-BR" sz="3200" dirty="0">
                <a:latin typeface="+mn-lt"/>
              </a:rPr>
              <a:t>Horário da Partida</a:t>
            </a:r>
          </a:p>
        </p:txBody>
      </p:sp>
      <p:sp>
        <p:nvSpPr>
          <p:cNvPr id="8" name="Retângulo 7"/>
          <p:cNvSpPr/>
          <p:nvPr/>
        </p:nvSpPr>
        <p:spPr>
          <a:xfrm>
            <a:off x="346075" y="3752850"/>
            <a:ext cx="8451850" cy="25542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pt-BR" sz="3200" dirty="0">
                <a:latin typeface="+mn-lt"/>
              </a:rPr>
              <a:t>- Preenchido colunas 41 a 44</a:t>
            </a:r>
          </a:p>
          <a:p>
            <a:pPr algn="just">
              <a:defRPr/>
            </a:pPr>
            <a:r>
              <a:rPr lang="pt-BR" sz="3200" dirty="0">
                <a:latin typeface="+mn-lt"/>
              </a:rPr>
              <a:t>- Quando ocorre atraso (15-30min) ou antecipação (10-30min) ou se tratar de uma inclusão de voo não regular (DI não zero)</a:t>
            </a:r>
          </a:p>
          <a:p>
            <a:pPr algn="just">
              <a:defRPr/>
            </a:pPr>
            <a:r>
              <a:rPr lang="pt-BR" sz="3200" dirty="0">
                <a:latin typeface="+mn-lt"/>
              </a:rPr>
              <a:t>- Numérico, formato </a:t>
            </a:r>
            <a:r>
              <a:rPr lang="pt-BR" sz="3200" dirty="0" err="1">
                <a:latin typeface="+mn-lt"/>
              </a:rPr>
              <a:t>hhmm</a:t>
            </a:r>
            <a:endParaRPr lang="pt-BR" sz="3200" dirty="0">
              <a:latin typeface="+mn-lt"/>
            </a:endParaRPr>
          </a:p>
        </p:txBody>
      </p:sp>
      <p:pic>
        <p:nvPicPr>
          <p:cNvPr id="2867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75" y="3319463"/>
            <a:ext cx="8451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 idx="4294967295"/>
          </p:nvPr>
        </p:nvSpPr>
        <p:spPr>
          <a:xfrm>
            <a:off x="457200" y="198438"/>
            <a:ext cx="8229600" cy="919162"/>
          </a:xfrm>
        </p:spPr>
        <p:txBody>
          <a:bodyPr/>
          <a:lstStyle/>
          <a:p>
            <a:pPr algn="r" eaLnBrk="1" hangingPunct="1"/>
            <a:r>
              <a:rPr lang="pt-BR" altLang="pt-BR" sz="2600" smtClean="0"/>
              <a:t>Remessa</a:t>
            </a:r>
            <a:br>
              <a:rPr lang="pt-BR" altLang="pt-BR" sz="2600" smtClean="0"/>
            </a:br>
            <a:r>
              <a:rPr lang="pt-BR" altLang="pt-BR" sz="2600" smtClean="0"/>
              <a:t>Regulamentação Normativa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01763"/>
            <a:ext cx="4083050" cy="600075"/>
          </a:xfrm>
        </p:spPr>
        <p:txBody>
          <a:bodyPr/>
          <a:lstStyle/>
          <a:p>
            <a:pPr algn="just">
              <a:spcBef>
                <a:spcPct val="0"/>
              </a:spcBef>
              <a:buFont typeface="Arial" charset="0"/>
              <a:buNone/>
              <a:defRPr/>
            </a:pP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Layout do arquivo</a:t>
            </a:r>
          </a:p>
          <a:p>
            <a:pPr eaLnBrk="1" hangingPunct="1">
              <a:buFont typeface="Arial" charset="0"/>
              <a:buChar char="•"/>
              <a:defRPr/>
            </a:pPr>
            <a:endParaRPr lang="pt-BR" dirty="0" smtClean="0"/>
          </a:p>
          <a:p>
            <a:pPr eaLnBrk="1" hangingPunct="1">
              <a:buFont typeface="Arial" charset="0"/>
              <a:buNone/>
              <a:defRPr/>
            </a:pPr>
            <a:endParaRPr lang="pt-BR" dirty="0" smtClean="0"/>
          </a:p>
        </p:txBody>
      </p:sp>
      <p:sp>
        <p:nvSpPr>
          <p:cNvPr id="7" name="Retângulo 6"/>
          <p:cNvSpPr/>
          <p:nvPr/>
        </p:nvSpPr>
        <p:spPr>
          <a:xfrm>
            <a:off x="293688" y="2189163"/>
            <a:ext cx="4246562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pt-BR" sz="3200" dirty="0">
                <a:latin typeface="+mn-lt"/>
              </a:rPr>
              <a:t>Data Chegada</a:t>
            </a:r>
          </a:p>
        </p:txBody>
      </p:sp>
      <p:sp>
        <p:nvSpPr>
          <p:cNvPr id="8" name="Retângulo 7"/>
          <p:cNvSpPr/>
          <p:nvPr/>
        </p:nvSpPr>
        <p:spPr>
          <a:xfrm>
            <a:off x="346075" y="3752850"/>
            <a:ext cx="8451850" cy="25542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pt-BR" sz="3200" dirty="0">
                <a:latin typeface="+mn-lt"/>
              </a:rPr>
              <a:t>- Preenchido colunas 46 a 51</a:t>
            </a:r>
          </a:p>
          <a:p>
            <a:pPr algn="just">
              <a:defRPr/>
            </a:pPr>
            <a:r>
              <a:rPr lang="pt-BR" sz="3200" dirty="0">
                <a:latin typeface="+mn-lt"/>
              </a:rPr>
              <a:t>- Quando ocorre atraso (15-30min) ou antecipação (10-30min) ou se tratar de uma inclusão de voo não regular (DI não zero)</a:t>
            </a:r>
          </a:p>
          <a:p>
            <a:pPr algn="just">
              <a:defRPr/>
            </a:pPr>
            <a:r>
              <a:rPr lang="pt-BR" sz="3200" dirty="0">
                <a:latin typeface="+mn-lt"/>
              </a:rPr>
              <a:t>- Numérico, formato DDMMAA</a:t>
            </a:r>
          </a:p>
        </p:txBody>
      </p:sp>
      <p:pic>
        <p:nvPicPr>
          <p:cNvPr id="297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88" y="3305175"/>
            <a:ext cx="8504237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 idx="4294967295"/>
          </p:nvPr>
        </p:nvSpPr>
        <p:spPr>
          <a:xfrm>
            <a:off x="457200" y="198438"/>
            <a:ext cx="8229600" cy="919162"/>
          </a:xfrm>
        </p:spPr>
        <p:txBody>
          <a:bodyPr/>
          <a:lstStyle/>
          <a:p>
            <a:pPr algn="r" eaLnBrk="1" hangingPunct="1"/>
            <a:r>
              <a:rPr lang="pt-BR" altLang="pt-BR" sz="2600" smtClean="0"/>
              <a:t>Remessa</a:t>
            </a:r>
            <a:br>
              <a:rPr lang="pt-BR" altLang="pt-BR" sz="2600" smtClean="0"/>
            </a:br>
            <a:r>
              <a:rPr lang="pt-BR" altLang="pt-BR" sz="2600" smtClean="0"/>
              <a:t>Regulamentação Normativa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01763"/>
            <a:ext cx="4083050" cy="600075"/>
          </a:xfrm>
        </p:spPr>
        <p:txBody>
          <a:bodyPr/>
          <a:lstStyle/>
          <a:p>
            <a:pPr algn="just">
              <a:spcBef>
                <a:spcPct val="0"/>
              </a:spcBef>
              <a:buFont typeface="Arial" charset="0"/>
              <a:buNone/>
              <a:defRPr/>
            </a:pP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Layout do arquivo</a:t>
            </a:r>
          </a:p>
          <a:p>
            <a:pPr eaLnBrk="1" hangingPunct="1">
              <a:buFont typeface="Arial" charset="0"/>
              <a:buChar char="•"/>
              <a:defRPr/>
            </a:pPr>
            <a:endParaRPr lang="pt-BR" dirty="0" smtClean="0"/>
          </a:p>
          <a:p>
            <a:pPr eaLnBrk="1" hangingPunct="1">
              <a:buFont typeface="Arial" charset="0"/>
              <a:buNone/>
              <a:defRPr/>
            </a:pPr>
            <a:endParaRPr lang="pt-BR" dirty="0" smtClean="0"/>
          </a:p>
        </p:txBody>
      </p:sp>
      <p:sp>
        <p:nvSpPr>
          <p:cNvPr id="7" name="Retângulo 6"/>
          <p:cNvSpPr/>
          <p:nvPr/>
        </p:nvSpPr>
        <p:spPr>
          <a:xfrm>
            <a:off x="293688" y="2189163"/>
            <a:ext cx="4246562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pt-BR" sz="3200" dirty="0">
                <a:latin typeface="+mn-lt"/>
              </a:rPr>
              <a:t>Horário da Chegada</a:t>
            </a:r>
          </a:p>
        </p:txBody>
      </p:sp>
      <p:sp>
        <p:nvSpPr>
          <p:cNvPr id="8" name="Retângulo 7"/>
          <p:cNvSpPr/>
          <p:nvPr/>
        </p:nvSpPr>
        <p:spPr>
          <a:xfrm>
            <a:off x="346075" y="3752850"/>
            <a:ext cx="8451850" cy="25542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pt-BR" sz="3200" dirty="0">
                <a:latin typeface="+mn-lt"/>
              </a:rPr>
              <a:t>- Preenchido colunas 52 a 55</a:t>
            </a:r>
          </a:p>
          <a:p>
            <a:pPr algn="just">
              <a:defRPr/>
            </a:pPr>
            <a:r>
              <a:rPr lang="pt-BR" sz="3200" dirty="0">
                <a:latin typeface="+mn-lt"/>
              </a:rPr>
              <a:t>- Quando ocorre atraso (15-30min) ou antecipação (10-30min) ou se tratar de uma inclusão de voo não regular (DI não zero)</a:t>
            </a:r>
          </a:p>
          <a:p>
            <a:pPr algn="just">
              <a:defRPr/>
            </a:pPr>
            <a:r>
              <a:rPr lang="pt-BR" sz="3200" dirty="0">
                <a:latin typeface="+mn-lt"/>
              </a:rPr>
              <a:t>- Numérico, formato </a:t>
            </a:r>
            <a:r>
              <a:rPr lang="pt-BR" sz="3200" dirty="0" err="1">
                <a:latin typeface="+mn-lt"/>
              </a:rPr>
              <a:t>hhmm</a:t>
            </a:r>
            <a:endParaRPr lang="pt-BR" sz="3200" dirty="0">
              <a:latin typeface="+mn-lt"/>
            </a:endParaRPr>
          </a:p>
        </p:txBody>
      </p:sp>
      <p:pic>
        <p:nvPicPr>
          <p:cNvPr id="307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75" y="3305175"/>
            <a:ext cx="845185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 idx="4294967295"/>
          </p:nvPr>
        </p:nvSpPr>
        <p:spPr>
          <a:xfrm>
            <a:off x="457200" y="198438"/>
            <a:ext cx="8229600" cy="919162"/>
          </a:xfrm>
        </p:spPr>
        <p:txBody>
          <a:bodyPr/>
          <a:lstStyle/>
          <a:p>
            <a:pPr algn="r" eaLnBrk="1" hangingPunct="1"/>
            <a:r>
              <a:rPr lang="pt-BR" altLang="pt-BR" sz="2600" smtClean="0"/>
              <a:t>Remessa</a:t>
            </a:r>
            <a:br>
              <a:rPr lang="pt-BR" altLang="pt-BR" sz="2600" smtClean="0"/>
            </a:br>
            <a:r>
              <a:rPr lang="pt-BR" altLang="pt-BR" sz="2600" smtClean="0"/>
              <a:t>Regulamentação Normativa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01763"/>
            <a:ext cx="4083050" cy="600075"/>
          </a:xfrm>
        </p:spPr>
        <p:txBody>
          <a:bodyPr/>
          <a:lstStyle/>
          <a:p>
            <a:pPr algn="just">
              <a:spcBef>
                <a:spcPct val="0"/>
              </a:spcBef>
              <a:buFont typeface="Arial" charset="0"/>
              <a:buNone/>
              <a:defRPr/>
            </a:pP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Layout do arquivo</a:t>
            </a:r>
          </a:p>
          <a:p>
            <a:pPr eaLnBrk="1" hangingPunct="1">
              <a:buFont typeface="Arial" charset="0"/>
              <a:buChar char="•"/>
              <a:defRPr/>
            </a:pPr>
            <a:endParaRPr lang="pt-BR" dirty="0" smtClean="0"/>
          </a:p>
          <a:p>
            <a:pPr eaLnBrk="1" hangingPunct="1">
              <a:buFont typeface="Arial" charset="0"/>
              <a:buNone/>
              <a:defRPr/>
            </a:pPr>
            <a:endParaRPr lang="pt-BR" dirty="0" smtClean="0"/>
          </a:p>
        </p:txBody>
      </p:sp>
      <p:sp>
        <p:nvSpPr>
          <p:cNvPr id="7" name="Retângulo 6"/>
          <p:cNvSpPr/>
          <p:nvPr/>
        </p:nvSpPr>
        <p:spPr>
          <a:xfrm>
            <a:off x="293688" y="2189163"/>
            <a:ext cx="6880225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pt-BR" sz="3200" dirty="0">
                <a:latin typeface="+mn-lt"/>
              </a:rPr>
              <a:t>Justificativa de Atraso ou Cancelamento</a:t>
            </a:r>
          </a:p>
        </p:txBody>
      </p:sp>
      <p:sp>
        <p:nvSpPr>
          <p:cNvPr id="8" name="Retângulo 7"/>
          <p:cNvSpPr/>
          <p:nvPr/>
        </p:nvSpPr>
        <p:spPr>
          <a:xfrm>
            <a:off x="346075" y="3327400"/>
            <a:ext cx="8451850" cy="20621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pt-BR" sz="3200" dirty="0">
                <a:latin typeface="+mn-lt"/>
              </a:rPr>
              <a:t>- Preenchido colunas 57 e 58</a:t>
            </a:r>
          </a:p>
          <a:p>
            <a:pPr algn="just">
              <a:defRPr/>
            </a:pPr>
            <a:r>
              <a:rPr lang="pt-BR" sz="3200" dirty="0">
                <a:latin typeface="+mn-lt"/>
              </a:rPr>
              <a:t>- Não se usa pra inclusão de voo não regular ou troca de aeronave</a:t>
            </a:r>
          </a:p>
          <a:p>
            <a:pPr algn="just">
              <a:buFontTx/>
              <a:buChar char="-"/>
              <a:defRPr/>
            </a:pPr>
            <a:r>
              <a:rPr lang="pt-BR" sz="3200" dirty="0">
                <a:latin typeface="+mn-lt"/>
              </a:rPr>
              <a:t> Utilizar aquela mais significante.</a:t>
            </a:r>
          </a:p>
        </p:txBody>
      </p:sp>
      <p:pic>
        <p:nvPicPr>
          <p:cNvPr id="3175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75" y="2727325"/>
            <a:ext cx="84518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 idx="4294967295"/>
          </p:nvPr>
        </p:nvSpPr>
        <p:spPr>
          <a:xfrm>
            <a:off x="457200" y="198438"/>
            <a:ext cx="8229600" cy="919162"/>
          </a:xfrm>
        </p:spPr>
        <p:txBody>
          <a:bodyPr/>
          <a:lstStyle/>
          <a:p>
            <a:pPr algn="r" eaLnBrk="1" hangingPunct="1"/>
            <a:r>
              <a:rPr lang="pt-BR" altLang="pt-BR" sz="2600" smtClean="0"/>
              <a:t>Remessa</a:t>
            </a:r>
            <a:br>
              <a:rPr lang="pt-BR" altLang="pt-BR" sz="2600" smtClean="0"/>
            </a:br>
            <a:r>
              <a:rPr lang="pt-BR" altLang="pt-BR" sz="2600" smtClean="0"/>
              <a:t>Regulamentação Normativa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01763"/>
            <a:ext cx="4083050" cy="600075"/>
          </a:xfrm>
        </p:spPr>
        <p:txBody>
          <a:bodyPr/>
          <a:lstStyle/>
          <a:p>
            <a:pPr algn="just">
              <a:spcBef>
                <a:spcPct val="0"/>
              </a:spcBef>
              <a:buFont typeface="Arial" charset="0"/>
              <a:buNone/>
              <a:defRPr/>
            </a:pP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Layout do arquivo</a:t>
            </a:r>
          </a:p>
          <a:p>
            <a:pPr eaLnBrk="1" hangingPunct="1">
              <a:buFont typeface="Arial" charset="0"/>
              <a:buChar char="•"/>
              <a:defRPr/>
            </a:pPr>
            <a:endParaRPr lang="pt-BR" dirty="0" smtClean="0"/>
          </a:p>
          <a:p>
            <a:pPr eaLnBrk="1" hangingPunct="1">
              <a:buFont typeface="Arial" charset="0"/>
              <a:buNone/>
              <a:defRPr/>
            </a:pPr>
            <a:endParaRPr lang="pt-BR" dirty="0" smtClean="0"/>
          </a:p>
        </p:txBody>
      </p:sp>
      <p:sp>
        <p:nvSpPr>
          <p:cNvPr id="7" name="Retângulo 6"/>
          <p:cNvSpPr/>
          <p:nvPr/>
        </p:nvSpPr>
        <p:spPr>
          <a:xfrm>
            <a:off x="293688" y="2189163"/>
            <a:ext cx="6880225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pt-BR" sz="3200" dirty="0">
                <a:latin typeface="+mn-lt"/>
              </a:rPr>
              <a:t>Redução de Cabotagem</a:t>
            </a:r>
          </a:p>
        </p:txBody>
      </p:sp>
      <p:sp>
        <p:nvSpPr>
          <p:cNvPr id="8" name="Retângulo 7"/>
          <p:cNvSpPr/>
          <p:nvPr/>
        </p:nvSpPr>
        <p:spPr>
          <a:xfrm>
            <a:off x="346075" y="3752850"/>
            <a:ext cx="8451850" cy="10779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pt-BR" sz="3200" dirty="0">
                <a:latin typeface="+mn-lt"/>
              </a:rPr>
              <a:t>- Preenchido coluna 60</a:t>
            </a:r>
          </a:p>
          <a:p>
            <a:pPr algn="just">
              <a:defRPr/>
            </a:pPr>
            <a:r>
              <a:rPr lang="pt-BR" sz="3200" dirty="0">
                <a:latin typeface="+mn-lt"/>
              </a:rPr>
              <a:t>- Atualmente não utilizado, padrão ‘N’.</a:t>
            </a:r>
          </a:p>
        </p:txBody>
      </p:sp>
      <p:pic>
        <p:nvPicPr>
          <p:cNvPr id="327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688" y="3305175"/>
            <a:ext cx="8504237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 idx="4294967295"/>
          </p:nvPr>
        </p:nvSpPr>
        <p:spPr>
          <a:xfrm>
            <a:off x="457200" y="198438"/>
            <a:ext cx="8229600" cy="919162"/>
          </a:xfrm>
        </p:spPr>
        <p:txBody>
          <a:bodyPr/>
          <a:lstStyle/>
          <a:p>
            <a:pPr algn="r" eaLnBrk="1" hangingPunct="1"/>
            <a:r>
              <a:rPr lang="pt-BR" altLang="pt-BR" sz="2600" smtClean="0"/>
              <a:t>Remessa</a:t>
            </a:r>
            <a:br>
              <a:rPr lang="pt-BR" altLang="pt-BR" sz="2600" smtClean="0"/>
            </a:br>
            <a:r>
              <a:rPr lang="pt-BR" altLang="pt-BR" sz="2600" smtClean="0"/>
              <a:t>Regulamentação Normativa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01763"/>
            <a:ext cx="4083050" cy="600075"/>
          </a:xfrm>
        </p:spPr>
        <p:txBody>
          <a:bodyPr/>
          <a:lstStyle/>
          <a:p>
            <a:pPr algn="just">
              <a:spcBef>
                <a:spcPct val="0"/>
              </a:spcBef>
              <a:buFont typeface="Arial" charset="0"/>
              <a:buNone/>
              <a:defRPr/>
            </a:pP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Layout do arquivo</a:t>
            </a:r>
          </a:p>
          <a:p>
            <a:pPr eaLnBrk="1" hangingPunct="1">
              <a:buFont typeface="Arial" charset="0"/>
              <a:buChar char="•"/>
              <a:defRPr/>
            </a:pPr>
            <a:endParaRPr lang="pt-BR" dirty="0" smtClean="0"/>
          </a:p>
          <a:p>
            <a:pPr eaLnBrk="1" hangingPunct="1">
              <a:buFont typeface="Arial" charset="0"/>
              <a:buNone/>
              <a:defRPr/>
            </a:pPr>
            <a:endParaRPr lang="pt-BR" dirty="0" smtClean="0"/>
          </a:p>
        </p:txBody>
      </p:sp>
      <p:sp>
        <p:nvSpPr>
          <p:cNvPr id="7" name="Retângulo 6"/>
          <p:cNvSpPr/>
          <p:nvPr/>
        </p:nvSpPr>
        <p:spPr>
          <a:xfrm>
            <a:off x="293688" y="2189163"/>
            <a:ext cx="6880225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pt-BR" sz="3200" dirty="0">
                <a:latin typeface="+mn-lt"/>
              </a:rPr>
              <a:t>Sobrevoo</a:t>
            </a:r>
          </a:p>
        </p:txBody>
      </p:sp>
      <p:sp>
        <p:nvSpPr>
          <p:cNvPr id="8" name="Retângulo 7"/>
          <p:cNvSpPr/>
          <p:nvPr/>
        </p:nvSpPr>
        <p:spPr>
          <a:xfrm>
            <a:off x="346075" y="3752850"/>
            <a:ext cx="8451850" cy="20621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pt-BR" sz="3200" dirty="0">
                <a:latin typeface="+mn-lt"/>
              </a:rPr>
              <a:t>- Preenchido coluna 62</a:t>
            </a:r>
          </a:p>
          <a:p>
            <a:pPr algn="just">
              <a:defRPr/>
            </a:pPr>
            <a:r>
              <a:rPr lang="pt-BR" sz="3200" dirty="0">
                <a:latin typeface="+mn-lt"/>
              </a:rPr>
              <a:t>- Usado o ‘N’ também em pouso técnico, caso tenha operado em solo nacional e numa segunda etapa apenas sobrevoou, marca-se esta com ‘N’.</a:t>
            </a:r>
          </a:p>
        </p:txBody>
      </p:sp>
      <p:pic>
        <p:nvPicPr>
          <p:cNvPr id="337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314700"/>
            <a:ext cx="8340725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194175" y="198438"/>
            <a:ext cx="4492625" cy="919162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pt-BR" sz="2600" dirty="0">
                <a:latin typeface="+mj-lt"/>
                <a:ea typeface="+mj-ea"/>
                <a:cs typeface="+mj-cs"/>
              </a:rPr>
              <a:t>Remessa</a:t>
            </a:r>
            <a:br>
              <a:rPr lang="pt-BR" sz="2600" dirty="0">
                <a:latin typeface="+mj-lt"/>
                <a:ea typeface="+mj-ea"/>
                <a:cs typeface="+mj-cs"/>
              </a:rPr>
            </a:br>
            <a:r>
              <a:rPr lang="pt-BR" sz="2600" dirty="0">
                <a:latin typeface="+mj-lt"/>
                <a:ea typeface="+mj-ea"/>
                <a:cs typeface="+mj-cs"/>
              </a:rPr>
              <a:t>Procedimentos de envio</a:t>
            </a:r>
          </a:p>
          <a:p>
            <a:pPr algn="r">
              <a:defRPr/>
            </a:pPr>
            <a:endParaRPr lang="pt-BR" sz="2600" dirty="0">
              <a:latin typeface="+mj-lt"/>
              <a:ea typeface="+mj-ea"/>
              <a:cs typeface="+mj-cs"/>
            </a:endParaRPr>
          </a:p>
        </p:txBody>
      </p:sp>
      <p:pic>
        <p:nvPicPr>
          <p:cNvPr id="34819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2647950"/>
            <a:ext cx="8686800" cy="370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252413" y="1457325"/>
            <a:ext cx="8624887" cy="11017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SINTAC / SACI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pt-BR" sz="2800" dirty="0">
                <a:latin typeface="Arial" charset="0"/>
              </a:rPr>
              <a:t>sistemas.</a:t>
            </a:r>
            <a:r>
              <a:rPr lang="pt-BR" sz="2800" dirty="0" err="1">
                <a:latin typeface="Arial" charset="0"/>
              </a:rPr>
              <a:t>anac</a:t>
            </a:r>
            <a:r>
              <a:rPr lang="pt-BR" sz="2800" dirty="0">
                <a:latin typeface="Arial" charset="0"/>
              </a:rPr>
              <a:t>.</a:t>
            </a:r>
            <a:r>
              <a:rPr lang="pt-BR" sz="2800" dirty="0" err="1">
                <a:latin typeface="Arial" charset="0"/>
              </a:rPr>
              <a:t>gov.br/bav</a:t>
            </a:r>
            <a:r>
              <a:rPr lang="pt-BR" sz="2800" dirty="0">
                <a:latin typeface="Arial" charset="0"/>
              </a:rPr>
              <a:t> ...</a:t>
            </a:r>
            <a:r>
              <a:rPr lang="pt-BR" sz="2800" dirty="0" err="1">
                <a:latin typeface="Arial" charset="0"/>
              </a:rPr>
              <a:t>sintac</a:t>
            </a:r>
            <a:r>
              <a:rPr lang="pt-BR" sz="2800" dirty="0">
                <a:latin typeface="Arial" charset="0"/>
              </a:rPr>
              <a:t> ...saci ...estatística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 idx="4294967295"/>
          </p:nvPr>
        </p:nvSpPr>
        <p:spPr>
          <a:xfrm>
            <a:off x="457200" y="198438"/>
            <a:ext cx="8229600" cy="919162"/>
          </a:xfrm>
        </p:spPr>
        <p:txBody>
          <a:bodyPr/>
          <a:lstStyle/>
          <a:p>
            <a:pPr algn="r" eaLnBrk="1" hangingPunct="1"/>
            <a:r>
              <a:rPr lang="pt-BR" altLang="pt-BR" sz="2600" smtClean="0"/>
              <a:t>Remessa</a:t>
            </a:r>
            <a:br>
              <a:rPr lang="pt-BR" altLang="pt-BR" sz="2600" smtClean="0"/>
            </a:br>
            <a:r>
              <a:rPr lang="pt-BR" altLang="pt-BR" sz="2600" smtClean="0"/>
              <a:t> Procedimentos de envio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>
          <a:xfrm>
            <a:off x="457200" y="1827213"/>
            <a:ext cx="8229600" cy="4241800"/>
          </a:xfrm>
        </p:spPr>
        <p:txBody>
          <a:bodyPr/>
          <a:lstStyle/>
          <a:p>
            <a:pPr marL="342900" lvl="1" indent="-342900" eaLnBrk="1" hangingPunct="1">
              <a:buFont typeface="Arial" charset="0"/>
              <a:buNone/>
              <a:defRPr/>
            </a:pP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Preciso de novo acesso!</a:t>
            </a:r>
          </a:p>
          <a:p>
            <a:pPr lvl="1" eaLnBrk="1" hangingPunct="1">
              <a:buFont typeface="Arial" charset="0"/>
              <a:buNone/>
              <a:defRPr/>
            </a:pPr>
            <a:endParaRPr lang="pt-BR" dirty="0" smtClean="0"/>
          </a:p>
          <a:p>
            <a:pPr lvl="1" eaLnBrk="1" hangingPunct="1">
              <a:buFont typeface="Arial" charset="0"/>
              <a:buChar char="–"/>
              <a:defRPr/>
            </a:pPr>
            <a:r>
              <a:rPr lang="pt-BR" dirty="0" smtClean="0"/>
              <a:t>Contato com a GOPE</a:t>
            </a:r>
          </a:p>
          <a:p>
            <a:pPr lvl="1" eaLnBrk="1" hangingPunct="1">
              <a:buFont typeface="Arial" charset="0"/>
              <a:buNone/>
              <a:defRPr/>
            </a:pPr>
            <a:r>
              <a:rPr lang="pt-BR" dirty="0" smtClean="0"/>
              <a:t> (61) 3314-4473 ou </a:t>
            </a:r>
            <a:r>
              <a:rPr lang="pt-BR" dirty="0" smtClean="0">
                <a:hlinkClick r:id="rId3"/>
              </a:rPr>
              <a:t>bav.gope@anac.gov.br</a:t>
            </a:r>
            <a:endParaRPr lang="pt-BR" dirty="0" smtClean="0"/>
          </a:p>
          <a:p>
            <a:pPr lvl="1" eaLnBrk="1" hangingPunct="1">
              <a:buFont typeface="Arial" charset="0"/>
              <a:buNone/>
              <a:defRPr/>
            </a:pPr>
            <a:endParaRPr lang="pt-BR" dirty="0" smtClean="0"/>
          </a:p>
          <a:p>
            <a:pPr lvl="1" eaLnBrk="1" hangingPunct="1">
              <a:buFont typeface="Arial" charset="0"/>
              <a:buChar char="–"/>
              <a:defRPr/>
            </a:pPr>
            <a:r>
              <a:rPr lang="pt-BR" dirty="0" smtClean="0"/>
              <a:t>Envio de carta a ANAC</a:t>
            </a:r>
          </a:p>
          <a:p>
            <a:pPr lvl="2" eaLnBrk="1" hangingPunct="1">
              <a:buFont typeface="Arial" charset="0"/>
              <a:buChar char="•"/>
              <a:defRPr/>
            </a:pPr>
            <a:r>
              <a:rPr lang="pt-BR" dirty="0" smtClean="0"/>
              <a:t>Nome, RG ou CPF ou PASSAPORTE, telefone e e-mail.</a:t>
            </a:r>
          </a:p>
          <a:p>
            <a:pPr lvl="2" eaLnBrk="1" hangingPunct="1">
              <a:buFont typeface="Arial" charset="0"/>
              <a:buChar char="•"/>
              <a:defRPr/>
            </a:pPr>
            <a:r>
              <a:rPr lang="pt-BR" dirty="0" smtClean="0"/>
              <a:t>Assinada pelo representante legal da empresa.</a:t>
            </a:r>
          </a:p>
          <a:p>
            <a:pPr eaLnBrk="1" hangingPunct="1">
              <a:buFont typeface="Arial" charset="0"/>
              <a:buChar char="•"/>
              <a:defRPr/>
            </a:pPr>
            <a:endParaRPr lang="pt-BR" dirty="0" smtClean="0"/>
          </a:p>
          <a:p>
            <a:pPr eaLnBrk="1" hangingPunct="1">
              <a:buFont typeface="Arial" charset="0"/>
              <a:buChar char="•"/>
              <a:defRPr/>
            </a:pPr>
            <a:endParaRPr lang="pt-BR" dirty="0" smtClean="0"/>
          </a:p>
          <a:p>
            <a:pPr eaLnBrk="1" hangingPunct="1">
              <a:buFont typeface="Arial" charset="0"/>
              <a:buNone/>
              <a:defRPr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 idx="4294967295"/>
          </p:nvPr>
        </p:nvSpPr>
        <p:spPr>
          <a:xfrm>
            <a:off x="457200" y="198438"/>
            <a:ext cx="8229600" cy="919162"/>
          </a:xfrm>
        </p:spPr>
        <p:txBody>
          <a:bodyPr/>
          <a:lstStyle/>
          <a:p>
            <a:pPr algn="r" eaLnBrk="1" hangingPunct="1"/>
            <a:r>
              <a:rPr lang="pt-BR" altLang="pt-BR" sz="2600" smtClean="0"/>
              <a:t>Aplicabilidade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8138"/>
            <a:ext cx="8229600" cy="3736975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 a utilidade do BAV?</a:t>
            </a:r>
          </a:p>
          <a:p>
            <a:pPr eaLnBrk="1" hangingPunct="1">
              <a:buFont typeface="Arial" charset="0"/>
              <a:buNone/>
              <a:defRPr/>
            </a:pPr>
            <a:endParaRPr lang="pt-BR" dirty="0" smtClean="0"/>
          </a:p>
          <a:p>
            <a:pPr eaLnBrk="1" hangingPunct="1">
              <a:buFont typeface="Arial" charset="0"/>
              <a:buChar char="•"/>
              <a:defRPr/>
            </a:pPr>
            <a:r>
              <a:rPr lang="pt-BR" dirty="0" smtClean="0"/>
              <a:t>Percentuais Atrasos e Cancelamentos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pt-BR" dirty="0" smtClean="0"/>
              <a:t>Faturamento do Administrador Aeroportuário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pt-BR" dirty="0" smtClean="0"/>
              <a:t>Informações à Sociedade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pt-BR" dirty="0" smtClean="0"/>
              <a:t>Índices de Regularidade e Pontualidade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pt-BR" dirty="0" smtClean="0">
                <a:solidFill>
                  <a:srgbClr val="FF0000"/>
                </a:solidFill>
              </a:rPr>
              <a:t>Monitoramento de Desempenho nos SLOTS</a:t>
            </a:r>
          </a:p>
          <a:p>
            <a:pPr eaLnBrk="1" hangingPunct="1">
              <a:buFont typeface="Arial" charset="0"/>
              <a:buChar char="•"/>
              <a:defRPr/>
            </a:pPr>
            <a:endParaRPr lang="pt-BR" dirty="0" smtClean="0"/>
          </a:p>
          <a:p>
            <a:pPr eaLnBrk="1" hangingPunct="1">
              <a:buFont typeface="Arial" charset="0"/>
              <a:buNone/>
              <a:defRPr/>
            </a:pPr>
            <a:endParaRPr lang="pt-BR" dirty="0" smtClean="0"/>
          </a:p>
          <a:p>
            <a:pPr eaLnBrk="1" hangingPunct="1">
              <a:buFont typeface="Arial" charset="0"/>
              <a:buNone/>
              <a:defRPr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194175" y="198438"/>
            <a:ext cx="4492625" cy="919162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pt-BR" sz="2600" dirty="0">
                <a:latin typeface="+mj-lt"/>
                <a:ea typeface="+mj-ea"/>
                <a:cs typeface="+mj-cs"/>
              </a:rPr>
              <a:t>Remessa</a:t>
            </a:r>
            <a:br>
              <a:rPr lang="pt-BR" sz="2600" dirty="0">
                <a:latin typeface="+mj-lt"/>
                <a:ea typeface="+mj-ea"/>
                <a:cs typeface="+mj-cs"/>
              </a:rPr>
            </a:br>
            <a:r>
              <a:rPr lang="pt-BR" sz="2600" dirty="0">
                <a:latin typeface="+mj-lt"/>
                <a:ea typeface="+mj-ea"/>
                <a:cs typeface="+mj-cs"/>
              </a:rPr>
              <a:t>Procedimentos de envio</a:t>
            </a:r>
          </a:p>
          <a:p>
            <a:pPr algn="r">
              <a:defRPr/>
            </a:pPr>
            <a:endParaRPr lang="pt-BR" sz="2600" dirty="0">
              <a:latin typeface="+mj-lt"/>
              <a:ea typeface="+mj-ea"/>
              <a:cs typeface="+mj-cs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166813" y="1663700"/>
            <a:ext cx="4856651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342900" lvl="1" indent="-342900">
              <a:spcBef>
                <a:spcPct val="20000"/>
              </a:spcBef>
              <a:defRPr/>
            </a:pP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Dentro </a:t>
            </a: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do </a:t>
            </a: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Prazo e Ausência</a:t>
            </a:r>
          </a:p>
        </p:txBody>
      </p:sp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2249488"/>
            <a:ext cx="8277225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 idx="4294967295"/>
          </p:nvPr>
        </p:nvSpPr>
        <p:spPr>
          <a:xfrm>
            <a:off x="7189788" y="198438"/>
            <a:ext cx="1497012" cy="919162"/>
          </a:xfrm>
        </p:spPr>
        <p:txBody>
          <a:bodyPr/>
          <a:lstStyle/>
          <a:p>
            <a:pPr algn="r" eaLnBrk="1" hangingPunct="1"/>
            <a:r>
              <a:rPr lang="pt-BR" altLang="pt-BR" sz="2600" smtClean="0"/>
              <a:t>Auditoria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4294967295"/>
          </p:nvPr>
        </p:nvSpPr>
        <p:spPr>
          <a:xfrm>
            <a:off x="457200" y="1985963"/>
            <a:ext cx="8229600" cy="3768725"/>
          </a:xfrm>
        </p:spPr>
        <p:txBody>
          <a:bodyPr/>
          <a:lstStyle/>
          <a:p>
            <a:pPr eaLnBrk="1" hangingPunct="1"/>
            <a:r>
              <a:rPr lang="pt-BR" altLang="pt-BR" dirty="0" smtClean="0"/>
              <a:t>Algumas validações já são realizadas no momento da remessa pelo SINTAC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pt-BR" altLang="pt-BR" dirty="0" smtClean="0"/>
          </a:p>
          <a:p>
            <a:pPr eaLnBrk="1" hangingPunct="1"/>
            <a:r>
              <a:rPr lang="pt-BR" altLang="pt-BR" dirty="0" smtClean="0"/>
              <a:t>Mais investigações são realizadas depois do envio</a:t>
            </a:r>
          </a:p>
          <a:p>
            <a:pPr lvl="1" eaLnBrk="1" hangingPunct="1"/>
            <a:r>
              <a:rPr lang="pt-BR" altLang="pt-BR" dirty="0" smtClean="0"/>
              <a:t>Controle do Espaço Aéreo (BIMTRA)</a:t>
            </a:r>
          </a:p>
          <a:p>
            <a:pPr lvl="1" eaLnBrk="1" hangingPunct="1"/>
            <a:r>
              <a:rPr lang="pt-BR" altLang="pt-BR" dirty="0" smtClean="0"/>
              <a:t>Administrador Aeroportuário (HSTVOOS)</a:t>
            </a:r>
          </a:p>
          <a:p>
            <a:pPr lvl="1" eaLnBrk="1" hangingPunct="1"/>
            <a:r>
              <a:rPr lang="pt-BR" altLang="pt-BR" dirty="0" smtClean="0"/>
              <a:t>Sob demanda</a:t>
            </a:r>
          </a:p>
          <a:p>
            <a:pPr eaLnBrk="1" hangingPunct="1"/>
            <a:endParaRPr lang="pt-BR" altLang="pt-BR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pt-BR" altLang="pt-BR" dirty="0" smtClean="0"/>
          </a:p>
        </p:txBody>
      </p:sp>
      <p:sp>
        <p:nvSpPr>
          <p:cNvPr id="37892" name="TextBox 5"/>
          <p:cNvSpPr txBox="1">
            <a:spLocks noChangeArrowheads="1"/>
          </p:cNvSpPr>
          <p:nvPr/>
        </p:nvSpPr>
        <p:spPr bwMode="auto">
          <a:xfrm>
            <a:off x="457200" y="6462713"/>
            <a:ext cx="8229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>
                <a:solidFill>
                  <a:schemeClr val="bg1"/>
                </a:solidFill>
                <a:latin typeface="Calibri" panose="020F0502020204030204" pitchFamily="34" charset="0"/>
              </a:rPr>
              <a:t>GEAC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Content Placeholder 2"/>
          <p:cNvSpPr>
            <a:spLocks noGrp="1"/>
          </p:cNvSpPr>
          <p:nvPr>
            <p:ph idx="4294967295"/>
          </p:nvPr>
        </p:nvSpPr>
        <p:spPr>
          <a:xfrm>
            <a:off x="457200" y="2078038"/>
            <a:ext cx="8229600" cy="3297237"/>
          </a:xfrm>
        </p:spPr>
        <p:txBody>
          <a:bodyPr/>
          <a:lstStyle/>
          <a:p>
            <a:pPr eaLnBrk="1" hangingPunct="1"/>
            <a:r>
              <a:rPr lang="pt-BR" altLang="pt-BR" smtClean="0"/>
              <a:t>Sob Demanda</a:t>
            </a:r>
          </a:p>
          <a:p>
            <a:pPr lvl="1" eaLnBrk="1" hangingPunct="1"/>
            <a:r>
              <a:rPr lang="pt-BR" altLang="pt-BR" smtClean="0"/>
              <a:t>Após as solicitações de dados</a:t>
            </a:r>
          </a:p>
          <a:p>
            <a:pPr lvl="2" eaLnBrk="1" hangingPunct="1"/>
            <a:r>
              <a:rPr lang="pt-BR" altLang="pt-BR" smtClean="0"/>
              <a:t>Diretoria ANAC, SAC, TCU, Min. Públ., Judiciário, Empresas Aéreas, Aeroportos, Usuários em geral, ....</a:t>
            </a:r>
          </a:p>
          <a:p>
            <a:pPr lvl="1" eaLnBrk="1" hangingPunct="1"/>
            <a:r>
              <a:rPr lang="pt-BR" altLang="pt-BR" smtClean="0"/>
              <a:t>Denúncias</a:t>
            </a:r>
          </a:p>
          <a:p>
            <a:pPr lvl="1" eaLnBrk="1" hangingPunct="1"/>
            <a:endParaRPr lang="pt-BR" altLang="pt-BR" smtClean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7189788" y="198438"/>
            <a:ext cx="1497012" cy="91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r>
              <a:rPr lang="pt-BR" sz="2600">
                <a:latin typeface="+mj-lt"/>
                <a:ea typeface="+mj-ea"/>
                <a:cs typeface="+mj-cs"/>
              </a:rPr>
              <a:t>Auditoria</a:t>
            </a:r>
            <a:endParaRPr lang="pt-BR" sz="260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3"/>
          <p:cNvSpPr>
            <a:spLocks noChangeArrowheads="1"/>
          </p:cNvSpPr>
          <p:nvPr/>
        </p:nvSpPr>
        <p:spPr bwMode="auto">
          <a:xfrm>
            <a:off x="357188" y="2241550"/>
            <a:ext cx="8286750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endParaRPr lang="pt-BR" dirty="0">
              <a:solidFill>
                <a:srgbClr val="004E90"/>
              </a:solidFill>
              <a:latin typeface="Arial" charset="0"/>
            </a:endParaRPr>
          </a:p>
          <a:p>
            <a:pPr algn="just">
              <a:defRPr/>
            </a:pPr>
            <a:r>
              <a:rPr lang="pt-BR" sz="3200" dirty="0">
                <a:latin typeface="+mn-lt"/>
              </a:rPr>
              <a:t>A chave é comparada com o sistema HOTRAN</a:t>
            </a:r>
          </a:p>
          <a:p>
            <a:pPr algn="just">
              <a:defRPr/>
            </a:pPr>
            <a:endParaRPr lang="pt-BR" sz="3200" dirty="0">
              <a:latin typeface="+mn-lt"/>
            </a:endParaRPr>
          </a:p>
          <a:p>
            <a:pPr algn="just">
              <a:defRPr/>
            </a:pPr>
            <a:r>
              <a:rPr lang="pt-BR" sz="3200" dirty="0">
                <a:latin typeface="+mn-lt"/>
              </a:rPr>
              <a:t>Divergência: </a:t>
            </a:r>
          </a:p>
          <a:p>
            <a:pPr algn="just">
              <a:defRPr/>
            </a:pPr>
            <a:r>
              <a:rPr lang="pt-BR" sz="3200" dirty="0">
                <a:solidFill>
                  <a:srgbClr val="FF0000"/>
                </a:solidFill>
                <a:latin typeface="+mn-lt"/>
              </a:rPr>
              <a:t>“Para DI = 0 (Voo Regular) é necessário existir Horário de Transporte Previsto para a ocorrência de BAV.”</a:t>
            </a:r>
            <a:endParaRPr lang="pt-BR" dirty="0">
              <a:latin typeface="Arial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194175" y="198438"/>
            <a:ext cx="4492625" cy="52705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pt-BR" sz="2600" dirty="0">
                <a:latin typeface="+mj-lt"/>
                <a:ea typeface="+mj-ea"/>
                <a:cs typeface="+mj-cs"/>
              </a:rPr>
              <a:t>Dúvidas / Problemas</a:t>
            </a:r>
          </a:p>
          <a:p>
            <a:pPr algn="r">
              <a:defRPr/>
            </a:pPr>
            <a:endParaRPr lang="pt-BR" sz="2600" dirty="0">
              <a:latin typeface="+mj-lt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57200" y="1401763"/>
            <a:ext cx="7599363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buFont typeface="Arial" charset="0"/>
              <a:buNone/>
              <a:defRPr/>
            </a:pP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Dígito identificador igual a zero</a:t>
            </a:r>
            <a:endParaRPr lang="pt-BR" sz="320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endParaRPr lang="pt-BR" sz="32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3"/>
          <p:cNvSpPr>
            <a:spLocks noChangeArrowheads="1"/>
          </p:cNvSpPr>
          <p:nvPr/>
        </p:nvSpPr>
        <p:spPr bwMode="auto">
          <a:xfrm>
            <a:off x="357188" y="2241550"/>
            <a:ext cx="8286750" cy="381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endParaRPr lang="pt-BR" dirty="0">
              <a:solidFill>
                <a:srgbClr val="004E90"/>
              </a:solidFill>
              <a:latin typeface="Arial" charset="0"/>
            </a:endParaRPr>
          </a:p>
          <a:p>
            <a:pPr algn="just">
              <a:defRPr/>
            </a:pPr>
            <a:r>
              <a:rPr lang="pt-BR" sz="3200" dirty="0" smtClean="0">
                <a:latin typeface="+mn-lt"/>
              </a:rPr>
              <a:t>O voo extra identificado pelo Dígito Identificador 4 serve essencialmente para atender situações imprevistas que alterem a operação do voo, tais como voo alternado ou pouso técnico. </a:t>
            </a:r>
          </a:p>
          <a:p>
            <a:pPr algn="just">
              <a:defRPr/>
            </a:pPr>
            <a:r>
              <a:rPr lang="pt-BR" sz="3200" dirty="0" smtClean="0">
                <a:latin typeface="+mn-lt"/>
              </a:rPr>
              <a:t>Não pode ser utilizado para operar voos não previstos e não solicitados, tal conduta configura voo sem autorização.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194175" y="198438"/>
            <a:ext cx="4492625" cy="52705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pt-BR" sz="2600" dirty="0">
                <a:latin typeface="+mj-lt"/>
                <a:ea typeface="+mj-ea"/>
                <a:cs typeface="+mj-cs"/>
              </a:rPr>
              <a:t>Dúvidas / Problemas</a:t>
            </a:r>
          </a:p>
          <a:p>
            <a:pPr algn="r">
              <a:defRPr/>
            </a:pPr>
            <a:endParaRPr lang="pt-BR" sz="2600" dirty="0">
              <a:latin typeface="+mj-lt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57200" y="1401763"/>
            <a:ext cx="7599363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buFont typeface="Arial" charset="0"/>
              <a:buNone/>
              <a:defRPr/>
            </a:pP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Dígito identificador igual a </a:t>
            </a: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quatro</a:t>
            </a:r>
            <a:endParaRPr lang="pt-BR" sz="320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endParaRPr lang="pt-BR" sz="3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4903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ChangeArrowheads="1"/>
          </p:cNvSpPr>
          <p:nvPr/>
        </p:nvSpPr>
        <p:spPr bwMode="auto">
          <a:xfrm>
            <a:off x="520700" y="1935163"/>
            <a:ext cx="816610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 eaLnBrk="0" hangingPunct="0">
              <a:defRPr/>
            </a:pP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Quando enviar o BAV?</a:t>
            </a:r>
          </a:p>
          <a:p>
            <a:pPr algn="just" eaLnBrk="0" hangingPunct="0">
              <a:defRPr/>
            </a:pPr>
            <a:endParaRPr lang="pt-BR" sz="3200" dirty="0">
              <a:latin typeface="+mn-lt"/>
            </a:endParaRPr>
          </a:p>
          <a:p>
            <a:pPr algn="just" eaLnBrk="0" hangingPunct="0">
              <a:buFontTx/>
              <a:buChar char="•"/>
              <a:defRPr/>
            </a:pPr>
            <a:r>
              <a:rPr lang="pt-BR" sz="3200" dirty="0">
                <a:latin typeface="+mn-lt"/>
              </a:rPr>
              <a:t> Não operou o HOTRAN;</a:t>
            </a:r>
          </a:p>
          <a:p>
            <a:pPr algn="just" eaLnBrk="0" hangingPunct="0">
              <a:buFontTx/>
              <a:buChar char="•"/>
              <a:defRPr/>
            </a:pPr>
            <a:r>
              <a:rPr lang="pt-BR" sz="3200" dirty="0">
                <a:latin typeface="+mn-lt"/>
              </a:rPr>
              <a:t> Operou HOTRAN com alterações de horários ou equipamentos;</a:t>
            </a:r>
          </a:p>
          <a:p>
            <a:pPr algn="just" eaLnBrk="0" hangingPunct="0">
              <a:buFontTx/>
              <a:buChar char="•"/>
              <a:defRPr/>
            </a:pPr>
            <a:r>
              <a:rPr lang="pt-BR" sz="3200" dirty="0">
                <a:latin typeface="+mn-lt"/>
              </a:rPr>
              <a:t> Operou etapa sem HOTRAN;</a:t>
            </a:r>
          </a:p>
          <a:p>
            <a:pPr algn="just" eaLnBrk="0" hangingPunct="0">
              <a:buFontTx/>
              <a:buChar char="•"/>
              <a:defRPr/>
            </a:pPr>
            <a:r>
              <a:rPr lang="pt-BR" sz="3200" dirty="0">
                <a:latin typeface="+mn-lt"/>
              </a:rPr>
              <a:t> Sem HOTRAN e não operou ou operou HOTRAN, Declara Ausência.</a:t>
            </a:r>
          </a:p>
        </p:txBody>
      </p:sp>
      <p:pic>
        <p:nvPicPr>
          <p:cNvPr id="40963" name="Picture 5" descr="http://t1.gstatic.com/images?q=tbn:ANd9GcQbVlNYcanTaqfP2-WCLEk6XDj4tVmgSeX0Z5K0gJgTp8NyjWT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7638" y="1165225"/>
            <a:ext cx="3033712" cy="227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194175" y="198438"/>
            <a:ext cx="4492625" cy="52705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pt-BR" sz="2600" dirty="0">
                <a:latin typeface="+mj-lt"/>
                <a:ea typeface="+mj-ea"/>
                <a:cs typeface="+mj-cs"/>
              </a:rPr>
              <a:t>Dúvidas / Problemas</a:t>
            </a:r>
          </a:p>
          <a:p>
            <a:pPr algn="r">
              <a:defRPr/>
            </a:pPr>
            <a:endParaRPr lang="pt-BR" sz="260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01763"/>
            <a:ext cx="4083050" cy="600075"/>
          </a:xfrm>
        </p:spPr>
        <p:txBody>
          <a:bodyPr/>
          <a:lstStyle/>
          <a:p>
            <a:pPr algn="just">
              <a:spcBef>
                <a:spcPct val="0"/>
              </a:spcBef>
              <a:buFont typeface="Arial" charset="0"/>
              <a:buNone/>
              <a:defRPr/>
            </a:pP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Cancelamento</a:t>
            </a:r>
          </a:p>
          <a:p>
            <a:pPr eaLnBrk="1" hangingPunct="1">
              <a:buFont typeface="Arial" charset="0"/>
              <a:buChar char="•"/>
              <a:defRPr/>
            </a:pPr>
            <a:endParaRPr lang="pt-BR" dirty="0" smtClean="0"/>
          </a:p>
          <a:p>
            <a:pPr eaLnBrk="1" hangingPunct="1">
              <a:buFont typeface="Arial" charset="0"/>
              <a:buNone/>
              <a:defRPr/>
            </a:pPr>
            <a:endParaRPr lang="pt-BR" dirty="0" smtClean="0"/>
          </a:p>
        </p:txBody>
      </p:sp>
      <p:sp>
        <p:nvSpPr>
          <p:cNvPr id="8" name="Retângulo 7"/>
          <p:cNvSpPr/>
          <p:nvPr/>
        </p:nvSpPr>
        <p:spPr>
          <a:xfrm>
            <a:off x="346075" y="3327400"/>
            <a:ext cx="845185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pt-BR" sz="3200" dirty="0">
                <a:latin typeface="+mn-lt"/>
              </a:rPr>
              <a:t>Não se usa Aeronave, Assentos, Data e Hora de Partida e </a:t>
            </a:r>
            <a:r>
              <a:rPr lang="pt-BR" sz="3200" dirty="0" smtClean="0">
                <a:latin typeface="+mn-lt"/>
              </a:rPr>
              <a:t>Chegada;</a:t>
            </a:r>
          </a:p>
          <a:p>
            <a:pPr algn="just">
              <a:defRPr/>
            </a:pPr>
            <a:r>
              <a:rPr lang="pt-BR" sz="3200" dirty="0" smtClean="0">
                <a:latin typeface="+mn-lt"/>
              </a:rPr>
              <a:t>Só devem ser canceladas as etapas não operadas;</a:t>
            </a:r>
          </a:p>
          <a:p>
            <a:pPr algn="just">
              <a:defRPr/>
            </a:pPr>
            <a:r>
              <a:rPr lang="pt-BR" sz="3200" dirty="0" smtClean="0">
                <a:latin typeface="+mn-lt"/>
              </a:rPr>
              <a:t>Somente são considerados cancelados voos que não possam ser operados na data prevista, os demais devem ser registrados como atrasados.</a:t>
            </a:r>
            <a:endParaRPr lang="pt-BR" sz="3200" dirty="0">
              <a:latin typeface="+mn-lt"/>
            </a:endParaRPr>
          </a:p>
        </p:txBody>
      </p:sp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75" y="2584450"/>
            <a:ext cx="8451850" cy="28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4194175" y="198438"/>
            <a:ext cx="4492625" cy="52705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pt-BR" sz="2600" dirty="0">
                <a:latin typeface="+mj-lt"/>
                <a:ea typeface="+mj-ea"/>
                <a:cs typeface="+mj-cs"/>
              </a:rPr>
              <a:t>Dúvidas / Problemas</a:t>
            </a:r>
          </a:p>
          <a:p>
            <a:pPr algn="r">
              <a:defRPr/>
            </a:pPr>
            <a:endParaRPr lang="pt-BR" sz="260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01763"/>
            <a:ext cx="4083050" cy="600075"/>
          </a:xfrm>
        </p:spPr>
        <p:txBody>
          <a:bodyPr/>
          <a:lstStyle/>
          <a:p>
            <a:pPr algn="just">
              <a:spcBef>
                <a:spcPct val="0"/>
              </a:spcBef>
              <a:buFont typeface="Arial" charset="0"/>
              <a:buNone/>
              <a:defRPr/>
            </a:pP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Voo de Retorno</a:t>
            </a:r>
          </a:p>
          <a:p>
            <a:pPr eaLnBrk="1" hangingPunct="1">
              <a:buFont typeface="Arial" charset="0"/>
              <a:buChar char="•"/>
              <a:defRPr/>
            </a:pPr>
            <a:endParaRPr lang="pt-BR" dirty="0" smtClean="0"/>
          </a:p>
          <a:p>
            <a:pPr eaLnBrk="1" hangingPunct="1">
              <a:buFont typeface="Arial" charset="0"/>
              <a:buNone/>
              <a:defRPr/>
            </a:pPr>
            <a:endParaRPr lang="pt-BR" dirty="0" smtClean="0"/>
          </a:p>
        </p:txBody>
      </p:sp>
      <p:sp>
        <p:nvSpPr>
          <p:cNvPr id="8" name="Retângulo 7"/>
          <p:cNvSpPr/>
          <p:nvPr/>
        </p:nvSpPr>
        <p:spPr>
          <a:xfrm>
            <a:off x="305707" y="2783901"/>
            <a:ext cx="8493125" cy="3054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t-BR" sz="3200" dirty="0" smtClean="0">
                <a:latin typeface="+mn-lt"/>
              </a:rPr>
              <a:t>Utiliza-se para retorno da aeronave ao aeródromo de origem;</a:t>
            </a:r>
          </a:p>
          <a:p>
            <a:pPr algn="just">
              <a:defRPr/>
            </a:pPr>
            <a:r>
              <a:rPr lang="pt-BR" sz="3200" dirty="0" smtClean="0">
                <a:latin typeface="+mn-lt"/>
              </a:rPr>
              <a:t>Caso o voo original seja operado após o retorno à origem, este não necessitará ser cancelado, devendo ser operado como atrasado, conforme o caso;</a:t>
            </a:r>
            <a:endParaRPr lang="pt-BR" sz="3200" dirty="0">
              <a:latin typeface="+mn-lt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194175" y="198438"/>
            <a:ext cx="4492625" cy="52705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pt-BR" sz="2600" dirty="0">
                <a:latin typeface="+mj-lt"/>
                <a:ea typeface="+mj-ea"/>
                <a:cs typeface="+mj-cs"/>
              </a:rPr>
              <a:t>Dúvidas / Problemas</a:t>
            </a:r>
          </a:p>
          <a:p>
            <a:pPr algn="r">
              <a:defRPr/>
            </a:pPr>
            <a:endParaRPr lang="pt-BR" sz="2600" dirty="0"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018717"/>
              </p:ext>
            </p:extLst>
          </p:nvPr>
        </p:nvGraphicFramePr>
        <p:xfrm>
          <a:off x="559481" y="2296838"/>
          <a:ext cx="8229599" cy="2145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4274"/>
                <a:gridCol w="134274"/>
                <a:gridCol w="155306"/>
                <a:gridCol w="113242"/>
                <a:gridCol w="134274"/>
                <a:gridCol w="134274"/>
                <a:gridCol w="135529"/>
                <a:gridCol w="137411"/>
                <a:gridCol w="137411"/>
                <a:gridCol w="137411"/>
                <a:gridCol w="137411"/>
                <a:gridCol w="137411"/>
                <a:gridCol w="137411"/>
                <a:gridCol w="137411"/>
                <a:gridCol w="137411"/>
                <a:gridCol w="137411"/>
                <a:gridCol w="137411"/>
                <a:gridCol w="134901"/>
                <a:gridCol w="141803"/>
                <a:gridCol w="137411"/>
                <a:gridCol w="138038"/>
                <a:gridCol w="137411"/>
                <a:gridCol w="134901"/>
                <a:gridCol w="134901"/>
                <a:gridCol w="134901"/>
                <a:gridCol w="134901"/>
                <a:gridCol w="137411"/>
                <a:gridCol w="137411"/>
                <a:gridCol w="137411"/>
                <a:gridCol w="134901"/>
                <a:gridCol w="150587"/>
                <a:gridCol w="134901"/>
                <a:gridCol w="137411"/>
                <a:gridCol w="137411"/>
                <a:gridCol w="137411"/>
                <a:gridCol w="137411"/>
                <a:gridCol w="137411"/>
                <a:gridCol w="137411"/>
                <a:gridCol w="137411"/>
                <a:gridCol w="137411"/>
                <a:gridCol w="137411"/>
                <a:gridCol w="137411"/>
                <a:gridCol w="134901"/>
                <a:gridCol w="136156"/>
                <a:gridCol w="136156"/>
                <a:gridCol w="136156"/>
                <a:gridCol w="136156"/>
                <a:gridCol w="136156"/>
                <a:gridCol w="136156"/>
                <a:gridCol w="136156"/>
                <a:gridCol w="137411"/>
                <a:gridCol w="137411"/>
                <a:gridCol w="137411"/>
                <a:gridCol w="136156"/>
                <a:gridCol w="137411"/>
                <a:gridCol w="137411"/>
                <a:gridCol w="136156"/>
                <a:gridCol w="147450"/>
                <a:gridCol w="136156"/>
                <a:gridCol w="147450"/>
              </a:tblGrid>
              <a:tr h="2123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21" marR="43921" marT="17569" marB="17569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>
                          <a:effectLst/>
                        </a:rPr>
                        <a:t>E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21" marR="43921" marT="17569" marB="17569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>
                          <a:effectLst/>
                        </a:rPr>
                        <a:t>E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21" marR="43921" marT="17569" marB="17569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dirty="0">
                          <a:effectLst/>
                        </a:rPr>
                        <a:t>E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21" marR="43921" marT="17569" marB="17569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>
                          <a:effectLst/>
                        </a:rPr>
                        <a:t>3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21" marR="43921" marT="17569" marB="17569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>
                          <a:effectLst/>
                        </a:rPr>
                        <a:t>8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21" marR="43921" marT="17569" marB="17569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>
                          <a:effectLst/>
                        </a:rPr>
                        <a:t>8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21" marR="43921" marT="17569" marB="17569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dirty="0">
                          <a:effectLst/>
                        </a:rPr>
                        <a:t>8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21" marR="43921" marT="17569" marB="17569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>
                          <a:effectLst/>
                        </a:rPr>
                        <a:t>8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21" marR="43921" marT="17569" marB="17569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>
                          <a:effectLst/>
                        </a:rPr>
                        <a:t>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21" marR="43921" marT="17569" marB="17569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>
                          <a:effectLst/>
                        </a:rPr>
                        <a:t>B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21" marR="43921" marT="17569" marB="17569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>
                          <a:effectLst/>
                        </a:rPr>
                        <a:t>B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21" marR="43921" marT="17569" marB="17569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>
                          <a:effectLst/>
                        </a:rPr>
                        <a:t>R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21" marR="43921" marT="17569" marB="17569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>
                          <a:effectLst/>
                        </a:rPr>
                        <a:t>S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21" marR="43921" marT="17569" marB="17569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>
                          <a:effectLst/>
                        </a:rPr>
                        <a:t>B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21" marR="43921" marT="17569" marB="17569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>
                          <a:effectLst/>
                        </a:rPr>
                        <a:t>B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21" marR="43921" marT="17569" marB="17569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>
                          <a:effectLst/>
                        </a:rPr>
                        <a:t>R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21" marR="43921" marT="17569" marB="17569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21" marR="43921" marT="17569" marB="17569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>
                          <a:effectLst/>
                        </a:rPr>
                        <a:t>A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21" marR="43921" marT="17569" marB="17569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>
                          <a:effectLst/>
                        </a:rPr>
                        <a:t>3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21" marR="43921" marT="17569" marB="17569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>
                          <a:effectLst/>
                        </a:rPr>
                        <a:t>2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21" marR="43921" marT="17569" marB="17569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>
                          <a:effectLst/>
                        </a:rPr>
                        <a:t>0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21" marR="43921" marT="17569" marB="17569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21" marR="43921" marT="17569" marB="17569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21" marR="43921" marT="17569" marB="17569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21" marR="43921" marT="17569" marB="17569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21" marR="43921" marT="17569" marB="17569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>
                          <a:effectLst/>
                        </a:rPr>
                        <a:t>1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21" marR="43921" marT="17569" marB="17569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>
                          <a:effectLst/>
                        </a:rPr>
                        <a:t>0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21" marR="43921" marT="17569" marB="17569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>
                          <a:effectLst/>
                        </a:rPr>
                        <a:t>0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21" marR="43921" marT="17569" marB="17569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21" marR="43921" marT="17569" marB="17569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>
                          <a:effectLst/>
                        </a:rPr>
                        <a:t>N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21" marR="43921" marT="17569" marB="17569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21" marR="43921" marT="17569" marB="17569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>
                          <a:effectLst/>
                        </a:rPr>
                        <a:t>0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21" marR="43921" marT="17569" marB="17569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>
                          <a:effectLst/>
                        </a:rPr>
                        <a:t>1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21" marR="43921" marT="17569" marB="17569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>
                          <a:effectLst/>
                        </a:rPr>
                        <a:t>0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21" marR="43921" marT="17569" marB="17569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>
                          <a:effectLst/>
                        </a:rPr>
                        <a:t>1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21" marR="43921" marT="17569" marB="17569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>
                          <a:effectLst/>
                        </a:rPr>
                        <a:t>1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21" marR="43921" marT="17569" marB="17569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>
                          <a:effectLst/>
                        </a:rPr>
                        <a:t>5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21" marR="43921" marT="17569" marB="17569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>
                          <a:effectLst/>
                        </a:rPr>
                        <a:t>1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21" marR="43921" marT="17569" marB="17569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>
                          <a:effectLst/>
                        </a:rPr>
                        <a:t>2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21" marR="43921" marT="17569" marB="17569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>
                          <a:effectLst/>
                        </a:rPr>
                        <a:t>0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21" marR="43921" marT="17569" marB="17569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>
                          <a:effectLst/>
                        </a:rPr>
                        <a:t>0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21" marR="43921" marT="17569" marB="17569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21" marR="43921" marT="17569" marB="17569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>
                          <a:effectLst/>
                        </a:rPr>
                        <a:t>0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21" marR="43921" marT="17569" marB="17569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>
                          <a:effectLst/>
                        </a:rPr>
                        <a:t>1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21" marR="43921" marT="17569" marB="17569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>
                          <a:effectLst/>
                        </a:rPr>
                        <a:t>0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21" marR="43921" marT="17569" marB="17569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>
                          <a:effectLst/>
                        </a:rPr>
                        <a:t>1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21" marR="43921" marT="17569" marB="17569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>
                          <a:effectLst/>
                        </a:rPr>
                        <a:t>1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21" marR="43921" marT="17569" marB="17569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>
                          <a:effectLst/>
                        </a:rPr>
                        <a:t>5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21" marR="43921" marT="17569" marB="17569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>
                          <a:effectLst/>
                        </a:rPr>
                        <a:t>1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21" marR="43921" marT="17569" marB="17569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>
                          <a:effectLst/>
                        </a:rPr>
                        <a:t>3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21" marR="43921" marT="17569" marB="17569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>
                          <a:effectLst/>
                        </a:rPr>
                        <a:t>0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21" marR="43921" marT="17569" marB="17569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>
                          <a:effectLst/>
                        </a:rPr>
                        <a:t>0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21" marR="43921" marT="17569" marB="17569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21" marR="43921" marT="17569" marB="17569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>
                          <a:effectLst/>
                        </a:rPr>
                        <a:t>V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21" marR="43921" marT="17569" marB="17569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>
                          <a:effectLst/>
                        </a:rPr>
                        <a:t>R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21" marR="43921" marT="17569" marB="17569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>
                          <a:effectLst/>
                        </a:rPr>
                        <a:t> 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21" marR="43921" marT="17569" marB="17569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>
                          <a:effectLst/>
                        </a:rPr>
                        <a:t>N</a:t>
                      </a:r>
                      <a:endParaRPr lang="pt-B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21" marR="43921" marT="17569" marB="17569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dirty="0">
                          <a:effectLst/>
                        </a:rPr>
                        <a:t> 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21" marR="43921" marT="17569" marB="17569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100" dirty="0">
                          <a:effectLst/>
                        </a:rPr>
                        <a:t>N</a:t>
                      </a:r>
                      <a:endParaRPr lang="pt-B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21" marR="43921" marT="17569" marB="17569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911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01763"/>
            <a:ext cx="5707063" cy="600075"/>
          </a:xfrm>
        </p:spPr>
        <p:txBody>
          <a:bodyPr/>
          <a:lstStyle/>
          <a:p>
            <a:pPr algn="just">
              <a:spcBef>
                <a:spcPct val="0"/>
              </a:spcBef>
              <a:buFont typeface="Arial" charset="0"/>
              <a:buNone/>
              <a:defRPr/>
            </a:pP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Etapa duplicada (chave)</a:t>
            </a:r>
          </a:p>
          <a:p>
            <a:pPr eaLnBrk="1" hangingPunct="1">
              <a:buFont typeface="Arial" charset="0"/>
              <a:buChar char="•"/>
              <a:defRPr/>
            </a:pPr>
            <a:endParaRPr lang="pt-BR" dirty="0" smtClean="0"/>
          </a:p>
          <a:p>
            <a:pPr eaLnBrk="1" hangingPunct="1">
              <a:buFont typeface="Arial" charset="0"/>
              <a:buNone/>
              <a:defRPr/>
            </a:pPr>
            <a:endParaRPr lang="pt-BR" dirty="0" smtClean="0"/>
          </a:p>
        </p:txBody>
      </p:sp>
      <p:sp>
        <p:nvSpPr>
          <p:cNvPr id="8" name="Retângulo 7"/>
          <p:cNvSpPr/>
          <p:nvPr/>
        </p:nvSpPr>
        <p:spPr>
          <a:xfrm>
            <a:off x="346075" y="3736975"/>
            <a:ext cx="8451850" cy="15700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pt-BR" sz="2400" dirty="0">
                <a:solidFill>
                  <a:srgbClr val="FF0000"/>
                </a:solidFill>
                <a:latin typeface="Arial" charset="0"/>
              </a:rPr>
              <a:t>Campo Coluna 01 a 19 = ' 24EEE03000SBCTSBSP': VERIFICAR A DUPLICIDADE NAS LINHAS 2 e 5. CASO A DUPLICIDADE SEJA INTENCIONAL, DESCONSIDERE ESTE ALERTA.</a:t>
            </a:r>
            <a:endParaRPr lang="pt-BR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194175" y="198438"/>
            <a:ext cx="4492625" cy="52705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pt-BR" sz="2600" dirty="0">
                <a:latin typeface="+mj-lt"/>
                <a:ea typeface="+mj-ea"/>
                <a:cs typeface="+mj-cs"/>
              </a:rPr>
              <a:t>Dúvidas / Problemas</a:t>
            </a:r>
          </a:p>
          <a:p>
            <a:pPr algn="r">
              <a:defRPr/>
            </a:pPr>
            <a:endParaRPr lang="pt-BR" sz="2600" dirty="0">
              <a:latin typeface="+mj-lt"/>
              <a:ea typeface="+mj-ea"/>
              <a:cs typeface="+mj-cs"/>
            </a:endParaRPr>
          </a:p>
        </p:txBody>
      </p:sp>
      <p:pic>
        <p:nvPicPr>
          <p:cNvPr id="430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075" y="2303463"/>
            <a:ext cx="845185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13" y="2913063"/>
            <a:ext cx="8451850" cy="280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5" name="CaixaDeTexto 9"/>
          <p:cNvSpPr txBox="1">
            <a:spLocks noChangeArrowheads="1"/>
          </p:cNvSpPr>
          <p:nvPr/>
        </p:nvSpPr>
        <p:spPr bwMode="auto">
          <a:xfrm>
            <a:off x="346075" y="2020888"/>
            <a:ext cx="9921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b="1"/>
              <a:t>Linha 2</a:t>
            </a:r>
          </a:p>
        </p:txBody>
      </p:sp>
      <p:sp>
        <p:nvSpPr>
          <p:cNvPr id="43016" name="CaixaDeTexto 10"/>
          <p:cNvSpPr txBox="1">
            <a:spLocks noChangeArrowheads="1"/>
          </p:cNvSpPr>
          <p:nvPr/>
        </p:nvSpPr>
        <p:spPr bwMode="auto">
          <a:xfrm>
            <a:off x="357188" y="2630488"/>
            <a:ext cx="9921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t-BR" altLang="pt-BR" b="1"/>
              <a:t>Linha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 bwMode="auto">
          <a:xfrm>
            <a:off x="457200" y="1401763"/>
            <a:ext cx="5707063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buFont typeface="Arial" charset="0"/>
              <a:buNone/>
              <a:defRPr/>
            </a:pP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Partida X Chegada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pt-BR" sz="3200" dirty="0">
              <a:latin typeface="+mn-lt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endParaRPr lang="pt-BR" sz="3200" dirty="0">
              <a:latin typeface="+mn-l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194175" y="198438"/>
            <a:ext cx="4492625" cy="52705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pt-BR" sz="2600" dirty="0">
                <a:latin typeface="+mj-lt"/>
                <a:ea typeface="+mj-ea"/>
                <a:cs typeface="+mj-cs"/>
              </a:rPr>
              <a:t>Dúvidas / Problemas</a:t>
            </a:r>
          </a:p>
          <a:p>
            <a:pPr algn="r">
              <a:defRPr/>
            </a:pPr>
            <a:endParaRPr lang="pt-BR" sz="2600" dirty="0">
              <a:latin typeface="+mj-lt"/>
              <a:ea typeface="+mj-ea"/>
              <a:cs typeface="+mj-cs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457200" y="2828925"/>
            <a:ext cx="8229600" cy="3098800"/>
          </a:xfrm>
          <a:prstGeom prst="rect">
            <a:avLst/>
          </a:prstGeom>
        </p:spPr>
        <p:txBody>
          <a:bodyPr/>
          <a:lstStyle/>
          <a:p>
            <a:pPr algn="just">
              <a:buFontTx/>
              <a:buChar char="-"/>
              <a:defRPr/>
            </a:pPr>
            <a:r>
              <a:rPr lang="pt-BR" sz="2600" dirty="0">
                <a:latin typeface="+mj-lt"/>
                <a:ea typeface="+mj-ea"/>
                <a:cs typeface="+mj-cs"/>
              </a:rPr>
              <a:t>Chegada antes da Partida:</a:t>
            </a:r>
          </a:p>
          <a:p>
            <a:pPr algn="just">
              <a:defRPr/>
            </a:pPr>
            <a:r>
              <a:rPr lang="pt-BR" sz="26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Campo Data Real de Partida = ‘XXXXXX' : O campo Data real de chegada tem que ser maior que o campo Data real da partida.</a:t>
            </a:r>
          </a:p>
          <a:p>
            <a:pPr algn="just">
              <a:defRPr/>
            </a:pPr>
            <a:endParaRPr lang="pt-BR" sz="260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  <a:p>
            <a:pPr algn="just">
              <a:defRPr/>
            </a:pPr>
            <a:r>
              <a:rPr lang="pt-BR" sz="2600" dirty="0">
                <a:latin typeface="+mj-lt"/>
                <a:ea typeface="+mj-ea"/>
                <a:cs typeface="+mj-cs"/>
              </a:rPr>
              <a:t>- Horário oficial do Brasil, observar Horário Brasileiro de Verão.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 idx="4294967295"/>
          </p:nvPr>
        </p:nvSpPr>
        <p:spPr>
          <a:xfrm>
            <a:off x="5092700" y="198438"/>
            <a:ext cx="4051300" cy="919162"/>
          </a:xfrm>
        </p:spPr>
        <p:txBody>
          <a:bodyPr/>
          <a:lstStyle/>
          <a:p>
            <a:pPr algn="r" eaLnBrk="1" hangingPunct="1"/>
            <a:r>
              <a:rPr lang="pt-BR" altLang="pt-BR" sz="2600" smtClean="0"/>
              <a:t>Remessa</a:t>
            </a:r>
            <a:br>
              <a:rPr lang="pt-BR" altLang="pt-BR" sz="2600" smtClean="0"/>
            </a:br>
            <a:r>
              <a:rPr lang="pt-BR" altLang="pt-BR" sz="2600" smtClean="0"/>
              <a:t>Regulamentação Normativa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4294967295"/>
          </p:nvPr>
        </p:nvSpPr>
        <p:spPr>
          <a:xfrm>
            <a:off x="0" y="1590675"/>
            <a:ext cx="8229600" cy="1261382"/>
          </a:xfrm>
        </p:spPr>
        <p:txBody>
          <a:bodyPr/>
          <a:lstStyle/>
          <a:p>
            <a:pPr algn="just" eaLnBrk="1" hangingPunct="1">
              <a:buFont typeface="Arial" charset="0"/>
              <a:buNone/>
              <a:defRPr/>
            </a:pP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Quem?</a:t>
            </a:r>
          </a:p>
          <a:p>
            <a:pPr lvl="1" algn="just" eaLnBrk="1" hangingPunct="1">
              <a:buFont typeface="Arial" charset="0"/>
              <a:buChar char="–"/>
              <a:defRPr/>
            </a:pPr>
            <a:r>
              <a:rPr lang="pt-BR" dirty="0" smtClean="0"/>
              <a:t>Empresas de Transporte  Aéreo Regular.</a:t>
            </a:r>
          </a:p>
          <a:p>
            <a:pPr marL="0" lvl="1" indent="0" algn="just" eaLnBrk="1" hangingPunct="1">
              <a:buNone/>
              <a:defRPr/>
            </a:pPr>
            <a:endParaRPr lang="pt-BR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-1" y="3013187"/>
            <a:ext cx="894805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indent="0" algn="just" eaLnBrk="1" hangingPunct="1">
              <a:buNone/>
              <a:defRPr/>
            </a:pP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 quê?</a:t>
            </a:r>
          </a:p>
          <a:p>
            <a:pPr lvl="1" algn="just" eaLnBrk="1" hangingPunct="1">
              <a:buFont typeface="Arial" charset="0"/>
              <a:buChar char="–"/>
              <a:defRPr/>
            </a:pPr>
            <a:r>
              <a:rPr lang="pt-BR" sz="2800" dirty="0">
                <a:latin typeface="+mn-lt"/>
              </a:rPr>
              <a:t>IAC 1504 - Fornecer os dados de todos os voos não regulares operados e das alterações dos voos programados no período de referência do relatório com origem no Brasil ou no exterior.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uiExpand="1" build="p"/>
      <p:bldP spid="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17600"/>
            <a:ext cx="8229600" cy="1027113"/>
          </a:xfrm>
        </p:spPr>
        <p:txBody>
          <a:bodyPr/>
          <a:lstStyle/>
          <a:p>
            <a:pPr eaLnBrk="1" hangingPunct="1"/>
            <a:r>
              <a:rPr lang="pt-BR" altLang="pt-BR" smtClean="0"/>
              <a:t>Erro ao enviar (Erro no Arquivo)</a:t>
            </a:r>
          </a:p>
        </p:txBody>
      </p:sp>
      <p:sp>
        <p:nvSpPr>
          <p:cNvPr id="45059" name="TextBox 5"/>
          <p:cNvSpPr txBox="1">
            <a:spLocks noChangeArrowheads="1"/>
          </p:cNvSpPr>
          <p:nvPr/>
        </p:nvSpPr>
        <p:spPr bwMode="auto">
          <a:xfrm>
            <a:off x="457200" y="6462713"/>
            <a:ext cx="8229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>
                <a:solidFill>
                  <a:schemeClr val="bg1"/>
                </a:solidFill>
                <a:latin typeface="Calibri" panose="020F0502020204030204" pitchFamily="34" charset="0"/>
              </a:rPr>
              <a:t>GEAC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194175" y="198438"/>
            <a:ext cx="4492625" cy="52705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pt-BR" sz="2600" dirty="0">
                <a:latin typeface="+mj-lt"/>
                <a:ea typeface="+mj-ea"/>
                <a:cs typeface="+mj-cs"/>
              </a:rPr>
              <a:t>Dúvidas / Problemas</a:t>
            </a:r>
          </a:p>
          <a:p>
            <a:pPr algn="r">
              <a:defRPr/>
            </a:pPr>
            <a:endParaRPr lang="pt-BR" sz="2600" dirty="0">
              <a:latin typeface="+mj-lt"/>
              <a:ea typeface="+mj-ea"/>
              <a:cs typeface="+mj-cs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139825" y="3049588"/>
            <a:ext cx="7751763" cy="3292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Tx/>
              <a:buChar char="-"/>
              <a:defRPr/>
            </a:pPr>
            <a:endParaRPr lang="pt-BR" sz="2600" dirty="0">
              <a:latin typeface="+mj-lt"/>
              <a:ea typeface="+mj-ea"/>
              <a:cs typeface="+mj-cs"/>
            </a:endParaRPr>
          </a:p>
          <a:p>
            <a:pPr>
              <a:buFontTx/>
              <a:buChar char="-"/>
              <a:defRPr/>
            </a:pPr>
            <a:r>
              <a:rPr lang="pt-BR" sz="2600" dirty="0">
                <a:latin typeface="+mj-lt"/>
                <a:ea typeface="+mj-ea"/>
                <a:cs typeface="+mj-cs"/>
              </a:rPr>
              <a:t> Possíveis causas:</a:t>
            </a:r>
          </a:p>
          <a:p>
            <a:pPr marL="342900" indent="-342900">
              <a:buFontTx/>
              <a:buAutoNum type="arabicParenR"/>
              <a:defRPr/>
            </a:pPr>
            <a:r>
              <a:rPr lang="pt-BR" sz="2600" dirty="0">
                <a:latin typeface="+mj-lt"/>
                <a:ea typeface="+mj-ea"/>
                <a:cs typeface="+mj-cs"/>
              </a:rPr>
              <a:t>Erro no leiaute do arquivo</a:t>
            </a:r>
          </a:p>
          <a:p>
            <a:pPr marL="342900" indent="-342900">
              <a:buFontTx/>
              <a:buAutoNum type="arabicParenR"/>
              <a:defRPr/>
            </a:pPr>
            <a:r>
              <a:rPr lang="pt-BR" sz="2600" dirty="0">
                <a:latin typeface="+mj-lt"/>
                <a:ea typeface="+mj-ea"/>
                <a:cs typeface="+mj-cs"/>
              </a:rPr>
              <a:t>Erro no tipo de dado numérico</a:t>
            </a:r>
          </a:p>
          <a:p>
            <a:pPr marL="342900" indent="-342900">
              <a:buFontTx/>
              <a:buAutoNum type="arabicParenR"/>
              <a:defRPr/>
            </a:pPr>
            <a:r>
              <a:rPr lang="pt-BR" sz="2600" dirty="0">
                <a:latin typeface="+mj-lt"/>
                <a:ea typeface="+mj-ea"/>
                <a:cs typeface="+mj-cs"/>
              </a:rPr>
              <a:t>Duplicidade no registro de HOTRAN </a:t>
            </a:r>
          </a:p>
          <a:p>
            <a:pPr marL="342900" indent="-342900">
              <a:defRPr/>
            </a:pPr>
            <a:endParaRPr lang="pt-BR" sz="2600" dirty="0">
              <a:latin typeface="+mj-lt"/>
              <a:ea typeface="+mj-ea"/>
              <a:cs typeface="+mj-cs"/>
            </a:endParaRPr>
          </a:p>
          <a:p>
            <a:pPr marL="342900" indent="-342900">
              <a:defRPr/>
            </a:pPr>
            <a:r>
              <a:rPr lang="pt-BR" sz="2600" dirty="0">
                <a:latin typeface="+mj-lt"/>
                <a:ea typeface="+mj-ea"/>
                <a:cs typeface="+mj-cs"/>
              </a:rPr>
              <a:t>- Procurar a GOPE, se possível enviando mensagem com a tela do erro e código da página de erro (script)</a:t>
            </a:r>
          </a:p>
        </p:txBody>
      </p:sp>
      <p:pic>
        <p:nvPicPr>
          <p:cNvPr id="4506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900" y="1787525"/>
            <a:ext cx="7681913" cy="110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Content Placeholder 2"/>
          <p:cNvSpPr>
            <a:spLocks noGrp="1"/>
          </p:cNvSpPr>
          <p:nvPr>
            <p:ph idx="4294967295"/>
          </p:nvPr>
        </p:nvSpPr>
        <p:spPr>
          <a:xfrm>
            <a:off x="457200" y="1117600"/>
            <a:ext cx="8229600" cy="1027113"/>
          </a:xfrm>
        </p:spPr>
        <p:txBody>
          <a:bodyPr/>
          <a:lstStyle/>
          <a:p>
            <a:pPr eaLnBrk="1" hangingPunct="1"/>
            <a:r>
              <a:rPr lang="pt-BR" altLang="pt-BR" dirty="0" smtClean="0"/>
              <a:t>Monitoramento do Uso de Slots</a:t>
            </a:r>
          </a:p>
        </p:txBody>
      </p:sp>
      <p:sp>
        <p:nvSpPr>
          <p:cNvPr id="45059" name="TextBox 5"/>
          <p:cNvSpPr txBox="1">
            <a:spLocks noChangeArrowheads="1"/>
          </p:cNvSpPr>
          <p:nvPr/>
        </p:nvSpPr>
        <p:spPr bwMode="auto">
          <a:xfrm>
            <a:off x="457200" y="6462713"/>
            <a:ext cx="8229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pt-BR">
                <a:solidFill>
                  <a:schemeClr val="bg1"/>
                </a:solidFill>
                <a:latin typeface="Calibri" panose="020F0502020204030204" pitchFamily="34" charset="0"/>
              </a:rPr>
              <a:t>GEAC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194175" y="198438"/>
            <a:ext cx="4492625" cy="527050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endParaRPr lang="pt-BR" sz="2600" dirty="0">
              <a:latin typeface="+mj-lt"/>
              <a:ea typeface="+mj-ea"/>
              <a:cs typeface="+mj-cs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063625" y="1751013"/>
            <a:ext cx="7751763" cy="369331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buFontTx/>
              <a:buChar char="-"/>
              <a:defRPr/>
            </a:pPr>
            <a:r>
              <a:rPr lang="pt-BR" sz="2600" dirty="0" smtClean="0">
                <a:latin typeface="+mj-lt"/>
                <a:ea typeface="+mj-ea"/>
                <a:cs typeface="+mj-cs"/>
              </a:rPr>
              <a:t> O monitoramento das operações nos aeroportos coordenados é feito levando em consideração o que foi informado no Boletim de Alteração de Voo – BAV. </a:t>
            </a:r>
            <a:endParaRPr lang="pt-BR" sz="2600" dirty="0">
              <a:latin typeface="+mj-lt"/>
              <a:ea typeface="+mj-ea"/>
              <a:cs typeface="+mj-cs"/>
            </a:endParaRPr>
          </a:p>
          <a:p>
            <a:pPr marL="342900" indent="-342900" algn="just">
              <a:defRPr/>
            </a:pPr>
            <a:r>
              <a:rPr lang="pt-BR" sz="2600" dirty="0" smtClean="0">
                <a:latin typeface="+mj-lt"/>
                <a:ea typeface="+mj-ea"/>
                <a:cs typeface="+mj-cs"/>
              </a:rPr>
              <a:t>- As informações inexatas prestadas ao BAV que não reflitam a realidade podem gerar uma duplicidade de autos, o primeiro relativo à informação inexata prestada no BAV e a segunda relativa a eventual mau uso do slot. As penas são independentes, pois se tratam de institutos diversos.</a:t>
            </a:r>
            <a:endParaRPr lang="pt-BR" sz="26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5257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198438"/>
            <a:ext cx="8229600" cy="919162"/>
          </a:xfrm>
          <a:prstGeom prst="rect">
            <a:avLst/>
          </a:prstGeom>
        </p:spPr>
        <p:txBody>
          <a:bodyPr/>
          <a:lstStyle/>
          <a:p>
            <a:pPr algn="r">
              <a:defRPr/>
            </a:pPr>
            <a:r>
              <a:rPr lang="pt-BR" sz="2600">
                <a:latin typeface="+mj-lt"/>
                <a:ea typeface="+mj-ea"/>
                <a:cs typeface="+mj-cs"/>
              </a:rPr>
              <a:t>Sumário</a:t>
            </a:r>
            <a:br>
              <a:rPr lang="pt-BR" sz="2600">
                <a:latin typeface="+mj-lt"/>
                <a:ea typeface="+mj-ea"/>
                <a:cs typeface="+mj-cs"/>
              </a:rPr>
            </a:br>
            <a:r>
              <a:rPr lang="pt-BR" sz="2600">
                <a:latin typeface="+mj-lt"/>
                <a:ea typeface="+mj-ea"/>
                <a:cs typeface="+mj-cs"/>
              </a:rPr>
              <a:t>BAV – Boletim de Alterações de Voo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229600" cy="4059238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pt-BR" sz="3200" dirty="0">
                <a:latin typeface="+mn-lt"/>
              </a:rPr>
              <a:t>Aplicabilidade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pt-BR" sz="3200" dirty="0">
                <a:latin typeface="+mn-lt"/>
              </a:rPr>
              <a:t>Remessa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  <a:defRPr/>
            </a:pPr>
            <a:r>
              <a:rPr lang="pt-BR" sz="2800" dirty="0">
                <a:latin typeface="+mn-lt"/>
              </a:rPr>
              <a:t>Regulamentação Normativa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  <a:defRPr/>
            </a:pPr>
            <a:r>
              <a:rPr lang="pt-BR" sz="2800" dirty="0">
                <a:latin typeface="+mn-lt"/>
              </a:rPr>
              <a:t>Procedimentos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  <a:defRPr/>
            </a:pPr>
            <a:r>
              <a:rPr lang="pt-BR" sz="2800" dirty="0">
                <a:latin typeface="+mn-lt"/>
              </a:rPr>
              <a:t>Forma de Auditoria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pt-BR" sz="3200" dirty="0">
                <a:latin typeface="+mn-lt"/>
              </a:rPr>
              <a:t>Dúvidas/problemas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pt-BR" sz="3200" dirty="0">
                <a:latin typeface="+mn-lt"/>
              </a:rPr>
              <a:t>Contato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 idx="4294967295"/>
          </p:nvPr>
        </p:nvSpPr>
        <p:spPr>
          <a:xfrm>
            <a:off x="457200" y="198438"/>
            <a:ext cx="8229600" cy="919162"/>
          </a:xfrm>
        </p:spPr>
        <p:txBody>
          <a:bodyPr/>
          <a:lstStyle/>
          <a:p>
            <a:pPr algn="r" eaLnBrk="1" hangingPunct="1"/>
            <a:r>
              <a:rPr lang="pt-BR" altLang="pt-BR" sz="2600" smtClean="0"/>
              <a:t>Sumário</a:t>
            </a:r>
            <a:br>
              <a:rPr lang="pt-BR" altLang="pt-BR" sz="2600" smtClean="0"/>
            </a:br>
            <a:r>
              <a:rPr lang="pt-BR" altLang="pt-BR" sz="2600" smtClean="0"/>
              <a:t>BAV – Boletim de Alteração de Voo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4294967295"/>
          </p:nvPr>
        </p:nvSpPr>
        <p:spPr>
          <a:xfrm>
            <a:off x="1970088" y="1600200"/>
            <a:ext cx="5297487" cy="2482850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Contato para auxílio da ANAC</a:t>
            </a:r>
          </a:p>
          <a:p>
            <a:pPr algn="ctr" eaLnBrk="1" hangingPunct="1">
              <a:buFont typeface="Arial" charset="0"/>
              <a:buChar char="•"/>
              <a:defRPr/>
            </a:pPr>
            <a:endParaRPr lang="pt-BR" dirty="0" smtClean="0"/>
          </a:p>
          <a:p>
            <a:pPr algn="ctr" eaLnBrk="1" hangingPunct="1">
              <a:buFont typeface="Arial" charset="0"/>
              <a:buNone/>
              <a:defRPr/>
            </a:pPr>
            <a:r>
              <a:rPr lang="pt-BR" dirty="0" smtClean="0"/>
              <a:t>Bav.gope@anac.gov.br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pt-BR" dirty="0" smtClean="0"/>
              <a:t>+55 (61) 3314-4334</a:t>
            </a:r>
          </a:p>
          <a:p>
            <a:pPr algn="ctr" eaLnBrk="1" hangingPunct="1">
              <a:buFont typeface="Arial" charset="0"/>
              <a:buChar char="•"/>
              <a:defRPr/>
            </a:pPr>
            <a:endParaRPr lang="pt-BR" dirty="0" smtClean="0"/>
          </a:p>
          <a:p>
            <a:pPr algn="ctr" eaLnBrk="1" hangingPunct="1">
              <a:buFont typeface="Arial" charset="0"/>
              <a:buNone/>
              <a:defRPr/>
            </a:pPr>
            <a:r>
              <a:rPr lang="pt-BR" dirty="0" smtClean="0"/>
              <a:t>gope@anac.gov.br</a:t>
            </a:r>
          </a:p>
          <a:p>
            <a:pPr algn="ctr" eaLnBrk="1" hangingPunct="1">
              <a:buFont typeface="Arial" charset="0"/>
              <a:buNone/>
              <a:defRPr/>
            </a:pPr>
            <a:r>
              <a:rPr lang="pt-BR" dirty="0" smtClean="0"/>
              <a:t>+55 (61) 3314-4473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 idx="4294967295"/>
          </p:nvPr>
        </p:nvSpPr>
        <p:spPr>
          <a:xfrm>
            <a:off x="4635500" y="198438"/>
            <a:ext cx="4051300" cy="919162"/>
          </a:xfrm>
        </p:spPr>
        <p:txBody>
          <a:bodyPr/>
          <a:lstStyle/>
          <a:p>
            <a:pPr algn="r" eaLnBrk="1" hangingPunct="1"/>
            <a:r>
              <a:rPr lang="pt-BR" altLang="pt-BR" sz="2600" smtClean="0"/>
              <a:t>Remessa</a:t>
            </a:r>
            <a:br>
              <a:rPr lang="pt-BR" altLang="pt-BR" sz="2600" smtClean="0"/>
            </a:br>
            <a:r>
              <a:rPr lang="pt-BR" altLang="pt-BR" sz="2600" smtClean="0"/>
              <a:t>Regulamentação Normativa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4294967295"/>
          </p:nvPr>
        </p:nvSpPr>
        <p:spPr>
          <a:xfrm>
            <a:off x="468086" y="1272494"/>
            <a:ext cx="8229600" cy="2001611"/>
          </a:xfrm>
        </p:spPr>
        <p:txBody>
          <a:bodyPr/>
          <a:lstStyle/>
          <a:p>
            <a:pPr algn="just" eaLnBrk="1" hangingPunct="1">
              <a:buFont typeface="Arial" charset="0"/>
              <a:buNone/>
              <a:defRPr/>
            </a:pP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tipo de alterações devem ser informadas?</a:t>
            </a:r>
          </a:p>
          <a:p>
            <a:pPr lvl="1" algn="just" eaLnBrk="1" hangingPunct="1">
              <a:buFont typeface="Arial" charset="0"/>
              <a:buChar char="–"/>
              <a:defRPr/>
            </a:pPr>
            <a:r>
              <a:rPr lang="pt-BR" dirty="0" smtClean="0"/>
              <a:t>Devem ser informadas </a:t>
            </a:r>
            <a:r>
              <a:rPr lang="pt-BR" b="1" u="sng" dirty="0" smtClean="0"/>
              <a:t>todas as alterações ocorridas em relação ao previsto (HOTRAN)</a:t>
            </a:r>
            <a:r>
              <a:rPr lang="pt-BR" dirty="0" smtClean="0"/>
              <a:t>, quer sejam adiantamentos, atrasos ou cancelamentos. </a:t>
            </a:r>
          </a:p>
        </p:txBody>
      </p:sp>
      <p:sp>
        <p:nvSpPr>
          <p:cNvPr id="2" name="Retângulo 1"/>
          <p:cNvSpPr/>
          <p:nvPr/>
        </p:nvSpPr>
        <p:spPr>
          <a:xfrm>
            <a:off x="411843" y="3176134"/>
            <a:ext cx="8447314" cy="3349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 eaLnBrk="1" hangingPunct="1">
              <a:buFont typeface="Arial" charset="0"/>
              <a:buNone/>
              <a:defRPr/>
            </a:pP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 o adiantamento na chegada</a:t>
            </a: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?</a:t>
            </a:r>
          </a:p>
          <a:p>
            <a:pPr lvl="1" algn="just" eaLnBrk="1" hangingPunct="1">
              <a:spcBef>
                <a:spcPts val="672"/>
              </a:spcBef>
              <a:buFont typeface="Arial" charset="0"/>
              <a:buChar char="–"/>
              <a:defRPr/>
            </a:pPr>
            <a:r>
              <a:rPr lang="pt-BR" sz="2800" dirty="0" smtClean="0">
                <a:latin typeface="+mn-lt"/>
              </a:rPr>
              <a:t> O </a:t>
            </a:r>
            <a:r>
              <a:rPr lang="pt-BR" sz="2800" dirty="0">
                <a:latin typeface="+mn-lt"/>
              </a:rPr>
              <a:t>adiantamento na chegada impacta a infraestrutura </a:t>
            </a:r>
            <a:r>
              <a:rPr lang="pt-BR" sz="2800" dirty="0" smtClean="0">
                <a:latin typeface="+mn-lt"/>
              </a:rPr>
              <a:t>aeroportuária e nos passageiros, </a:t>
            </a:r>
            <a:r>
              <a:rPr lang="pt-BR" sz="2800" dirty="0">
                <a:latin typeface="+mn-lt"/>
              </a:rPr>
              <a:t>devendo ser informado</a:t>
            </a:r>
            <a:r>
              <a:rPr lang="pt-BR" sz="2800" dirty="0" smtClean="0">
                <a:latin typeface="+mn-lt"/>
              </a:rPr>
              <a:t>.</a:t>
            </a:r>
          </a:p>
          <a:p>
            <a:pPr lvl="1" algn="just" eaLnBrk="1" hangingPunct="1">
              <a:spcBef>
                <a:spcPts val="672"/>
              </a:spcBef>
              <a:buFont typeface="Arial" charset="0"/>
              <a:buChar char="–"/>
              <a:defRPr/>
            </a:pPr>
            <a:r>
              <a:rPr lang="pt-BR" sz="2800" dirty="0" smtClean="0">
                <a:latin typeface="+mn-lt"/>
              </a:rPr>
              <a:t>Nesse caso deve ser informado o código de justificativa AT, salvo no caso de autorização concedida pela ANAC.</a:t>
            </a:r>
            <a:endParaRPr lang="pt-BR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78358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 idx="4294967295"/>
          </p:nvPr>
        </p:nvSpPr>
        <p:spPr>
          <a:xfrm>
            <a:off x="4635500" y="198438"/>
            <a:ext cx="4051300" cy="919162"/>
          </a:xfrm>
        </p:spPr>
        <p:txBody>
          <a:bodyPr/>
          <a:lstStyle/>
          <a:p>
            <a:pPr algn="r" eaLnBrk="1" hangingPunct="1"/>
            <a:r>
              <a:rPr lang="pt-BR" altLang="pt-BR" sz="2600" smtClean="0"/>
              <a:t>Remessa</a:t>
            </a:r>
            <a:br>
              <a:rPr lang="pt-BR" altLang="pt-BR" sz="2600" smtClean="0"/>
            </a:br>
            <a:r>
              <a:rPr lang="pt-BR" altLang="pt-BR" sz="2600" smtClean="0"/>
              <a:t>Regulamentação Normativa</a:t>
            </a:r>
          </a:p>
        </p:txBody>
      </p:sp>
      <p:sp>
        <p:nvSpPr>
          <p:cNvPr id="2" name="Retângulo 1"/>
          <p:cNvSpPr/>
          <p:nvPr/>
        </p:nvSpPr>
        <p:spPr>
          <a:xfrm>
            <a:off x="475343" y="1117600"/>
            <a:ext cx="8447314" cy="5162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 eaLnBrk="1" hangingPunct="1">
              <a:buFont typeface="Arial" charset="0"/>
              <a:buNone/>
              <a:defRPr/>
            </a:pP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Tempo de Tolerância?</a:t>
            </a:r>
          </a:p>
          <a:p>
            <a:pPr lvl="1" algn="just" eaLnBrk="1" hangingPunct="1">
              <a:spcBef>
                <a:spcPts val="672"/>
              </a:spcBef>
              <a:buFont typeface="Arial" charset="0"/>
              <a:buChar char="–"/>
              <a:defRPr/>
            </a:pPr>
            <a:r>
              <a:rPr lang="pt-BR" sz="2800" dirty="0">
                <a:latin typeface="+mn-lt"/>
              </a:rPr>
              <a:t> </a:t>
            </a:r>
            <a:r>
              <a:rPr lang="pt-BR" sz="2800" dirty="0" smtClean="0">
                <a:latin typeface="+mn-lt"/>
              </a:rPr>
              <a:t>A IAC1504 estabelece que todos os atrasos, adiantamentos e cancelamentos devem ser informados à Agência.</a:t>
            </a:r>
          </a:p>
          <a:p>
            <a:pPr lvl="1" algn="just" eaLnBrk="1" hangingPunct="1">
              <a:spcBef>
                <a:spcPts val="672"/>
              </a:spcBef>
              <a:buFont typeface="Arial" charset="0"/>
              <a:buChar char="–"/>
              <a:defRPr/>
            </a:pPr>
            <a:r>
              <a:rPr lang="pt-BR" sz="2800" dirty="0" smtClean="0">
                <a:latin typeface="+mn-lt"/>
              </a:rPr>
              <a:t> Algumas empresas têm utilizado os critérios estabelecidos na IAC1502 de atrasos e adiantamentos.</a:t>
            </a:r>
          </a:p>
          <a:p>
            <a:pPr lvl="1" algn="just" eaLnBrk="1" hangingPunct="1">
              <a:spcBef>
                <a:spcPts val="672"/>
              </a:spcBef>
              <a:buFont typeface="Arial" charset="0"/>
              <a:buChar char="–"/>
              <a:defRPr/>
            </a:pPr>
            <a:r>
              <a:rPr lang="pt-BR" sz="2800" dirty="0">
                <a:latin typeface="+mn-lt"/>
              </a:rPr>
              <a:t> </a:t>
            </a:r>
            <a:r>
              <a:rPr lang="pt-BR" sz="2800" dirty="0" smtClean="0">
                <a:latin typeface="+mn-lt"/>
              </a:rPr>
              <a:t>A fim de unificar procedimentos entre as empresas, informar todas as operações e seus respectivos horários. Caso não estejam atrasadas ou adiantadas, informar sem código de justificativa.</a:t>
            </a:r>
            <a:endParaRPr lang="pt-BR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313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166813" y="1663700"/>
            <a:ext cx="1739900" cy="5857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342900" lvl="1" indent="-342900">
              <a:spcBef>
                <a:spcPct val="20000"/>
              </a:spcBef>
              <a:defRPr/>
            </a:pPr>
            <a:r>
              <a:rPr lang="pt-BR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Quando?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417513" y="2647950"/>
            <a:ext cx="8802687" cy="31083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FontTx/>
              <a:buChar char="-"/>
              <a:defRPr/>
            </a:pPr>
            <a:r>
              <a:rPr lang="pt-BR" sz="2800" dirty="0">
                <a:latin typeface="+mn-lt"/>
              </a:rPr>
              <a:t> 1º Período: ocorrências de 01 a 07 – até o dia </a:t>
            </a:r>
            <a:r>
              <a:rPr lang="pt-BR" sz="2800" dirty="0" smtClean="0">
                <a:latin typeface="+mn-lt"/>
              </a:rPr>
              <a:t>11 </a:t>
            </a:r>
            <a:r>
              <a:rPr lang="pt-BR" sz="2800" dirty="0">
                <a:latin typeface="+mn-lt"/>
              </a:rPr>
              <a:t>*</a:t>
            </a:r>
          </a:p>
          <a:p>
            <a:pPr>
              <a:buFontTx/>
              <a:buChar char="-"/>
              <a:defRPr/>
            </a:pPr>
            <a:endParaRPr lang="pt-BR" sz="2800" dirty="0">
              <a:latin typeface="+mn-lt"/>
            </a:endParaRPr>
          </a:p>
          <a:p>
            <a:pPr>
              <a:buFontTx/>
              <a:buChar char="-"/>
              <a:defRPr/>
            </a:pPr>
            <a:r>
              <a:rPr lang="pt-BR" sz="2800" dirty="0">
                <a:latin typeface="+mn-lt"/>
              </a:rPr>
              <a:t> 2º Período: ocorrências de 08 a 15 – até o dia </a:t>
            </a:r>
            <a:r>
              <a:rPr lang="pt-BR" sz="2800" dirty="0" smtClean="0">
                <a:latin typeface="+mn-lt"/>
              </a:rPr>
              <a:t>19 </a:t>
            </a:r>
            <a:r>
              <a:rPr lang="pt-BR" sz="2800" dirty="0">
                <a:latin typeface="+mn-lt"/>
              </a:rPr>
              <a:t>*</a:t>
            </a:r>
          </a:p>
          <a:p>
            <a:pPr>
              <a:buFontTx/>
              <a:buChar char="-"/>
              <a:defRPr/>
            </a:pPr>
            <a:endParaRPr lang="pt-BR" sz="2800" dirty="0">
              <a:latin typeface="+mn-lt"/>
            </a:endParaRPr>
          </a:p>
          <a:p>
            <a:pPr>
              <a:buFontTx/>
              <a:buChar char="-"/>
              <a:defRPr/>
            </a:pPr>
            <a:r>
              <a:rPr lang="pt-BR" sz="2800" dirty="0">
                <a:latin typeface="+mn-lt"/>
              </a:rPr>
              <a:t> 3º Período: ocorrências de 16 a 22 – até o dia </a:t>
            </a:r>
            <a:r>
              <a:rPr lang="pt-BR" sz="2800" dirty="0" smtClean="0">
                <a:latin typeface="+mn-lt"/>
              </a:rPr>
              <a:t>26 </a:t>
            </a:r>
            <a:r>
              <a:rPr lang="pt-BR" sz="2800" dirty="0">
                <a:latin typeface="+mn-lt"/>
              </a:rPr>
              <a:t>*</a:t>
            </a:r>
          </a:p>
          <a:p>
            <a:pPr>
              <a:buFontTx/>
              <a:buChar char="-"/>
              <a:defRPr/>
            </a:pPr>
            <a:endParaRPr lang="pt-BR" sz="2800" dirty="0">
              <a:latin typeface="+mn-lt"/>
            </a:endParaRPr>
          </a:p>
          <a:p>
            <a:pPr>
              <a:buFontTx/>
              <a:buChar char="-"/>
              <a:defRPr/>
            </a:pPr>
            <a:r>
              <a:rPr lang="pt-BR" sz="2800" dirty="0">
                <a:latin typeface="+mn-lt"/>
              </a:rPr>
              <a:t> 4º Período: ocorrências de 23 a último dia – até o dia </a:t>
            </a:r>
            <a:r>
              <a:rPr lang="pt-BR" sz="2800" dirty="0" smtClean="0">
                <a:latin typeface="+mn-lt"/>
              </a:rPr>
              <a:t>04 </a:t>
            </a:r>
            <a:r>
              <a:rPr lang="pt-BR" sz="2800" dirty="0">
                <a:latin typeface="+mn-lt"/>
              </a:rPr>
              <a:t>*</a:t>
            </a:r>
          </a:p>
        </p:txBody>
      </p:sp>
      <p:sp>
        <p:nvSpPr>
          <p:cNvPr id="14340" name="AutoShape 2" descr="data:image/jpeg;base64,/9j/4AAQSkZJRgABAQAAAQABAAD/2wCEAAkGBhQSERUUEBQUFBASFBIUFBcWFRQVFBcWFBAVFRUUFRUXHSYgFxokGRQUHy8gJCgpLC4sFR4xNTAqNSYrLCkBCQoKDgwOFA8PFSkdHBwpNSwpKSkpKSkpKSkpKSkpMCkpKSwpKSkpKSkpKSkpKTEpKSwpKSksKSkpKSkpKSkpKf/AABEIAKAAoAMBIgACEQEDEQH/xAAcAAEAAQUBAQAAAAAAAAAAAAAABwIDBAUGCAH/xABDEAABAwICBgcEBgcJAQAAAAABAAIDBBEFIQYHEjFBcRMyUWGBkaEiQlKxFCMzYnKSU3OissHR4RYkQ2OCs8Lw8RX/xAAYAQEBAQEBAAAAAAAAAAAAAAAAAgEDBP/EAB4RAQEBAQACAwEBAAAAAAAAAAABAhEDMRITITJR/9oADAMBAAIRAxEAPwCcUREBERAREQEREBERAREQEREBERAREQERfLoPqIiAiIgIiICIiAiIgIiICIiAiLFxHE4oGGSeRscbd7nENHqgylg4tjUNNGZKmRkUY4uNvADeT3BRZpXr4GceGR7bt3TSAhg/BHvdzNuRXC0GjeI4xL0jzJKb5ySG0TO4cByaEEtyazo6ljnUTgI2HZdI8WcDbgx3VHeVj6K/SJ6lkzA8wgnpJnkgPFj7LAevnbdkLLL0P1SU9G28x6eU2J2haIEbrM962ebl3jWgCw3DJcvr7rtqvl+cj6iIuqRFaqatkbS6RzWNG8uIaPMrmazWbQxkgSOkI/Rsc4eeQQdWi4N2t+mvlFOR22jHptK7FrbpD1mzt5saf3XFB26LmaXWPQv/AMbYP32ub8wt3R4tDL9lLG/8L2u9AUGWiXRARLq1PUNY0ue4NY0XLnEBoHaSdyC7dWK2tZEwvle1kbRcucQ1o5kqNtKtd8MRMeHs+kzbg/MRA91s5PDLvUaVr67E5gKp8k0hPswR9Vv+lvstHfmUZ1IWlWvSNpMWGR9PJu6VwIiHe1u9/jYc1HbaCvxea8rpKiTsvaKMH9lg5KRNFNTAADq0hrd/Qxn/AHH8eQ81J9BhscDAyFjY2DcGiw/qjUeaJaloYbPrCJZBn0bcohz4vPkpJggaxoaxoa1osABYAdgA3K4iAiIgFcbpprDZSXihAkquI9yO+4vI4/dWTp/pZ9Cp/qyPpEt2xjsA6zyO4epCg+SUuJc4kuJJJO8k7ye9Bm4tjU1S/bqJHSHhfqjua3cFh3VIKOeALnctjFQQu7Vq58SJybkFgyzk8Sq4nrfunbxIX2OYXu0i47DY+a5guPaqdsjj/wCrKqJAoNLKuH7OolAHAu2m+TrroqDW7Us+2ZFKOJsWHzGXouR0U1bV1XZxvBAbHbkBuR2sZkT42WJphovJQzmKqnaIbBzH29qRpv1Ygb7QIINzZcs7mr8Yqzn6kPEdfUQjtDTvdUHINLgYx37Tc3cgAo70gx2rrXj/AOhM5ocR0dPGLkknINhbxO67rlc8/Fi0WpWdECLdI+zpjyO5g5K5Q4UCdoTv2zvIyd5nMeC6dkTy1KWiWqWR7Q6cGmhcL7AzqHDse49Xl6KVMF0dgpGbFPG1g4ne534nHMqBME0jq6T7KqnIHuyP6Rn5XA2XbYVrkkbYVMLXj4ozsu/K64PmEtJEroudwXT2kqSGxy7Mh9yT2HHuF8j4FdEsaIiICIiCC9ZmImXEJBnswhsTRyG0T5uK5a66LWJSGPEZ9r33NkHJzB/I+S5xYPt1iYm4+z2Z+d1lL49gIscwqzeVlnWmcrL1spcO+E+f81iPoX/D6hX2I5W10S0JmxCTZjcxjRmXPPC+eywZuUy4Bq6ocNb0stpJW59LLbI/cbub6lQ9o5jElK5r2tcHxEuZlkd92nuNyrWkGPVtc4mdztngwGzB3d68W55N6svp6eTMnKkjS3XbHHeOhAkfu2z1Ry7VEeMYxLVy9LUvMkm4X3NBN7NHBUswd/EtHr8llRYQ0dYk+irPjmfSetTKNy2FJRONifZHqtjHTtbuAH/e1WpcQYDYHacdzWguJPgrkOsm6pfKG7yAt9gOrrEKyztgU0J9+W+2Rf3Yxn52UjaP6m6OCzp9qql7ZOpfujGXmSunEdRPguDVFY7ZpIXPF7GQjZib3l5y8s16IwSidDTxRyO23xxsa53aQ3M58FlQwNY0NYA1oyAAAA5AK4gIiICIiDjNYmhJrYxJAG/SohYXNhIy9zGTwN8we3moWnicx7o5GlkrMnMcLPae8fxGRXpxarHNF6asbaphZJbc4iz2/heMx5rB52XxSjX6kmG5pqqWPsbK1kzeV8neq4fGdCKqnldGZKd+zY3tI24Ivuzss1qZ9qkt9NNdFcdg9UOEHPbd8rKg4RU/FAPzlT88t+N/x8uvjjbf80OBSnr1BHcxgHqVQ3RyO/1hfJ+N5t5BbLKcsY82LRNy2wT2N9o+ivU1PUzfYwFrT70pDRzst1h9BHGfYY1vIC/nvXQ0fBds4l9uOt2emlwzV0ZLGrnc4fo4vYby2jmfILv8A0ep6YfURMYfitd55vdmsajW6pV7/HjM9R4/Jq33XTYOfqxzPzWctTo5WMliLo3BzRJIwkbtpjtlw8wtsvB5P6r2eP8AmCIihYiIgIiICIiAoG1oaRvpsYk2fajMUAey+87Jzb2GxU8rzPrgn2sXqLbmiJviIm3+anX7FZvK2lJj8M3UeA74Xey713+CyJFFpCyYMVlZ1JHgdm0beRuuE8br83fyKwd648aUVA98Hm1v8EOlM33PyLpnKLp3NOt1R8FFn9qajg8Dk1qofi8z+vLIR2bRA8gvVnUjz6zamGbSKnpx9bK0H4Qdp35Rc/JctpBrJklaY6UGKM5OeftHDiBbqD15LhGK+1dPstc/rk9p61IVG1hzm/o6iUeDg14/eUhKJdQlZ7NVF2OikA5tcxx/YapaXn17d56ERFjRERAREQEREHxeUtO6vpcSq3jcaiQDkw7H/Fep62pEcb5HdVjXPPJrS4/JePp5i9znHrPcXHm5xcfUqNKytFUFVlUFZG1SVSqiqVsZVQV+NWAr8a6xFX2K+1WGK+1XEVIOpfEejxHYO6eKRni2zx+65T4vLGjWJ/R6uCbhFKxzvw32X/skr1MCo17Vl9REUqEREBERAREQaHTxrjhtXsX2vo827fbYN/S68pFeyJIw4EEXByIPEHeCvMesXQSTDaggNJpJHXgk3j9U48HN3C+8eKnUVHIlUFVFUlTFKSqQqiqQqiVYV1itBXWK4ir7VfYrDVfjBJAAJc4gNABLiTuaAMyT2K4lnYTh7p54oWdeWRjB4uzPgLnwXq5otko21U6uXUv96q22qnN2Y49/RMcBcu/zDx7Bl2qSgp1eqk4+oiKWiIiAiIgIiICxMTwuKojdFOxskTxZzXC4P9e9ZaIIS0q1BOBL8OlBbvEMxNx3Ml48nDxUaYzofWUt/pNNKwD3tkuZ+dlwvXC+ELON68WF47UBXsSs0eppc5aeGQ9r4mOPmQte7V9hxNzRUt/1LP5JweTBIO0ea2OGYXNOQKeGWUn4I3O9bWHiV6sptE6OP7Olp2kdkMYPyW0ZGBkAAO7JV1LzzgGpWvnsZ9ilj++duTwjabebgpd0R1a0mH2dG0yVFs5pLOf37HBg/CursidOPll9RFjRERAREQERE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4341" name="AutoShape 4" descr="data:image/jpeg;base64,/9j/4AAQSkZJRgABAQAAAQABAAD/2wCEAAkGBhQSERUUEBQUFBASFBIUFBcWFRQVFBcWFBAVFRUUFRUXHSYgFxokGRQUHy8gJCgpLC4sFR4xNTAqNSYrLCkBCQoKDgwOFA8PFSkdHBwpNSwpKSkpKSkpKSkpKSkpMCkpKSwpKSkpKSkpKSkpKTEpKSwpKSksKSkpKSkpKSkpKf/AABEIAKAAoAMBIgACEQEDEQH/xAAcAAEAAQUBAQAAAAAAAAAAAAAABwIDBAUGCAH/xABDEAABAwICBgcEBgcJAQAAAAABAAIDBBEFIQYHEjFBcRMyUWGBkaEiQlKxFCMzYnKSU3OissHR4RYkQ2OCs8Lw8RX/xAAYAQEBAQEBAAAAAAAAAAAAAAAAAgEDBP/EAB4RAQEBAQACAwEBAAAAAAAAAAABAhEDMRITITJR/9oADAMBAAIRAxEAPwCcUREBERAREQEREBERAREQEREBERAREQERfLoPqIiAiIgIiICIiAiIgIiICIiAiLFxHE4oGGSeRscbd7nENHqgylg4tjUNNGZKmRkUY4uNvADeT3BRZpXr4GceGR7bt3TSAhg/BHvdzNuRXC0GjeI4xL0jzJKb5ySG0TO4cByaEEtyazo6ljnUTgI2HZdI8WcDbgx3VHeVj6K/SJ6lkzA8wgnpJnkgPFj7LAevnbdkLLL0P1SU9G28x6eU2J2haIEbrM962ebl3jWgCw3DJcvr7rtqvl+cj6iIuqRFaqatkbS6RzWNG8uIaPMrmazWbQxkgSOkI/Rsc4eeQQdWi4N2t+mvlFOR22jHptK7FrbpD1mzt5saf3XFB26LmaXWPQv/AMbYP32ub8wt3R4tDL9lLG/8L2u9AUGWiXRARLq1PUNY0ue4NY0XLnEBoHaSdyC7dWK2tZEwvle1kbRcucQ1o5kqNtKtd8MRMeHs+kzbg/MRA91s5PDLvUaVr67E5gKp8k0hPswR9Vv+lvstHfmUZ1IWlWvSNpMWGR9PJu6VwIiHe1u9/jYc1HbaCvxea8rpKiTsvaKMH9lg5KRNFNTAADq0hrd/Qxn/AHH8eQ81J9BhscDAyFjY2DcGiw/qjUeaJaloYbPrCJZBn0bcohz4vPkpJggaxoaxoa1osABYAdgA3K4iAiIgFcbpprDZSXihAkquI9yO+4vI4/dWTp/pZ9Cp/qyPpEt2xjsA6zyO4epCg+SUuJc4kuJJJO8k7ye9Bm4tjU1S/bqJHSHhfqjua3cFh3VIKOeALnctjFQQu7Vq58SJybkFgyzk8Sq4nrfunbxIX2OYXu0i47DY+a5guPaqdsjj/wCrKqJAoNLKuH7OolAHAu2m+TrroqDW7Us+2ZFKOJsWHzGXouR0U1bV1XZxvBAbHbkBuR2sZkT42WJphovJQzmKqnaIbBzH29qRpv1Ygb7QIINzZcs7mr8Yqzn6kPEdfUQjtDTvdUHINLgYx37Tc3cgAo70gx2rrXj/AOhM5ocR0dPGLkknINhbxO67rlc8/Fi0WpWdECLdI+zpjyO5g5K5Q4UCdoTv2zvIyd5nMeC6dkTy1KWiWqWR7Q6cGmhcL7AzqHDse49Xl6KVMF0dgpGbFPG1g4ne534nHMqBME0jq6T7KqnIHuyP6Rn5XA2XbYVrkkbYVMLXj4ozsu/K64PmEtJEroudwXT2kqSGxy7Mh9yT2HHuF8j4FdEsaIiICIiCC9ZmImXEJBnswhsTRyG0T5uK5a66LWJSGPEZ9r33NkHJzB/I+S5xYPt1iYm4+z2Z+d1lL49gIscwqzeVlnWmcrL1spcO+E+f81iPoX/D6hX2I5W10S0JmxCTZjcxjRmXPPC+eywZuUy4Bq6ocNb0stpJW59LLbI/cbub6lQ9o5jElK5r2tcHxEuZlkd92nuNyrWkGPVtc4mdztngwGzB3d68W55N6svp6eTMnKkjS3XbHHeOhAkfu2z1Ry7VEeMYxLVy9LUvMkm4X3NBN7NHBUswd/EtHr8llRYQ0dYk+irPjmfSetTKNy2FJRONifZHqtjHTtbuAH/e1WpcQYDYHacdzWguJPgrkOsm6pfKG7yAt9gOrrEKyztgU0J9+W+2Rf3Yxn52UjaP6m6OCzp9qql7ZOpfujGXmSunEdRPguDVFY7ZpIXPF7GQjZib3l5y8s16IwSidDTxRyO23xxsa53aQ3M58FlQwNY0NYA1oyAAAA5AK4gIiICIiDjNYmhJrYxJAG/SohYXNhIy9zGTwN8we3moWnicx7o5GlkrMnMcLPae8fxGRXpxarHNF6asbaphZJbc4iz2/heMx5rB52XxSjX6kmG5pqqWPsbK1kzeV8neq4fGdCKqnldGZKd+zY3tI24Ivuzss1qZ9qkt9NNdFcdg9UOEHPbd8rKg4RU/FAPzlT88t+N/x8uvjjbf80OBSnr1BHcxgHqVQ3RyO/1hfJ+N5t5BbLKcsY82LRNy2wT2N9o+ivU1PUzfYwFrT70pDRzst1h9BHGfYY1vIC/nvXQ0fBds4l9uOt2emlwzV0ZLGrnc4fo4vYby2jmfILv8A0ep6YfURMYfitd55vdmsajW6pV7/HjM9R4/Jq33XTYOfqxzPzWctTo5WMliLo3BzRJIwkbtpjtlw8wtsvB5P6r2eP8AmCIihYiIgIiICIiAoG1oaRvpsYk2fajMUAey+87Jzb2GxU8rzPrgn2sXqLbmiJviIm3+anX7FZvK2lJj8M3UeA74Xey713+CyJFFpCyYMVlZ1JHgdm0beRuuE8br83fyKwd648aUVA98Hm1v8EOlM33PyLpnKLp3NOt1R8FFn9qajg8Dk1qofi8z+vLIR2bRA8gvVnUjz6zamGbSKnpx9bK0H4Qdp35Rc/JctpBrJklaY6UGKM5OeftHDiBbqD15LhGK+1dPstc/rk9p61IVG1hzm/o6iUeDg14/eUhKJdQlZ7NVF2OikA5tcxx/YapaXn17d56ERFjRERAREQEREHxeUtO6vpcSq3jcaiQDkw7H/Fep62pEcb5HdVjXPPJrS4/JePp5i9znHrPcXHm5xcfUqNKytFUFVlUFZG1SVSqiqVsZVQV+NWAr8a6xFX2K+1WGK+1XEVIOpfEejxHYO6eKRni2zx+65T4vLGjWJ/R6uCbhFKxzvw32X/skr1MCo17Vl9REUqEREBERAREQaHTxrjhtXsX2vo827fbYN/S68pFeyJIw4EEXByIPEHeCvMesXQSTDaggNJpJHXgk3j9U48HN3C+8eKnUVHIlUFVFUlTFKSqQqiqQqiVYV1itBXWK4ir7VfYrDVfjBJAAJc4gNABLiTuaAMyT2K4lnYTh7p54oWdeWRjB4uzPgLnwXq5otko21U6uXUv96q22qnN2Y49/RMcBcu/zDx7Bl2qSgp1eqk4+oiKWiIiAiIgIiICxMTwuKojdFOxskTxZzXC4P9e9ZaIIS0q1BOBL8OlBbvEMxNx3Ml48nDxUaYzofWUt/pNNKwD3tkuZ+dlwvXC+ELON68WF47UBXsSs0eppc5aeGQ9r4mOPmQte7V9hxNzRUt/1LP5JweTBIO0ea2OGYXNOQKeGWUn4I3O9bWHiV6sptE6OP7Olp2kdkMYPyW0ZGBkAAO7JV1LzzgGpWvnsZ9ilj++duTwjabebgpd0R1a0mH2dG0yVFs5pLOf37HBg/CursidOPll9RFjRERAREQERE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4635500" y="198438"/>
            <a:ext cx="4051300" cy="91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r>
              <a:rPr lang="pt-BR" sz="2600">
                <a:latin typeface="+mj-lt"/>
                <a:ea typeface="+mj-ea"/>
                <a:cs typeface="+mj-cs"/>
              </a:rPr>
              <a:t>Remessa</a:t>
            </a:r>
            <a:br>
              <a:rPr lang="pt-BR" sz="2600">
                <a:latin typeface="+mj-lt"/>
                <a:ea typeface="+mj-ea"/>
                <a:cs typeface="+mj-cs"/>
              </a:rPr>
            </a:br>
            <a:r>
              <a:rPr lang="pt-BR" sz="2600">
                <a:latin typeface="+mj-lt"/>
                <a:ea typeface="+mj-ea"/>
                <a:cs typeface="+mj-cs"/>
              </a:rPr>
              <a:t>Regulamentação Normativa</a:t>
            </a:r>
            <a:endParaRPr lang="pt-BR" sz="260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166813" y="1361787"/>
            <a:ext cx="3867725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342900" lvl="1" indent="-342900">
              <a:spcBef>
                <a:spcPct val="20000"/>
              </a:spcBef>
              <a:defRPr/>
            </a:pP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Envios Fora do Prazo?</a:t>
            </a:r>
            <a:endParaRPr lang="pt-BR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417513" y="2103663"/>
            <a:ext cx="8106001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FontTx/>
              <a:buChar char="-"/>
              <a:defRPr/>
            </a:pPr>
            <a:r>
              <a:rPr lang="pt-BR" sz="2800" dirty="0" smtClean="0">
                <a:latin typeface="+mn-lt"/>
              </a:rPr>
              <a:t> Os envios fora do prazo foram desabilitados do sistema, </a:t>
            </a:r>
            <a:r>
              <a:rPr lang="pt-BR" sz="2800" dirty="0">
                <a:latin typeface="+mn-lt"/>
              </a:rPr>
              <a:t>p</a:t>
            </a:r>
            <a:r>
              <a:rPr lang="pt-BR" sz="2800" dirty="0" smtClean="0">
                <a:latin typeface="+mn-lt"/>
              </a:rPr>
              <a:t>ara corrigir informações que eventualmente estiverem incorretas deve ser encaminhado o arquivo para o endereço </a:t>
            </a:r>
            <a:r>
              <a:rPr lang="pt-BR" sz="2800" dirty="0" smtClean="0">
                <a:latin typeface="+mn-lt"/>
                <a:hlinkClick r:id="rId2"/>
              </a:rPr>
              <a:t>bav.gope@anac.gov.br</a:t>
            </a:r>
            <a:r>
              <a:rPr lang="pt-BR" sz="2800" dirty="0" smtClean="0">
                <a:latin typeface="+mn-lt"/>
              </a:rPr>
              <a:t>. Para tanto deve ser informado o motivo do envio fora do prazo e a alteração.</a:t>
            </a:r>
          </a:p>
          <a:p>
            <a:pPr algn="just">
              <a:buFontTx/>
              <a:buChar char="-"/>
              <a:defRPr/>
            </a:pPr>
            <a:r>
              <a:rPr lang="pt-BR" sz="2800" dirty="0">
                <a:latin typeface="+mn-lt"/>
              </a:rPr>
              <a:t> </a:t>
            </a:r>
            <a:r>
              <a:rPr lang="pt-BR" sz="2800" dirty="0" smtClean="0">
                <a:latin typeface="+mn-lt"/>
              </a:rPr>
              <a:t>Caso os dados tenham sido utilizados em algum dos produtos do BAV, estes serão auditados para saber a alteração ocorrida e o impacto causado na base constante na internet. </a:t>
            </a:r>
            <a:endParaRPr lang="pt-BR" sz="2800" dirty="0">
              <a:latin typeface="+mn-lt"/>
            </a:endParaRPr>
          </a:p>
        </p:txBody>
      </p:sp>
      <p:sp>
        <p:nvSpPr>
          <p:cNvPr id="14340" name="AutoShape 2" descr="data:image/jpeg;base64,/9j/4AAQSkZJRgABAQAAAQABAAD/2wCEAAkGBhQSERUUEBQUFBASFBIUFBcWFRQVFBcWFBAVFRUUFRUXHSYgFxokGRQUHy8gJCgpLC4sFR4xNTAqNSYrLCkBCQoKDgwOFA8PFSkdHBwpNSwpKSkpKSkpKSkpKSkpMCkpKSwpKSkpKSkpKSkpKTEpKSwpKSksKSkpKSkpKSkpKf/AABEIAKAAoAMBIgACEQEDEQH/xAAcAAEAAQUBAQAAAAAAAAAAAAAABwIDBAUGCAH/xABDEAABAwICBgcEBgcJAQAAAAABAAIDBBEFIQYHEjFBcRMyUWGBkaEiQlKxFCMzYnKSU3OissHR4RYkQ2OCs8Lw8RX/xAAYAQEBAQEBAAAAAAAAAAAAAAAAAgEDBP/EAB4RAQEBAQACAwEBAAAAAAAAAAABAhEDMRITITJR/9oADAMBAAIRAxEAPwCcUREBERAREQEREBERAREQEREBERAREQERfLoPqIiAiIgIiICIiAiIgIiICIiAiLFxHE4oGGSeRscbd7nENHqgylg4tjUNNGZKmRkUY4uNvADeT3BRZpXr4GceGR7bt3TSAhg/BHvdzNuRXC0GjeI4xL0jzJKb5ySG0TO4cByaEEtyazo6ljnUTgI2HZdI8WcDbgx3VHeVj6K/SJ6lkzA8wgnpJnkgPFj7LAevnbdkLLL0P1SU9G28x6eU2J2haIEbrM962ebl3jWgCw3DJcvr7rtqvl+cj6iIuqRFaqatkbS6RzWNG8uIaPMrmazWbQxkgSOkI/Rsc4eeQQdWi4N2t+mvlFOR22jHptK7FrbpD1mzt5saf3XFB26LmaXWPQv/AMbYP32ub8wt3R4tDL9lLG/8L2u9AUGWiXRARLq1PUNY0ue4NY0XLnEBoHaSdyC7dWK2tZEwvle1kbRcucQ1o5kqNtKtd8MRMeHs+kzbg/MRA91s5PDLvUaVr67E5gKp8k0hPswR9Vv+lvstHfmUZ1IWlWvSNpMWGR9PJu6VwIiHe1u9/jYc1HbaCvxea8rpKiTsvaKMH9lg5KRNFNTAADq0hrd/Qxn/AHH8eQ81J9BhscDAyFjY2DcGiw/qjUeaJaloYbPrCJZBn0bcohz4vPkpJggaxoaxoa1osABYAdgA3K4iAiIgFcbpprDZSXihAkquI9yO+4vI4/dWTp/pZ9Cp/qyPpEt2xjsA6zyO4epCg+SUuJc4kuJJJO8k7ye9Bm4tjU1S/bqJHSHhfqjua3cFh3VIKOeALnctjFQQu7Vq58SJybkFgyzk8Sq4nrfunbxIX2OYXu0i47DY+a5guPaqdsjj/wCrKqJAoNLKuH7OolAHAu2m+TrroqDW7Us+2ZFKOJsWHzGXouR0U1bV1XZxvBAbHbkBuR2sZkT42WJphovJQzmKqnaIbBzH29qRpv1Ygb7QIINzZcs7mr8Yqzn6kPEdfUQjtDTvdUHINLgYx37Tc3cgAo70gx2rrXj/AOhM5ocR0dPGLkknINhbxO67rlc8/Fi0WpWdECLdI+zpjyO5g5K5Q4UCdoTv2zvIyd5nMeC6dkTy1KWiWqWR7Q6cGmhcL7AzqHDse49Xl6KVMF0dgpGbFPG1g4ne534nHMqBME0jq6T7KqnIHuyP6Rn5XA2XbYVrkkbYVMLXj4ozsu/K64PmEtJEroudwXT2kqSGxy7Mh9yT2HHuF8j4FdEsaIiICIiCC9ZmImXEJBnswhsTRyG0T5uK5a66LWJSGPEZ9r33NkHJzB/I+S5xYPt1iYm4+z2Z+d1lL49gIscwqzeVlnWmcrL1spcO+E+f81iPoX/D6hX2I5W10S0JmxCTZjcxjRmXPPC+eywZuUy4Bq6ocNb0stpJW59LLbI/cbub6lQ9o5jElK5r2tcHxEuZlkd92nuNyrWkGPVtc4mdztngwGzB3d68W55N6svp6eTMnKkjS3XbHHeOhAkfu2z1Ry7VEeMYxLVy9LUvMkm4X3NBN7NHBUswd/EtHr8llRYQ0dYk+irPjmfSetTKNy2FJRONifZHqtjHTtbuAH/e1WpcQYDYHacdzWguJPgrkOsm6pfKG7yAt9gOrrEKyztgU0J9+W+2Rf3Yxn52UjaP6m6OCzp9qql7ZOpfujGXmSunEdRPguDVFY7ZpIXPF7GQjZib3l5y8s16IwSidDTxRyO23xxsa53aQ3M58FlQwNY0NYA1oyAAAA5AK4gIiICIiDjNYmhJrYxJAG/SohYXNhIy9zGTwN8we3moWnicx7o5GlkrMnMcLPae8fxGRXpxarHNF6asbaphZJbc4iz2/heMx5rB52XxSjX6kmG5pqqWPsbK1kzeV8neq4fGdCKqnldGZKd+zY3tI24Ivuzss1qZ9qkt9NNdFcdg9UOEHPbd8rKg4RU/FAPzlT88t+N/x8uvjjbf80OBSnr1BHcxgHqVQ3RyO/1hfJ+N5t5BbLKcsY82LRNy2wT2N9o+ivU1PUzfYwFrT70pDRzst1h9BHGfYY1vIC/nvXQ0fBds4l9uOt2emlwzV0ZLGrnc4fo4vYby2jmfILv8A0ep6YfURMYfitd55vdmsajW6pV7/HjM9R4/Jq33XTYOfqxzPzWctTo5WMliLo3BzRJIwkbtpjtlw8wtsvB5P6r2eP8AmCIihYiIgIiICIiAoG1oaRvpsYk2fajMUAey+87Jzb2GxU8rzPrgn2sXqLbmiJviIm3+anX7FZvK2lJj8M3UeA74Xey713+CyJFFpCyYMVlZ1JHgdm0beRuuE8br83fyKwd648aUVA98Hm1v8EOlM33PyLpnKLp3NOt1R8FFn9qajg8Dk1qofi8z+vLIR2bRA8gvVnUjz6zamGbSKnpx9bK0H4Qdp35Rc/JctpBrJklaY6UGKM5OeftHDiBbqD15LhGK+1dPstc/rk9p61IVG1hzm/o6iUeDg14/eUhKJdQlZ7NVF2OikA5tcxx/YapaXn17d56ERFjRERAREQEREHxeUtO6vpcSq3jcaiQDkw7H/Fep62pEcb5HdVjXPPJrS4/JePp5i9znHrPcXHm5xcfUqNKytFUFVlUFZG1SVSqiqVsZVQV+NWAr8a6xFX2K+1WGK+1XEVIOpfEejxHYO6eKRni2zx+65T4vLGjWJ/R6uCbhFKxzvw32X/skr1MCo17Vl9REUqEREBERAREQaHTxrjhtXsX2vo827fbYN/S68pFeyJIw4EEXByIPEHeCvMesXQSTDaggNJpJHXgk3j9U48HN3C+8eKnUVHIlUFVFUlTFKSqQqiqQqiVYV1itBXWK4ir7VfYrDVfjBJAAJc4gNABLiTuaAMyT2K4lnYTh7p54oWdeWRjB4uzPgLnwXq5otko21U6uXUv96q22qnN2Y49/RMcBcu/zDx7Bl2qSgp1eqk4+oiKWiIiAiIgIiICxMTwuKojdFOxskTxZzXC4P9e9ZaIIS0q1BOBL8OlBbvEMxNx3Ml48nDxUaYzofWUt/pNNKwD3tkuZ+dlwvXC+ELON68WF47UBXsSs0eppc5aeGQ9r4mOPmQte7V9hxNzRUt/1LP5JweTBIO0ea2OGYXNOQKeGWUn4I3O9bWHiV6sptE6OP7Olp2kdkMYPyW0ZGBkAAO7JV1LzzgGpWvnsZ9ilj++duTwjabebgpd0R1a0mH2dG0yVFs5pLOf37HBg/CursidOPll9RFjRERAREQERE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4341" name="AutoShape 4" descr="data:image/jpeg;base64,/9j/4AAQSkZJRgABAQAAAQABAAD/2wCEAAkGBhQSERUUEBQUFBASFBIUFBcWFRQVFBcWFBAVFRUUFRUXHSYgFxokGRQUHy8gJCgpLC4sFR4xNTAqNSYrLCkBCQoKDgwOFA8PFSkdHBwpNSwpKSkpKSkpKSkpKSkpMCkpKSwpKSkpKSkpKSkpKTEpKSwpKSksKSkpKSkpKSkpKf/AABEIAKAAoAMBIgACEQEDEQH/xAAcAAEAAQUBAQAAAAAAAAAAAAAABwIDBAUGCAH/xABDEAABAwICBgcEBgcJAQAAAAABAAIDBBEFIQYHEjFBcRMyUWGBkaEiQlKxFCMzYnKSU3OissHR4RYkQ2OCs8Lw8RX/xAAYAQEBAQEBAAAAAAAAAAAAAAAAAgEDBP/EAB4RAQEBAQACAwEBAAAAAAAAAAABAhEDMRITITJR/9oADAMBAAIRAxEAPwCcUREBERAREQEREBERAREQEREBERAREQERfLoPqIiAiIgIiICIiAiIgIiICIiAiLFxHE4oGGSeRscbd7nENHqgylg4tjUNNGZKmRkUY4uNvADeT3BRZpXr4GceGR7bt3TSAhg/BHvdzNuRXC0GjeI4xL0jzJKb5ySG0TO4cByaEEtyazo6ljnUTgI2HZdI8WcDbgx3VHeVj6K/SJ6lkzA8wgnpJnkgPFj7LAevnbdkLLL0P1SU9G28x6eU2J2haIEbrM962ebl3jWgCw3DJcvr7rtqvl+cj6iIuqRFaqatkbS6RzWNG8uIaPMrmazWbQxkgSOkI/Rsc4eeQQdWi4N2t+mvlFOR22jHptK7FrbpD1mzt5saf3XFB26LmaXWPQv/AMbYP32ub8wt3R4tDL9lLG/8L2u9AUGWiXRARLq1PUNY0ue4NY0XLnEBoHaSdyC7dWK2tZEwvle1kbRcucQ1o5kqNtKtd8MRMeHs+kzbg/MRA91s5PDLvUaVr67E5gKp8k0hPswR9Vv+lvstHfmUZ1IWlWvSNpMWGR9PJu6VwIiHe1u9/jYc1HbaCvxea8rpKiTsvaKMH9lg5KRNFNTAADq0hrd/Qxn/AHH8eQ81J9BhscDAyFjY2DcGiw/qjUeaJaloYbPrCJZBn0bcohz4vPkpJggaxoaxoa1osABYAdgA3K4iAiIgFcbpprDZSXihAkquI9yO+4vI4/dWTp/pZ9Cp/qyPpEt2xjsA6zyO4epCg+SUuJc4kuJJJO8k7ye9Bm4tjU1S/bqJHSHhfqjua3cFh3VIKOeALnctjFQQu7Vq58SJybkFgyzk8Sq4nrfunbxIX2OYXu0i47DY+a5guPaqdsjj/wCrKqJAoNLKuH7OolAHAu2m+TrroqDW7Us+2ZFKOJsWHzGXouR0U1bV1XZxvBAbHbkBuR2sZkT42WJphovJQzmKqnaIbBzH29qRpv1Ygb7QIINzZcs7mr8Yqzn6kPEdfUQjtDTvdUHINLgYx37Tc3cgAo70gx2rrXj/AOhM5ocR0dPGLkknINhbxO67rlc8/Fi0WpWdECLdI+zpjyO5g5K5Q4UCdoTv2zvIyd5nMeC6dkTy1KWiWqWR7Q6cGmhcL7AzqHDse49Xl6KVMF0dgpGbFPG1g4ne534nHMqBME0jq6T7KqnIHuyP6Rn5XA2XbYVrkkbYVMLXj4ozsu/K64PmEtJEroudwXT2kqSGxy7Mh9yT2HHuF8j4FdEsaIiICIiCC9ZmImXEJBnswhsTRyG0T5uK5a66LWJSGPEZ9r33NkHJzB/I+S5xYPt1iYm4+z2Z+d1lL49gIscwqzeVlnWmcrL1spcO+E+f81iPoX/D6hX2I5W10S0JmxCTZjcxjRmXPPC+eywZuUy4Bq6ocNb0stpJW59LLbI/cbub6lQ9o5jElK5r2tcHxEuZlkd92nuNyrWkGPVtc4mdztngwGzB3d68W55N6svp6eTMnKkjS3XbHHeOhAkfu2z1Ry7VEeMYxLVy9LUvMkm4X3NBN7NHBUswd/EtHr8llRYQ0dYk+irPjmfSetTKNy2FJRONifZHqtjHTtbuAH/e1WpcQYDYHacdzWguJPgrkOsm6pfKG7yAt9gOrrEKyztgU0J9+W+2Rf3Yxn52UjaP6m6OCzp9qql7ZOpfujGXmSunEdRPguDVFY7ZpIXPF7GQjZib3l5y8s16IwSidDTxRyO23xxsa53aQ3M58FlQwNY0NYA1oyAAAA5AK4gIiICIiDjNYmhJrYxJAG/SohYXNhIy9zGTwN8we3moWnicx7o5GlkrMnMcLPae8fxGRXpxarHNF6asbaphZJbc4iz2/heMx5rB52XxSjX6kmG5pqqWPsbK1kzeV8neq4fGdCKqnldGZKd+zY3tI24Ivuzss1qZ9qkt9NNdFcdg9UOEHPbd8rKg4RU/FAPzlT88t+N/x8uvjjbf80OBSnr1BHcxgHqVQ3RyO/1hfJ+N5t5BbLKcsY82LRNy2wT2N9o+ivU1PUzfYwFrT70pDRzst1h9BHGfYY1vIC/nvXQ0fBds4l9uOt2emlwzV0ZLGrnc4fo4vYby2jmfILv8A0ep6YfURMYfitd55vdmsajW6pV7/HjM9R4/Jq33XTYOfqxzPzWctTo5WMliLo3BzRJIwkbtpjtlw8wtsvB5P6r2eP8AmCIihYiIgIiICIiAoG1oaRvpsYk2fajMUAey+87Jzb2GxU8rzPrgn2sXqLbmiJviIm3+anX7FZvK2lJj8M3UeA74Xey713+CyJFFpCyYMVlZ1JHgdm0beRuuE8br83fyKwd648aUVA98Hm1v8EOlM33PyLpnKLp3NOt1R8FFn9qajg8Dk1qofi8z+vLIR2bRA8gvVnUjz6zamGbSKnpx9bK0H4Qdp35Rc/JctpBrJklaY6UGKM5OeftHDiBbqD15LhGK+1dPstc/rk9p61IVG1hzm/o6iUeDg14/eUhKJdQlZ7NVF2OikA5tcxx/YapaXn17d56ERFjRERAREQEREHxeUtO6vpcSq3jcaiQDkw7H/Fep62pEcb5HdVjXPPJrS4/JePp5i9znHrPcXHm5xcfUqNKytFUFVlUFZG1SVSqiqVsZVQV+NWAr8a6xFX2K+1WGK+1XEVIOpfEejxHYO6eKRni2zx+65T4vLGjWJ/R6uCbhFKxzvw32X/skr1MCo17Vl9REUqEREBERAREQaHTxrjhtXsX2vo827fbYN/S68pFeyJIw4EEXByIPEHeCvMesXQSTDaggNJpJHXgk3j9U48HN3C+8eKnUVHIlUFVFUlTFKSqQqiqQqiVYV1itBXWK4ir7VfYrDVfjBJAAJc4gNABLiTuaAMyT2K4lnYTh7p54oWdeWRjB4uzPgLnwXq5otko21U6uXUv96q22qnN2Y49/RMcBcu/zDx7Bl2qSgp1eqk4+oiKWiIiAiIgIiICxMTwuKojdFOxskTxZzXC4P9e9ZaIIS0q1BOBL8OlBbvEMxNx3Ml48nDxUaYzofWUt/pNNKwD3tkuZ+dlwvXC+ELON68WF47UBXsSs0eppc5aeGQ9r4mOPmQte7V9hxNzRUt/1LP5JweTBIO0ea2OGYXNOQKeGWUn4I3O9bWHiV6sptE6OP7Olp2kdkMYPyW0ZGBkAAO7JV1LzzgGpWvnsZ9ilj++duTwjabebgpd0R1a0mH2dG0yVFs5pLOf37HBg/CursidOPll9RFjRERAREQERE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4635500" y="198438"/>
            <a:ext cx="4051300" cy="919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defRPr/>
            </a:pPr>
            <a:r>
              <a:rPr lang="pt-BR" sz="2600">
                <a:latin typeface="+mj-lt"/>
                <a:ea typeface="+mj-ea"/>
                <a:cs typeface="+mj-cs"/>
              </a:rPr>
              <a:t>Remessa</a:t>
            </a:r>
            <a:br>
              <a:rPr lang="pt-BR" sz="2600">
                <a:latin typeface="+mj-lt"/>
                <a:ea typeface="+mj-ea"/>
                <a:cs typeface="+mj-cs"/>
              </a:rPr>
            </a:br>
            <a:r>
              <a:rPr lang="pt-BR" sz="2600">
                <a:latin typeface="+mj-lt"/>
                <a:ea typeface="+mj-ea"/>
                <a:cs typeface="+mj-cs"/>
              </a:rPr>
              <a:t>Regulamentação Normativa</a:t>
            </a:r>
            <a:endParaRPr lang="pt-BR" sz="26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5575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 idx="4294967295"/>
          </p:nvPr>
        </p:nvSpPr>
        <p:spPr>
          <a:xfrm>
            <a:off x="457200" y="198438"/>
            <a:ext cx="8229600" cy="919162"/>
          </a:xfrm>
        </p:spPr>
        <p:txBody>
          <a:bodyPr/>
          <a:lstStyle/>
          <a:p>
            <a:pPr algn="r" eaLnBrk="1" hangingPunct="1"/>
            <a:r>
              <a:rPr lang="pt-BR" altLang="pt-BR" sz="2600" smtClean="0"/>
              <a:t>Remessa</a:t>
            </a:r>
            <a:br>
              <a:rPr lang="pt-BR" altLang="pt-BR" sz="2600" smtClean="0"/>
            </a:br>
            <a:r>
              <a:rPr lang="pt-BR" altLang="pt-BR" sz="2600" smtClean="0"/>
              <a:t>Regulamentação Normativa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01763"/>
            <a:ext cx="8229600" cy="600075"/>
          </a:xfrm>
        </p:spPr>
        <p:txBody>
          <a:bodyPr/>
          <a:lstStyle/>
          <a:p>
            <a:pPr algn="just">
              <a:spcBef>
                <a:spcPct val="0"/>
              </a:spcBef>
              <a:buFont typeface="Arial" charset="0"/>
              <a:buNone/>
              <a:defRPr/>
            </a:pP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Layout do arquivo</a:t>
            </a:r>
          </a:p>
          <a:p>
            <a:pPr eaLnBrk="1" hangingPunct="1">
              <a:buFont typeface="Arial" charset="0"/>
              <a:buChar char="•"/>
              <a:defRPr/>
            </a:pPr>
            <a:endParaRPr lang="pt-BR" dirty="0" smtClean="0"/>
          </a:p>
          <a:p>
            <a:pPr eaLnBrk="1" hangingPunct="1">
              <a:buFont typeface="Arial" charset="0"/>
              <a:buNone/>
              <a:defRPr/>
            </a:pPr>
            <a:endParaRPr lang="pt-BR" dirty="0" smtClean="0"/>
          </a:p>
        </p:txBody>
      </p:sp>
      <p:sp>
        <p:nvSpPr>
          <p:cNvPr id="6" name="Retângulo 5"/>
          <p:cNvSpPr/>
          <p:nvPr/>
        </p:nvSpPr>
        <p:spPr>
          <a:xfrm>
            <a:off x="457200" y="2735263"/>
            <a:ext cx="8229600" cy="32004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buFontTx/>
              <a:buChar char="-"/>
              <a:defRPr/>
            </a:pPr>
            <a:r>
              <a:rPr lang="pt-BR" sz="3200" dirty="0">
                <a:latin typeface="+mn-lt"/>
              </a:rPr>
              <a:t>Arquivo de texto com nomenclatura </a:t>
            </a:r>
            <a:r>
              <a:rPr lang="pt-BR" sz="3200" dirty="0">
                <a:solidFill>
                  <a:srgbClr val="FF0000"/>
                </a:solidFill>
                <a:latin typeface="+mn-lt"/>
              </a:rPr>
              <a:t>EEE</a:t>
            </a:r>
            <a:r>
              <a:rPr lang="pt-BR" sz="32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mm</a:t>
            </a:r>
            <a:r>
              <a:rPr lang="pt-BR" sz="3200" dirty="0">
                <a:solidFill>
                  <a:srgbClr val="00B050"/>
                </a:solidFill>
                <a:latin typeface="+mn-lt"/>
              </a:rPr>
              <a:t>pp</a:t>
            </a:r>
            <a:r>
              <a:rPr lang="pt-BR" sz="3200" dirty="0">
                <a:latin typeface="+mn-lt"/>
              </a:rPr>
              <a:t>.txt</a:t>
            </a:r>
          </a:p>
          <a:p>
            <a:pPr algn="just">
              <a:buFontTx/>
              <a:buChar char="-"/>
              <a:defRPr/>
            </a:pPr>
            <a:endParaRPr lang="pt-BR" sz="1400" dirty="0">
              <a:latin typeface="+mn-lt"/>
            </a:endParaRPr>
          </a:p>
          <a:p>
            <a:pPr algn="just">
              <a:buFontTx/>
              <a:buChar char="-"/>
              <a:defRPr/>
            </a:pPr>
            <a:r>
              <a:rPr lang="pt-BR" sz="3200" dirty="0">
                <a:latin typeface="+mn-lt"/>
              </a:rPr>
              <a:t> Cada registro de BAV contem 62 caracteres</a:t>
            </a:r>
          </a:p>
          <a:p>
            <a:pPr algn="just">
              <a:buFontTx/>
              <a:buChar char="-"/>
              <a:defRPr/>
            </a:pPr>
            <a:endParaRPr lang="pt-BR" sz="1400" dirty="0">
              <a:latin typeface="+mn-lt"/>
            </a:endParaRPr>
          </a:p>
          <a:p>
            <a:pPr algn="just">
              <a:buFontTx/>
              <a:buChar char="-"/>
              <a:defRPr/>
            </a:pPr>
            <a:r>
              <a:rPr lang="pt-BR" sz="3200" dirty="0">
                <a:latin typeface="+mn-lt"/>
              </a:rPr>
              <a:t> Sem qualquer outro elemento antes ou depois</a:t>
            </a:r>
          </a:p>
          <a:p>
            <a:pPr algn="just">
              <a:buFontTx/>
              <a:buChar char="-"/>
              <a:defRPr/>
            </a:pPr>
            <a:endParaRPr lang="pt-BR" sz="1400" dirty="0">
              <a:latin typeface="+mn-lt"/>
            </a:endParaRPr>
          </a:p>
          <a:p>
            <a:pPr algn="just">
              <a:buFontTx/>
              <a:buChar char="-"/>
              <a:defRPr/>
            </a:pPr>
            <a:r>
              <a:rPr lang="pt-BR" sz="3200" dirty="0">
                <a:latin typeface="+mn-lt"/>
              </a:rPr>
              <a:t> É posicional para cada caractere</a:t>
            </a:r>
          </a:p>
        </p:txBody>
      </p:sp>
      <p:pic>
        <p:nvPicPr>
          <p:cNvPr id="1536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74888"/>
            <a:ext cx="8229600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nac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anac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anac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2_anac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3_anac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4_anac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5_anac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6_anac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9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anac2.thmx</Template>
  <TotalTime>8312</TotalTime>
  <Words>1716</Words>
  <Application>Microsoft Office PowerPoint</Application>
  <PresentationFormat>Apresentação na tela (4:3)</PresentationFormat>
  <Paragraphs>369</Paragraphs>
  <Slides>43</Slides>
  <Notes>32</Notes>
  <HiddenSlides>0</HiddenSlides>
  <MMClips>0</MMClips>
  <ScaleCrop>false</ScaleCrop>
  <HeadingPairs>
    <vt:vector size="4" baseType="variant">
      <vt:variant>
        <vt:lpstr>Tema</vt:lpstr>
      </vt:variant>
      <vt:variant>
        <vt:i4>8</vt:i4>
      </vt:variant>
      <vt:variant>
        <vt:lpstr>Títulos de slides</vt:lpstr>
      </vt:variant>
      <vt:variant>
        <vt:i4>43</vt:i4>
      </vt:variant>
    </vt:vector>
  </HeadingPairs>
  <TitlesOfParts>
    <vt:vector size="51" baseType="lpstr">
      <vt:lpstr>anac2</vt:lpstr>
      <vt:lpstr>anac1</vt:lpstr>
      <vt:lpstr>1_anac1</vt:lpstr>
      <vt:lpstr>2_anac1</vt:lpstr>
      <vt:lpstr>3_anac1</vt:lpstr>
      <vt:lpstr>4_anac1</vt:lpstr>
      <vt:lpstr>5_anac1</vt:lpstr>
      <vt:lpstr>6_anac1</vt:lpstr>
      <vt:lpstr>IV Semana de Qualidade da Informação do Transporte Aéreo</vt:lpstr>
      <vt:lpstr>Apresentação do PowerPoint</vt:lpstr>
      <vt:lpstr>Aplicabilidade</vt:lpstr>
      <vt:lpstr>Remessa Regulamentação Normativa</vt:lpstr>
      <vt:lpstr>Remessa Regulamentação Normativa</vt:lpstr>
      <vt:lpstr>Remessa Regulamentação Normativa</vt:lpstr>
      <vt:lpstr>Apresentação do PowerPoint</vt:lpstr>
      <vt:lpstr>Apresentação do PowerPoint</vt:lpstr>
      <vt:lpstr>Remessa Regulamentação Normativa</vt:lpstr>
      <vt:lpstr>Apresentação do PowerPoint</vt:lpstr>
      <vt:lpstr>Remessa Regulamentação Normativa</vt:lpstr>
      <vt:lpstr>Remessa Regulamentação Normativa</vt:lpstr>
      <vt:lpstr>Remessa Regulamentação Normativa</vt:lpstr>
      <vt:lpstr>Remessa Regulamentação Normativa</vt:lpstr>
      <vt:lpstr>Remessa Regulamentação Normativa</vt:lpstr>
      <vt:lpstr>Remessa Regulamentação Normativa</vt:lpstr>
      <vt:lpstr>Remessa Regulamentação Normativa</vt:lpstr>
      <vt:lpstr>Remessa Regulamentação Normativa</vt:lpstr>
      <vt:lpstr>Remessa Regulamentação Normativa</vt:lpstr>
      <vt:lpstr>Remessa Regulamentação Normativa</vt:lpstr>
      <vt:lpstr>Remessa Regulamentação Normativa</vt:lpstr>
      <vt:lpstr>Remessa Regulamentação Normativa</vt:lpstr>
      <vt:lpstr>Remessa Regulamentação Normativa</vt:lpstr>
      <vt:lpstr>Remessa Regulamentação Normativa</vt:lpstr>
      <vt:lpstr>Remessa Regulamentação Normativa</vt:lpstr>
      <vt:lpstr>Remessa Regulamentação Normativa</vt:lpstr>
      <vt:lpstr>Remessa Regulamentação Normativa</vt:lpstr>
      <vt:lpstr>Apresentação do PowerPoint</vt:lpstr>
      <vt:lpstr>Remessa  Procedimentos de envio</vt:lpstr>
      <vt:lpstr>Apresentação do PowerPoint</vt:lpstr>
      <vt:lpstr>Auditoria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Sumário BAV – Boletim de Alteração de Voo</vt:lpstr>
    </vt:vector>
  </TitlesOfParts>
  <Company>Escola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Isabela Brumana</dc:creator>
  <cp:lastModifiedBy>anac</cp:lastModifiedBy>
  <cp:revision>326</cp:revision>
  <dcterms:created xsi:type="dcterms:W3CDTF">2011-03-17T17:31:18Z</dcterms:created>
  <dcterms:modified xsi:type="dcterms:W3CDTF">2016-11-10T14:55:24Z</dcterms:modified>
</cp:coreProperties>
</file>