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handoutMasterIdLst>
    <p:handoutMasterId r:id="rId45"/>
  </p:handoutMasterIdLst>
  <p:sldIdLst>
    <p:sldId id="256" r:id="rId9"/>
    <p:sldId id="349" r:id="rId10"/>
    <p:sldId id="362" r:id="rId11"/>
    <p:sldId id="375" r:id="rId12"/>
    <p:sldId id="427" r:id="rId13"/>
    <p:sldId id="428" r:id="rId14"/>
    <p:sldId id="429" r:id="rId15"/>
    <p:sldId id="379" r:id="rId16"/>
    <p:sldId id="380" r:id="rId17"/>
    <p:sldId id="383" r:id="rId18"/>
    <p:sldId id="381" r:id="rId19"/>
    <p:sldId id="401" r:id="rId20"/>
    <p:sldId id="413" r:id="rId21"/>
    <p:sldId id="377" r:id="rId22"/>
    <p:sldId id="407" r:id="rId23"/>
    <p:sldId id="416" r:id="rId24"/>
    <p:sldId id="417" r:id="rId25"/>
    <p:sldId id="424" r:id="rId26"/>
    <p:sldId id="408" r:id="rId27"/>
    <p:sldId id="409" r:id="rId28"/>
    <p:sldId id="425" r:id="rId29"/>
    <p:sldId id="387" r:id="rId30"/>
    <p:sldId id="397" r:id="rId31"/>
    <p:sldId id="398" r:id="rId32"/>
    <p:sldId id="399" r:id="rId33"/>
    <p:sldId id="393" r:id="rId34"/>
    <p:sldId id="418" r:id="rId35"/>
    <p:sldId id="419" r:id="rId36"/>
    <p:sldId id="420" r:id="rId37"/>
    <p:sldId id="430" r:id="rId38"/>
    <p:sldId id="431" r:id="rId39"/>
    <p:sldId id="390" r:id="rId40"/>
    <p:sldId id="374" r:id="rId41"/>
    <p:sldId id="369" r:id="rId42"/>
    <p:sldId id="372" r:id="rId43"/>
    <p:sldId id="300" r:id="rId44"/>
  </p:sldIdLst>
  <p:sldSz cx="9144000" cy="6858000" type="screen4x3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382" autoAdjust="0"/>
    <p:restoredTop sz="96831" autoAdjust="0"/>
  </p:normalViewPr>
  <p:slideViewPr>
    <p:cSldViewPr snapToGrid="0" snapToObjects="1">
      <p:cViewPr varScale="1">
        <p:scale>
          <a:sx n="89" d="100"/>
          <a:sy n="89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15DD9-8669-4947-A6A6-B9E9BA2C2B8B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F603957B-21BE-4A10-A4CD-7276F08A2A90}">
      <dgm:prSet phldrT="[Texto]" custT="1"/>
      <dgm:spPr/>
      <dgm:t>
        <a:bodyPr anchor="b"/>
        <a:lstStyle/>
        <a:p>
          <a:r>
            <a:rPr lang="pt-BR" sz="2000" dirty="0" smtClean="0"/>
            <a:t>Lei</a:t>
          </a:r>
          <a:endParaRPr lang="pt-BR" sz="2000" dirty="0"/>
        </a:p>
      </dgm:t>
    </dgm:pt>
    <dgm:pt modelId="{9F3315DC-3F61-4E1A-BAE9-CD8431285067}" type="parTrans" cxnId="{0B022717-5236-48DC-A085-0A7A5295CCB3}">
      <dgm:prSet/>
      <dgm:spPr/>
      <dgm:t>
        <a:bodyPr/>
        <a:lstStyle/>
        <a:p>
          <a:endParaRPr lang="pt-BR" sz="2000"/>
        </a:p>
      </dgm:t>
    </dgm:pt>
    <dgm:pt modelId="{39ECC881-378D-4A34-B4AD-298FA4823405}" type="sibTrans" cxnId="{0B022717-5236-48DC-A085-0A7A5295CCB3}">
      <dgm:prSet/>
      <dgm:spPr/>
      <dgm:t>
        <a:bodyPr/>
        <a:lstStyle/>
        <a:p>
          <a:endParaRPr lang="pt-BR" sz="2000"/>
        </a:p>
      </dgm:t>
    </dgm:pt>
    <dgm:pt modelId="{35287392-BC41-45FD-9317-936699125FEE}">
      <dgm:prSet phldrT="[Texto]" custT="1"/>
      <dgm:spPr/>
      <dgm:t>
        <a:bodyPr anchor="b"/>
        <a:lstStyle/>
        <a:p>
          <a:r>
            <a:rPr lang="pt-BR" sz="2000" dirty="0" smtClean="0"/>
            <a:t>Resolução</a:t>
          </a:r>
          <a:endParaRPr lang="pt-BR" sz="2000" dirty="0"/>
        </a:p>
      </dgm:t>
    </dgm:pt>
    <dgm:pt modelId="{E707FDA7-D556-4183-B6A7-078C91FD9929}" type="parTrans" cxnId="{E27CEEF2-5FFF-4A47-BDDF-5344144DD90A}">
      <dgm:prSet/>
      <dgm:spPr/>
      <dgm:t>
        <a:bodyPr/>
        <a:lstStyle/>
        <a:p>
          <a:endParaRPr lang="pt-BR" sz="2000"/>
        </a:p>
      </dgm:t>
    </dgm:pt>
    <dgm:pt modelId="{B2FBE2E6-BA9A-4C0A-BA98-2CDDB41504C1}" type="sibTrans" cxnId="{E27CEEF2-5FFF-4A47-BDDF-5344144DD90A}">
      <dgm:prSet/>
      <dgm:spPr/>
      <dgm:t>
        <a:bodyPr/>
        <a:lstStyle/>
        <a:p>
          <a:endParaRPr lang="pt-BR" sz="2000"/>
        </a:p>
      </dgm:t>
    </dgm:pt>
    <dgm:pt modelId="{A714E0ED-88D1-47C2-BCB9-054255B339F6}">
      <dgm:prSet phldrT="[Texto]" custT="1"/>
      <dgm:spPr/>
      <dgm:t>
        <a:bodyPr anchor="b"/>
        <a:lstStyle/>
        <a:p>
          <a:r>
            <a:rPr lang="pt-BR" sz="2000" dirty="0" smtClean="0"/>
            <a:t>Portaria</a:t>
          </a:r>
          <a:endParaRPr lang="pt-BR" sz="2000" dirty="0"/>
        </a:p>
      </dgm:t>
    </dgm:pt>
    <dgm:pt modelId="{EBBB7CA5-5950-4854-BC4F-091E94B85F20}" type="parTrans" cxnId="{4987F711-5F17-479F-9EC6-290F98BD27D0}">
      <dgm:prSet/>
      <dgm:spPr/>
      <dgm:t>
        <a:bodyPr/>
        <a:lstStyle/>
        <a:p>
          <a:endParaRPr lang="pt-BR" sz="2000"/>
        </a:p>
      </dgm:t>
    </dgm:pt>
    <dgm:pt modelId="{8E6C2BC9-1941-4D8A-A77A-AB4C2344730C}" type="sibTrans" cxnId="{4987F711-5F17-479F-9EC6-290F98BD27D0}">
      <dgm:prSet/>
      <dgm:spPr/>
      <dgm:t>
        <a:bodyPr/>
        <a:lstStyle/>
        <a:p>
          <a:endParaRPr lang="pt-BR" sz="2000"/>
        </a:p>
      </dgm:t>
    </dgm:pt>
    <dgm:pt modelId="{51DED862-1843-4B81-95B6-B7580D014490}" type="pres">
      <dgm:prSet presAssocID="{1A315DD9-8669-4947-A6A6-B9E9BA2C2B8B}" presName="Name0" presStyleCnt="0">
        <dgm:presLayoutVars>
          <dgm:dir/>
          <dgm:animLvl val="lvl"/>
          <dgm:resizeHandles val="exact"/>
        </dgm:presLayoutVars>
      </dgm:prSet>
      <dgm:spPr/>
    </dgm:pt>
    <dgm:pt modelId="{310D240F-5D8B-4C9B-B65E-FEFB4B074FB9}" type="pres">
      <dgm:prSet presAssocID="{F603957B-21BE-4A10-A4CD-7276F08A2A90}" presName="Name8" presStyleCnt="0"/>
      <dgm:spPr/>
    </dgm:pt>
    <dgm:pt modelId="{9A66A1E1-80C9-4372-A1F6-0A6FE31E5C95}" type="pres">
      <dgm:prSet presAssocID="{F603957B-21BE-4A10-A4CD-7276F08A2A9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06A9C-3123-4459-8768-8F2ED9F3E8D6}" type="pres">
      <dgm:prSet presAssocID="{F603957B-21BE-4A10-A4CD-7276F08A2A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FD4BE-657B-4F64-BFB6-CD1233B78256}" type="pres">
      <dgm:prSet presAssocID="{35287392-BC41-45FD-9317-936699125FEE}" presName="Name8" presStyleCnt="0"/>
      <dgm:spPr/>
    </dgm:pt>
    <dgm:pt modelId="{1E930119-7147-4528-8A7B-E5BE0AD62866}" type="pres">
      <dgm:prSet presAssocID="{35287392-BC41-45FD-9317-936699125FE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D406AD-ABD1-4233-9CA2-5EEC53F29BB7}" type="pres">
      <dgm:prSet presAssocID="{35287392-BC41-45FD-9317-936699125F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BD4B4-7215-4CB4-B724-6B84719482CF}" type="pres">
      <dgm:prSet presAssocID="{A714E0ED-88D1-47C2-BCB9-054255B339F6}" presName="Name8" presStyleCnt="0"/>
      <dgm:spPr/>
    </dgm:pt>
    <dgm:pt modelId="{4F4C59BA-057B-46A4-B83B-65333A2AD102}" type="pres">
      <dgm:prSet presAssocID="{A714E0ED-88D1-47C2-BCB9-054255B339F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A8C427-9D71-42D9-A2E2-5DEF93D00348}" type="pres">
      <dgm:prSet presAssocID="{A714E0ED-88D1-47C2-BCB9-054255B339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7CEEF2-5FFF-4A47-BDDF-5344144DD90A}" srcId="{1A315DD9-8669-4947-A6A6-B9E9BA2C2B8B}" destId="{35287392-BC41-45FD-9317-936699125FEE}" srcOrd="1" destOrd="0" parTransId="{E707FDA7-D556-4183-B6A7-078C91FD9929}" sibTransId="{B2FBE2E6-BA9A-4C0A-BA98-2CDDB41504C1}"/>
    <dgm:cxn modelId="{499FBFA1-BEA6-4A9C-99E6-CCEE0BBD4221}" type="presOf" srcId="{1A315DD9-8669-4947-A6A6-B9E9BA2C2B8B}" destId="{51DED862-1843-4B81-95B6-B7580D014490}" srcOrd="0" destOrd="0" presId="urn:microsoft.com/office/officeart/2005/8/layout/pyramid1"/>
    <dgm:cxn modelId="{28D51AB4-6666-4FCC-88A4-81C85B55EB2D}" type="presOf" srcId="{F603957B-21BE-4A10-A4CD-7276F08A2A90}" destId="{9A66A1E1-80C9-4372-A1F6-0A6FE31E5C95}" srcOrd="0" destOrd="0" presId="urn:microsoft.com/office/officeart/2005/8/layout/pyramid1"/>
    <dgm:cxn modelId="{879A7B27-D4BC-4019-B2EE-7D43487187AB}" type="presOf" srcId="{A714E0ED-88D1-47C2-BCB9-054255B339F6}" destId="{B9A8C427-9D71-42D9-A2E2-5DEF93D00348}" srcOrd="1" destOrd="0" presId="urn:microsoft.com/office/officeart/2005/8/layout/pyramid1"/>
    <dgm:cxn modelId="{4F20C15C-7E40-4DFC-B997-8E09DBAC3D6D}" type="presOf" srcId="{F603957B-21BE-4A10-A4CD-7276F08A2A90}" destId="{10606A9C-3123-4459-8768-8F2ED9F3E8D6}" srcOrd="1" destOrd="0" presId="urn:microsoft.com/office/officeart/2005/8/layout/pyramid1"/>
    <dgm:cxn modelId="{41105400-056B-442D-AB40-AC1BA9D45D9C}" type="presOf" srcId="{A714E0ED-88D1-47C2-BCB9-054255B339F6}" destId="{4F4C59BA-057B-46A4-B83B-65333A2AD102}" srcOrd="0" destOrd="0" presId="urn:microsoft.com/office/officeart/2005/8/layout/pyramid1"/>
    <dgm:cxn modelId="{283B87F8-FAE6-4C95-A38B-73B85D1A0E79}" type="presOf" srcId="{35287392-BC41-45FD-9317-936699125FEE}" destId="{1E930119-7147-4528-8A7B-E5BE0AD62866}" srcOrd="0" destOrd="0" presId="urn:microsoft.com/office/officeart/2005/8/layout/pyramid1"/>
    <dgm:cxn modelId="{661A33EF-F590-490F-8266-6B7A65DDF048}" type="presOf" srcId="{35287392-BC41-45FD-9317-936699125FEE}" destId="{CAD406AD-ABD1-4233-9CA2-5EEC53F29BB7}" srcOrd="1" destOrd="0" presId="urn:microsoft.com/office/officeart/2005/8/layout/pyramid1"/>
    <dgm:cxn modelId="{0B022717-5236-48DC-A085-0A7A5295CCB3}" srcId="{1A315DD9-8669-4947-A6A6-B9E9BA2C2B8B}" destId="{F603957B-21BE-4A10-A4CD-7276F08A2A90}" srcOrd="0" destOrd="0" parTransId="{9F3315DC-3F61-4E1A-BAE9-CD8431285067}" sibTransId="{39ECC881-378D-4A34-B4AD-298FA4823405}"/>
    <dgm:cxn modelId="{4987F711-5F17-479F-9EC6-290F98BD27D0}" srcId="{1A315DD9-8669-4947-A6A6-B9E9BA2C2B8B}" destId="{A714E0ED-88D1-47C2-BCB9-054255B339F6}" srcOrd="2" destOrd="0" parTransId="{EBBB7CA5-5950-4854-BC4F-091E94B85F20}" sibTransId="{8E6C2BC9-1941-4D8A-A77A-AB4C2344730C}"/>
    <dgm:cxn modelId="{9362DFD4-BFEC-42C3-B149-04E8E1FD634A}" type="presParOf" srcId="{51DED862-1843-4B81-95B6-B7580D014490}" destId="{310D240F-5D8B-4C9B-B65E-FEFB4B074FB9}" srcOrd="0" destOrd="0" presId="urn:microsoft.com/office/officeart/2005/8/layout/pyramid1"/>
    <dgm:cxn modelId="{1495BDD1-6FA4-47E5-BC05-D937D9CDAE9D}" type="presParOf" srcId="{310D240F-5D8B-4C9B-B65E-FEFB4B074FB9}" destId="{9A66A1E1-80C9-4372-A1F6-0A6FE31E5C95}" srcOrd="0" destOrd="0" presId="urn:microsoft.com/office/officeart/2005/8/layout/pyramid1"/>
    <dgm:cxn modelId="{316DB87C-E116-4572-BB5F-59384A7DB94F}" type="presParOf" srcId="{310D240F-5D8B-4C9B-B65E-FEFB4B074FB9}" destId="{10606A9C-3123-4459-8768-8F2ED9F3E8D6}" srcOrd="1" destOrd="0" presId="urn:microsoft.com/office/officeart/2005/8/layout/pyramid1"/>
    <dgm:cxn modelId="{36E87FA2-DD51-4E96-A18E-66D3CCC3E9B0}" type="presParOf" srcId="{51DED862-1843-4B81-95B6-B7580D014490}" destId="{8AEFD4BE-657B-4F64-BFB6-CD1233B78256}" srcOrd="1" destOrd="0" presId="urn:microsoft.com/office/officeart/2005/8/layout/pyramid1"/>
    <dgm:cxn modelId="{9CCE978E-6056-4D7D-B772-6622941728BC}" type="presParOf" srcId="{8AEFD4BE-657B-4F64-BFB6-CD1233B78256}" destId="{1E930119-7147-4528-8A7B-E5BE0AD62866}" srcOrd="0" destOrd="0" presId="urn:microsoft.com/office/officeart/2005/8/layout/pyramid1"/>
    <dgm:cxn modelId="{CDF7039D-5AA8-420D-9E46-4899F3029323}" type="presParOf" srcId="{8AEFD4BE-657B-4F64-BFB6-CD1233B78256}" destId="{CAD406AD-ABD1-4233-9CA2-5EEC53F29BB7}" srcOrd="1" destOrd="0" presId="urn:microsoft.com/office/officeart/2005/8/layout/pyramid1"/>
    <dgm:cxn modelId="{55C7C98D-1CD3-45FB-948A-50FCBA0668C5}" type="presParOf" srcId="{51DED862-1843-4B81-95B6-B7580D014490}" destId="{6B5BD4B4-7215-4CB4-B724-6B84719482CF}" srcOrd="2" destOrd="0" presId="urn:microsoft.com/office/officeart/2005/8/layout/pyramid1"/>
    <dgm:cxn modelId="{E009180D-8ACD-4914-9FCC-4A41E0F5EE28}" type="presParOf" srcId="{6B5BD4B4-7215-4CB4-B724-6B84719482CF}" destId="{4F4C59BA-057B-46A4-B83B-65333A2AD102}" srcOrd="0" destOrd="0" presId="urn:microsoft.com/office/officeart/2005/8/layout/pyramid1"/>
    <dgm:cxn modelId="{B20D4FC0-7C57-4FC9-8A99-6D1D0D5DF314}" type="presParOf" srcId="{6B5BD4B4-7215-4CB4-B724-6B84719482CF}" destId="{B9A8C427-9D71-42D9-A2E2-5DEF93D0034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6A1E1-80C9-4372-A1F6-0A6FE31E5C95}">
      <dsp:nvSpPr>
        <dsp:cNvPr id="0" name=""/>
        <dsp:cNvSpPr/>
      </dsp:nvSpPr>
      <dsp:spPr>
        <a:xfrm>
          <a:off x="1012548" y="0"/>
          <a:ext cx="1012548" cy="680021"/>
        </a:xfrm>
        <a:prstGeom prst="trapezoid">
          <a:avLst>
            <a:gd name="adj" fmla="val 7445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Lei</a:t>
          </a:r>
          <a:endParaRPr lang="pt-BR" sz="2000" kern="1200" dirty="0"/>
        </a:p>
      </dsp:txBody>
      <dsp:txXfrm>
        <a:off x="1012548" y="0"/>
        <a:ext cx="1012548" cy="680021"/>
      </dsp:txXfrm>
    </dsp:sp>
    <dsp:sp modelId="{1E930119-7147-4528-8A7B-E5BE0AD62866}">
      <dsp:nvSpPr>
        <dsp:cNvPr id="0" name=""/>
        <dsp:cNvSpPr/>
      </dsp:nvSpPr>
      <dsp:spPr>
        <a:xfrm>
          <a:off x="506274" y="680021"/>
          <a:ext cx="2025096" cy="680021"/>
        </a:xfrm>
        <a:prstGeom prst="trapezoid">
          <a:avLst>
            <a:gd name="adj" fmla="val 7445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Resolução</a:t>
          </a:r>
          <a:endParaRPr lang="pt-BR" sz="2000" kern="1200" dirty="0"/>
        </a:p>
      </dsp:txBody>
      <dsp:txXfrm>
        <a:off x="860665" y="680021"/>
        <a:ext cx="1316312" cy="680021"/>
      </dsp:txXfrm>
    </dsp:sp>
    <dsp:sp modelId="{4F4C59BA-057B-46A4-B83B-65333A2AD102}">
      <dsp:nvSpPr>
        <dsp:cNvPr id="0" name=""/>
        <dsp:cNvSpPr/>
      </dsp:nvSpPr>
      <dsp:spPr>
        <a:xfrm>
          <a:off x="0" y="1360042"/>
          <a:ext cx="3037644" cy="680021"/>
        </a:xfrm>
        <a:prstGeom prst="trapezoid">
          <a:avLst>
            <a:gd name="adj" fmla="val 7445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Portaria</a:t>
          </a:r>
          <a:endParaRPr lang="pt-BR" sz="2000" kern="1200" dirty="0"/>
        </a:p>
      </dsp:txBody>
      <dsp:txXfrm>
        <a:off x="531587" y="1360042"/>
        <a:ext cx="1974468" cy="680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00790-05E7-4995-807B-DC7AA2976C44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915D-25FE-465A-9C43-DDAB2B180F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16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964E-B964-4F4A-8ECE-AF90E0E89CD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996A-A03F-427F-AF9F-3EAA3BA855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FF5F-FF92-4B5A-A8C0-4E9EA6B179B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1FAD-3B19-4533-BFBC-519C89E319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3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BD0B-1AA4-49C2-87F9-998B954A131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6F08-78E8-4A78-BC4C-CB22154F14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3298-6427-4457-AA97-4991D54F9D1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1400-786B-410D-B4FD-F38BE3BC05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4204-3A7B-40E1-8BCF-7A079980D32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491B-C901-4B51-BF2B-B928BC747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F3A6-8BE7-405B-95E1-0A3DFEAB9EF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D41-85EA-4F85-917A-DE61F70AD5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307B-DEED-436E-9675-8B75292A73E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9C03-A727-4AD5-856F-037290E946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6367-403C-4119-AA7D-096168E8A48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C7D9-8E79-4212-975A-BA3E653BF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266C-41C0-4080-A32C-BF3AB92D8F9C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7C69-AFAB-45A9-B374-61AE44FBA4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F436-84A6-4755-AA84-F3EEA8F6786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6A3E-BD0C-4A61-B9E5-229A6018D4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393-A7EB-4E07-BC23-6298D094C85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5804-009F-4B9D-B2C4-2D11A14F03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4AE7-E80E-4E27-87A1-B06EC6FA53F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2E3C-C519-4808-AA51-290FC49B6F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D1D3-7118-463C-AC07-20453E739AF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1521-69A8-4FC3-A2B6-225679C20B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D52A-320D-40FF-BA81-AB524E2E1B8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E24-7706-4390-8934-BA0C900E9A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F156-E02B-413C-BC5A-30F2FB1FD87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40E9-35FA-425F-9DBA-761455B4B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4897-2982-4468-A68E-D2FB5CB4F93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539E-23C7-449F-9876-50EA8CC421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76A2-8520-42CA-8E46-8E17FC3597D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44CA-252C-4F5F-9F49-CA9FA0C44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7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60A7-1FA6-4745-8DE5-76C0CE7C074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CD6D-29F9-4A09-B56E-191F5E4B66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8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EE42-84D2-4716-9AFD-CEFB7E1961E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AD37-B5D0-49C8-AABA-803834CB62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1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80BD-7EF1-4433-B8A2-818CF14799AD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19FF-FA05-4DB5-9820-4922317CF1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94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834C-9F1C-4DD3-94F6-AF0CB5590C1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292-2DEA-445B-83CB-E5714ADFF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7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9CB0-6974-4410-A2F7-BC1132A5ACE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023B-54EE-4E9A-8EF3-7BEFA58D19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4CE9-3A4E-4179-8A86-6D5D4EE49D6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CD74-37D0-415A-AA0E-05E220467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897A-B05E-48F6-88F8-750CE40476B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686C-4DEC-4715-89C2-CFF0DC51A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0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7FE6-E845-47C1-B519-5D1092CF9A5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9E0D-B552-4A8F-B083-5946E450E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A526-EF41-400C-8D4E-3F151CF7B23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C490-1F49-4949-A163-7500CD7FF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7E6A-1AFE-4F77-B8BF-CFBA55F79F7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7B61-B8F3-4843-8470-B4D2F80C2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9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20CC-E773-400F-9088-471F9508391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E8CC-6184-4AB9-A1F5-982FD3E5DB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3C59-F88A-4F44-9DE5-6D23F151499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ECF9-14F6-4416-9BF7-CE6882BC9D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5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C626-6281-4BCF-87D8-5B8D90724B5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304B-6683-48B9-99E0-0B663C52BC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4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280C-0736-42FC-8EF2-4A153B76730C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912B-3B9E-4E0C-8AB4-3C07F9E881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0B05-080F-45A3-91B9-4BB5FA84DD4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1C9D-216C-4643-98C7-47E5AD8D9F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4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1291-76CF-492B-B702-775D8DCB3A1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AD8D-12C3-4659-BDF4-6575EE77F7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6094-F64A-4FAA-B59E-DCA0BA986CC2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2391-F782-48DA-B8E9-E57B0EE245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0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4E3-00DC-4393-ADD6-5D2577CDF89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34CA-9B44-4F1F-9365-C78F9FF666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7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6C20-7F01-4B3D-A414-6875A1FA2D3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E8BE-D89B-45A8-B64F-EC8E920C4C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D330-42D6-4E58-A504-33DD09F9667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DC93-22ED-46E3-8293-94BDAF2875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8F7E-771F-4C6C-A7B4-95CDE10863F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AE0-353C-4465-BFFD-368889E0F1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4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A48B-EBCC-431B-B3A6-454D530A8BC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83FC-4DD6-470A-89F8-0C12442BEF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5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05A0-A5C5-467B-88FE-30E4BC1597E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1247-3040-4361-8C87-AA2F9EA935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6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729B-66C7-490C-905F-E23E68BEDA6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0E4F-DD29-4CE4-A76A-3A2423329A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7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9215-505B-451F-929D-53AB4745B50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82EE-5E0D-49D5-9148-DAD5912011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6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E50F-B32B-4F52-8C12-C4D62E23FB9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AF6-E145-454D-9FD7-0D8AFDF89D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8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74E-1C73-4478-9B35-55451C884A3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57F0-0696-4F34-9127-E1113F79A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6BDE-06B3-4C4F-9706-EC6520AC013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8EDA-D6D0-4BD3-831C-415D796AE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40C5-4FBB-4F02-BFCE-2E2CC84E612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FB34-42CC-4067-BC70-04D8323659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6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D16F-457D-4AAE-9BFD-2F2744D2160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143F-FEBE-42E0-8C18-A4F722E989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565A-5B9F-4729-B354-25B4AAE86B7A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A5C2-C5AE-422D-B7A1-1D1C7B806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7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48B3-7473-4238-9860-8EAF2A3EF09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6666-7D89-40E3-B115-0FBE63A993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7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FC28-1DE1-40A3-8AC1-D1D721498CA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2A9D-205E-49FC-8004-769A6DB928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9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C2D-6708-43DF-AAB6-53E8F052E36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60A3-2B67-4235-AF59-F2376480E0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85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1BA9-95A5-4B6D-9A68-DBD2E870622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9C0E-AD1D-40C6-A32E-257D3B011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7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283B-1FC4-4DFF-8C69-BC79B2C8FD9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0C46-6375-4AA4-A018-538CFD829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2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933F-256E-447A-94A5-569158695B3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6546-A841-4A39-BD19-DC3FD1F16E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3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22AE-AF02-4806-8ED6-1DEECDE18B5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CBDD-731D-44B7-82CD-B7B702EEE7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BE86-9EE8-45DC-BD59-54B327A7C43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F674-34C8-4C12-BABB-6B936701C0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8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BFC1-358E-4203-8A5D-F3AED374CE9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21C3-CD88-4271-B7A3-A23B72AB79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D13C-EDC1-4930-9233-985E24941A1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CE0F-AC23-4F1A-98DD-649136DBE6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7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1BCB-8C9B-4C76-A933-3DD08B206E1C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5DD0-E1C3-49FB-8229-E2F13557BE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9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907F-8D38-4727-9428-DCA7FFB2BFD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589F-21C5-4A3B-9661-4151D2180A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46ED-8879-4D6B-9820-4C4E9BBE8A4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6364-3BDE-428C-A6D6-47843C812B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5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25D0-611C-4034-8737-DF6CF24F5E4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9335-F78D-4E1E-8558-D811DAFAC5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AFF9-8F4A-4FF4-AD59-CDD18C69653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2B3A-1140-42B9-9842-AB8D357E84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316-B1E1-4A99-B82F-276863F6E47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3BA-9498-4D87-8EE8-4F00C6712E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2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714F-7F4A-4E86-A33E-4D32EEBEA00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0B35-98A1-4B92-AC33-D8D78F1B81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3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8513-3716-4BBC-9C63-5A7654C91E2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80D3-2BFE-41A2-AE25-DF78A3CD4F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D40E-D262-45B7-9E00-DDD041F0FCB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3717-A2FC-427B-895C-529181ECD6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F6E7-053E-4320-9735-1C8CEE44B79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18AF-6CF4-499B-B3FD-64FE7E9E67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9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0510-C4E6-4222-AF8B-20C1FEDA0BA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99E1-9F7E-488A-84EE-408789395B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6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4622-3A70-471B-BA69-1E8CD54141B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1D72-19CE-4F68-8E3A-EDC0E8B31F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6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12DD-85DC-4FB1-836C-6F04350638F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1F18-0BDF-41F9-8A33-2D4D7B02C2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3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9CE0-2355-45BE-AA0C-FB2CA7A26BED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D56B-DD39-4C08-94CB-77F5E25AA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F0C3-4286-4DA4-B3CD-ACEE6C72A6AC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07D2-5BD7-4CDF-88AB-8DDB413C1B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39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A836-DE4C-4369-9BCA-B27BBCC8837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84EF-1963-4D6C-B2AF-73A80DC67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5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15FA-98FD-4304-9E73-BCF78C914A8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E4E1-4927-447D-8CAB-7D6459775F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DF9A-1374-417E-A2AC-170C73EB466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073A-3CF4-4A0E-8CA2-C2AE46815F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3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3336-88D3-4F4C-A81C-009A1AC0147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32D8-6B55-4D5F-821C-CF1FA0EF2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325B-4B8C-450E-A4A7-8B341D623CAC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98C2-FA83-4597-88C8-BCB953F110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6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1ED2-7E98-4056-AA94-00B07FE235E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928-F302-4154-90A6-32D7609AD0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7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FB68-67A8-48FE-B335-BEF88186509C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0972-593A-458C-B178-70665F493F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3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2B92-1AE1-451D-BC93-1F44C4EFB07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EA80-FDCE-4881-8E25-43EAADF16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0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A1EB-DCAC-44D1-9A57-8287AD749B3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6C89-2046-47C4-9B9B-56707BE233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1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E1D3-CDE5-42E2-A538-DB92B2EBCD9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7D2B-F327-4C0C-B30F-D38450F48F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0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6611-4F90-4F40-AE81-3BD9FE8BFF7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CC2D-3263-4925-9FF8-B1D0F7F88E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6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407C-E05D-4973-9672-8A0621148A17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7592-E3E6-43F2-A702-991F05B5E6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57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6D65-840A-4CA9-A3D8-573F74A7B14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5CBF-8AA9-49F4-B890-8D57546FE8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E555-84E2-4859-A4D9-78E92F45B61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C93F-1C43-45AC-9B87-88939BF27B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8A69-89D1-41EE-A256-9306D94DF39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2682-EBFC-4C60-9C30-3FFA70C3FE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1F36E-FB25-4957-A16E-B3BDC5773058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8D06E-9C2B-462E-B029-05DEBA4AAA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46050-F43B-474D-A62D-C1AB9AB8B11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3D852-2BE9-4332-B4DA-E98C18F3EE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3349B-979D-4FC0-8851-DF701E3DAAC4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02FEE7-9145-4499-B5FF-DEA86336D8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C8FD1-87A7-49B4-9B7C-31166528B5D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6FA903-0885-4094-8B51-3A557BDE8D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F5A99-DABE-4CEA-8441-70C32FEBD5A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71817-91D0-4FA3-A1F8-507D15C1AE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E4FA7-8346-4AD7-8225-A1FB1F2908D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9657A-F573-4FF3-9255-DB4169609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C0A2E-4775-403C-A1AA-6A6312834B8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DC38F-9D85-4044-949E-942B1D6D9D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ACC26A-E435-484E-8729-A09A564B545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10C29D-A1B7-4463-B426-E4CF4DC5D4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55343"/>
            <a:ext cx="7772400" cy="1470025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IV Semana de Qualidade da Informação do Transporte Aéreo</a:t>
            </a:r>
            <a:endParaRPr lang="pt-BR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686299"/>
            <a:ext cx="8186058" cy="247105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Registro de Tarifas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Aéreas Domésticas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Comercializadas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Frederico Ribeiro – ANAC/SAS/GEAC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São Paulo-SP, 8 de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novembro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2016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http://www.japijet.com.br/noticias/imagens/acao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0"/>
            <a:ext cx="30051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Prazo e Composição do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164099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Devem-se registrar!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emitidas por agências de viagens sem vinculação a pacotes terrestres/turísticos;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comercializadas no exterior;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comercializadas por meio de leilão;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Tarifas diferenciadas comercializadas a pessoas com deficiência, universitários, idosos;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Dados originários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 novos dados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reemitidas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alteradas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, sempre que houver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nova passagem emitida;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correspondentes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 voos extras que tenham sido aprovados em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HOTRAN.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 e Circunstâncias Excludentes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Não devem compor o registro: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Tarifas de carga, de mala postal e de transporte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aéreo não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regular;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Tarifas vinculadas a pacotes terrestres/turísticos;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Tarifas corporativas;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Tarifas diferenciadas para empregados da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empresa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aérea, crianças (CHD, INF) ou grupos de passageiros;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Assentos gratuitos ou milhagem;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emitidas por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outra empresa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aérea;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canceladas, quando caracterizado erro de emissão;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Estrutura do Arquivo Eletrônico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Nome,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extensão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e conteúdo do arquivo </a:t>
            </a:r>
            <a:r>
              <a:rPr lang="pt-BR" sz="2000" dirty="0" smtClean="0"/>
              <a:t>padronizados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Extensão “.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(codificação ANSI);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Exemplo de nome do arquivo: RTADCEBA20130720130829.txt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Campos delimitados por “;” (ponto e vírgula);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78716" y="3224657"/>
            <a:ext cx="3662979" cy="26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1;EBA;201307;20130829;8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2;SBEG;SBBR;100,19;200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2;SBEG;SBBR;150,99;300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2;SBBR;SBEG;100,19;50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2;SBBR;SBEG;150,99;80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2;SBBR;SBEG;50,00;15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2;SBGL;SBPA;300,00;347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1800" smtClean="0">
                <a:solidFill>
                  <a:schemeClr val="accent1">
                    <a:lumMod val="50000"/>
                  </a:schemeClr>
                </a:solidFill>
              </a:rPr>
              <a:t>2;SBGL;SBPA;400,00;150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Procedimento de registro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58347"/>
            <a:ext cx="8229600" cy="4558553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Unicamente pelo sistema, utilizando o botão “Enviar Arquivo”;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:\Users\frederico.ribeiro\Documents\SRE\2016-05\Tela 5_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13067" r="4330" b="13484"/>
          <a:stretch/>
        </p:blipFill>
        <p:spPr bwMode="auto">
          <a:xfrm>
            <a:off x="1224034" y="2006599"/>
            <a:ext cx="6845759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638027">
            <a:off x="5197198" y="2276361"/>
            <a:ext cx="479954" cy="963623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Procedimento de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57301"/>
            <a:ext cx="8229600" cy="4901452"/>
          </a:xfrm>
        </p:spPr>
        <p:txBody>
          <a:bodyPr/>
          <a:lstStyle/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2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7889" r="2851" b="11959"/>
          <a:stretch/>
        </p:blipFill>
        <p:spPr bwMode="auto">
          <a:xfrm>
            <a:off x="117475" y="1257300"/>
            <a:ext cx="8940796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17475" y="4679576"/>
            <a:ext cx="647700" cy="494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873740" y="4722606"/>
            <a:ext cx="549499" cy="494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528574" y="4722606"/>
            <a:ext cx="561971" cy="494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9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Situações dos arquivos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7900" y="2997200"/>
            <a:ext cx="14605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Recebido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2550" y="1866900"/>
            <a:ext cx="14605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Transmissão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30375" y="1790700"/>
            <a:ext cx="1682750" cy="673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Processamento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automático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97300" y="1866899"/>
            <a:ext cx="1879600" cy="631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</a:t>
            </a:r>
            <a:r>
              <a:rPr lang="pt-BR" sz="1600" dirty="0" smtClean="0"/>
              <a:t>Automaticamente</a:t>
            </a:r>
            <a:endParaRPr lang="pt-BR" sz="16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797300" y="2806700"/>
            <a:ext cx="1879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Inválido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797300" y="3683000"/>
            <a:ext cx="18796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Críticas Identificadas</a:t>
            </a:r>
            <a:endParaRPr lang="pt-BR" dirty="0"/>
          </a:p>
        </p:txBody>
      </p:sp>
      <p:cxnSp>
        <p:nvCxnSpPr>
          <p:cNvPr id="16" name="Conector angulado 15"/>
          <p:cNvCxnSpPr>
            <a:stCxn id="4" idx="3"/>
            <a:endCxn id="9" idx="1"/>
          </p:cNvCxnSpPr>
          <p:nvPr/>
        </p:nvCxnSpPr>
        <p:spPr>
          <a:xfrm>
            <a:off x="2438400" y="3263900"/>
            <a:ext cx="1358900" cy="685800"/>
          </a:xfrm>
          <a:prstGeom prst="bentConnector3">
            <a:avLst>
              <a:gd name="adj1" fmla="val 7803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4" idx="3"/>
            <a:endCxn id="7" idx="1"/>
          </p:cNvCxnSpPr>
          <p:nvPr/>
        </p:nvCxnSpPr>
        <p:spPr>
          <a:xfrm flipV="1">
            <a:off x="2438400" y="2182812"/>
            <a:ext cx="1358900" cy="1081088"/>
          </a:xfrm>
          <a:prstGeom prst="bentConnector3">
            <a:avLst>
              <a:gd name="adj1" fmla="val 7710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stCxn id="4" idx="3"/>
            <a:endCxn id="8" idx="1"/>
          </p:cNvCxnSpPr>
          <p:nvPr/>
        </p:nvCxnSpPr>
        <p:spPr>
          <a:xfrm flipV="1">
            <a:off x="2438400" y="3073400"/>
            <a:ext cx="1358900" cy="190500"/>
          </a:xfrm>
          <a:prstGeom prst="bentConnector3">
            <a:avLst>
              <a:gd name="adj1" fmla="val 7710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032500" y="1371600"/>
            <a:ext cx="0" cy="50419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5133975" y="1016000"/>
            <a:ext cx="17970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Fim do prazo da Res. 140/2010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>
            <a:off x="2984500" y="2463800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5" idx="2"/>
            <a:endCxn id="4" idx="1"/>
          </p:cNvCxnSpPr>
          <p:nvPr/>
        </p:nvCxnSpPr>
        <p:spPr>
          <a:xfrm rot="16200000" flipH="1">
            <a:off x="463550" y="2749550"/>
            <a:ext cx="863600" cy="165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Erros, Críticas e Inconsistências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6199"/>
            <a:ext cx="8229600" cy="4902201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Erros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Características que, por si só, indicam não-conformidade com a Portaria nº 2.923/SAS/2016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Normalmente se referem ao formato do arquivo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Resultam na invalidação do arquivo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Críticas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Características que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podem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indicar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inconsistências do arquivo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Devem ser avaliadas pela empresa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78797" y="3255531"/>
            <a:ext cx="1879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Inválido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978797" y="5221343"/>
            <a:ext cx="18796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Críticas Identificadas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2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Erros, Críticas e Inconsistências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6199"/>
            <a:ext cx="8229600" cy="4902201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Inconsistências: não-conformidades do conteúdo do arquivo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Omissão de passagens que deveriam compor o registro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Inclusão de passagens que deveriam ser excluídas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Registro com dados incorretos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pt-BR" sz="1900" dirty="0" smtClean="0">
                <a:solidFill>
                  <a:schemeClr val="accent1">
                    <a:lumMod val="50000"/>
                  </a:schemeClr>
                </a:solidFill>
              </a:rPr>
              <a:t>Erro no valor da tarifa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pt-BR" sz="1900" dirty="0" smtClean="0">
                <a:solidFill>
                  <a:schemeClr val="accent1">
                    <a:lumMod val="50000"/>
                  </a:schemeClr>
                </a:solidFill>
              </a:rPr>
              <a:t>Erro na identificação de origem e destino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pt-BR" sz="1900" dirty="0" smtClean="0">
                <a:solidFill>
                  <a:schemeClr val="accent1">
                    <a:lumMod val="50000"/>
                  </a:schemeClr>
                </a:solidFill>
              </a:rPr>
              <a:t>Erro na quantidade de assentos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Devem ser corrigidas sempre que identificadas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 correção voluntária previamente à identificação pela ANAC isenta a empresa de penalização  quanto à inconsistência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Situações dos arquivos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7900" y="2997200"/>
            <a:ext cx="14605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Recebido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2550" y="1866900"/>
            <a:ext cx="14605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Transmissão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30375" y="1790700"/>
            <a:ext cx="1682750" cy="673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Processamento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automático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97300" y="1866899"/>
            <a:ext cx="1879600" cy="631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</a:t>
            </a:r>
            <a:r>
              <a:rPr lang="pt-BR" sz="1600" dirty="0" smtClean="0"/>
              <a:t>Automaticamente</a:t>
            </a:r>
            <a:endParaRPr lang="pt-BR" sz="16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797300" y="2806700"/>
            <a:ext cx="1879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Inválido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797300" y="3683000"/>
            <a:ext cx="18796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Críticas Identificadas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086984" y="4622800"/>
            <a:ext cx="2624716" cy="16129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ea typeface="Calibri"/>
                <a:cs typeface="Times New Roman"/>
              </a:rPr>
              <a:t>A empresa deve verificar se as críticas representam </a:t>
            </a:r>
            <a:r>
              <a:rPr lang="pt-BR" dirty="0" smtClean="0">
                <a:solidFill>
                  <a:schemeClr val="tx2"/>
                </a:solidFill>
                <a:ea typeface="Calibri"/>
                <a:cs typeface="Times New Roman"/>
              </a:rPr>
              <a:t>inconsistências e, caso positivo, retificar e reenviar </a:t>
            </a:r>
            <a:r>
              <a:rPr lang="pt-BR" b="1" dirty="0" smtClean="0">
                <a:solidFill>
                  <a:schemeClr val="tx2"/>
                </a:solidFill>
                <a:ea typeface="Calibri"/>
                <a:cs typeface="Times New Roman"/>
              </a:rPr>
              <a:t>dentro do prazo</a:t>
            </a:r>
            <a:r>
              <a:rPr lang="pt-BR" dirty="0" smtClean="0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07125" y="4622800"/>
            <a:ext cx="1797050" cy="1689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Fiscalização ANAC. Comunicação com a empresa por e-mail.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134225" y="3200400"/>
            <a:ext cx="14605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pós-análise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140575" y="3987800"/>
            <a:ext cx="14605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Rejeitado pós-análise</a:t>
            </a:r>
          </a:p>
        </p:txBody>
      </p:sp>
      <p:cxnSp>
        <p:nvCxnSpPr>
          <p:cNvPr id="16" name="Conector angulado 15"/>
          <p:cNvCxnSpPr>
            <a:stCxn id="4" idx="3"/>
            <a:endCxn id="9" idx="1"/>
          </p:cNvCxnSpPr>
          <p:nvPr/>
        </p:nvCxnSpPr>
        <p:spPr>
          <a:xfrm>
            <a:off x="2438400" y="3263900"/>
            <a:ext cx="1358900" cy="685800"/>
          </a:xfrm>
          <a:prstGeom prst="bentConnector3">
            <a:avLst>
              <a:gd name="adj1" fmla="val 78037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4" idx="3"/>
            <a:endCxn id="7" idx="1"/>
          </p:cNvCxnSpPr>
          <p:nvPr/>
        </p:nvCxnSpPr>
        <p:spPr>
          <a:xfrm flipV="1">
            <a:off x="2438400" y="2182812"/>
            <a:ext cx="1358900" cy="1081088"/>
          </a:xfrm>
          <a:prstGeom prst="bentConnector3">
            <a:avLst>
              <a:gd name="adj1" fmla="val 7710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stCxn id="4" idx="3"/>
            <a:endCxn id="8" idx="1"/>
          </p:cNvCxnSpPr>
          <p:nvPr/>
        </p:nvCxnSpPr>
        <p:spPr>
          <a:xfrm flipV="1">
            <a:off x="2438400" y="3073400"/>
            <a:ext cx="1358900" cy="190500"/>
          </a:xfrm>
          <a:prstGeom prst="bentConnector3">
            <a:avLst>
              <a:gd name="adj1" fmla="val 7710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032500" y="1371600"/>
            <a:ext cx="0" cy="50419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5133975" y="1016000"/>
            <a:ext cx="17970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Fim do prazo da Res. 140/2010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31" name="Conector angulado 30"/>
          <p:cNvCxnSpPr>
            <a:stCxn id="9" idx="3"/>
            <a:endCxn id="13" idx="1"/>
          </p:cNvCxnSpPr>
          <p:nvPr/>
        </p:nvCxnSpPr>
        <p:spPr>
          <a:xfrm flipV="1">
            <a:off x="5676900" y="3467100"/>
            <a:ext cx="1457325" cy="4826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9" idx="3"/>
            <a:endCxn id="14" idx="1"/>
          </p:cNvCxnSpPr>
          <p:nvPr/>
        </p:nvCxnSpPr>
        <p:spPr>
          <a:xfrm>
            <a:off x="5676900" y="3949700"/>
            <a:ext cx="1463675" cy="3048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V="1">
            <a:off x="6257925" y="3987800"/>
            <a:ext cx="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flipV="1">
            <a:off x="4432300" y="4254500"/>
            <a:ext cx="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>
            <a:off x="2984500" y="2463800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5" idx="2"/>
            <a:endCxn id="4" idx="1"/>
          </p:cNvCxnSpPr>
          <p:nvPr/>
        </p:nvCxnSpPr>
        <p:spPr>
          <a:xfrm rot="16200000" flipH="1">
            <a:off x="463550" y="2749550"/>
            <a:ext cx="863600" cy="165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Situações dos arquivos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97300" y="1866899"/>
            <a:ext cx="1879600" cy="631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</a:t>
            </a:r>
            <a:r>
              <a:rPr lang="pt-BR" sz="1600" dirty="0" smtClean="0"/>
              <a:t>Automaticamente</a:t>
            </a:r>
            <a:endParaRPr lang="pt-BR" sz="16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797300" y="2806700"/>
            <a:ext cx="1879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Inválido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797300" y="3683000"/>
            <a:ext cx="18796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Críticas Identificadas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134225" y="3200400"/>
            <a:ext cx="14605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pós-análise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140575" y="3987800"/>
            <a:ext cx="14605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Rejeitado pós-análise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6032500" y="1371600"/>
            <a:ext cx="0" cy="50419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5133975" y="1016000"/>
            <a:ext cx="17970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Fim do prazo da Res. 140/2010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57200" y="2120900"/>
            <a:ext cx="2374900" cy="16129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ea typeface="Calibri"/>
                <a:cs typeface="Times New Roman"/>
              </a:rPr>
              <a:t>Se a empresa retificar e retransmitir um arquivo, a qualquer tempo: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292725" y="5461000"/>
            <a:ext cx="18796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Substituído</a:t>
            </a:r>
            <a:endParaRPr lang="pt-BR" dirty="0"/>
          </a:p>
        </p:txBody>
      </p:sp>
      <p:cxnSp>
        <p:nvCxnSpPr>
          <p:cNvPr id="10" name="Conector angulado 9"/>
          <p:cNvCxnSpPr>
            <a:stCxn id="7" idx="3"/>
            <a:endCxn id="26" idx="0"/>
          </p:cNvCxnSpPr>
          <p:nvPr/>
        </p:nvCxnSpPr>
        <p:spPr>
          <a:xfrm>
            <a:off x="5676900" y="2182812"/>
            <a:ext cx="555625" cy="327818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8" idx="3"/>
            <a:endCxn id="26" idx="0"/>
          </p:cNvCxnSpPr>
          <p:nvPr/>
        </p:nvCxnSpPr>
        <p:spPr>
          <a:xfrm>
            <a:off x="5676900" y="3073400"/>
            <a:ext cx="555625" cy="23876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9" idx="3"/>
            <a:endCxn id="26" idx="0"/>
          </p:cNvCxnSpPr>
          <p:nvPr/>
        </p:nvCxnSpPr>
        <p:spPr>
          <a:xfrm>
            <a:off x="5676900" y="3949700"/>
            <a:ext cx="555625" cy="15113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3" idx="1"/>
            <a:endCxn id="26" idx="0"/>
          </p:cNvCxnSpPr>
          <p:nvPr/>
        </p:nvCxnSpPr>
        <p:spPr>
          <a:xfrm rot="10800000" flipV="1">
            <a:off x="6232525" y="3467100"/>
            <a:ext cx="901700" cy="19939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14" idx="1"/>
            <a:endCxn id="26" idx="0"/>
          </p:cNvCxnSpPr>
          <p:nvPr/>
        </p:nvCxnSpPr>
        <p:spPr>
          <a:xfrm rot="10800000" flipV="1">
            <a:off x="6232525" y="4254500"/>
            <a:ext cx="908050" cy="12065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Sumário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51329" y="1600200"/>
            <a:ext cx="8135471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Regulamentação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Sistema de Registro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Erros, Críticas e Inconsistências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Fiscalização</a:t>
            </a:r>
            <a:endParaRPr lang="pt-BR" sz="2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Atendimento ao Público Interessado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Apuração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de Infrações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endParaRPr lang="pt-BR" sz="21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2" y="1600200"/>
            <a:ext cx="2940628" cy="2076997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Situações dos arquivos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97300" y="1866899"/>
            <a:ext cx="1879600" cy="631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</a:t>
            </a:r>
            <a:r>
              <a:rPr lang="pt-BR" sz="1600" dirty="0" smtClean="0"/>
              <a:t>Automaticamente</a:t>
            </a:r>
            <a:endParaRPr lang="pt-BR" sz="16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797300" y="2806700"/>
            <a:ext cx="1879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Inválido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797300" y="3683000"/>
            <a:ext cx="18796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Críticas Identificadas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134225" y="3200400"/>
            <a:ext cx="14605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pós-análise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140575" y="3987800"/>
            <a:ext cx="14605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Rejeitado pós-análise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6032500" y="1371600"/>
            <a:ext cx="0" cy="50419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5133975" y="1016000"/>
            <a:ext cx="17970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Fim do prazo da Res. 140/2010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57200" y="2120900"/>
            <a:ext cx="2374900" cy="16129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ea typeface="Calibri"/>
                <a:cs typeface="Times New Roman"/>
              </a:rPr>
              <a:t>Se a ANAC identificar inconsistência em um arquivo previamente validado: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935500" y="1916111"/>
            <a:ext cx="1865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Rejeitado pós-processamento</a:t>
            </a:r>
            <a:endParaRPr lang="pt-BR" dirty="0"/>
          </a:p>
        </p:txBody>
      </p:sp>
      <p:cxnSp>
        <p:nvCxnSpPr>
          <p:cNvPr id="4" name="Conector angulado 3"/>
          <p:cNvCxnSpPr>
            <a:stCxn id="7" idx="3"/>
            <a:endCxn id="26" idx="1"/>
          </p:cNvCxnSpPr>
          <p:nvPr/>
        </p:nvCxnSpPr>
        <p:spPr>
          <a:xfrm flipV="1">
            <a:off x="5676900" y="2182811"/>
            <a:ext cx="1258600" cy="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3" idx="0"/>
            <a:endCxn id="26" idx="2"/>
          </p:cNvCxnSpPr>
          <p:nvPr/>
        </p:nvCxnSpPr>
        <p:spPr>
          <a:xfrm flipV="1">
            <a:off x="7864475" y="2449511"/>
            <a:ext cx="3825" cy="7508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Situações dos arquivos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97300" y="1866899"/>
            <a:ext cx="1879600" cy="631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</a:t>
            </a:r>
            <a:r>
              <a:rPr lang="pt-BR" sz="1600" dirty="0" smtClean="0"/>
              <a:t>Automaticamente</a:t>
            </a:r>
            <a:endParaRPr lang="pt-BR" sz="16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797300" y="2806700"/>
            <a:ext cx="1879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Inválido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797300" y="3683000"/>
            <a:ext cx="18796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Críticas Identificadas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134225" y="3200400"/>
            <a:ext cx="14605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Validado pós-análise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140575" y="3987800"/>
            <a:ext cx="14605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Rejeitado pós-análise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6032500" y="1371600"/>
            <a:ext cx="0" cy="50419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5133975" y="1016000"/>
            <a:ext cx="17970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Fim do prazo da Res. 140/2010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935500" y="1916111"/>
            <a:ext cx="1865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Rejeitado pós-processamento</a:t>
            </a:r>
            <a:endParaRPr lang="pt-BR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292725" y="5461000"/>
            <a:ext cx="18796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Substituído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977900" y="2997200"/>
            <a:ext cx="14605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Recebido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831772" y="4074788"/>
            <a:ext cx="1752755" cy="61554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Erro no processamento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26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Ausência de Passagens Emitidas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3799"/>
            <a:ext cx="8229600" cy="4558553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 a empresa não emitiu passagens com dados de tarifas passíveis de registro → comunicar à ANAC;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Prazo: até o último dia </a:t>
            </a:r>
            <a:r>
              <a:rPr lang="pt-BR" sz="2000" dirty="0" smtClean="0">
                <a:solidFill>
                  <a:srgbClr val="FF0000"/>
                </a:solidFill>
              </a:rPr>
              <a:t>útil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do mês subsequente.</a:t>
            </a:r>
          </a:p>
          <a:p>
            <a:pPr marL="457200" lvl="1" indent="0" algn="ctr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:\Users\frederico.ribeiro\Documents\SRE\2016-05\Tela 5_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13067" r="4330" b="13484"/>
          <a:stretch/>
        </p:blipFill>
        <p:spPr bwMode="auto">
          <a:xfrm>
            <a:off x="1384300" y="2387600"/>
            <a:ext cx="625369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3079019">
            <a:off x="3850999" y="5133861"/>
            <a:ext cx="479954" cy="963623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2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Inconsistências comuns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7570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Principais </a:t>
            </a:r>
            <a:r>
              <a:rPr lang="pt-BR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críticas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no RTADC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 algn="just">
              <a:spcBef>
                <a:spcPts val="2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Comparação da quantidade de assentos comercializados com o histórico;</a:t>
            </a:r>
          </a:p>
          <a:p>
            <a:pPr lvl="2" algn="just">
              <a:spcBef>
                <a:spcPts val="200"/>
              </a:spcBef>
              <a:spcAft>
                <a:spcPts val="1000"/>
              </a:spcAft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Aumento ou redução significativos</a:t>
            </a:r>
          </a:p>
          <a:p>
            <a:pPr lvl="2" algn="just">
              <a:spcBef>
                <a:spcPts val="200"/>
              </a:spcBef>
              <a:spcAft>
                <a:spcPts val="1000"/>
              </a:spcAft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Pares de aeroportos novos ou descontinuados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Comparação da tarifa com o histórico</a:t>
            </a:r>
          </a:p>
          <a:p>
            <a:pPr lvl="2" algn="just">
              <a:spcBef>
                <a:spcPts val="200"/>
              </a:spcBef>
              <a:spcAft>
                <a:spcPts val="1000"/>
              </a:spcAft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Aumento significativo</a:t>
            </a:r>
          </a:p>
          <a:p>
            <a:pPr lvl="1" algn="just">
              <a:spcBef>
                <a:spcPts val="200"/>
              </a:spcBef>
              <a:spcAft>
                <a:spcPts val="10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Comparação da tarifa e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Yield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com parâmetros de referência</a:t>
            </a:r>
          </a:p>
          <a:p>
            <a:pPr lvl="2" algn="just">
              <a:spcBef>
                <a:spcPts val="200"/>
              </a:spcBef>
              <a:spcAft>
                <a:spcPts val="1000"/>
              </a:spcAft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Muito altos ou muito baixos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Inconsistências comuns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34511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Segmentação de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passagens com múltiplos trechos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Quais os critério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para diferenciar entre pontos de conexão e destinos intermediários?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 passageiro solicitou, na compra: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07825"/>
              </p:ext>
            </p:extLst>
          </p:nvPr>
        </p:nvGraphicFramePr>
        <p:xfrm>
          <a:off x="2191410" y="2245995"/>
          <a:ext cx="47124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13"/>
                <a:gridCol w="1078787"/>
                <a:gridCol w="1387011"/>
                <a:gridCol w="1191802"/>
              </a:tblGrid>
              <a:tr h="3204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Origem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Destino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Data/Hora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Tarifa</a:t>
                      </a:r>
                      <a:endParaRPr lang="pt-BR" sz="1600" dirty="0"/>
                    </a:p>
                  </a:txBody>
                  <a:tcPr/>
                </a:tc>
              </a:tr>
              <a:tr h="3204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SBSP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SBBR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22/</a:t>
                      </a:r>
                      <a:r>
                        <a:rPr lang="pt-BR" sz="1600" dirty="0" err="1" smtClean="0"/>
                        <a:t>jul</a:t>
                      </a:r>
                      <a:r>
                        <a:rPr lang="pt-BR" sz="1600" baseline="0" dirty="0" smtClean="0"/>
                        <a:t> 08:00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</a:t>
                      </a:r>
                      <a:r>
                        <a:rPr lang="pt-BR" sz="1600" baseline="0" dirty="0" smtClean="0"/>
                        <a:t> 500,00</a:t>
                      </a:r>
                      <a:endParaRPr lang="pt-BR" sz="1600" dirty="0"/>
                    </a:p>
                  </a:txBody>
                  <a:tcPr/>
                </a:tc>
              </a:tr>
              <a:tr h="3204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SBBR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SBEG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22/</a:t>
                      </a:r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 12:00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R$ 400,00</a:t>
                      </a:r>
                      <a:endParaRPr lang="pt-BR" sz="1600" dirty="0"/>
                    </a:p>
                  </a:txBody>
                  <a:tcPr/>
                </a:tc>
              </a:tr>
              <a:tr h="3204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SBEG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SBBE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24/</a:t>
                      </a:r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 09:00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R$ 450,00</a:t>
                      </a:r>
                      <a:endParaRPr lang="pt-BR" sz="1600" dirty="0"/>
                    </a:p>
                  </a:txBody>
                  <a:tcPr/>
                </a:tc>
              </a:tr>
              <a:tr h="3204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SBBE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SBGL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25/</a:t>
                      </a:r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 18:00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R$ 730,00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9730"/>
              </p:ext>
            </p:extLst>
          </p:nvPr>
        </p:nvGraphicFramePr>
        <p:xfrm>
          <a:off x="5238750" y="4458307"/>
          <a:ext cx="3362325" cy="193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25"/>
              </a:tblGrid>
              <a:tr h="49062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Congonhas</a:t>
                      </a:r>
                      <a:r>
                        <a:rPr lang="pt-BR" sz="1600" baseline="0" dirty="0" smtClean="0"/>
                        <a:t> para Manaus em 22/</a:t>
                      </a:r>
                      <a:r>
                        <a:rPr lang="pt-BR" sz="1600" baseline="0" dirty="0" err="1" smtClean="0"/>
                        <a:t>jul</a:t>
                      </a:r>
                      <a:r>
                        <a:rPr lang="pt-BR" sz="1600" baseline="0" dirty="0" smtClean="0"/>
                        <a:t> +</a:t>
                      </a:r>
                    </a:p>
                    <a:p>
                      <a:r>
                        <a:rPr lang="pt-BR" sz="1600" baseline="0" dirty="0" smtClean="0"/>
                        <a:t>Manaus para Belém em 24/</a:t>
                      </a:r>
                      <a:r>
                        <a:rPr lang="pt-BR" sz="1600" baseline="0" dirty="0" err="1" smtClean="0"/>
                        <a:t>jul</a:t>
                      </a:r>
                      <a:r>
                        <a:rPr lang="pt-BR" sz="1600" baseline="0" dirty="0" smtClean="0"/>
                        <a:t> +</a:t>
                      </a:r>
                    </a:p>
                    <a:p>
                      <a:r>
                        <a:rPr lang="pt-BR" sz="1600" baseline="0" dirty="0" smtClean="0"/>
                        <a:t>Belém para Galeão em 25/</a:t>
                      </a:r>
                      <a:r>
                        <a:rPr lang="pt-BR" sz="1600" baseline="0" dirty="0" err="1" smtClean="0"/>
                        <a:t>jul</a:t>
                      </a:r>
                      <a:endParaRPr lang="pt-BR" sz="1600" dirty="0"/>
                    </a:p>
                  </a:txBody>
                  <a:tcPr/>
                </a:tc>
              </a:tr>
              <a:tr h="111465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SBSP;SBEG;900,00;1</a:t>
                      </a: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SBEG;SBBE;450,00;1</a:t>
                      </a: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SBBE;SBGL;730,00;1</a:t>
                      </a:r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90194"/>
              </p:ext>
            </p:extLst>
          </p:nvPr>
        </p:nvGraphicFramePr>
        <p:xfrm>
          <a:off x="1069975" y="4620232"/>
          <a:ext cx="3362325" cy="144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25"/>
              </a:tblGrid>
              <a:tr h="4479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Congonhas</a:t>
                      </a:r>
                      <a:r>
                        <a:rPr lang="pt-BR" sz="1600" baseline="0" dirty="0" smtClean="0"/>
                        <a:t> para Manaus em 22/</a:t>
                      </a:r>
                      <a:r>
                        <a:rPr lang="pt-BR" sz="1600" baseline="0" dirty="0" err="1" smtClean="0"/>
                        <a:t>jul</a:t>
                      </a:r>
                      <a:r>
                        <a:rPr lang="pt-BR" sz="1600" baseline="0" dirty="0" smtClean="0"/>
                        <a:t> +</a:t>
                      </a:r>
                    </a:p>
                    <a:p>
                      <a:r>
                        <a:rPr lang="pt-BR" sz="1600" baseline="0" dirty="0" smtClean="0"/>
                        <a:t>Manaus para Galeão em 24/</a:t>
                      </a:r>
                      <a:r>
                        <a:rPr lang="pt-BR" sz="1600" baseline="0" dirty="0" err="1" smtClean="0"/>
                        <a:t>jul</a:t>
                      </a:r>
                      <a:endParaRPr lang="pt-BR" sz="1600" dirty="0"/>
                    </a:p>
                  </a:txBody>
                  <a:tcPr/>
                </a:tc>
              </a:tr>
              <a:tr h="86210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SBSP;SBEG;900,00;1</a:t>
                      </a: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SBEG;SBGL;1180,00;1</a:t>
                      </a:r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Inconsistências comuns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Passagens alteradas, canceladas e reemitidas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10667"/>
              </p:ext>
            </p:extLst>
          </p:nvPr>
        </p:nvGraphicFramePr>
        <p:xfrm>
          <a:off x="605675" y="2588801"/>
          <a:ext cx="47124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526"/>
                <a:gridCol w="1017142"/>
                <a:gridCol w="1325366"/>
                <a:gridCol w="1472379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BR" dirty="0" smtClean="0"/>
                        <a:t>Passagem original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Origem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Destino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Tarifa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SBCF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SBSV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10/</a:t>
                      </a:r>
                      <a:r>
                        <a:rPr lang="pt-BR" dirty="0" err="1" smtClean="0"/>
                        <a:t>jul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</a:t>
                      </a:r>
                      <a:r>
                        <a:rPr lang="pt-BR" baseline="0" dirty="0" smtClean="0"/>
                        <a:t> 600,00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SBSV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SBCF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17/</a:t>
                      </a:r>
                      <a:r>
                        <a:rPr lang="pt-BR" dirty="0" err="1" smtClean="0"/>
                        <a:t>jul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R$ 500,00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7574"/>
              </p:ext>
            </p:extLst>
          </p:nvPr>
        </p:nvGraphicFramePr>
        <p:xfrm>
          <a:off x="612775" y="4261776"/>
          <a:ext cx="72437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74"/>
                <a:gridCol w="955497"/>
                <a:gridCol w="821933"/>
                <a:gridCol w="1130157"/>
                <a:gridCol w="1654139"/>
                <a:gridCol w="1756882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pt-BR" dirty="0" smtClean="0"/>
                        <a:t>Passagem </a:t>
                      </a:r>
                      <a:r>
                        <a:rPr lang="pt-BR" baseline="0" dirty="0" smtClean="0"/>
                        <a:t>alterada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Origem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Destino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Tarifa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Tx</a:t>
                      </a:r>
                      <a:r>
                        <a:rPr lang="pt-BR" baseline="0" dirty="0" smtClean="0"/>
                        <a:t> remarcação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Pgto</a:t>
                      </a:r>
                      <a:r>
                        <a:rPr lang="pt-BR" baseline="0" dirty="0" smtClean="0"/>
                        <a:t> adicional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SBCF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SBSV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10/</a:t>
                      </a:r>
                      <a:r>
                        <a:rPr lang="pt-BR" dirty="0" err="1" smtClean="0"/>
                        <a:t>jul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</a:t>
                      </a:r>
                      <a:r>
                        <a:rPr lang="pt-BR" baseline="0" dirty="0" smtClean="0"/>
                        <a:t> 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n/a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n/a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SBSV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SBCF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15/</a:t>
                      </a:r>
                      <a:r>
                        <a:rPr lang="pt-BR" dirty="0" err="1" smtClean="0"/>
                        <a:t>jul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R$ 900,00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</a:t>
                      </a:r>
                      <a:r>
                        <a:rPr lang="pt-BR" baseline="0" dirty="0" smtClean="0"/>
                        <a:t> 150,00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R$ 550,00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774073" y="3003779"/>
            <a:ext cx="30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n-lt"/>
              </a:rPr>
              <a:t>SBCF;SBSV;600,00;1</a:t>
            </a:r>
          </a:p>
          <a:p>
            <a:r>
              <a:rPr lang="pt-BR" dirty="0" smtClean="0">
                <a:latin typeface="+mn-lt"/>
              </a:rPr>
              <a:t>SBSV;SVCF;500,00;1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74074" y="5876282"/>
            <a:ext cx="303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n-lt"/>
              </a:rPr>
              <a:t>SBSV;SVCF;900,00;1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Recomendações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Automatizar o processo de geração do arquivo e minimizar a intervenção manual, com vistas a assegurar a sua institucionalização, a padronização, a continuidade e a integridade;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000" dirty="0" smtClean="0">
              <a:solidFill>
                <a:schemeClr val="tx2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tx2"/>
                </a:solidFill>
              </a:rPr>
              <a:t>Estabelecer rotina mensal para a verificação da consistência e da precisão dos dados a serem registrados;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000" dirty="0" smtClean="0">
              <a:solidFill>
                <a:schemeClr val="tx2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tx2"/>
                </a:solidFill>
              </a:rPr>
              <a:t>Estabelecer rotina mensal para atualização dos parâmetros e filtros desenvolvidos para as condições e circunstâncias excludentes de registro (</a:t>
            </a:r>
            <a:r>
              <a:rPr lang="pt-BR" sz="2000" i="1" dirty="0" err="1" smtClean="0">
                <a:solidFill>
                  <a:schemeClr val="tx2"/>
                </a:solidFill>
              </a:rPr>
              <a:t>tourcode</a:t>
            </a:r>
            <a:r>
              <a:rPr lang="pt-BR" sz="2000" i="1" dirty="0" smtClean="0">
                <a:solidFill>
                  <a:schemeClr val="tx2"/>
                </a:solidFill>
              </a:rPr>
              <a:t>/</a:t>
            </a:r>
            <a:r>
              <a:rPr lang="pt-BR" sz="2000" i="1" dirty="0" err="1" smtClean="0">
                <a:solidFill>
                  <a:schemeClr val="tx2"/>
                </a:solidFill>
              </a:rPr>
              <a:t>promocode</a:t>
            </a:r>
            <a:r>
              <a:rPr lang="pt-BR" sz="2000" dirty="0" smtClean="0">
                <a:solidFill>
                  <a:schemeClr val="tx2"/>
                </a:solidFill>
              </a:rPr>
              <a:t>);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Tempestividade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Arquivo nas situações “Validado Automaticamente” ou “Críticas Identificadas” até as 23:59, horário de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rasília, do último dia útil do mês subsequente ao mês de referência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Consistência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“Críticas Identificadas”: É responsabilidade da empresa avaliar 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críticas e, caso identifique inconsistência, retificar e retransmitir o arquivo até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23:59,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horário de Brasília, do último dia útil do mês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subsequente ao mês de referência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Consistência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Fiscalização da ANAC: após o fim do prazo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Comunicação com empresa por e-mail (se necessário)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 identificar inconsistência correspondente a alguma crítica previamente informada: </a:t>
            </a:r>
            <a:r>
              <a:rPr lang="pt-BR" sz="2000" dirty="0" smtClean="0">
                <a:solidFill>
                  <a:srgbClr val="FF0000"/>
                </a:solidFill>
              </a:rPr>
              <a:t>infração – fornecimento de dados inconsistentes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 identificar inconsistência que não tenha correspondência com as críticas previamente informadas: prazo de 3 dias para retificação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652301" y="2897855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Fiscalização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6199"/>
            <a:ext cx="8229600" cy="4902201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ANAC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poderá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requisitar a apresentação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 quaisquer documentos necessários à verificação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da consistência e precisão dos dados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registrados (Res. 140, art. 12)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Empresas devem arquivar: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 arquivo de registro e o recibo de transmissão da GEAC por, no  mínimo, </a:t>
            </a:r>
            <a:r>
              <a:rPr lang="pt-BR" sz="2000" dirty="0" smtClean="0">
                <a:solidFill>
                  <a:srgbClr val="FF0000"/>
                </a:solidFill>
              </a:rPr>
              <a:t>5 anos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Cópia dos comprovantes de </a:t>
            </a:r>
            <a:r>
              <a:rPr lang="pt-BR" sz="2000" dirty="0" smtClean="0">
                <a:solidFill>
                  <a:srgbClr val="FF0000"/>
                </a:solidFill>
              </a:rPr>
              <a:t>todas </a:t>
            </a:r>
            <a:r>
              <a:rPr lang="pt-BR" sz="2000" dirty="0" smtClean="0">
                <a:solidFill>
                  <a:schemeClr val="tx2"/>
                </a:solidFill>
              </a:rPr>
              <a:t>as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passagens comercializadas e arquivo analítico por </a:t>
            </a:r>
            <a:r>
              <a:rPr lang="pt-BR" sz="2000" dirty="0" smtClean="0">
                <a:solidFill>
                  <a:srgbClr val="FF0000"/>
                </a:solidFill>
              </a:rPr>
              <a:t>2 anos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identificação da passagem;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data 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venda; tarifa; aeroportos 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origem e destino;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 identificação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condição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exclusão do registro, no caso das passagens que não o estejam compondo.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7200" y="379113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8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Regulamentação sobre o RTADC: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043386" y="3659103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31647643"/>
              </p:ext>
            </p:extLst>
          </p:nvPr>
        </p:nvGraphicFramePr>
        <p:xfrm>
          <a:off x="770570" y="2549562"/>
          <a:ext cx="3037644" cy="20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915376" y="3080880"/>
            <a:ext cx="4399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Resolução ANAC nº 140/2010; e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000" strike="sngStrik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Portaria ANAC nº 804/SRE/2010</a:t>
            </a:r>
          </a:p>
          <a:p>
            <a:pPr marL="0" lvl="1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Portaria ANAC nº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2.923/SAS/2016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2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98438"/>
            <a:ext cx="82296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Resumindo: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Portaria nº 2.923/SAS/2016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57200" y="1600199"/>
            <a:ext cx="8229600" cy="45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238" indent="-4572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Resumindo: o que não muda</a:t>
            </a:r>
            <a:endParaRPr lang="pt-BR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Metodologia de geração do arquivo</a:t>
            </a:r>
          </a:p>
          <a:p>
            <a:pPr marL="719138" lvl="1" indent="-261938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endParaRPr lang="pt-BR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2" indent="-342900" algn="just">
              <a:spcBef>
                <a:spcPts val="200"/>
              </a:spcBef>
              <a:spcAft>
                <a:spcPts val="200"/>
              </a:spcAft>
            </a:pPr>
            <a:endParaRPr lang="pt-B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98438"/>
            <a:ext cx="82296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Resumindo: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Portaria nº 2.923/SAS/2016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57200" y="1600199"/>
            <a:ext cx="8229600" cy="45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238" indent="-4572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Resumindo: o que muda</a:t>
            </a:r>
            <a:endParaRPr lang="pt-BR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Profissionais deverão realizar o auto cadastro no sistema;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Empresas deverão designar os “Administradores de usuários”, que poderão vincular outros usuários à empresa;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 envio e acompanhamento passará a ser pelo sistema;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As críticas e erros serão apresentados automaticamente;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As empresas deverão analisar as críticas e erros e, se necessário, retificar o arquivo dentro do prazo (até o último dia útil do mês subsequente)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Após o fim do prazo, ANAC iniciará a fiscalização.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Inconsistências relacionadas a críticas previamente apresentadas → Auto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Infração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Empresas deverão arquivar todas as passagens e arquivo analítico por 2 anos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9138" lvl="1" indent="-261938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endParaRPr lang="pt-BR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2" indent="-342900" algn="just">
              <a:spcBef>
                <a:spcPts val="200"/>
              </a:spcBef>
              <a:spcAft>
                <a:spcPts val="200"/>
              </a:spcAft>
            </a:pPr>
            <a:endParaRPr lang="pt-B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Atendimento ao Público Interessado</a:t>
            </a:r>
            <a:endParaRPr lang="pt-BR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Obrigações da empresa: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Condições de aplicação das bases tarifárias </a:t>
            </a:r>
            <a:r>
              <a:rPr lang="pt-BR" sz="2000" dirty="0" smtClean="0">
                <a:solidFill>
                  <a:srgbClr val="FF0000"/>
                </a:solidFill>
              </a:rPr>
              <a:t>vigentes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→ disponíveis para consulta pelo público em todos os pontos de venda e de atendimento;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Condições de aplicação claras, objetivas e em língua portuguesa;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Valores tarifários e correspondentes condições de aplicação devem ser mantidas na empresa por 2 anos e disponíveis para consulta pelo público em geral.</a:t>
            </a: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Apuração de 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Infrações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Regulamentação: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Resolução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ANAC nº 25/2008;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Instrução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Normativa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ANAC nº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08/2008.</a:t>
            </a:r>
          </a:p>
          <a:p>
            <a:pPr marL="400050" lvl="2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s://encrypted-tbn2.gstatic.com/images?q=tbn:ANd9GcT3ivOSM-9_AYSTplUad9Q5YlfhbOVZrZl5wVYNvnphicDDlrUY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6" y="384598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Apuração de Infrações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878592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Prazo de apresentação da defesa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Vinte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dias contados da data da ciência da autuação,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excluindo-se da contagem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o dia do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começo e incluindo-se o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vencimento. Os prazos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se iniciam independentemente da ocorrência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de sábados, domingos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feriados. Caso o vencimento do prazo ocorra em dia não útil, considerar-se-á o dia útil subsequente.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Quem pode apresentar a defesa?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O autuado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ou seu representante legal, devidamente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habilitado.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A quem 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endereçar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a defesa?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Ao emissor, indicado no auto de infração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Protocolar em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qualquer unidade da ANAC ou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enviar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por via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postal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Apuração de Infrações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937099"/>
          </a:xfrm>
        </p:spPr>
        <p:txBody>
          <a:bodyPr/>
          <a:lstStyle/>
          <a:p>
            <a:pPr marL="3889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Quais são os valores das multas aplicáveis?</a:t>
            </a:r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Definidos nos anexos da 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Resolução ANAC nº </a:t>
            </a: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25/2008</a:t>
            </a:r>
            <a:r>
              <a:rPr lang="pt-BR" sz="21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pt-BR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–"/>
            </a:pPr>
            <a:r>
              <a:rPr lang="pt-BR" sz="2100" dirty="0" smtClean="0">
                <a:solidFill>
                  <a:schemeClr val="accent1">
                    <a:lumMod val="50000"/>
                  </a:schemeClr>
                </a:solidFill>
              </a:rPr>
              <a:t>Desconto de 50% em caso de requerimento e desistência de  defesa, observando tempestividade (Instrução Normativa nº8/2008, art. 61).</a:t>
            </a:r>
          </a:p>
          <a:p>
            <a:pPr marL="719138" lvl="1" indent="-261938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endParaRPr lang="pt-BR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2" indent="-342900" algn="just">
              <a:spcBef>
                <a:spcPts val="200"/>
              </a:spcBef>
              <a:spcAft>
                <a:spcPts val="200"/>
              </a:spcAft>
            </a:pP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ATERUUEBQUFA8QFBUUFRUWFBAVFRUVFRQWFhUVFxQYHCggGBslHBQWITEhJSkrLi4uFx80ODMsNygtLisBCgoKDg0OGhAQGiwcHxwsLCwsLCwsLCwsLCwsLCwsLCwsLCwsLCwsLCwsLCwsLCwsLCwsLCwsKywsKywsLDcsK//AABEIAPwAyAMBIgACEQEDEQH/xAAcAAABBAMBAAAAAAAAAAAAAAAABAUGBwECAwj/xABDEAABAwICBgYHBgQFBQEAAAABAAIDBBEFIQYSMUFRYRMiMnGBkQcjQlKhscEUYnKC0eEzQ5LCFSRj8PFTVJOy0gj/xAAYAQEBAQEBAAAAAAAAAAAAAAAAAQIDBP/EACARAQEBAQEBAAICAwAAAAAAAAABEQIxIRJRQWEDIjL/2gAMAwEAAhEDEQA/ALxQhCAQhCAQhCAQhcZqljQS4jLO20+QzQdkJJheJQ1ETZad7ZIX5tc3YbGxStAIQhAIQhAIQhAIQhAIQhAIQhAIQhAIQhAIQhAIQhAIK1e4AXJsAm2pxcDJgvzOzyRZNNFTijjPLGXH1TgNXZ1XNBafn5Le65Pa0yOksOkeAHOtmQNgW2ssx0kJdG6V9JPUFhBpKgiVsWYMcx/iFu7Vdkbcc95T87FnbmgeZTYCi6qfjDh/iknLyWzcUfwb5H9U3hZRch1jxX3m+RulcNWx2w58DkmBCrN5SZCZKeve37w4H9U501U1/ZOY2jeL7PBGbMKEIQiBCEIBCEIBCEIBCEIBCEIBI8QrmRAa2bndlu8229w2Z811rqpsTHPf2Wi/fwA5lQx1Q57i+Ttu8mjc0ch+qlrXPOnKprHydo5cBsC4XXJrlnWU11xuSm44w0yBkfWuc3bgBw4pl0jxsAmMGzG9t3E8O4KF0WlD21THAWhabEb3NO0nnyVz4zelwhyiems0lOW1DdY056kwBN2H2JBy3HwPFSKkmBAsbgi4PEFdKqnZLG6OQXjkaWuHEEWKkq+xFsB0spg71sjwLe0HEKQjGYyNaNzZG79Vwy/TxVPzYe+mnfTyG7ouw734z2HfQ81h8zmO1mEtcN4yW9YnWLrpMRikBLXDq9oEgEd/JI6zSGBmw67uDdnnsVZ0OMXHrB1gN2/9ETYk89nqjzKXIu2pbiGk8x2FsTeWZ8z9Exw6QyxSdJC5xlG8k2PI32jkmJ7ycybld8MZrzxN9+WNv9TwPqs3r9Gft6OCyhCrmEIQgEIQgEIQgEIQgEIQghOnmKf5impQe2HzPHJmTPC+t5BIWPTHp5OWY/BfsvptVviXfoniMLOO3Hhax631lxiau7WqNqtwWc1dLPK4WezVB/E8Ocf/AF+Kiwye1T52HfYamoYQfseIaro3+zHM0uPRuPs36Q242HBQWuZqu7ifgU59rj14sfQbFtZhicevFm3mzh4H5hTdhuL8VSmGV7oZWyN2tOY4jePJW/hFU14BabteA5pTyrzUe9I+BOlhbUwi89Jc2HtxHN7O8WuPHiq5nkDgHNN2uFwr8DVSml2CfYqoxtFqefWkg4NzGvH4EjwIW4nRvpClGskdOV21lmk8ddZO2iLNauph/rMP9J1vomTWUi9HgviMH3XOd5Md+qmGr+QsNKytsBCEIBCEIBCEIBCEIBBQucjrIKr9NeGP6WiqotsTnRu77tkj8Oq8eKX0Uge0OGxwv3ck76eM6SklAF3MHSDvYdb5XUSwHE4xGHX9W7f7p33TNa56ypNE1KQxc4QDs2FK2MWXXSeana9pa9ocxwsQQCD3hRLGfR1BLnC90TuB67PjmPNTgMW4YjN+qkqPR9XN7PRyDk7VPkQpHojhddCwxzRkBhvG7XjO3a3I8c/EqdBi3DFcZyOUYJAuLHeEy6aaNitpjGCGzMOvC8+y8ceRGRUiDVmypaqqm9GdT7c0QNs7B5SxnoyPtVA8I/1KsmyNVEV2PRkz/uHf+Nv/ANJy0d0JbSztmEznlocNUsA7Qte4KmWqsaqYaUxV1toShlcw7bjwTdqrOqifDuyRp2EFbpmASiKrcNuY+KGHFC5xShwuP+F0RAhCEAhCEGCklU+yVuTZXuyQMOLTixBzBvfuVJCpfTSvjzMYcQR3bHDnayt3F5FUOk49e48T8lZ6VM9GNIHMFr9JFw3t7ju7lYGHV8Uoux2funIjwVCUFQ5pu02KmmAaTMaQJmkfebmPLaEuN81awYtwxNuF4vBKBqStdy1gHeRzTuGqJa0DFnVWr5LbkmkxNrfZPwQyluqs6qZJtI2j+W7zCxQ6Ra7w0s1WnfrXtwysiZT5ZGqtkwaZYjPTQieI+rjPruqHFrDazxcbAdvI8kQ+6qNVQCPSWdwB6cFpAII6OxHHIJ3w/Gye1M095YjX41KNRGqsU8ms29we6yDM0GxNieKIzqo1V0siyI4lrtrTZw2Hd3EbwldBXCS47MjLa7N4vsI4tO4rjZIMVppMpae32mG5aDkJG+1E7kbZHcbFRUhQkODYnHUwtlivqv2g5Oa4ZOY4bnAggjklyqBCEIMOTXiAyTqkFdHcIIVirdqq7S2C0l9zs/1VuYnCoJpThpew27TcwggtKl0R2Jvp9qXtVpD5TbAnSKvmb2JHjuc5NVBmEvIyXJ2LJMfqx/Of42PzWf8AGqk7ZD5N/RNtQMkRFNqyFctdKdrj8EYVi5bUCOQ9WZvVvueDs8QfgEmemDSBxDoyDYi5BG4gggpz9uHfyL5wer6RmfaZkfoUsmha9pa8BzHgtc07CCLEFQXQ7HQ9jJePVkHA78vj4qffJbjjVF1GGuoaqSjeSY/4lM47XRE9kneWnJKZdinfpL0cdVUwlhH+co7yQne4bXx8w4AeICrqkrWzRMezY8DwO8LHU+unN2YcKeqkjzje5hy7JIXZ2mUjjqVFjbY8Cx/MB8wkzxkVGqk3cVrm/Tr4tTRbS0a4hnddr8o3ncdzSeB3FTmy874HrSSdFfPa3jltCvrApnugYZP4gGq48SMr+K31jkXIstkKCLtqPsWJNBypMUJH3Y6tgv4dIz4s85soV6SMOM2HTamU0AE8ThtbJCdcEHwKkejeKiqpIKhuyeNr7cCR1h53QOSEIQC4zsuuyw4II5iFMoxiNGp9UwXTHW0SCmNJMFdG4yxtu322jaPvAb02scCARmCrZrsO5KD4zoq5pL6azSbl0Z7DjxHuHuyQJsIduTsW5KOYdV9HIGztMLydj8ge5w6rvAqTjMZbFzvrvz9hLOOquUJSqRmSSHqtc431WAucQCbAbzZRXaRMGkPsfm/tTwJ2uaHNN2uFwUy46bhvefonHqf5PCvQvFOin1HG0c1hyDh2T8bK69H6zWZqHtR7Obf22eS853VraH48XxskveSPqSDjl9Rmu1jhFmBUvplg/wBgxAFotR17i9nuxzjts5a17gd/BXPG8OAc03a4XB5FNGl+jzK6kkgfk5w1o3e5I3Njr9+3kVmzVlxV8uTSe9RaQ7U60te90D2TAsqYCY5mHaHj9eKaZDkpy33dd9FSRWRO2BhLnfha063wV3aIYsyoZIY+yx4bfmW3P081Q9BVCJk8h2iLUb+KQ2+QKuv0W4W+DD4zILSTkzOG8B1tUHnqhqt/6Y/hLLIstrIsqhPWwh8UjTsex7T3FpB+ahvoGrC/CGNJuYZZGeFw8DyeFLcbqRFTTSHIRwyO8mEj4qEf/nyItwxxPt1DyPBkbT8WlBZ6EIQCEIQaOaks8F0tWpagYqijvuTXUYdyUsfEo3pFjsNMdQtc+W2tqjIAHYS4/S6ZoYK7A2PBa9jXNO4gEeRUbOh0RcRS9MyT3YZHao7w46jR5Kw6fDzMA6aTWjcLiOIlrCDxf2neY7k8QQMY3VY0NaNgAAHwRUI0f0CkZc1lQ+UHYwCMW73taCSpjS4fDGwsjja1hFiLDMHbe+3xSpCmFtqoNMdA6il1pMMzpXHWfDYvdDxMbb3c3le4y3bINWxS6geZRLHexswN1Sd/HlYr0yovpDoNSVOs4DopXiznM7L/AMbNh78imZdN/hQaedFsT6GYXPq5LNd/afA/NPeMejathzjAlZxac/EbQf8Ad1FqnDZozZ8b2nm0rU6iZV8aJ19wYXHNubOY3jw+qkap3RLGHljXXPTQEA33jcT3jLwVu0dS2RjXt7Lhfu4hLBU/phwN0Mja+Ft45AIqoDiP4UlvME93O0AdUtdHrA9XytyI3L0piVDHPE+GZutFK0scORG7mqz0Z9ELWvLsQeJmMNo4mXa17Wk6rpSLEki3VHcSVBHvR1oY6ukEs7D9gYQ7PITuHstG9uWZ52G9XsAtYomtaGsAa1osGgAAAbABuC3QYWULWWRrWlziGtaCSTkABmSTwQQH01462nw8xA+trD0YG/UbZ0ru4Agd7gn/ANF2FmnwumY4Wc5nSuHOUl/9yp3FKw45i7GjW+xsOq0G4Igabvd90v8AMXHBehaci1hkBlbhyQKEIQgEIQgEIQgwq19LrDE6mqAOoS+CTxs+M+FpPNWWot6SsO6fDpwBd0YEreN4zrH4XVlylR3RDHQy0cjvVP7DtzSd1+BU8XnzA8R1RqP7G4+7+ysvRjSrUtFUHqbGSe7ydy5rXU37EicoWgeDmMwdhCzrrCt0WXPXRrIuOq5y07H9trXd4B+ayHLIKGERwGkP8iO/Job8kro6OOJurG3Vbe9rk5nvK6ArN0PrKEXWUAhC5VNQxjdZ7g1vE/Tig6qqvSlpG+VhpqcnojlI4bZODB935qT4pjpkBDepFvvkXd/AclDZY2ukDrX3+AWOusbnBZ6MtHxTNc9wHTPsHHhv1QeAv8SrPpXKJ4KyzRx2nvKlNItc+MdenAIWGoVRshCEAsXWVo4oMOekdXI0tLXC7XAtI4gixHktpnprq5kFBy0hikfE7bG9zO/VNr+KW0WIFmT82/EfslOlRBrJCLAvsSOB2fRNUoV0TvAtJpIbBp6SE+yTs/Cd3cpxhmP08/YdZ3uOyd+/gqGgqXMPVNuW4+Ce6Ou1hnkfgny+tavDXWdZVhh2kVTHYB5c3g/rfHb8VIqbS7/qR/0u+hS81ZYl4ctw5MNPpDC7c8d4H0KWMxaI7z5FZytYdQVsCm4YlHuufBYdifBvmVUw6BbBRnEsbkZG5wsLDKw37tqcdGsV+0QBx/iN6r/xDf47VcQvrnyCN5iaHyhpLWk21iBkL81Vj9KGVA6QyF7rkahBDmEbWlh7JGxWyqZ9I+DChr21bG2pK46s1tkcw2OPAOuTfk7xzVlxl075HZ5NHsjZ48UrgZd1uJA8BtXCBlhdOODQ3OtuGQ795XGf7V06ucpPhzFIaUJnoI0907V3ecsahAQg2QhCAWjwt1hyBuqlHsUmNjZSSrao7iEKCstKsPJPSM7bdvMJh1g5tx+4PBWNX0u1QfGsLdE4yRi7T2mj5jmgYXnNOOHuTXI8E3Gz/e5LcPfms1rlJaV62dUOGwpJTyLWSTasy2OpS3SN7PZafMLY6bvb/Kb/AFOUdqH5pDM5b2salM3pHqB2Iox3lzk11mnuIP2SNj/Axo+LrlRyRalqrG09YTiU8kpfLLJIWj23ucMzwJy3qytD8XEMwJPqZrNdwHuu8L/Eqs8Bis1x4kDy/wCVI8Oly1T3j6hb5/Sf2vlNukeCxVlNJTyjqStsDa+q4ZteOYNikehuLdPAGuPrYbNdxI9l3w8wn8LDp7FD6Punu6inBbVUrtSQ7iwdlzTvvlblYqwMMpQAABkMk0+lXDTDPDiNMA6aL1dRE3tSw7nAcW5jxHBSfBnsljZJEdaORoc1w3g5hSTGerb6cqOJOsLUnp40tYFWWwQsoQCEIQCEIQcJmXTVV06enBJ5okEQraRMNbRclOqmmTRVUaCp8d0aJJfDZr943O70w00ha/VkBY/gd/cd6t+qoEw4ngccgs9oI5hSwReJ+S0dJmlM+jkzP4MnV92S7h4O2pskgqmHrwk843Nd8DZZxv8AInqXZpDK9daqR182SDvjf87JE95Oxr/6H/otSJayF2ZGtIIZDsjkP5HD52S6OkqN0Wr+NwHwbdVC/D2WYOeaWRvIII2hJKKQltjk5vVcOY+m9KAqJjotihima9mbXAhzb2uP2KkmI6RyuBsRGzkbHxcqwixd8A6gBc7Ze9m+G9NdbXTTH1jyRw2NH5Rkl6Xn5EwxPSuBl9UmV/3dni4/up36PIH/AGNr3tDBM50jWC9mtccrd+3xVN4Bg5qaiOEfzHAE8G7XHyuvSFNA1rQ1os1oAAGwACwHkppa3jYuoCAFlGQhCEAhCEAhCEAtXBbIQJZYkhnp07ELk+NBHp6RIJ6FSh8CTSUyCIy4fySR+HclMX0i4OokEPdh3Jc3YdyUvNCtXUHJBCZqDkm+eiU7qMP5JqqqBBXWIU5jkD/ZfZru/wBk/EjxQpPimHB7XNOwiyikRObXdth1Xd43+OR8UVymFytRGlIjRTgyENiaXknaOyPzH6LGt5ieeijC7OkqHD/TZ83n5DzVqRHJRjR2jbDCxjdjR5k5kqRQOW2KVIWAsogQhCAQhCAQhCAQhCAWLLKEGhatDGuywgTGFamBK7LFkCT7OgU6V2WbIG2WlCaqujUle1IqiJBDKzD7qH45o3P0nSQ6uYs4G/g6w2kZ+atGanSOSlQVnS6NDbMTIeByaPyqU4Xh4aRYAAcAnh2Hi6VUtHZAuom5J1hSSniS+NqDs1bLUBbIBCEIBCEIBCEIBCEIBCEIBCEIBCEIBCEIBcZGLstXIEMkS4OgTi4LTVQIBTLtHTJWGhdGhByjjXYBbWQgEIQgEIQ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28376"/>
              </p:ext>
            </p:extLst>
          </p:nvPr>
        </p:nvGraphicFramePr>
        <p:xfrm>
          <a:off x="1204859" y="3537298"/>
          <a:ext cx="6691258" cy="254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453"/>
                <a:gridCol w="2209453"/>
                <a:gridCol w="2272352"/>
              </a:tblGrid>
              <a:tr h="3099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Conduta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Capitulação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Valor da Multa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10" marB="45710"/>
                </a:tc>
              </a:tr>
              <a:tr h="858510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Descumprimento do prazo para</a:t>
                      </a:r>
                      <a:r>
                        <a:rPr lang="pt-BR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remessa dos dados</a:t>
                      </a:r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Art. 302, inciso III, alínea “u” do CBA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De</a:t>
                      </a:r>
                      <a:r>
                        <a:rPr lang="pt-BR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R$ 4.000,00 a</a:t>
                      </a:r>
                    </a:p>
                    <a:p>
                      <a:pPr algn="l"/>
                      <a:r>
                        <a:rPr lang="pt-BR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R$ 10.000,00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</a:tr>
              <a:tr h="65758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Fornecimento de dados inexatos</a:t>
                      </a:r>
                      <a:endParaRPr lang="pt-BR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Art.</a:t>
                      </a:r>
                      <a:r>
                        <a:rPr lang="pt-BR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299, inciso V do CBA</a:t>
                      </a:r>
                      <a:endParaRPr lang="pt-BR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 R$ 4.000,00</a:t>
                      </a:r>
                      <a:r>
                        <a:rPr lang="pt-BR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</a:t>
                      </a:r>
                    </a:p>
                    <a:p>
                      <a:pPr algn="l"/>
                      <a:r>
                        <a:rPr lang="pt-BR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R$ 10.000,00</a:t>
                      </a:r>
                      <a:endParaRPr lang="pt-BR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</a:tr>
              <a:tr h="6921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Recusa de apresentação de informações</a:t>
                      </a:r>
                      <a:endParaRPr lang="pt-BR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8" marR="91448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Art. 299, inciso VI do CBA</a:t>
                      </a:r>
                    </a:p>
                  </a:txBody>
                  <a:tcPr marL="91448" marR="91448" marT="45710" marB="45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 R$ 8.000,00 a</a:t>
                      </a:r>
                    </a:p>
                    <a:p>
                      <a:pPr algn="l"/>
                      <a:r>
                        <a:rPr lang="pt-BR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R$ 20.000,00</a:t>
                      </a:r>
                    </a:p>
                  </a:txBody>
                  <a:tcPr marL="91448" marR="91448" marT="45710" marB="45710" anchor="ctr"/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Obrigado!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009900"/>
            <a:ext cx="7947213" cy="1752600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Superintendência de Acompanhamento de Serviços Aéreos</a:t>
            </a: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Gerência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Acompanhamento de Mercado</a:t>
            </a: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Gerência Técnica de Análise Econômica</a:t>
            </a: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(61) 3314-4394 / geac@anac.gov.br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://www.japijet.com.br/noticias/imagens/acao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40" y="0"/>
            <a:ext cx="3358359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Objeto e Abrangência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Objeto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de r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egistro: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solidFill>
                  <a:schemeClr val="tx2"/>
                </a:solidFill>
              </a:rPr>
              <a:t>Tarifas aéreas </a:t>
            </a:r>
            <a:r>
              <a:rPr lang="pt-BR" sz="2000" dirty="0" smtClean="0">
                <a:solidFill>
                  <a:schemeClr val="tx2"/>
                </a:solidFill>
              </a:rPr>
              <a:t>comercializadas (efetivamente vendidas) ao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público adulto em geral em </a:t>
            </a:r>
            <a:r>
              <a:rPr lang="pt-BR" sz="2000" dirty="0">
                <a:solidFill>
                  <a:schemeClr val="tx2"/>
                </a:solidFill>
              </a:rPr>
              <a:t>todas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as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2"/>
                </a:solidFill>
              </a:rPr>
              <a:t>linhas regulares domésticas de passageiros</a:t>
            </a:r>
            <a:r>
              <a:rPr lang="pt-BR" sz="2000" dirty="0" smtClean="0">
                <a:solidFill>
                  <a:schemeClr val="tx2"/>
                </a:solidFill>
              </a:rPr>
              <a:t>.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Abrangência: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solidFill>
                  <a:schemeClr val="tx2"/>
                </a:solidFill>
              </a:rPr>
              <a:t>Empresas </a:t>
            </a:r>
            <a:r>
              <a:rPr lang="pt-BR" sz="2000" dirty="0" smtClean="0">
                <a:solidFill>
                  <a:schemeClr val="tx2"/>
                </a:solidFill>
              </a:rPr>
              <a:t>brasileiras que </a:t>
            </a:r>
            <a:r>
              <a:rPr lang="pt-BR" sz="2000" dirty="0">
                <a:solidFill>
                  <a:schemeClr val="tx2"/>
                </a:solidFill>
              </a:rPr>
              <a:t>exploram os serviços de transporte aéreo doméstico regular de passageiros.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1" y="4705579"/>
            <a:ext cx="2378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Acesso ao sistema de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37009"/>
            <a:ext cx="8229600" cy="4901452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 Administrador Legal da empresa deve designar o(s) administrador(es) de usuários por documento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assinado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 endereçado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SAS/ANAC:</a:t>
            </a:r>
            <a:endParaRPr lang="pt-BR" sz="2000" dirty="0"/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Agência Nacional de Aviação Civil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Superintendência de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Acompanhamento de Serviços Aéreos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Setor Comercial Sul, Quadra 09, Lote C</a:t>
            </a:r>
          </a:p>
          <a:p>
            <a:pPr marL="457200" lvl="1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Edifício Parque Cidade Corporate, Torre A, 5º andar</a:t>
            </a:r>
          </a:p>
          <a:p>
            <a:pPr marL="457200" lvl="1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CEP 70308-200, Brasília-DF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Nome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completo,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CPF,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telefone e </a:t>
            </a:r>
            <a:r>
              <a:rPr lang="pt-BR" sz="2000" i="1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Objetivo: segurança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informações.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Acesso ao sistema de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445500" cy="4558553"/>
          </a:xfrm>
        </p:spPr>
        <p:txBody>
          <a:bodyPr/>
          <a:lstStyle/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2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79997"/>
              </p:ext>
            </p:extLst>
          </p:nvPr>
        </p:nvGraphicFramePr>
        <p:xfrm>
          <a:off x="1416050" y="1956844"/>
          <a:ext cx="6286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056"/>
                <a:gridCol w="1562894"/>
                <a:gridCol w="16065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Funcionalidade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Usuário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Administrador de usuários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/>
                        <a:t>Envio de arquivo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/>
                        <a:t>Consulta ao histórico de envios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/>
                        <a:t>Alteração de senha e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i="1" baseline="0" dirty="0" smtClean="0"/>
                        <a:t>e-mail</a:t>
                      </a:r>
                      <a:r>
                        <a:rPr lang="pt-BR" sz="1800" b="0" baseline="0" dirty="0" smtClean="0"/>
                        <a:t> cadastrado e correção de nome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/>
                        <a:t>Alteração de conta ou CPF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</a:rPr>
                        <a:t>x</a:t>
                      </a:r>
                      <a:endParaRPr lang="pt-BR" sz="2400" dirty="0">
                        <a:solidFill>
                          <a:srgbClr val="FF0000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</a:rPr>
                        <a:t>x</a:t>
                      </a:r>
                      <a:endParaRPr lang="pt-BR" sz="2400" dirty="0">
                        <a:solidFill>
                          <a:srgbClr val="FF0000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/>
                        <a:t>Vinculação de novos usuários à empresa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0000"/>
                          </a:solidFill>
                          <a:latin typeface="Lucida Handwriting" panose="03010101010101010101" pitchFamily="66" charset="0"/>
                        </a:rPr>
                        <a:t>x</a:t>
                      </a:r>
                      <a:endParaRPr lang="pt-BR" sz="2400" dirty="0">
                        <a:solidFill>
                          <a:srgbClr val="FF0000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60375" y="1226979"/>
            <a:ext cx="64805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Níveis de acesso:</a:t>
            </a:r>
            <a:endParaRPr lang="pt-BR" sz="2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0375" y="3976893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802347" y="3550012"/>
            <a:ext cx="1295401" cy="17235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BR" sz="1600" dirty="0" smtClean="0"/>
              <a:t>A conta é vinculada de forma única e irreversível ao CPF</a:t>
            </a:r>
            <a:endParaRPr lang="pt-BR" sz="1600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Acesso ao sistema de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375" y="1075617"/>
            <a:ext cx="8229600" cy="838200"/>
          </a:xfrm>
        </p:spPr>
        <p:txBody>
          <a:bodyPr/>
          <a:lstStyle/>
          <a:p>
            <a:pPr marL="514350" indent="-4572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Todos devem realizar o auto cadastro no sistema.</a:t>
            </a: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57250" lvl="2" indent="-4572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:\Users\frederico.ribeiro\Documents\SRE\2016-05\Tela 2b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10529" r="2937" b="7008"/>
          <a:stretch/>
        </p:blipFill>
        <p:spPr bwMode="auto">
          <a:xfrm>
            <a:off x="1247774" y="1673779"/>
            <a:ext cx="6519247" cy="47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12890" y="2543457"/>
            <a:ext cx="372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pt-B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135882" y="2410318"/>
            <a:ext cx="2060982" cy="9998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 conta é vinculada de forma única e irreversível ao CPF</a:t>
            </a:r>
            <a:endParaRPr lang="pt-BR" sz="1600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Prazo e Composição do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Prazo de Registro: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Até </a:t>
            </a:r>
            <a:r>
              <a:rPr lang="pt-BR" sz="2000" dirty="0">
                <a:solidFill>
                  <a:srgbClr val="FF0000"/>
                </a:solidFill>
              </a:rPr>
              <a:t>o último dia útil de cada mês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, tendo por base os dados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das passagens emitidas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no mês imediatamente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anterior.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Dados: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eroporto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origem;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Aeroporto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destino;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Valor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da tarifa do serviço aéreo </a:t>
            </a:r>
            <a:r>
              <a:rPr lang="pt-BR" sz="2000" dirty="0">
                <a:solidFill>
                  <a:srgbClr val="FF0000"/>
                </a:solidFill>
              </a:rPr>
              <a:t>constante </a:t>
            </a:r>
            <a:r>
              <a:rPr lang="pt-BR" sz="2000" dirty="0" smtClean="0">
                <a:solidFill>
                  <a:srgbClr val="FF0000"/>
                </a:solidFill>
              </a:rPr>
              <a:t>da passagem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; e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Quantidade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assentos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comercializados.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spcAft>
                <a:spcPts val="2400"/>
              </a:spcAft>
              <a:buSzPts val="2300"/>
              <a:tabLst>
                <a:tab pos="446151" algn="l"/>
              </a:tabLst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Prazo e Composição </a:t>
            </a: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Registro</a:t>
            </a:r>
            <a:endParaRPr lang="pt-B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58553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Dados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Origem/destino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passageiro,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independentemente de escalas/conexões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 passagem corresponder a mais de um destino, deve ser fragmentada para representar os segmentos solicitados pelo passageiro;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Valores tarifários registrados → </a:t>
            </a:r>
            <a:r>
              <a:rPr lang="pt-BR" sz="2000" dirty="0" smtClean="0">
                <a:solidFill>
                  <a:srgbClr val="FF0000"/>
                </a:solidFill>
              </a:rPr>
              <a:t>valores líquidos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, após descontos eventualmente aplicados. Não deve incluir valores dos serviços opcionais, tarifas aeroportuárias ou valores de repasse a entes governamentais.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Gerência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Técnica</a:t>
            </a:r>
            <a:r>
              <a:rPr lang="en-US" dirty="0" smtClean="0">
                <a:solidFill>
                  <a:schemeClr val="bg1"/>
                </a:solidFill>
              </a:rPr>
              <a:t> de Acompanhamento de Mercado – GTEC/GEAC/SAS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6218</TotalTime>
  <Words>2159</Words>
  <Application>Microsoft Office PowerPoint</Application>
  <PresentationFormat>Apresentação na tela (4:3)</PresentationFormat>
  <Paragraphs>424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anac2</vt:lpstr>
      <vt:lpstr>anac1</vt:lpstr>
      <vt:lpstr>1_anac1</vt:lpstr>
      <vt:lpstr>2_anac1</vt:lpstr>
      <vt:lpstr>3_anac1</vt:lpstr>
      <vt:lpstr>4_anac1</vt:lpstr>
      <vt:lpstr>5_anac1</vt:lpstr>
      <vt:lpstr>6_anac1</vt:lpstr>
      <vt:lpstr> IV Semana de Qualidade da Informação do Transporte Aéreo</vt:lpstr>
      <vt:lpstr>Sumário</vt:lpstr>
      <vt:lpstr>Regulamentação</vt:lpstr>
      <vt:lpstr>Objeto e Abrangência</vt:lpstr>
      <vt:lpstr>Acesso ao sistema de registro</vt:lpstr>
      <vt:lpstr>Acesso ao sistema de registro</vt:lpstr>
      <vt:lpstr>Acesso ao sistema de registro</vt:lpstr>
      <vt:lpstr>Prazo e Composição do Registro</vt:lpstr>
      <vt:lpstr>Prazo e Composição do Registro</vt:lpstr>
      <vt:lpstr>Prazo e Composição do Registro</vt:lpstr>
      <vt:lpstr>Condições e Circunstâncias Excludentes</vt:lpstr>
      <vt:lpstr>Estrutura do Arquivo Eletrônico</vt:lpstr>
      <vt:lpstr>Procedimento de registro</vt:lpstr>
      <vt:lpstr>Procedimento de registro</vt:lpstr>
      <vt:lpstr>Situações dos arquivos</vt:lpstr>
      <vt:lpstr>Erros, Críticas e Inconsistências</vt:lpstr>
      <vt:lpstr>Erros, Críticas e Inconsistências</vt:lpstr>
      <vt:lpstr>Situações dos arquivos</vt:lpstr>
      <vt:lpstr>Situações dos arquivos</vt:lpstr>
      <vt:lpstr>Situações dos arquivos</vt:lpstr>
      <vt:lpstr>Situações dos arquivos</vt:lpstr>
      <vt:lpstr>Ausência de Passagens Emitidas</vt:lpstr>
      <vt:lpstr>Inconsistências comuns</vt:lpstr>
      <vt:lpstr>Inconsistências comuns</vt:lpstr>
      <vt:lpstr>Inconsistências comuns</vt:lpstr>
      <vt:lpstr>Recomendações</vt:lpstr>
      <vt:lpstr>Fiscalização</vt:lpstr>
      <vt:lpstr>Fiscalização</vt:lpstr>
      <vt:lpstr>Fiscalização</vt:lpstr>
      <vt:lpstr>Apresentação do PowerPoint</vt:lpstr>
      <vt:lpstr>Apresentação do PowerPoint</vt:lpstr>
      <vt:lpstr>Atendimento ao Público Interessado</vt:lpstr>
      <vt:lpstr>Apuração de Infrações</vt:lpstr>
      <vt:lpstr>Apuração de Infrações</vt:lpstr>
      <vt:lpstr>Apuração de Infrações</vt:lpstr>
      <vt:lpstr>Obrigado! </vt:lpstr>
    </vt:vector>
  </TitlesOfParts>
  <Company>Escola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Frederico Alves Silva Ribeiro</cp:lastModifiedBy>
  <cp:revision>525</cp:revision>
  <cp:lastPrinted>2013-08-28T20:59:10Z</cp:lastPrinted>
  <dcterms:created xsi:type="dcterms:W3CDTF">2011-03-17T17:31:18Z</dcterms:created>
  <dcterms:modified xsi:type="dcterms:W3CDTF">2016-11-07T14:29:14Z</dcterms:modified>
</cp:coreProperties>
</file>