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6" r:id="rId1"/>
    <p:sldMasterId id="2147483698" r:id="rId2"/>
    <p:sldMasterId id="2147483757" r:id="rId3"/>
    <p:sldMasterId id="2147483773" r:id="rId4"/>
  </p:sldMasterIdLst>
  <p:notesMasterIdLst>
    <p:notesMasterId r:id="rId17"/>
  </p:notesMasterIdLst>
  <p:handoutMasterIdLst>
    <p:handoutMasterId r:id="rId18"/>
  </p:handoutMasterIdLst>
  <p:sldIdLst>
    <p:sldId id="372" r:id="rId5"/>
    <p:sldId id="538" r:id="rId6"/>
    <p:sldId id="541" r:id="rId7"/>
    <p:sldId id="542" r:id="rId8"/>
    <p:sldId id="543" r:id="rId9"/>
    <p:sldId id="544" r:id="rId10"/>
    <p:sldId id="540" r:id="rId11"/>
    <p:sldId id="545" r:id="rId12"/>
    <p:sldId id="546" r:id="rId13"/>
    <p:sldId id="547" r:id="rId14"/>
    <p:sldId id="548" r:id="rId15"/>
    <p:sldId id="539" r:id="rId16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  <a:srgbClr val="FF5050"/>
    <a:srgbClr val="FFFF99"/>
    <a:srgbClr val="FF3333"/>
    <a:srgbClr val="FFFF66"/>
    <a:srgbClr val="FF7C80"/>
    <a:srgbClr val="1B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1367" autoAdjust="0"/>
  </p:normalViewPr>
  <p:slideViewPr>
    <p:cSldViewPr>
      <p:cViewPr varScale="1">
        <p:scale>
          <a:sx n="113" d="100"/>
          <a:sy n="113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C574-EBED-47C6-A3F4-5DB644B20AF2}" type="datetimeFigureOut">
              <a:rPr lang="pt-BR" smtClean="0"/>
              <a:t>15/02/2017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2E98-2F15-4EC7-B09C-1B7EFF0EF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5F29-3978-4236-B905-0FD4AB136A87}" type="datetimeFigureOut">
              <a:rPr lang="pt-BR" smtClean="0"/>
              <a:t>15/02/2017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4EDAD-B722-40EF-A711-ACBBC8EF8A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>
            <a:fillRect/>
          </a:stretch>
        </p:blipFill>
        <p:spPr bwMode="auto">
          <a:xfrm>
            <a:off x="6084888" y="6165850"/>
            <a:ext cx="272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14C459F-9CF3-49F5-B26C-CBB186F0083E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736E5A-EF5F-42DB-87DC-06C8EEBDD8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87E601-28F8-40C2-97C7-55BEBAC3B53B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473071-86FA-4102-A3C9-4014E39BE7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5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9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573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2573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11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8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6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8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2"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88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624637" cy="6334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44975" cy="25876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50825" y="4008438"/>
            <a:ext cx="4244975" cy="25892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268413"/>
            <a:ext cx="4244975" cy="53292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155C-96F9-459B-905F-B0752638827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0"/>
          <a:stretch>
            <a:fillRect/>
          </a:stretch>
        </p:blipFill>
        <p:spPr bwMode="auto">
          <a:xfrm>
            <a:off x="6156325" y="5876925"/>
            <a:ext cx="29416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3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92B0-0794-465C-853F-5C1B532673F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97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D0B09-3C5E-4EC3-8370-6399D00934A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1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9A36C-6CDC-488E-84A5-1B00D6BEAE87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75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CB5C-E1F4-4C34-ADF1-031FA9F05839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9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FE30-B7C8-4A4C-87CB-1210EF0DC80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24F0177-F1D3-439A-A834-8812DAFB9678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F08DFF-D6DE-42CA-B0F0-F156A3A541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285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B640-59EE-4B2C-8B8E-D57D55D25D7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2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CDD8-71D9-4739-9596-B42E751733B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80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F878-76E8-4EFA-9F32-FFCAB75988F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42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6D30-A36E-4292-AA76-52C97247E9A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62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97CE1-DDD1-4D77-8D50-50EF940A571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8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898D-4A57-4A63-8D69-78EBD9941D1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7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9518-BE80-4F90-BAD8-86177BA1A2B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95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F939-D0C4-4E56-AC56-6E17CE18363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08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3A61-221E-4E06-935D-C4E96E831762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9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DFB0-4353-4D7F-A427-67133078923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EE35F2-FA5F-4FDD-BF2A-36CAD65483C1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3755D83-BE95-43E5-942C-A1BE884BAB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304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CAF0-238D-47C3-BC2F-8955AE21139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41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5CD-5B80-45FE-8DAA-DE17DEDBD708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7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B083-A004-4A04-81A2-9E0E28DA245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32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D4C6-006B-4DEC-A1C6-8C23540F7392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9CD9-C6E3-42C6-9C8A-9CA333B067A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64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31A8-4C7F-484D-9A26-03BE217A0122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96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5115-88B4-49EE-A5E1-EA32A7BD031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08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D7DD-490A-4CFF-86C9-D0E6F735FDE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8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EC93-DB6E-48A2-BDEF-DEDE8EDA76B2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39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4140-A8BB-4ECD-A86B-469DBC8E6DD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A4BB8C8-0882-4E40-A037-F047EA106837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E742D57-5BF8-4EE4-8E6C-09197FE5D4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372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E5E7-0728-4F4C-9BD5-071E5575A9F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87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AC37-FE62-4687-846F-450D6BFC825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46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7236-3AA5-407E-A6DC-11A04CF556A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24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77C1-3B30-4965-9E76-E3DFE9AC081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7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407F-04A6-4BB7-AFFC-12828281E4C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5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65D0D8C-8609-4999-8E85-A21E4E1DE821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517638F-A161-4733-A93C-0FEF8F73CF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2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31ECFB-1D23-4112-846F-AC84A2140A8B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F2E74BA-1527-44F1-8119-D28C3D25B4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35AFA94-7694-4E97-86E8-94B229F0BF33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CC9660B-0F49-4421-B2E8-11D44359C9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6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9ECF895-54FD-4E62-9F89-AE85FC58674E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3317A78-3F81-43F0-849B-D723221FA5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5FDB07-272C-44E5-A289-C74DCB52ED71}" type="datetimeFigureOut">
              <a:rPr lang="pt-BR"/>
              <a:pPr>
                <a:defRPr/>
              </a:pPr>
              <a:t>15/02/2017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CDDA3A0B-C4FE-47DA-9775-62E5AD5CB1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15/02/2017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00825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A4A7B-F37E-47C4-A2C3-E8516D44A2D9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Imagem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00825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721B0-D6D0-45F8-AD2E-88D3DF8270C0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Imagem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5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acaoeliseualves.org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https://3.bp.blogspot.com/-Tvq8NJa_CJY/V4QGDqXeXSI/AAAAAAAB0hQ/Inbv2Gp00lg_q6HgjbPY3tiSOBcSsBoyQCLcB/s1600/site_noticias_2111470623.jpg"/>
          <p:cNvPicPr>
            <a:picLocks noGr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6288"/>
            <a:ext cx="8784976" cy="57017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87624" y="2780928"/>
            <a:ext cx="705678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kern="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Estudos de Avaliação dos Efeitos da Implantação de Empreendimentos Hidrelétricos na </a:t>
            </a:r>
            <a:r>
              <a:rPr lang="pt-BR" sz="3200" b="1" kern="0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pt-BR" sz="3200" b="1" kern="0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Paraguai</a:t>
            </a:r>
            <a:endParaRPr lang="pt-BR" sz="3200" b="1" dirty="0">
              <a:solidFill>
                <a:srgbClr val="FFC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79619" y="5733256"/>
            <a:ext cx="338437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endParaRPr lang="pt-BR" sz="1600" dirty="0" smtClean="0">
              <a:solidFill>
                <a:schemeClr val="bg1"/>
              </a:solidFill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Cuiabá, 16 de fevereiro de 2017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788024" y="764704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Prazos</a:t>
            </a:r>
            <a:endParaRPr lang="pt-BR" altLang="pt-BR" dirty="0" smtClean="0">
              <a:solidFill>
                <a:srgbClr val="FFFFF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614561" cy="5622308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26129"/>
              </p:ext>
            </p:extLst>
          </p:nvPr>
        </p:nvGraphicFramePr>
        <p:xfrm>
          <a:off x="4625721" y="1916832"/>
          <a:ext cx="3816424" cy="2880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927208054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31650797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  A 10/02/2017 - CUIABÁ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1ª Oficina de Trabalho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282" marR="62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961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2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788024" y="764704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1ª Oficina de </a:t>
            </a:r>
            <a:r>
              <a:rPr lang="pt-BR" altLang="pt-BR" dirty="0" smtClean="0">
                <a:solidFill>
                  <a:srgbClr val="FFFFFF"/>
                </a:solidFill>
              </a:rPr>
              <a:t>Trabalho</a:t>
            </a:r>
            <a:endParaRPr lang="pt-BR" altLang="pt-BR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0400" y="1844824"/>
            <a:ext cx="8609013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05 a </a:t>
            </a:r>
            <a:r>
              <a:rPr lang="pt-BR" altLang="pt-BR" sz="2000" b="0" kern="0" dirty="0">
                <a:latin typeface="Calibri"/>
              </a:rPr>
              <a:t>10/02/2017 - </a:t>
            </a:r>
            <a:r>
              <a:rPr lang="pt-BR" altLang="pt-BR" sz="2000" b="0" kern="0" dirty="0" smtClean="0">
                <a:latin typeface="Calibri"/>
              </a:rPr>
              <a:t>Cuiabá</a:t>
            </a:r>
            <a:endParaRPr lang="pt-BR" altLang="pt-BR" sz="2000" b="0" kern="0" dirty="0">
              <a:latin typeface="Calibri"/>
            </a:endParaRP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Reunião </a:t>
            </a:r>
            <a:r>
              <a:rPr lang="pt-BR" altLang="pt-BR" sz="2000" b="0" kern="0" dirty="0">
                <a:latin typeface="Calibri"/>
              </a:rPr>
              <a:t>interna preparatória das equipes temáticas: hidrologia, </a:t>
            </a:r>
            <a:r>
              <a:rPr lang="pt-BR" altLang="pt-BR" sz="2000" b="0" kern="0" dirty="0" err="1">
                <a:latin typeface="Calibri"/>
              </a:rPr>
              <a:t>ictiofauna</a:t>
            </a:r>
            <a:r>
              <a:rPr lang="pt-BR" altLang="pt-BR" sz="2000" b="0" kern="0" dirty="0">
                <a:latin typeface="Calibri"/>
              </a:rPr>
              <a:t>, qualidade de água e </a:t>
            </a:r>
            <a:r>
              <a:rPr lang="pt-BR" altLang="pt-BR" sz="2000" b="0" kern="0" dirty="0" err="1">
                <a:latin typeface="Calibri"/>
              </a:rPr>
              <a:t>socioeconomia</a:t>
            </a:r>
            <a:endParaRPr lang="pt-BR" altLang="pt-BR" sz="2000" b="0" kern="0" dirty="0">
              <a:latin typeface="Calibri"/>
            </a:endParaRP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Nivelamento sobre os objetivos, área </a:t>
            </a:r>
            <a:r>
              <a:rPr lang="pt-BR" altLang="pt-BR" sz="2000" b="0" kern="0" dirty="0">
                <a:latin typeface="Calibri"/>
              </a:rPr>
              <a:t>de estudo, escopo, produtos, o contrato e suas exigências, expectativas a serem </a:t>
            </a:r>
            <a:r>
              <a:rPr lang="pt-BR" altLang="pt-BR" sz="2000" b="0" kern="0" dirty="0" smtClean="0">
                <a:latin typeface="Calibri"/>
              </a:rPr>
              <a:t>atendidas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Apresentação </a:t>
            </a:r>
            <a:r>
              <a:rPr lang="pt-BR" altLang="pt-BR" sz="2000" b="0" kern="0" dirty="0">
                <a:latin typeface="Calibri"/>
              </a:rPr>
              <a:t>e discussão do </a:t>
            </a:r>
            <a:r>
              <a:rPr lang="pt-BR" altLang="pt-BR" sz="2000" b="0" kern="0" dirty="0" smtClean="0">
                <a:latin typeface="Calibri"/>
              </a:rPr>
              <a:t>escopo, métodos</a:t>
            </a:r>
            <a:r>
              <a:rPr lang="pt-BR" altLang="pt-BR" sz="2000" b="0" kern="0" dirty="0">
                <a:latin typeface="Calibri"/>
              </a:rPr>
              <a:t>, produtos, interfaces </a:t>
            </a:r>
            <a:r>
              <a:rPr lang="pt-BR" altLang="pt-BR" sz="2000" b="0" kern="0" dirty="0" smtClean="0">
                <a:latin typeface="Calibri"/>
              </a:rPr>
              <a:t>temáticas para cada área temática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Treinamento </a:t>
            </a:r>
            <a:r>
              <a:rPr lang="pt-BR" altLang="pt-BR" sz="2000" b="0" kern="0" dirty="0">
                <a:latin typeface="Calibri"/>
              </a:rPr>
              <a:t>metodologia de análise de multicritério e </a:t>
            </a:r>
            <a:r>
              <a:rPr lang="pt-BR" altLang="pt-BR" sz="2000" b="0" kern="0" dirty="0" smtClean="0">
                <a:latin typeface="Calibri"/>
              </a:rPr>
              <a:t>software Macbeth</a:t>
            </a:r>
            <a:endParaRPr lang="pt-BR" altLang="pt-BR" sz="2000" b="0" kern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2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221288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392738"/>
            <a:ext cx="183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CaixaDeTexto 5"/>
          <p:cNvSpPr txBox="1">
            <a:spLocks noChangeArrowheads="1"/>
          </p:cNvSpPr>
          <p:nvPr/>
        </p:nvSpPr>
        <p:spPr bwMode="auto">
          <a:xfrm>
            <a:off x="6056313" y="5970588"/>
            <a:ext cx="269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www.youtube.com/anagovbr</a:t>
            </a:r>
          </a:p>
        </p:txBody>
      </p:sp>
      <p:sp>
        <p:nvSpPr>
          <p:cNvPr id="402437" name="CaixaDeTexto 6"/>
          <p:cNvSpPr txBox="1">
            <a:spLocks noChangeArrowheads="1"/>
          </p:cNvSpPr>
          <p:nvPr/>
        </p:nvSpPr>
        <p:spPr bwMode="auto">
          <a:xfrm>
            <a:off x="395288" y="5970588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www.twitter.com/anagovbr</a:t>
            </a:r>
          </a:p>
        </p:txBody>
      </p:sp>
      <p:pic>
        <p:nvPicPr>
          <p:cNvPr id="402438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92738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9" name="CaixaDeTexto 8"/>
          <p:cNvSpPr txBox="1">
            <a:spLocks noChangeArrowheads="1"/>
          </p:cNvSpPr>
          <p:nvPr/>
        </p:nvSpPr>
        <p:spPr bwMode="auto">
          <a:xfrm>
            <a:off x="3160713" y="5970588"/>
            <a:ext cx="276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www.facebook.com/anagovbr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8625" y="1628775"/>
            <a:ext cx="8229600" cy="28082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 smtClean="0">
                <a:solidFill>
                  <a:srgbClr val="1F497D"/>
                </a:solidFill>
                <a:cs typeface="Calibri" pitchFamily="34" charset="0"/>
              </a:rPr>
              <a:t>Obrigada!</a:t>
            </a:r>
            <a:endParaRPr lang="pt-BR" sz="140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spcAft>
                <a:spcPct val="50000"/>
              </a:spcAft>
              <a:buSzPct val="130000"/>
              <a:defRPr/>
            </a:pPr>
            <a:r>
              <a:rPr lang="pt-BR" sz="8800" b="1" dirty="0">
                <a:solidFill>
                  <a:srgbClr val="1F497D"/>
                </a:solidFill>
                <a:cs typeface="Calibri" pitchFamily="34" charset="0"/>
              </a:rPr>
              <a:t>Superintendência de Planejamento de Recursos Hídricos</a:t>
            </a:r>
          </a:p>
          <a:p>
            <a:pPr>
              <a:spcAft>
                <a:spcPct val="50000"/>
              </a:spcAft>
              <a:buSzPct val="130000"/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spcAft>
                <a:spcPct val="50000"/>
              </a:spcAft>
              <a:buSzPct val="130000"/>
              <a:defRPr/>
            </a:pPr>
            <a:r>
              <a:rPr lang="pt-BR" sz="8800" b="1" dirty="0">
                <a:solidFill>
                  <a:srgbClr val="1F497D"/>
                </a:solidFill>
              </a:rPr>
              <a:t>spr@ana.gov.br  |  (+55) (61) 2109–5208</a:t>
            </a:r>
          </a:p>
          <a:p>
            <a:pPr>
              <a:defRPr/>
            </a:pPr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 smtClean="0">
                <a:solidFill>
                  <a:srgbClr val="1F497D"/>
                </a:solidFill>
                <a:cs typeface="Calibri" pitchFamily="34" charset="0"/>
              </a:rPr>
              <a:t>www.ana.gov.br</a:t>
            </a:r>
            <a:endParaRPr lang="pt-BR" sz="10000" b="1" dirty="0">
              <a:solidFill>
                <a:srgbClr val="1F497D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5237761" y="764704"/>
            <a:ext cx="3492500" cy="368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 smtClean="0">
                <a:solidFill>
                  <a:srgbClr val="FFFFFF"/>
                </a:solidFill>
              </a:rPr>
              <a:t>Prioridades do PRH Paraguai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5575" y="2204864"/>
            <a:ext cx="8609013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solidFill>
                  <a:srgbClr val="FF0000"/>
                </a:solidFill>
                <a:latin typeface="Calibri"/>
              </a:rPr>
              <a:t>A </a:t>
            </a:r>
            <a:r>
              <a:rPr lang="pt-BR" altLang="pt-BR" sz="2000" b="0" kern="0" dirty="0">
                <a:solidFill>
                  <a:srgbClr val="FF0000"/>
                </a:solidFill>
                <a:latin typeface="Calibri"/>
              </a:rPr>
              <a:t>questão hidrelétrica e seus impactos na </a:t>
            </a:r>
            <a:r>
              <a:rPr lang="pt-BR" altLang="pt-BR" sz="2000" b="0" kern="0" dirty="0" smtClean="0">
                <a:solidFill>
                  <a:srgbClr val="FF0000"/>
                </a:solidFill>
                <a:latin typeface="Calibri"/>
              </a:rPr>
              <a:t>bacia</a:t>
            </a: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;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Integração </a:t>
            </a:r>
            <a:r>
              <a:rPr lang="pt-BR" altLang="pt-BR" sz="2000" b="0" kern="0" dirty="0">
                <a:solidFill>
                  <a:srgbClr val="333333"/>
                </a:solidFill>
                <a:latin typeface="Calibri"/>
              </a:rPr>
              <a:t>técnica, institucional e legal da gestão de recursos hídricos na bacia (conselhos e órgãos gestores, principalmente</a:t>
            </a: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);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Uso </a:t>
            </a:r>
            <a:r>
              <a:rPr lang="pt-BR" altLang="pt-BR" sz="2000" b="0" kern="0" dirty="0">
                <a:solidFill>
                  <a:srgbClr val="333333"/>
                </a:solidFill>
                <a:latin typeface="Calibri"/>
              </a:rPr>
              <a:t>e ocupação do solo no planalto: cultivos anuais, cana, pastagens, seus impactos na </a:t>
            </a: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planície;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Saneamento </a:t>
            </a:r>
            <a:r>
              <a:rPr lang="pt-BR" altLang="pt-BR" sz="2000" b="0" kern="0" dirty="0">
                <a:solidFill>
                  <a:srgbClr val="333333"/>
                </a:solidFill>
                <a:latin typeface="Calibri"/>
              </a:rPr>
              <a:t>ambiental (principalmente esgotamento sanitário</a:t>
            </a: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);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Sustentabilidade </a:t>
            </a:r>
            <a:r>
              <a:rPr lang="pt-BR" altLang="pt-BR" sz="2000" b="0" kern="0" dirty="0">
                <a:solidFill>
                  <a:srgbClr val="333333"/>
                </a:solidFill>
                <a:latin typeface="Calibri"/>
              </a:rPr>
              <a:t>da pesca e do </a:t>
            </a: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turismo;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Navegação</a:t>
            </a:r>
            <a:r>
              <a:rPr lang="pt-BR" altLang="pt-BR" sz="2000" b="0" kern="0" dirty="0">
                <a:solidFill>
                  <a:srgbClr val="333333"/>
                </a:solidFill>
                <a:latin typeface="Calibri"/>
              </a:rPr>
              <a:t>; </a:t>
            </a: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e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solidFill>
                  <a:srgbClr val="333333"/>
                </a:solidFill>
                <a:latin typeface="Calibri"/>
              </a:rPr>
              <a:t>Mineração</a:t>
            </a:r>
            <a:endParaRPr lang="pt-BR" altLang="pt-BR" sz="2000" b="0" kern="0" dirty="0">
              <a:solidFill>
                <a:srgbClr val="333333"/>
              </a:solidFill>
              <a:latin typeface="Calibri"/>
            </a:endParaRP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5575" y="1628800"/>
            <a:ext cx="432809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altLang="pt-BR" sz="2400" b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Em relação aos temas</a:t>
            </a:r>
          </a:p>
        </p:txBody>
      </p:sp>
    </p:spTree>
    <p:extLst>
      <p:ext uri="{BB962C8B-B14F-4D97-AF65-F5344CB8AC3E}">
        <p14:creationId xmlns:p14="http://schemas.microsoft.com/office/powerpoint/2010/main" val="24678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3794" name="Espaço Reservado para Número de Slid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A8CB77-43E7-463A-A57F-CE6134A7DD13}" type="slidenum">
              <a:rPr lang="pt-BR" altLang="pt-BR" b="0" smtClean="0">
                <a:solidFill>
                  <a:srgbClr val="1F497D"/>
                </a:solidFill>
              </a:rPr>
              <a:pPr/>
              <a:t>3</a:t>
            </a:fld>
            <a:endParaRPr lang="pt-BR" altLang="pt-BR" b="0" smtClean="0">
              <a:solidFill>
                <a:srgbClr val="1F497D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90455" y="1033997"/>
            <a:ext cx="798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rgbClr val="1F497D"/>
                </a:solidFill>
              </a:rPr>
              <a:t>Legenda</a:t>
            </a:r>
            <a:endParaRPr lang="pt-BR" sz="1400" dirty="0">
              <a:solidFill>
                <a:srgbClr val="1F497D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t="53557" r="29536"/>
          <a:stretch/>
        </p:blipFill>
        <p:spPr>
          <a:xfrm>
            <a:off x="6273774" y="5950595"/>
            <a:ext cx="909622" cy="602561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56035" y="286234"/>
            <a:ext cx="9052469" cy="6304269"/>
            <a:chOff x="13950" y="260648"/>
            <a:chExt cx="9031406" cy="6520293"/>
          </a:xfrm>
        </p:grpSpPr>
        <p:grpSp>
          <p:nvGrpSpPr>
            <p:cNvPr id="14" name="Grupo 13"/>
            <p:cNvGrpSpPr/>
            <p:nvPr/>
          </p:nvGrpSpPr>
          <p:grpSpPr>
            <a:xfrm>
              <a:off x="13950" y="260648"/>
              <a:ext cx="9031406" cy="6520293"/>
              <a:chOff x="8239" y="908720"/>
              <a:chExt cx="9111258" cy="6043956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1" r="6036"/>
              <a:stretch/>
            </p:blipFill>
            <p:spPr>
              <a:xfrm>
                <a:off x="8239" y="908720"/>
                <a:ext cx="9111258" cy="6043956"/>
              </a:xfrm>
              <a:prstGeom prst="rect">
                <a:avLst/>
              </a:prstGeom>
            </p:spPr>
          </p:pic>
          <p:cxnSp>
            <p:nvCxnSpPr>
              <p:cNvPr id="9" name="Conector reto 8"/>
              <p:cNvCxnSpPr/>
              <p:nvPr/>
            </p:nvCxnSpPr>
            <p:spPr>
              <a:xfrm flipH="1">
                <a:off x="69156" y="1187885"/>
                <a:ext cx="3794391" cy="107863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6085755" y="2321587"/>
                <a:ext cx="2935300" cy="16391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5878287" y="2644316"/>
                <a:ext cx="1562696" cy="377286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 flipH="1">
                <a:off x="2597203" y="1727201"/>
                <a:ext cx="1529124" cy="44671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tângulo 15"/>
            <p:cNvSpPr/>
            <p:nvPr/>
          </p:nvSpPr>
          <p:spPr>
            <a:xfrm>
              <a:off x="7820847" y="447637"/>
              <a:ext cx="7987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1F497D"/>
                  </a:solidFill>
                </a:rPr>
                <a:t>Legenda</a:t>
              </a:r>
              <a:endParaRPr lang="pt-BR" sz="1400" dirty="0">
                <a:solidFill>
                  <a:srgbClr val="1F497D"/>
                </a:solidFill>
              </a:endParaRP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t="53557" r="29536"/>
            <a:stretch/>
          </p:blipFill>
          <p:spPr>
            <a:xfrm>
              <a:off x="5966634" y="5778767"/>
              <a:ext cx="909622" cy="602561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/>
          <a:srcRect t="3523" r="8166" b="-1"/>
          <a:stretch/>
        </p:blipFill>
        <p:spPr>
          <a:xfrm>
            <a:off x="2701753" y="5124238"/>
            <a:ext cx="1115906" cy="12411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684" y="822789"/>
            <a:ext cx="1621677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716016" y="764704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O Contrato FEA/ANA - 062/2016</a:t>
            </a:r>
            <a:endParaRPr lang="pt-BR" altLang="pt-BR" dirty="0" smtClean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1248" y="1484784"/>
            <a:ext cx="8609013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kern="0" dirty="0" smtClean="0">
                <a:latin typeface="Calibri"/>
              </a:rPr>
              <a:t>Início</a:t>
            </a:r>
            <a:r>
              <a:rPr lang="pt-BR" altLang="pt-BR" sz="2000" b="0" kern="0" dirty="0" smtClean="0">
                <a:latin typeface="Calibri"/>
              </a:rPr>
              <a:t>: 21/11/2016</a:t>
            </a:r>
            <a:endParaRPr lang="pt-BR" altLang="pt-BR" sz="2000" b="0" kern="0" dirty="0">
              <a:latin typeface="Calibri"/>
            </a:endParaRP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kern="0" dirty="0">
                <a:latin typeface="Calibri"/>
              </a:rPr>
              <a:t>Objeto</a:t>
            </a:r>
            <a:r>
              <a:rPr lang="pt-BR" altLang="pt-BR" sz="2000" b="0" kern="0" dirty="0">
                <a:latin typeface="Calibri"/>
              </a:rPr>
              <a:t>: Prestação de serviços especializados para elaboração dos Estudos de Avaliação dos Efeitos da Implantação de Empreendimentos Hidrelétricos na Região Hidrográfica do Rio Paraguai e para Suporte à Elaboração do Plano de Recursos Hídricos da RH-Paraguai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kern="0" dirty="0">
                <a:latin typeface="Calibri"/>
              </a:rPr>
              <a:t>Prazo de execução</a:t>
            </a:r>
            <a:r>
              <a:rPr lang="pt-BR" altLang="pt-BR" sz="2000" b="0" kern="0" dirty="0">
                <a:latin typeface="Calibri"/>
              </a:rPr>
              <a:t>: 42 meses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kern="0" dirty="0">
                <a:latin typeface="Calibri"/>
              </a:rPr>
              <a:t>Contrato por Preço Global</a:t>
            </a:r>
            <a:r>
              <a:rPr lang="pt-BR" altLang="pt-BR" sz="2000" b="0" kern="0" dirty="0">
                <a:latin typeface="Calibri"/>
              </a:rPr>
              <a:t>: Pagamentos das parcelas contra a apresentação de produtos conforme prazo definido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396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716016" y="764704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 smtClean="0">
                <a:solidFill>
                  <a:srgbClr val="FFFFFF"/>
                </a:solidFill>
              </a:rPr>
              <a:t>Fundação Eliseu Alves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1248" y="2132856"/>
            <a:ext cx="8609013" cy="24006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>
                <a:latin typeface="Calibri"/>
              </a:rPr>
              <a:t>Instituição sem fins </a:t>
            </a:r>
            <a:r>
              <a:rPr lang="pt-BR" altLang="pt-BR" sz="2000" b="0" kern="0" dirty="0" smtClean="0">
                <a:latin typeface="Calibri"/>
              </a:rPr>
              <a:t>lucrativos, vinculada à Embrapa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Criada </a:t>
            </a:r>
            <a:r>
              <a:rPr lang="pt-BR" altLang="pt-BR" sz="2000" b="0" kern="0" dirty="0">
                <a:latin typeface="Calibri"/>
              </a:rPr>
              <a:t>em 2007 com o objetivo de dar apoio a projetos de pesquisa, ensino, extensão e de desenvolvimento institucional, científico e </a:t>
            </a:r>
            <a:r>
              <a:rPr lang="pt-BR" altLang="pt-BR" sz="2000" b="0" kern="0" dirty="0" smtClean="0">
                <a:latin typeface="Calibri"/>
              </a:rPr>
              <a:t>tecnológico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>
                <a:latin typeface="Calibri"/>
              </a:rPr>
              <a:t>Possui atualmente em sua carteira um total de  67 projetos vigentes, distribuídos entre as Unidades da Embrapa e projetos privados.</a:t>
            </a: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>
                <a:latin typeface="Calibri"/>
              </a:rPr>
              <a:t>Alguns </a:t>
            </a:r>
            <a:r>
              <a:rPr lang="pt-BR" altLang="pt-BR" sz="2000" b="0" kern="0" dirty="0" smtClean="0">
                <a:latin typeface="Calibri"/>
              </a:rPr>
              <a:t>parceiros: BNDES, FINEP, PNUD, INPA, entre outros</a:t>
            </a:r>
            <a:endParaRPr lang="pt-BR" altLang="pt-BR" sz="2000" b="0" kern="0" dirty="0">
              <a:latin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023567"/>
            <a:ext cx="2988400" cy="63658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508104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latin typeface="Tw Cen MT" panose="020B0602020104020603" pitchFamily="34" charset="0"/>
                <a:hlinkClick r:id="rId3"/>
              </a:rPr>
              <a:t>www.fundacaoeliseualves.org.br</a:t>
            </a:r>
            <a:endParaRPr lang="pt-B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716016" y="764704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Objetivos dos Estudos</a:t>
            </a:r>
            <a:endParaRPr lang="pt-BR" altLang="pt-BR" dirty="0" smtClean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1248" y="1484784"/>
            <a:ext cx="8609013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>
                <a:latin typeface="Calibri"/>
              </a:rPr>
              <a:t>Avaliar os </a:t>
            </a:r>
            <a:r>
              <a:rPr lang="pt-BR" altLang="pt-BR" sz="2000" b="0" kern="0" dirty="0" smtClean="0">
                <a:latin typeface="Calibri"/>
              </a:rPr>
              <a:t>efeitos </a:t>
            </a:r>
            <a:r>
              <a:rPr lang="pt-BR" altLang="pt-BR" sz="2000" b="0" kern="0" dirty="0">
                <a:latin typeface="Calibri"/>
              </a:rPr>
              <a:t>da </a:t>
            </a:r>
            <a:r>
              <a:rPr lang="pt-BR" altLang="pt-BR" sz="2000" b="0" kern="0" dirty="0" smtClean="0">
                <a:latin typeface="Calibri"/>
              </a:rPr>
              <a:t>implantação </a:t>
            </a:r>
            <a:r>
              <a:rPr lang="pt-BR" altLang="pt-BR" sz="2000" b="0" kern="0" dirty="0">
                <a:latin typeface="Calibri"/>
              </a:rPr>
              <a:t>de </a:t>
            </a:r>
            <a:r>
              <a:rPr lang="pt-BR" altLang="pt-BR" sz="2000" b="0" kern="0" dirty="0" smtClean="0">
                <a:latin typeface="Calibri"/>
              </a:rPr>
              <a:t>empreendimentos hidrelétricos </a:t>
            </a:r>
            <a:r>
              <a:rPr lang="pt-BR" altLang="pt-BR" sz="2000" b="0" kern="0" dirty="0">
                <a:latin typeface="Calibri"/>
              </a:rPr>
              <a:t>na </a:t>
            </a:r>
            <a:r>
              <a:rPr lang="pt-BR" altLang="pt-BR" sz="2000" b="0" kern="0" dirty="0" smtClean="0">
                <a:latin typeface="Calibri"/>
              </a:rPr>
              <a:t>RH-Paraguai</a:t>
            </a:r>
            <a:endParaRPr lang="pt-BR" altLang="pt-BR" sz="2000" b="0" kern="0" dirty="0">
              <a:latin typeface="Calibri"/>
            </a:endParaRP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Gerar </a:t>
            </a:r>
            <a:r>
              <a:rPr lang="pt-BR" altLang="pt-BR" sz="2000" b="0" kern="0" dirty="0">
                <a:latin typeface="Calibri"/>
              </a:rPr>
              <a:t>conhecimentos técnicos-científicos e alimentar um modelo de tomada de decisão para a outorga de recursos hídricos para geração </a:t>
            </a:r>
            <a:r>
              <a:rPr lang="pt-BR" altLang="pt-BR" sz="2000" b="0" kern="0" dirty="0" smtClean="0">
                <a:latin typeface="Calibri"/>
              </a:rPr>
              <a:t>hidrelétrica (ANA e órgãos gestores)</a:t>
            </a:r>
            <a:endParaRPr lang="pt-BR" altLang="pt-BR" sz="2000" b="0" kern="0" dirty="0">
              <a:latin typeface="Calibri"/>
            </a:endParaRPr>
          </a:p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Fornecer subsídios a </a:t>
            </a:r>
            <a:r>
              <a:rPr lang="pt-BR" altLang="pt-BR" sz="2000" b="0" kern="0" dirty="0">
                <a:latin typeface="Calibri"/>
              </a:rPr>
              <a:t>análise dos impactos ambientais da instalação de empreendimentos hidrelétricos na RH-Paraguai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4716015" y="4581128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 smtClean="0">
                <a:solidFill>
                  <a:srgbClr val="FFFFFF"/>
                </a:solidFill>
              </a:rPr>
              <a:t>Área do estudo</a:t>
            </a:r>
            <a:endParaRPr lang="pt-BR" altLang="pt-BR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0007" y="5102602"/>
            <a:ext cx="8609013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indent="-28575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>
                <a:latin typeface="Calibri"/>
              </a:rPr>
              <a:t>Região Hidrográfica do Paraguai, com especial atenção na região de planalto onde se concentram os empreendimentos hidrelétricos, mas com efeitos diretos na </a:t>
            </a:r>
            <a:r>
              <a:rPr lang="pt-BR" altLang="pt-BR" sz="2000" b="0" kern="0" dirty="0" smtClean="0">
                <a:latin typeface="Calibri"/>
              </a:rPr>
              <a:t>planície:</a:t>
            </a:r>
          </a:p>
          <a:p>
            <a:pPr marL="627063" lvl="1" indent="-355600" algn="just" eaLnBrk="1" fontAlgn="base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0" kern="0" dirty="0" smtClean="0">
                <a:latin typeface="Calibri"/>
              </a:rPr>
              <a:t>162 empreendimentos (114 em processo de análise; 44 em operação)</a:t>
            </a:r>
            <a:endParaRPr lang="pt-BR" altLang="pt-BR" sz="2000" b="0" kern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aixaDeTexto 8"/>
          <p:cNvSpPr txBox="1">
            <a:spLocks noChangeArrowheads="1"/>
          </p:cNvSpPr>
          <p:nvPr/>
        </p:nvSpPr>
        <p:spPr bwMode="auto">
          <a:xfrm>
            <a:off x="5072571" y="720627"/>
            <a:ext cx="3875657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Estudos temáticos</a:t>
            </a:r>
            <a:endParaRPr lang="pt-BR" altLang="pt-BR" sz="2000" i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CaixaDeTexto 8"/>
          <p:cNvSpPr txBox="1">
            <a:spLocks noChangeArrowheads="1"/>
          </p:cNvSpPr>
          <p:nvPr/>
        </p:nvSpPr>
        <p:spPr bwMode="auto">
          <a:xfrm>
            <a:off x="-14288" y="2306489"/>
            <a:ext cx="20669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Avaliação dos Efeitos da Implantação de Empreendimentos Hidrelétricos na RH-Paraguai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17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dados secundários e primários – campanhas em períodos de seca e cheia)</a:t>
            </a:r>
            <a:endParaRPr lang="pt-BR" altLang="pt-BR" sz="17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Seta para a direita 1"/>
          <p:cNvSpPr>
            <a:spLocks noChangeArrowheads="1"/>
          </p:cNvSpPr>
          <p:nvPr/>
        </p:nvSpPr>
        <p:spPr bwMode="auto">
          <a:xfrm>
            <a:off x="2148234" y="2969021"/>
            <a:ext cx="493366" cy="91406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41600" y="1105049"/>
            <a:ext cx="2944813" cy="1479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Hidrológicos</a:t>
            </a:r>
          </a:p>
          <a:p>
            <a:pPr marL="285750" lvl="1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17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Modelagem hidrológica e hidrodinâmica da bacia</a:t>
            </a:r>
            <a:endParaRPr lang="pt-BR" sz="1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17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Interferência nos pulsos de inundação</a:t>
            </a:r>
          </a:p>
        </p:txBody>
      </p:sp>
      <p:sp>
        <p:nvSpPr>
          <p:cNvPr id="29703" name="Retângulo 7"/>
          <p:cNvSpPr>
            <a:spLocks noChangeArrowheads="1"/>
          </p:cNvSpPr>
          <p:nvPr/>
        </p:nvSpPr>
        <p:spPr bwMode="auto">
          <a:xfrm>
            <a:off x="2641600" y="2632224"/>
            <a:ext cx="41386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da água e </a:t>
            </a:r>
            <a:r>
              <a:rPr lang="pt-BR" altLang="pt-BR" sz="17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hidrossedimentologia</a:t>
            </a:r>
            <a:endParaRPr lang="pt-BR" altLang="pt-BR" sz="17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sz="1700" b="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Modelagem da qualidade da água para cada trecho de rio para se obter a estimativa do nível trófico e da carga máxima admissível</a:t>
            </a:r>
          </a:p>
          <a:p>
            <a:pPr lvl="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sz="1700" b="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Estimativa de transporte e retenção de sedimentos finos e nutrientes</a:t>
            </a:r>
          </a:p>
        </p:txBody>
      </p:sp>
      <p:sp>
        <p:nvSpPr>
          <p:cNvPr id="29704" name="Retângulo 8"/>
          <p:cNvSpPr>
            <a:spLocks noChangeArrowheads="1"/>
          </p:cNvSpPr>
          <p:nvPr/>
        </p:nvSpPr>
        <p:spPr bwMode="auto">
          <a:xfrm>
            <a:off x="2641600" y="4694386"/>
            <a:ext cx="3986213" cy="22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Ictiofauna</a:t>
            </a: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sz="1700" b="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sobre rotas migratórias e populações de peixes e impactos na pesca artesanal e esportiva (turismo)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9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Socioeconomia</a:t>
            </a: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energia</a:t>
            </a:r>
            <a:endParaRPr lang="pt-BR" altLang="pt-BR" sz="1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sz="1700" b="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social e econômica sobre as cadeias de turismo, pesca e energia</a:t>
            </a:r>
          </a:p>
        </p:txBody>
      </p:sp>
      <p:sp>
        <p:nvSpPr>
          <p:cNvPr id="29705" name="Seta para a direita 1"/>
          <p:cNvSpPr>
            <a:spLocks noChangeArrowheads="1"/>
          </p:cNvSpPr>
          <p:nvPr/>
        </p:nvSpPr>
        <p:spPr bwMode="auto">
          <a:xfrm>
            <a:off x="6636544" y="3018990"/>
            <a:ext cx="491777" cy="864096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29706" name="Retângulo 11"/>
          <p:cNvSpPr>
            <a:spLocks noChangeArrowheads="1"/>
          </p:cNvSpPr>
          <p:nvPr/>
        </p:nvSpPr>
        <p:spPr bwMode="auto">
          <a:xfrm>
            <a:off x="7215188" y="2182961"/>
            <a:ext cx="19034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integrada </a:t>
            </a:r>
            <a:r>
              <a:rPr lang="pt-BR" altLang="pt-BR" sz="1700" b="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aspectos locacionais por trecho de rio ou </a:t>
            </a:r>
            <a:r>
              <a:rPr lang="pt-BR" altLang="pt-BR" sz="1700" b="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sub-bacia</a:t>
            </a:r>
            <a:r>
              <a:rPr lang="pt-BR" altLang="pt-BR" sz="1700" b="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identificação dos impactos sinérgicos e cumulativos</a:t>
            </a:r>
          </a:p>
        </p:txBody>
      </p:sp>
      <p:sp>
        <p:nvSpPr>
          <p:cNvPr id="10" name="Seta para a direita 1"/>
          <p:cNvSpPr>
            <a:spLocks noChangeArrowheads="1"/>
          </p:cNvSpPr>
          <p:nvPr/>
        </p:nvSpPr>
        <p:spPr bwMode="auto">
          <a:xfrm rot="5400000">
            <a:off x="7695195" y="4538377"/>
            <a:ext cx="395287" cy="73702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" name="Retângulo 11"/>
          <p:cNvSpPr>
            <a:spLocks noChangeArrowheads="1"/>
          </p:cNvSpPr>
          <p:nvPr/>
        </p:nvSpPr>
        <p:spPr bwMode="auto">
          <a:xfrm>
            <a:off x="7128321" y="5104532"/>
            <a:ext cx="1903412" cy="9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7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Suporte à tomada de decisão pelos órgãos gestores</a:t>
            </a:r>
            <a:endParaRPr lang="pt-BR" altLang="pt-BR" sz="1700" b="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788024" y="764704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Etapas de Execução</a:t>
            </a:r>
            <a:endParaRPr lang="pt-BR" altLang="pt-BR" dirty="0" smtClean="0">
              <a:solidFill>
                <a:srgbClr val="FFFFFF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40" y="1916832"/>
            <a:ext cx="9164840" cy="40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788024" y="764704"/>
            <a:ext cx="4014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Organograma Funcional do Projeto</a:t>
            </a:r>
            <a:endParaRPr lang="pt-BR" altLang="pt-BR" dirty="0" smtClean="0">
              <a:solidFill>
                <a:srgbClr val="FFFFF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964488" cy="45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21580</TotalTime>
  <Words>582</Words>
  <Application>Microsoft Office PowerPoint</Application>
  <PresentationFormat>Apresentação na tela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Wingdings</vt:lpstr>
      <vt:lpstr>4_Tema do Office</vt:lpstr>
      <vt:lpstr>Tema do Office</vt:lpstr>
      <vt:lpstr>2_Design padrão</vt:lpstr>
      <vt:lpstr>3_Design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Motta</dc:creator>
  <cp:lastModifiedBy>Luciana Aparecida Zago de Andrade</cp:lastModifiedBy>
  <cp:revision>565</cp:revision>
  <cp:lastPrinted>2014-12-29T19:47:26Z</cp:lastPrinted>
  <dcterms:created xsi:type="dcterms:W3CDTF">2013-02-28T18:54:38Z</dcterms:created>
  <dcterms:modified xsi:type="dcterms:W3CDTF">2017-02-15T19:45:37Z</dcterms:modified>
</cp:coreProperties>
</file>