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7">
  <p:sldMasterIdLst>
    <p:sldMasterId id="2147483648" r:id="rId4"/>
  </p:sldMasterIdLst>
  <p:notesMasterIdLst>
    <p:notesMasterId r:id="rId57"/>
  </p:notesMasterIdLst>
  <p:handoutMasterIdLst>
    <p:handoutMasterId r:id="rId58"/>
  </p:handoutMasterIdLst>
  <p:sldIdLst>
    <p:sldId id="256" r:id="rId5"/>
    <p:sldId id="257" r:id="rId6"/>
    <p:sldId id="266" r:id="rId7"/>
    <p:sldId id="262" r:id="rId8"/>
    <p:sldId id="320" r:id="rId9"/>
    <p:sldId id="263" r:id="rId10"/>
    <p:sldId id="264" r:id="rId11"/>
    <p:sldId id="321" r:id="rId12"/>
    <p:sldId id="322" r:id="rId13"/>
    <p:sldId id="268" r:id="rId14"/>
    <p:sldId id="272" r:id="rId15"/>
    <p:sldId id="270" r:id="rId16"/>
    <p:sldId id="271" r:id="rId17"/>
    <p:sldId id="273" r:id="rId18"/>
    <p:sldId id="274" r:id="rId19"/>
    <p:sldId id="275" r:id="rId20"/>
    <p:sldId id="276" r:id="rId21"/>
    <p:sldId id="277" r:id="rId22"/>
    <p:sldId id="278" r:id="rId23"/>
    <p:sldId id="280" r:id="rId24"/>
    <p:sldId id="295" r:id="rId25"/>
    <p:sldId id="296" r:id="rId26"/>
    <p:sldId id="297" r:id="rId27"/>
    <p:sldId id="298" r:id="rId28"/>
    <p:sldId id="299"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292" r:id="rId49"/>
    <p:sldId id="323" r:id="rId50"/>
    <p:sldId id="325" r:id="rId51"/>
    <p:sldId id="327" r:id="rId52"/>
    <p:sldId id="328" r:id="rId53"/>
    <p:sldId id="326" r:id="rId54"/>
    <p:sldId id="329" r:id="rId55"/>
    <p:sldId id="259" r:id="rId5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5" autoAdjust="0"/>
    <p:restoredTop sz="80651" autoAdjust="0"/>
  </p:normalViewPr>
  <p:slideViewPr>
    <p:cSldViewPr>
      <p:cViewPr varScale="1">
        <p:scale>
          <a:sx n="61" d="100"/>
          <a:sy n="61" d="100"/>
        </p:scale>
        <p:origin x="1794" y="7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009B63-EBE2-41E2-BF93-7DC78DBE36BB}" type="datetimeFigureOut">
              <a:rPr lang="pt-BR" smtClean="0"/>
              <a:t>25/04/2018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5CE316-E1C4-4F5F-B361-9BD37800122C}" type="slidenum">
              <a:rPr lang="pt-BR" smtClean="0"/>
              <a:t>‹nº›</a:t>
            </a:fld>
            <a:endParaRPr lang="pt-BR"/>
          </a:p>
        </p:txBody>
      </p:sp>
    </p:spTree>
    <p:extLst>
      <p:ext uri="{BB962C8B-B14F-4D97-AF65-F5344CB8AC3E}">
        <p14:creationId xmlns:p14="http://schemas.microsoft.com/office/powerpoint/2010/main" val="788320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EBE5A-A24F-46D8-87D8-911D420ECF0C}" type="datetimeFigureOut">
              <a:rPr lang="pt-BR" smtClean="0"/>
              <a:t>25/04/2018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52761-F231-4A16-B353-E259A71DE438}" type="slidenum">
              <a:rPr lang="pt-BR" smtClean="0"/>
              <a:t>‹nº›</a:t>
            </a:fld>
            <a:endParaRPr lang="pt-BR"/>
          </a:p>
        </p:txBody>
      </p:sp>
    </p:spTree>
    <p:extLst>
      <p:ext uri="{BB962C8B-B14F-4D97-AF65-F5344CB8AC3E}">
        <p14:creationId xmlns:p14="http://schemas.microsoft.com/office/powerpoint/2010/main" val="159109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1</a:t>
            </a:fld>
            <a:endParaRPr lang="pt-BR"/>
          </a:p>
        </p:txBody>
      </p:sp>
    </p:spTree>
    <p:extLst>
      <p:ext uri="{BB962C8B-B14F-4D97-AF65-F5344CB8AC3E}">
        <p14:creationId xmlns:p14="http://schemas.microsoft.com/office/powerpoint/2010/main" val="32255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resultados mais críticos de coliformes estão situados em áreas urbanas, como observado em Cuiabá, Santo Antônio do Leverger, Várzea Grande, Alto Paraguai, Rosário Oeste, Jangada, Rondonópolis, Cáceres, Pedra Preta, Jaciara e Campo Verde, em Mato Grosso; e Rio Verde de Mato Grosso, Coxim, São Gabriel do Oeste, Bonito, Miranda, Anastácio, Aquidauana, Rochedo e Jardim, no Mato Grosso do Sul (Figura 15Figura 14).</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22</a:t>
            </a:fld>
            <a:endParaRPr lang="pt-BR"/>
          </a:p>
        </p:txBody>
      </p:sp>
    </p:spTree>
    <p:extLst>
      <p:ext uri="{BB962C8B-B14F-4D97-AF65-F5344CB8AC3E}">
        <p14:creationId xmlns:p14="http://schemas.microsoft.com/office/powerpoint/2010/main" val="344705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As coletas evidenciaram uma elevação das concentrações no período chuvoso, o que leva a pressupor a importância dos aportes de fontes difusas para a contaminação das águas monitoradas. </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23</a:t>
            </a:fld>
            <a:endParaRPr lang="pt-BR"/>
          </a:p>
        </p:txBody>
      </p:sp>
    </p:spTree>
    <p:extLst>
      <p:ext uri="{BB962C8B-B14F-4D97-AF65-F5344CB8AC3E}">
        <p14:creationId xmlns:p14="http://schemas.microsoft.com/office/powerpoint/2010/main" val="311020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sz="1200" kern="1200" dirty="0">
                <a:solidFill>
                  <a:schemeClr val="tx1"/>
                </a:solidFill>
                <a:effectLst/>
                <a:latin typeface="+mn-lt"/>
                <a:ea typeface="+mn-ea"/>
                <a:cs typeface="+mn-cs"/>
              </a:rPr>
              <a:t>Tendências de degradação da qualidade da água em termos de coliformes ocorrem em Cuiabá/MT, a jusante de Barra do Bugre/MT e em Sonora/MS.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Tendências de melhoria em relação aos coliformes foram observadas em Jardim/MS e Aquidauana/MS, no rio Aquidauana e em seu tributário, o córrego Agogô. </a:t>
            </a:r>
          </a:p>
          <a:p>
            <a:r>
              <a:rPr lang="pt-BR" sz="1200" kern="1200" dirty="0">
                <a:solidFill>
                  <a:schemeClr val="tx1"/>
                </a:solidFill>
                <a:effectLst/>
                <a:latin typeface="+mn-lt"/>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24</a:t>
            </a:fld>
            <a:endParaRPr lang="pt-BR"/>
          </a:p>
        </p:txBody>
      </p:sp>
    </p:spTree>
    <p:extLst>
      <p:ext uri="{BB962C8B-B14F-4D97-AF65-F5344CB8AC3E}">
        <p14:creationId xmlns:p14="http://schemas.microsoft.com/office/powerpoint/2010/main" val="2609095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sz="1200" kern="1200" dirty="0">
                <a:solidFill>
                  <a:schemeClr val="tx1"/>
                </a:solidFill>
                <a:effectLst/>
                <a:latin typeface="+mn-lt"/>
                <a:ea typeface="+mn-ea"/>
                <a:cs typeface="+mn-cs"/>
              </a:rPr>
              <a:t>Tendências de degradação da qualidade da água em termos de coliformes ocorrem em Cuiabá/MT, a jusante de Barra do Bugre/MT e em Sonora/MS.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Tendências de melhoria em relação aos coliformes foram observadas em Jardim/MS e Aquidauana/MS, no rio Aquidauana e em seu tributário, o córrego Agogô. </a:t>
            </a:r>
          </a:p>
          <a:p>
            <a:r>
              <a:rPr lang="pt-BR" sz="1200" kern="1200" dirty="0">
                <a:solidFill>
                  <a:schemeClr val="tx1"/>
                </a:solidFill>
                <a:effectLst/>
                <a:latin typeface="+mn-lt"/>
                <a:ea typeface="+mn-ea"/>
                <a:cs typeface="+mn-cs"/>
              </a:rPr>
              <a:t> </a:t>
            </a:r>
            <a:endParaRPr lang="pt-BR" dirty="0"/>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25</a:t>
            </a:fld>
            <a:endParaRPr lang="pt-BR"/>
          </a:p>
        </p:txBody>
      </p:sp>
    </p:spTree>
    <p:extLst>
      <p:ext uri="{BB962C8B-B14F-4D97-AF65-F5344CB8AC3E}">
        <p14:creationId xmlns:p14="http://schemas.microsoft.com/office/powerpoint/2010/main" val="427530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Observa-se na UPG Miranda, a ocorrência de concentrações de fósforo total compatíveis com classe 4 (acima de 0,15 mg/L) a partir das cabeceiras. Fenômeno parecido provavelmente seria observado ao longo de outros tributários importantes como o rio Taquari, por exemplo, se houvesse monitoramento deste parâmetro em toda a extensão dos rios. Isto sugere que o aporte de fósforo nestes pontos de monitoramento tem origem predominantemente difusa, estando associado com o regime das chuvas e o uso do solo nas porções superiores dos principais afluentes do rio Paraguai.</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27</a:t>
            </a:fld>
            <a:endParaRPr lang="pt-BR"/>
          </a:p>
        </p:txBody>
      </p:sp>
    </p:spTree>
    <p:extLst>
      <p:ext uri="{BB962C8B-B14F-4D97-AF65-F5344CB8AC3E}">
        <p14:creationId xmlns:p14="http://schemas.microsoft.com/office/powerpoint/2010/main" val="318395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Os pontos de monitoramento que apresentaram maiores concentrações de fósforo no período das chuvas distribuem-se principalmente nas porções superiores das </a:t>
            </a:r>
            <a:r>
              <a:rPr lang="pt-BR" sz="1200" kern="1200" dirty="0" err="1">
                <a:solidFill>
                  <a:schemeClr val="tx1"/>
                </a:solidFill>
                <a:effectLst/>
                <a:latin typeface="+mn-lt"/>
                <a:ea typeface="+mn-ea"/>
                <a:cs typeface="+mn-cs"/>
              </a:rPr>
              <a:t>UPGs</a:t>
            </a:r>
            <a:r>
              <a:rPr lang="pt-BR" sz="1200" kern="1200" dirty="0">
                <a:solidFill>
                  <a:schemeClr val="tx1"/>
                </a:solidFill>
                <a:effectLst/>
                <a:latin typeface="+mn-lt"/>
                <a:ea typeface="+mn-ea"/>
                <a:cs typeface="+mn-cs"/>
              </a:rPr>
              <a:t> Alto Rio Cuiabá, São Lourenço, Taquari e Miranda, justamente onde os níveis de precipitação média anual são mais elevados e onde se concentram as atividades agropecuárias na RH Paraguai.  </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28</a:t>
            </a:fld>
            <a:endParaRPr lang="pt-BR"/>
          </a:p>
        </p:txBody>
      </p:sp>
    </p:spTree>
    <p:extLst>
      <p:ext uri="{BB962C8B-B14F-4D97-AF65-F5344CB8AC3E}">
        <p14:creationId xmlns:p14="http://schemas.microsoft.com/office/powerpoint/2010/main" val="6804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Na Figura 22 verifica-se turbidez mais elevada nos pontos de monitoramento do planalto, com médias em diferentes faixas a depender da estação seca ou chuvosa. As causas da alta turbidez verificada nestes pontos não parecem estar em ambientes urbanos, visto que os valores de Cuiabá são menores do que os da maioria do planalto. A turbidez é geralmente mais alta no campo e ao leste da RH Paraguai, onde predomina o uso do solo voltado à pecuária e a agricultura. O indicador sugere impactos oriundos da agropecuária nesta região.</a:t>
            </a:r>
          </a:p>
          <a:p>
            <a:r>
              <a:rPr lang="pt-BR" sz="1200" kern="1200" dirty="0">
                <a:solidFill>
                  <a:schemeClr val="tx1"/>
                </a:solidFill>
                <a:effectLst/>
                <a:latin typeface="+mn-lt"/>
                <a:ea typeface="+mn-ea"/>
                <a:cs typeface="+mn-cs"/>
              </a:rPr>
              <a:t>No rio Paraguai, que recebe as cargas carreadas por seus tributários, a turbidez aumenta de montante a jusante. </a:t>
            </a:r>
          </a:p>
          <a:p>
            <a:r>
              <a:rPr lang="pt-BR" sz="1200" kern="1200" dirty="0">
                <a:solidFill>
                  <a:schemeClr val="tx1"/>
                </a:solidFill>
                <a:effectLst/>
                <a:latin typeface="+mn-lt"/>
                <a:ea typeface="+mn-ea"/>
                <a:cs typeface="+mn-cs"/>
              </a:rPr>
              <a:t>Em Bonito/MS, conhecida internacionalmente como polo turístico do Pantanal e pelas águas cristalinas de seus balneários, os pontos monitorados apresentaram baixa turbidez. Exemplo de água com baixa turbidez encontra-se também no ponto a jusante da represa da UHE Manso, cujo reservatório deve estar atuando na retenção de sedimentos. </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31</a:t>
            </a:fld>
            <a:endParaRPr lang="pt-BR"/>
          </a:p>
        </p:txBody>
      </p:sp>
    </p:spTree>
    <p:extLst>
      <p:ext uri="{BB962C8B-B14F-4D97-AF65-F5344CB8AC3E}">
        <p14:creationId xmlns:p14="http://schemas.microsoft.com/office/powerpoint/2010/main" val="427859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aumento da concentração de sólidos está fortemente associado ao aumento do escoamento superficial. Por outro lado, em águas paradas, os sólidos tendem a decantar. Ambientes </a:t>
            </a:r>
            <a:r>
              <a:rPr lang="pt-BR" sz="1200" kern="1200" dirty="0" err="1">
                <a:solidFill>
                  <a:schemeClr val="tx1"/>
                </a:solidFill>
                <a:effectLst/>
                <a:latin typeface="+mn-lt"/>
                <a:ea typeface="+mn-ea"/>
                <a:cs typeface="+mn-cs"/>
              </a:rPr>
              <a:t>lênticos</a:t>
            </a:r>
            <a:r>
              <a:rPr lang="pt-BR" sz="1200" kern="1200" dirty="0">
                <a:solidFill>
                  <a:schemeClr val="tx1"/>
                </a:solidFill>
                <a:effectLst/>
                <a:latin typeface="+mn-lt"/>
                <a:ea typeface="+mn-ea"/>
                <a:cs typeface="+mn-cs"/>
              </a:rPr>
              <a:t>, como reservatórios ou áreas inundadas, normalmente retêm os sólidos. Portanto, as concentrações de sólidos indicam o potencial de assoreamento.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aumento da concentração de sólidos pode apontar intervenções realizadas na bacia e no próprio curso dos rios. Atividades como obras de engenharia e mineração geralmente refletem no aumento dos sólidos nos corpos hídricos.</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36</a:t>
            </a:fld>
            <a:endParaRPr lang="pt-BR"/>
          </a:p>
        </p:txBody>
      </p:sp>
    </p:spTree>
    <p:extLst>
      <p:ext uri="{BB962C8B-B14F-4D97-AF65-F5344CB8AC3E}">
        <p14:creationId xmlns:p14="http://schemas.microsoft.com/office/powerpoint/2010/main" val="2014172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Das tendências detectadas, a maior parte mostrou redução das concentrações de sólidos. Na UPG Miranda, cinco pontos mostraram tendências de melhoria da qualidade da água em termos de sólidos totais. Na UPG Taquari, apenas um ponto em Coxim/MS apresentou redução das concentrações de sólidos. </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39</a:t>
            </a:fld>
            <a:endParaRPr lang="pt-BR"/>
          </a:p>
        </p:txBody>
      </p:sp>
    </p:spTree>
    <p:extLst>
      <p:ext uri="{BB962C8B-B14F-4D97-AF65-F5344CB8AC3E}">
        <p14:creationId xmlns:p14="http://schemas.microsoft.com/office/powerpoint/2010/main" val="1117197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Das tendências detectadas, a maior parte mostrou redução das concentrações de sólidos. Na UPG Miranda, cinco pontos mostraram tendências de melhoria da qualidade da água em termos de sólidos totais. Na UPG Taquari, apenas um ponto em Coxim/MS apresentou redução das concentrações de sólidos. </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40</a:t>
            </a:fld>
            <a:endParaRPr lang="pt-BR"/>
          </a:p>
        </p:txBody>
      </p:sp>
    </p:spTree>
    <p:extLst>
      <p:ext uri="{BB962C8B-B14F-4D97-AF65-F5344CB8AC3E}">
        <p14:creationId xmlns:p14="http://schemas.microsoft.com/office/powerpoint/2010/main" val="427018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3</a:t>
            </a:fld>
            <a:endParaRPr lang="pt-BR"/>
          </a:p>
        </p:txBody>
      </p:sp>
    </p:spTree>
    <p:extLst>
      <p:ext uri="{BB962C8B-B14F-4D97-AF65-F5344CB8AC3E}">
        <p14:creationId xmlns:p14="http://schemas.microsoft.com/office/powerpoint/2010/main" val="328007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 Isto ocorre porque o resultado de um determinado parâmetro mais crítico pode ser contrabalanceado pelos resultados dos outros parâmetros considerados no cálculo do IQA. Se por um lado, o IQA apresenta vantagens em relação à interpretação da qualidade da água pelo público leigo, a perda de informações resultante do cálculo do índice consiste em uma desvantagem de sua utilização.</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41</a:t>
            </a:fld>
            <a:endParaRPr lang="pt-BR"/>
          </a:p>
        </p:txBody>
      </p:sp>
    </p:spTree>
    <p:extLst>
      <p:ext uri="{BB962C8B-B14F-4D97-AF65-F5344CB8AC3E}">
        <p14:creationId xmlns:p14="http://schemas.microsoft.com/office/powerpoint/2010/main" val="77844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Os resultados de IQA significativamente menores relacionado com a estação chuvosa, reforçam, mais uma vez, o potencial impacto de cargas de origem difusa e do papel das chuvas no carreamento dos poluentes para os corpos hídricos da região.</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42</a:t>
            </a:fld>
            <a:endParaRPr lang="pt-BR"/>
          </a:p>
        </p:txBody>
      </p:sp>
    </p:spTree>
    <p:extLst>
      <p:ext uri="{BB962C8B-B14F-4D97-AF65-F5344CB8AC3E}">
        <p14:creationId xmlns:p14="http://schemas.microsoft.com/office/powerpoint/2010/main" val="4168814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sz="1200" kern="1200" dirty="0">
                <a:solidFill>
                  <a:schemeClr val="tx1"/>
                </a:solidFill>
                <a:effectLst/>
                <a:latin typeface="+mn-lt"/>
                <a:ea typeface="+mn-ea"/>
                <a:cs typeface="+mn-cs"/>
              </a:rPr>
              <a:t>ICE: pH, turbidez, oxigênio dissolvido, demanda bioquímica de oxigênio, fósforo total e coliformes </a:t>
            </a:r>
            <a:r>
              <a:rPr lang="pt-BR" sz="1200" kern="1200" dirty="0" err="1">
                <a:solidFill>
                  <a:schemeClr val="tx1"/>
                </a:solidFill>
                <a:effectLst/>
                <a:latin typeface="+mn-lt"/>
                <a:ea typeface="+mn-ea"/>
                <a:cs typeface="+mn-cs"/>
              </a:rPr>
              <a:t>termotolerantes</a:t>
            </a:r>
            <a:r>
              <a:rPr lang="pt-BR" sz="1200" kern="1200" baseline="0" dirty="0">
                <a:solidFill>
                  <a:schemeClr val="tx1"/>
                </a:solidFill>
                <a:effectLst/>
                <a:latin typeface="+mn-lt"/>
                <a:ea typeface="+mn-ea"/>
                <a:cs typeface="+mn-cs"/>
              </a:rPr>
              <a:t> para pontos com </a:t>
            </a:r>
            <a:r>
              <a:rPr lang="pt-BR" sz="1200" kern="1200" dirty="0">
                <a:solidFill>
                  <a:schemeClr val="tx1"/>
                </a:solidFill>
                <a:effectLst/>
                <a:latin typeface="+mn-lt"/>
                <a:ea typeface="+mn-ea"/>
                <a:cs typeface="+mn-cs"/>
              </a:rPr>
              <a:t>10 ou mais resultados válidos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ICE aqui utilizado é uma adaptação de Amaro (2009) do índice desenvolvido pelo </a:t>
            </a:r>
            <a:r>
              <a:rPr lang="pt-BR" sz="1200" i="1" kern="1200" dirty="0" err="1">
                <a:solidFill>
                  <a:schemeClr val="tx1"/>
                </a:solidFill>
                <a:effectLst/>
                <a:latin typeface="+mn-lt"/>
                <a:ea typeface="+mn-ea"/>
                <a:cs typeface="+mn-cs"/>
              </a:rPr>
              <a:t>Canadian</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Council</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of</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Ministers</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of</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the</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Environment</a:t>
            </a:r>
            <a:r>
              <a:rPr lang="pt-BR" sz="1200" kern="1200" dirty="0">
                <a:solidFill>
                  <a:schemeClr val="tx1"/>
                </a:solidFill>
                <a:effectLst/>
                <a:latin typeface="+mn-lt"/>
                <a:ea typeface="+mn-ea"/>
                <a:cs typeface="+mn-cs"/>
              </a:rPr>
              <a:t> - CCME-WQI (CCME, 2001), que foi utilizada no Panorama da Qualidade das Águas Superficiais do Brasil - 2012 (ANA, 2012).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A frequência representa o percentual de vezes em que os valores medidos para os diversos parâmetros estiveram dentro dos limites. A amplitude considera o quanto os valores medidos diferem dos limites. Finalmente, a abrangência considera a proporção de parâmetros que ultrapassaram os limites propostos entre os parâmetros analisados no cálculo. </a:t>
            </a:r>
          </a:p>
          <a:p>
            <a:r>
              <a:rPr lang="pt-BR" sz="1200" kern="1200" dirty="0">
                <a:solidFill>
                  <a:schemeClr val="tx1"/>
                </a:solidFill>
                <a:effectLst/>
                <a:latin typeface="+mn-lt"/>
                <a:ea typeface="+mn-ea"/>
                <a:cs typeface="+mn-cs"/>
              </a:rPr>
              <a:t>Na UPG Miranda, o ICE variou entre as faixas “ruim” e “péssima” em todos os pontos. Nesta UPG, seis pontos de monitoramento encontram-se em trechos considerados nesta análise como Classe 1. Destes 5 apresentaram ICE na faixa “péssima”. Entre os 19 pontos em trechos de Classe 2 na UPG, 10 apresentaram ICE na faixa “péssima”. Estes resultados foram observados na UPG desde os trechos mais a montante até o ponto de monitoramento situado no rio Miranda e próximo a confluência com o rio Paraguai. </a:t>
            </a:r>
          </a:p>
          <a:p>
            <a:r>
              <a:rPr lang="pt-BR" sz="1200" kern="1200" dirty="0">
                <a:solidFill>
                  <a:schemeClr val="tx1"/>
                </a:solidFill>
                <a:effectLst/>
                <a:latin typeface="+mn-lt"/>
                <a:ea typeface="+mn-ea"/>
                <a:cs typeface="+mn-cs"/>
              </a:rPr>
              <a:t>	Situação semelhante é verificada na UPG Taquari, onde o ICE também se apresentou nas faixas “ruim” e “péssima” em todos os 14 pontos de monitoramento analisados em relação ao índice. Na UPG Taquari, apenas dois pontos de monitoramento estão em trechos de Classe Especial – aqui considerados como Classe 1 - e apenas o ponto no rio Coxim apresentou ICE na faixa “péssima”. Os demais pontos do rio Coxim situados em trechos de Classe 2 apresentaram ICE na faixa “péssima”.</a:t>
            </a:r>
          </a:p>
          <a:p>
            <a:r>
              <a:rPr lang="pt-BR" sz="1200" kern="1200" dirty="0">
                <a:solidFill>
                  <a:schemeClr val="tx1"/>
                </a:solidFill>
                <a:effectLst/>
                <a:latin typeface="+mn-lt"/>
                <a:ea typeface="+mn-ea"/>
                <a:cs typeface="+mn-cs"/>
              </a:rPr>
              <a:t>Ainda no Mato Grosso do Sul, na UPG Correntes, os pontos de monitoramento com informações suficientes para o cálculo do ICE apresentaram resultados na faixa “ruim”. As exceções foram o ponto de monitoramento do rio Correntes, cujo ICE ficou na faixa “péssima” e o ponto na cabeceira do rio Piquiri, com ICE na faixa “boa”. Todos os pontos de monitoramento da UPG Correntes estão em trechos de Classe 2.</a:t>
            </a:r>
          </a:p>
          <a:p>
            <a:r>
              <a:rPr lang="pt-BR" sz="1200" kern="1200" dirty="0">
                <a:solidFill>
                  <a:schemeClr val="tx1"/>
                </a:solidFill>
                <a:effectLst/>
                <a:latin typeface="+mn-lt"/>
                <a:ea typeface="+mn-ea"/>
                <a:cs typeface="+mn-cs"/>
              </a:rPr>
              <a:t>	No Estado do Mato Grosso predominaram pontos de monitoramento com ICE “ruim”.  Na UPG São Lourenço, todos os resultados do ICE ficaram na faixa “ruim”, com exceção dos pontos situados no rio Vermelho, a jusante de Rondonópolis. </a:t>
            </a:r>
          </a:p>
          <a:p>
            <a:r>
              <a:rPr lang="pt-BR" sz="1200" kern="1200" dirty="0">
                <a:solidFill>
                  <a:schemeClr val="tx1"/>
                </a:solidFill>
                <a:effectLst/>
                <a:latin typeface="+mn-lt"/>
                <a:ea typeface="+mn-ea"/>
                <a:cs typeface="+mn-cs"/>
              </a:rPr>
              <a:t>	Na UPG Alto Rio Cuiabá o ICE se mostrou “ruim” em quase toda extensão do rio homônimo. O mesmo resultado predominou no rio Sepotuba, na UPG Alto Paraguai Médio. Uma situação mais favorável, com pontos apresentando ICE “regular” foi observada no rio </a:t>
            </a:r>
            <a:r>
              <a:rPr lang="pt-BR" sz="1200" kern="1200" dirty="0" err="1">
                <a:solidFill>
                  <a:schemeClr val="tx1"/>
                </a:solidFill>
                <a:effectLst/>
                <a:latin typeface="+mn-lt"/>
                <a:ea typeface="+mn-ea"/>
                <a:cs typeface="+mn-cs"/>
              </a:rPr>
              <a:t>Jaurú</a:t>
            </a:r>
            <a:r>
              <a:rPr lang="pt-BR" sz="1200" kern="1200" dirty="0">
                <a:solidFill>
                  <a:schemeClr val="tx1"/>
                </a:solidFill>
                <a:effectLst/>
                <a:latin typeface="+mn-lt"/>
                <a:ea typeface="+mn-ea"/>
                <a:cs typeface="+mn-cs"/>
              </a:rPr>
              <a:t>, na UPH de mesmo nome, e nos pontos do rio Cuiabá, na UPG Pantanal-Paraguai.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44</a:t>
            </a:fld>
            <a:endParaRPr lang="pt-BR"/>
          </a:p>
        </p:txBody>
      </p:sp>
    </p:spTree>
    <p:extLst>
      <p:ext uri="{BB962C8B-B14F-4D97-AF65-F5344CB8AC3E}">
        <p14:creationId xmlns:p14="http://schemas.microsoft.com/office/powerpoint/2010/main" val="3172812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1- DBO remanescente:</a:t>
            </a:r>
            <a:r>
              <a:rPr lang="pt-BR" baseline="0" dirty="0"/>
              <a:t> </a:t>
            </a:r>
            <a:r>
              <a:rPr lang="pt-BR" sz="1200" kern="1200" dirty="0">
                <a:solidFill>
                  <a:schemeClr val="tx1"/>
                </a:solidFill>
                <a:effectLst/>
                <a:latin typeface="+mn-lt"/>
                <a:ea typeface="+mn-ea"/>
                <a:cs typeface="+mn-cs"/>
              </a:rPr>
              <a:t>Com base nos índices de coleta e tratamento disponíveis, foi estimada a distribuição da carga gerada em cada município nas seguintes parcelas: i) com coleta e com tratamento; </a:t>
            </a:r>
            <a:r>
              <a:rPr lang="pt-BR" sz="1200" kern="1200" dirty="0" err="1">
                <a:solidFill>
                  <a:schemeClr val="tx1"/>
                </a:solidFill>
                <a:effectLst/>
                <a:latin typeface="+mn-lt"/>
                <a:ea typeface="+mn-ea"/>
                <a:cs typeface="+mn-cs"/>
              </a:rPr>
              <a:t>ii</a:t>
            </a:r>
            <a:r>
              <a:rPr lang="pt-BR" sz="1200" kern="1200" dirty="0">
                <a:solidFill>
                  <a:schemeClr val="tx1"/>
                </a:solidFill>
                <a:effectLst/>
                <a:latin typeface="+mn-lt"/>
                <a:ea typeface="+mn-ea"/>
                <a:cs typeface="+mn-cs"/>
              </a:rPr>
              <a:t>) com coleta e sem tratamento; </a:t>
            </a:r>
            <a:r>
              <a:rPr lang="pt-BR" sz="1200" kern="1200" dirty="0" err="1">
                <a:solidFill>
                  <a:schemeClr val="tx1"/>
                </a:solidFill>
                <a:effectLst/>
                <a:latin typeface="+mn-lt"/>
                <a:ea typeface="+mn-ea"/>
                <a:cs typeface="+mn-cs"/>
              </a:rPr>
              <a:t>iii</a:t>
            </a:r>
            <a:r>
              <a:rPr lang="pt-BR" sz="1200" kern="1200" dirty="0">
                <a:solidFill>
                  <a:schemeClr val="tx1"/>
                </a:solidFill>
                <a:effectLst/>
                <a:latin typeface="+mn-lt"/>
                <a:ea typeface="+mn-ea"/>
                <a:cs typeface="+mn-cs"/>
              </a:rPr>
              <a:t>) sem coleta e sem tratamento; e </a:t>
            </a:r>
            <a:r>
              <a:rPr lang="pt-BR" sz="1200" kern="1200" dirty="0" err="1">
                <a:solidFill>
                  <a:schemeClr val="tx1"/>
                </a:solidFill>
                <a:effectLst/>
                <a:latin typeface="+mn-lt"/>
                <a:ea typeface="+mn-ea"/>
                <a:cs typeface="+mn-cs"/>
              </a:rPr>
              <a:t>iv</a:t>
            </a:r>
            <a:r>
              <a:rPr lang="pt-BR" sz="1200" kern="1200" dirty="0">
                <a:solidFill>
                  <a:schemeClr val="tx1"/>
                </a:solidFill>
                <a:effectLst/>
                <a:latin typeface="+mn-lt"/>
                <a:ea typeface="+mn-ea"/>
                <a:cs typeface="+mn-cs"/>
              </a:rPr>
              <a:t>) solução individual (fossa séptica).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2- Coleta e tratamento:</a:t>
            </a:r>
            <a:r>
              <a:rPr lang="pt-BR" sz="1200" kern="1200" baseline="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metodologia utilizada no Plano Nacional de Saneamento Básico – </a:t>
            </a:r>
            <a:r>
              <a:rPr lang="pt-BR" sz="1200" kern="1200" dirty="0" err="1">
                <a:solidFill>
                  <a:schemeClr val="tx1"/>
                </a:solidFill>
                <a:effectLst/>
                <a:latin typeface="+mn-lt"/>
                <a:ea typeface="+mn-ea"/>
                <a:cs typeface="+mn-cs"/>
              </a:rPr>
              <a:t>Plansab</a:t>
            </a:r>
            <a:r>
              <a:rPr lang="pt-BR" sz="1200" kern="1200" dirty="0">
                <a:solidFill>
                  <a:schemeClr val="tx1"/>
                </a:solidFill>
                <a:effectLst/>
                <a:latin typeface="+mn-lt"/>
                <a:ea typeface="+mn-ea"/>
                <a:cs typeface="+mn-cs"/>
              </a:rPr>
              <a:t> para a caracterização do atendimento em saneamento básico no Brasil.  Uso de informações do IBGE, Censo Demográfico de 2010, da Pesquisa Nacional de Saneamento Básico (PNSB) de 2000 e de 2008, da Pesquisa Nacional por Amostra de Domicílios (PNAD) de 2001 a 2011 e do Sistema Nacional de Informações sobre Saneamento (SNIS) de 2013. Esse primeiro diagnóstico simplificado das condições de atendimento por coleta e tratamento de esgoto urbano dos municípios da RH Paraguai foi refinado com os dados coletados durante visitas técnicas realizadas aos municípios que possuem prestadores do serviço de saneamento estruturado.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Grande parte da população urbana da RH Paraguai é atendida com fossa séptica (aproximadamente 20%) ou rudimentar (aproximadamente 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Do volume total de esgoto doméstico gerado na bacia no ano de 2014 (Tabela 12), apenas 10% foi coletado e tratado, ou seja, 8.853.169 m</a:t>
            </a:r>
            <a:r>
              <a:rPr lang="pt-BR" sz="1200" kern="1200" baseline="30000" dirty="0">
                <a:solidFill>
                  <a:schemeClr val="tx1"/>
                </a:solidFill>
                <a:effectLst/>
                <a:latin typeface="+mn-lt"/>
                <a:ea typeface="+mn-ea"/>
                <a:cs typeface="+mn-cs"/>
              </a:rPr>
              <a:t>3</a:t>
            </a:r>
            <a:r>
              <a:rPr lang="pt-BR"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3- Serviços</a:t>
            </a:r>
            <a:r>
              <a:rPr lang="pt-BR" sz="1200" kern="1200" baseline="0" dirty="0">
                <a:solidFill>
                  <a:schemeClr val="tx1"/>
                </a:solidFill>
                <a:effectLst/>
                <a:latin typeface="+mn-lt"/>
                <a:ea typeface="+mn-ea"/>
                <a:cs typeface="+mn-cs"/>
              </a:rPr>
              <a:t> de Saneamento: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quase metade dos municípios da bacia (35 cidades) possuem este serviço a cargo da prefeitura municipal e, com exceção de Santo Afonso (MT), são desprovidos de sistema de esgotamento sanitário.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companhia estadual apenas no estado do MS,(SANESUL -Empresa de Saneamento de Mato Grosso do Sul 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MT: iniciativa privada no setor de saneamento (11 cidades), cuja parceria com o setor público já mostra algum avanço em relação aos índices de coleta e tratamento de esgoto, como por exemplo, na cidade de Cuiabá, atendida pela CAB Cuiabá, concessionária dos serviços de água e esgoto do município;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Serviços autônomos de água e esgoto (SAAES) em 9 municípios da bacia. Os maiores municípios atendidos por </a:t>
            </a:r>
            <a:r>
              <a:rPr lang="pt-BR" sz="1200" kern="1200" dirty="0" err="1">
                <a:solidFill>
                  <a:schemeClr val="tx1"/>
                </a:solidFill>
                <a:effectLst/>
                <a:latin typeface="+mn-lt"/>
                <a:ea typeface="+mn-ea"/>
                <a:cs typeface="+mn-cs"/>
              </a:rPr>
              <a:t>SAAEs</a:t>
            </a:r>
            <a:r>
              <a:rPr lang="pt-BR" sz="1200" kern="1200" dirty="0">
                <a:solidFill>
                  <a:schemeClr val="tx1"/>
                </a:solidFill>
                <a:effectLst/>
                <a:latin typeface="+mn-lt"/>
                <a:ea typeface="+mn-ea"/>
                <a:cs typeface="+mn-cs"/>
              </a:rPr>
              <a:t>, Rondonópolis (MT) e Várzea Grande (MT), ambos com população superior a 200.000 habitantes, não ultrapassam 50% de atendimento.</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45</a:t>
            </a:fld>
            <a:endParaRPr lang="pt-BR"/>
          </a:p>
        </p:txBody>
      </p:sp>
    </p:spTree>
    <p:extLst>
      <p:ext uri="{BB962C8B-B14F-4D97-AF65-F5344CB8AC3E}">
        <p14:creationId xmlns:p14="http://schemas.microsoft.com/office/powerpoint/2010/main" val="3053463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sz="1200" kern="1200" dirty="0">
                <a:solidFill>
                  <a:schemeClr val="tx1"/>
                </a:solidFill>
                <a:effectLst/>
                <a:latin typeface="+mn-lt"/>
                <a:ea typeface="+mn-ea"/>
                <a:cs typeface="+mn-cs"/>
              </a:rPr>
              <a:t>AGROINDÚSTRIA, representada principalmente por abatedouros de bovinos, de suínos e avícolas, os laticínios, as usinas de beneficiamento do leite e curtumes e unidades frigoríficas (SEMA/MT, 2009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Maior parte das indústrias concentra-se no planalto, principalmente nos trechos superiores das bacias dos rios São Lourenço, Alto Cuiabá, Alto Paraguai e Jauru (SEMA/MT, 2009).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Cerca de 40% da produção industrial do MT se concentra em Cuiabá (SEMA/MT, 2014), onde a atividade industrial é mais diversificada.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46</a:t>
            </a:fld>
            <a:endParaRPr lang="pt-BR"/>
          </a:p>
        </p:txBody>
      </p:sp>
    </p:spTree>
    <p:extLst>
      <p:ext uri="{BB962C8B-B14F-4D97-AF65-F5344CB8AC3E}">
        <p14:creationId xmlns:p14="http://schemas.microsoft.com/office/powerpoint/2010/main" val="2241940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Em 2012 as </a:t>
            </a:r>
            <a:r>
              <a:rPr lang="pt-BR" sz="1200" b="1" kern="1200" dirty="0">
                <a:solidFill>
                  <a:srgbClr val="FF0000"/>
                </a:solidFill>
                <a:effectLst/>
                <a:latin typeface="+mn-lt"/>
                <a:ea typeface="+mn-ea"/>
                <a:cs typeface="+mn-cs"/>
              </a:rPr>
              <a:t>pastagen</a:t>
            </a:r>
            <a:r>
              <a:rPr lang="pt-BR" sz="1200" b="1" kern="1200" dirty="0">
                <a:solidFill>
                  <a:schemeClr val="tx1"/>
                </a:solidFill>
                <a:effectLst/>
                <a:latin typeface="+mn-lt"/>
                <a:ea typeface="+mn-ea"/>
                <a:cs typeface="+mn-cs"/>
              </a:rPr>
              <a:t>s</a:t>
            </a:r>
            <a:r>
              <a:rPr lang="pt-BR" sz="1200" kern="1200" dirty="0">
                <a:solidFill>
                  <a:schemeClr val="tx1"/>
                </a:solidFill>
                <a:effectLst/>
                <a:latin typeface="+mn-lt"/>
                <a:ea typeface="+mn-ea"/>
                <a:cs typeface="+mn-cs"/>
              </a:rPr>
              <a:t> predominavam na RH Paraguai ocupando </a:t>
            </a:r>
            <a:r>
              <a:rPr lang="pt-BR" sz="1200" b="1" kern="1200" dirty="0">
                <a:solidFill>
                  <a:schemeClr val="tx1"/>
                </a:solidFill>
                <a:effectLst/>
                <a:latin typeface="+mn-lt"/>
                <a:ea typeface="+mn-ea"/>
                <a:cs typeface="+mn-cs"/>
              </a:rPr>
              <a:t>mais de 30% da área total </a:t>
            </a:r>
            <a:r>
              <a:rPr lang="pt-BR" sz="1200" kern="1200" dirty="0">
                <a:solidFill>
                  <a:schemeClr val="tx1"/>
                </a:solidFill>
                <a:effectLst/>
                <a:latin typeface="+mn-lt"/>
                <a:ea typeface="+mn-ea"/>
                <a:cs typeface="+mn-cs"/>
              </a:rPr>
              <a:t>(Tabela 16</a:t>
            </a:r>
            <a:r>
              <a:rPr lang="pt-BR" sz="1200" b="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A </a:t>
            </a:r>
            <a:r>
              <a:rPr lang="pt-BR" sz="1200" b="1" kern="1200" dirty="0">
                <a:solidFill>
                  <a:schemeClr val="tx1"/>
                </a:solidFill>
                <a:effectLst/>
                <a:latin typeface="+mn-lt"/>
                <a:ea typeface="+mn-ea"/>
                <a:cs typeface="+mn-cs"/>
              </a:rPr>
              <a:t>agricultura</a:t>
            </a:r>
            <a:r>
              <a:rPr lang="pt-BR" sz="1200" kern="1200" dirty="0">
                <a:solidFill>
                  <a:schemeClr val="tx1"/>
                </a:solidFill>
                <a:effectLst/>
                <a:latin typeface="+mn-lt"/>
                <a:ea typeface="+mn-ea"/>
                <a:cs typeface="+mn-cs"/>
              </a:rPr>
              <a:t> ocupava </a:t>
            </a:r>
            <a:r>
              <a:rPr lang="pt-BR" sz="1200" b="1" kern="1200" dirty="0">
                <a:solidFill>
                  <a:schemeClr val="tx1"/>
                </a:solidFill>
                <a:effectLst/>
                <a:latin typeface="+mn-lt"/>
                <a:ea typeface="+mn-ea"/>
                <a:cs typeface="+mn-cs"/>
              </a:rPr>
              <a:t>quase 7% </a:t>
            </a:r>
            <a:r>
              <a:rPr lang="pt-BR" sz="1200" kern="1200" dirty="0">
                <a:solidFill>
                  <a:schemeClr val="tx1"/>
                </a:solidFill>
                <a:effectLst/>
                <a:latin typeface="+mn-lt"/>
                <a:ea typeface="+mn-ea"/>
                <a:cs typeface="+mn-cs"/>
              </a:rPr>
              <a:t>da RH Paraguai (TNC et al., 2014).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À época, estimava-se </a:t>
            </a:r>
            <a:r>
              <a:rPr lang="pt-BR" sz="1200" b="1" kern="1200" dirty="0">
                <a:solidFill>
                  <a:schemeClr val="tx1"/>
                </a:solidFill>
                <a:effectLst/>
                <a:latin typeface="+mn-lt"/>
                <a:ea typeface="+mn-ea"/>
                <a:cs typeface="+mn-cs"/>
              </a:rPr>
              <a:t>que 44% das áreas do planalto eram ocupadas por pastagens </a:t>
            </a:r>
            <a:r>
              <a:rPr lang="pt-BR" sz="1200" kern="1200" dirty="0">
                <a:solidFill>
                  <a:schemeClr val="tx1"/>
                </a:solidFill>
                <a:effectLst/>
                <a:latin typeface="+mn-lt"/>
                <a:ea typeface="+mn-ea"/>
                <a:cs typeface="+mn-cs"/>
              </a:rPr>
              <a:t>e </a:t>
            </a:r>
            <a:r>
              <a:rPr lang="pt-BR" sz="1200" b="1" kern="1200" dirty="0">
                <a:solidFill>
                  <a:schemeClr val="tx1"/>
                </a:solidFill>
                <a:effectLst/>
                <a:latin typeface="+mn-lt"/>
                <a:ea typeface="+mn-ea"/>
                <a:cs typeface="+mn-cs"/>
              </a:rPr>
              <a:t>11% pela agricultura</a:t>
            </a:r>
            <a:r>
              <a:rPr lang="pt-BR" sz="1200" kern="1200" dirty="0">
                <a:solidFill>
                  <a:schemeClr val="tx1"/>
                </a:solidFill>
                <a:effectLst/>
                <a:latin typeface="+mn-lt"/>
                <a:ea typeface="+mn-ea"/>
                <a:cs typeface="+mn-cs"/>
              </a:rPr>
              <a:t>. Na planície, as </a:t>
            </a:r>
            <a:r>
              <a:rPr lang="pt-BR" sz="1200" b="1" kern="1200" dirty="0">
                <a:solidFill>
                  <a:schemeClr val="tx1"/>
                </a:solidFill>
                <a:effectLst/>
                <a:latin typeface="+mn-lt"/>
                <a:ea typeface="+mn-ea"/>
                <a:cs typeface="+mn-cs"/>
              </a:rPr>
              <a:t>pastagens cobriam cerca de 12% </a:t>
            </a:r>
            <a:r>
              <a:rPr lang="pt-BR" sz="1200" kern="1200" dirty="0">
                <a:solidFill>
                  <a:schemeClr val="tx1"/>
                </a:solidFill>
                <a:effectLst/>
                <a:latin typeface="+mn-lt"/>
                <a:ea typeface="+mn-ea"/>
                <a:cs typeface="+mn-cs"/>
              </a:rPr>
              <a:t>do território, enquanto a </a:t>
            </a:r>
            <a:r>
              <a:rPr lang="pt-BR" sz="1200" b="1" kern="1200" dirty="0">
                <a:solidFill>
                  <a:schemeClr val="tx1"/>
                </a:solidFill>
                <a:effectLst/>
                <a:latin typeface="+mn-lt"/>
                <a:ea typeface="+mn-ea"/>
                <a:cs typeface="+mn-cs"/>
              </a:rPr>
              <a:t>agricultura ocupava apenas 0,11%.</a:t>
            </a:r>
          </a:p>
          <a:p>
            <a:endParaRPr lang="pt-BR" sz="1200" b="1"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Enquanto a </a:t>
            </a:r>
            <a:r>
              <a:rPr lang="pt-BR" sz="1200" b="1" kern="1200" dirty="0">
                <a:solidFill>
                  <a:schemeClr val="tx1"/>
                </a:solidFill>
                <a:effectLst/>
                <a:latin typeface="+mn-lt"/>
                <a:ea typeface="+mn-ea"/>
                <a:cs typeface="+mn-cs"/>
              </a:rPr>
              <a:t>planície conservava mais de 85%</a:t>
            </a:r>
            <a:r>
              <a:rPr lang="pt-BR" sz="1200" kern="1200" dirty="0">
                <a:solidFill>
                  <a:schemeClr val="tx1"/>
                </a:solidFill>
                <a:effectLst/>
                <a:latin typeface="+mn-lt"/>
                <a:ea typeface="+mn-ea"/>
                <a:cs typeface="+mn-cs"/>
              </a:rPr>
              <a:t> de seus quase 130 mil km</a:t>
            </a:r>
            <a:r>
              <a:rPr lang="pt-BR" sz="1200" kern="1200" baseline="30000" dirty="0">
                <a:solidFill>
                  <a:schemeClr val="tx1"/>
                </a:solidFill>
                <a:effectLst/>
                <a:latin typeface="+mn-lt"/>
                <a:ea typeface="+mn-ea"/>
                <a:cs typeface="+mn-cs"/>
              </a:rPr>
              <a:t>2</a:t>
            </a:r>
            <a:r>
              <a:rPr lang="pt-BR" sz="1200" kern="1200" dirty="0">
                <a:solidFill>
                  <a:schemeClr val="tx1"/>
                </a:solidFill>
                <a:effectLst/>
                <a:latin typeface="+mn-lt"/>
                <a:ea typeface="+mn-ea"/>
                <a:cs typeface="+mn-cs"/>
              </a:rPr>
              <a:t> de cobertura vegetal original, o </a:t>
            </a:r>
            <a:r>
              <a:rPr lang="pt-BR" sz="1200" b="1" kern="1200" dirty="0">
                <a:solidFill>
                  <a:schemeClr val="tx1"/>
                </a:solidFill>
                <a:effectLst/>
                <a:latin typeface="+mn-lt"/>
                <a:ea typeface="+mn-ea"/>
                <a:cs typeface="+mn-cs"/>
              </a:rPr>
              <a:t>planalto</a:t>
            </a:r>
            <a:r>
              <a:rPr lang="pt-BR" sz="1200" kern="1200" dirty="0">
                <a:solidFill>
                  <a:schemeClr val="tx1"/>
                </a:solidFill>
                <a:effectLst/>
                <a:latin typeface="+mn-lt"/>
                <a:ea typeface="+mn-ea"/>
                <a:cs typeface="+mn-cs"/>
              </a:rPr>
              <a:t> apresentava cerca de </a:t>
            </a:r>
            <a:r>
              <a:rPr lang="pt-BR" sz="1200" b="1" kern="1200" dirty="0">
                <a:solidFill>
                  <a:schemeClr val="tx1"/>
                </a:solidFill>
                <a:effectLst/>
                <a:latin typeface="+mn-lt"/>
                <a:ea typeface="+mn-ea"/>
                <a:cs typeface="+mn-cs"/>
              </a:rPr>
              <a:t>60% de seus 87 mil km</a:t>
            </a:r>
            <a:r>
              <a:rPr lang="pt-BR" sz="1200" b="1" kern="1200" baseline="30000" dirty="0">
                <a:solidFill>
                  <a:schemeClr val="tx1"/>
                </a:solidFill>
                <a:effectLst/>
                <a:latin typeface="+mn-lt"/>
                <a:ea typeface="+mn-ea"/>
                <a:cs typeface="+mn-cs"/>
              </a:rPr>
              <a:t>2</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da área já modificada pelas atividades humanas.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Em 2012, haviam </a:t>
            </a:r>
            <a:r>
              <a:rPr lang="pt-BR" sz="1200" b="1" kern="1200" dirty="0">
                <a:solidFill>
                  <a:schemeClr val="tx1"/>
                </a:solidFill>
                <a:effectLst/>
                <a:latin typeface="+mn-lt"/>
                <a:ea typeface="+mn-ea"/>
                <a:cs typeface="+mn-cs"/>
              </a:rPr>
              <a:t>17,7 milhões de cabeças de gado na RH Paraguai</a:t>
            </a:r>
            <a:r>
              <a:rPr lang="pt-BR" sz="1200" kern="1200" dirty="0">
                <a:solidFill>
                  <a:schemeClr val="tx1"/>
                </a:solidFill>
                <a:effectLst/>
                <a:latin typeface="+mn-lt"/>
                <a:ea typeface="+mn-ea"/>
                <a:cs typeface="+mn-cs"/>
              </a:rPr>
              <a:t> (IBGE, 2013):</a:t>
            </a:r>
            <a:r>
              <a:rPr lang="pt-BR" sz="1200" kern="1200" baseline="0" dirty="0">
                <a:solidFill>
                  <a:schemeClr val="tx1"/>
                </a:solidFill>
                <a:effectLst/>
                <a:latin typeface="+mn-lt"/>
                <a:ea typeface="+mn-ea"/>
                <a:cs typeface="+mn-cs"/>
              </a:rPr>
              <a:t> </a:t>
            </a:r>
            <a:r>
              <a:rPr lang="pt-BR" sz="1200" b="1" kern="1200" dirty="0">
                <a:solidFill>
                  <a:schemeClr val="tx1"/>
                </a:solidFill>
                <a:effectLst/>
                <a:latin typeface="+mn-lt"/>
                <a:ea typeface="+mn-ea"/>
                <a:cs typeface="+mn-cs"/>
              </a:rPr>
              <a:t>população 7X superior à humana</a:t>
            </a:r>
            <a:r>
              <a:rPr lang="pt-BR" sz="1200" kern="1200" dirty="0">
                <a:solidFill>
                  <a:schemeClr val="tx1"/>
                </a:solidFill>
                <a:effectLst/>
                <a:latin typeface="+mn-lt"/>
                <a:ea typeface="+mn-ea"/>
                <a:cs typeface="+mn-cs"/>
              </a:rPr>
              <a:t> da região. A pecuária tem grande participação na geração de cargas orgânicas e nutrientes a impactar os recursos hídricos da região.</a:t>
            </a:r>
          </a:p>
          <a:p>
            <a:r>
              <a:rPr lang="pt-BR" sz="1200" kern="1200" dirty="0">
                <a:solidFill>
                  <a:schemeClr val="tx1"/>
                </a:solidFill>
                <a:effectLst/>
                <a:latin typeface="+mn-lt"/>
                <a:ea typeface="+mn-ea"/>
                <a:cs typeface="+mn-cs"/>
              </a:rPr>
              <a:t> </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TNC &amp; WWF – The </a:t>
            </a:r>
            <a:r>
              <a:rPr lang="pt-BR" sz="1200" kern="1200" dirty="0" err="1">
                <a:solidFill>
                  <a:schemeClr val="tx1"/>
                </a:solidFill>
                <a:effectLst/>
                <a:latin typeface="+mn-lt"/>
                <a:ea typeface="+mn-ea"/>
                <a:cs typeface="+mn-cs"/>
              </a:rPr>
              <a:t>Nature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Conservancy</a:t>
            </a:r>
            <a:r>
              <a:rPr lang="pt-BR" sz="1200" kern="1200" dirty="0">
                <a:solidFill>
                  <a:schemeClr val="tx1"/>
                </a:solidFill>
                <a:effectLst/>
                <a:latin typeface="+mn-lt"/>
                <a:ea typeface="+mn-ea"/>
                <a:cs typeface="+mn-cs"/>
              </a:rPr>
              <a:t> do Brasil &amp; World </a:t>
            </a:r>
            <a:r>
              <a:rPr lang="pt-BR" sz="1200" kern="1200" dirty="0" err="1">
                <a:solidFill>
                  <a:schemeClr val="tx1"/>
                </a:solidFill>
                <a:effectLst/>
                <a:latin typeface="+mn-lt"/>
                <a:ea typeface="+mn-ea"/>
                <a:cs typeface="+mn-cs"/>
              </a:rPr>
              <a:t>Wildlife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Fund</a:t>
            </a:r>
            <a:r>
              <a:rPr lang="pt-BR" sz="1200" kern="1200" dirty="0">
                <a:solidFill>
                  <a:schemeClr val="tx1"/>
                </a:solidFill>
                <a:effectLst/>
                <a:latin typeface="+mn-lt"/>
                <a:ea typeface="+mn-ea"/>
                <a:cs typeface="+mn-cs"/>
              </a:rPr>
              <a:t> - Brasil. Análise de Risco Ecológico da Bacia do Rio Paraguai: Argentina, Bolívia, Brasil e Paraguai. Brasília/DF: TNC, 2011, 54p.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TNC, Ecoa, AVINA, SOS Pantanal &amp; WWF-Brasil. Monitoramento das alterações da cobertura vegetal e uso do solo na Bacia do Alto Paraguai - Porção Brasileira: Período de Análise: 2002 a 2008 (1ª edição). Brasília, 2009.</a:t>
            </a:r>
          </a:p>
          <a:p>
            <a:r>
              <a:rPr lang="pt-BR" sz="1200" kern="1200" dirty="0">
                <a:solidFill>
                  <a:schemeClr val="tx1"/>
                </a:solidFill>
                <a:effectLst/>
                <a:latin typeface="+mn-lt"/>
                <a:ea typeface="+mn-ea"/>
                <a:cs typeface="+mn-cs"/>
              </a:rPr>
              <a:t>________. Monitoramento das alterações da cobertura vegetal e uso do solo na Bacia do Alto Paraguai - Porção Brasileira: Período de Análise: 2008 a 2010 (2ª edição). Brasília, 2011.</a:t>
            </a:r>
          </a:p>
          <a:p>
            <a:r>
              <a:rPr lang="pt-BR" sz="1200" kern="1200" dirty="0">
                <a:solidFill>
                  <a:schemeClr val="tx1"/>
                </a:solidFill>
                <a:effectLst/>
                <a:latin typeface="+mn-lt"/>
                <a:ea typeface="+mn-ea"/>
                <a:cs typeface="+mn-cs"/>
              </a:rPr>
              <a:t>________. Monitoramento das alterações da cobertura vegetal e uso do solo na Bacia do Alto Paraguai - Porção Brasileira: Período de Análise: 2010 a 2012 (3ª edição). Brasília, 2014.</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47</a:t>
            </a:fld>
            <a:endParaRPr lang="pt-BR"/>
          </a:p>
        </p:txBody>
      </p:sp>
    </p:spTree>
    <p:extLst>
      <p:ext uri="{BB962C8B-B14F-4D97-AF65-F5344CB8AC3E}">
        <p14:creationId xmlns:p14="http://schemas.microsoft.com/office/powerpoint/2010/main" val="1256068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Em 2012 as </a:t>
            </a:r>
            <a:r>
              <a:rPr lang="pt-BR" sz="1200" b="1" kern="1200" dirty="0">
                <a:solidFill>
                  <a:srgbClr val="FF0000"/>
                </a:solidFill>
                <a:effectLst/>
                <a:latin typeface="+mn-lt"/>
                <a:ea typeface="+mn-ea"/>
                <a:cs typeface="+mn-cs"/>
              </a:rPr>
              <a:t>pastagen</a:t>
            </a:r>
            <a:r>
              <a:rPr lang="pt-BR" sz="1200" b="1" kern="1200" dirty="0">
                <a:solidFill>
                  <a:schemeClr val="tx1"/>
                </a:solidFill>
                <a:effectLst/>
                <a:latin typeface="+mn-lt"/>
                <a:ea typeface="+mn-ea"/>
                <a:cs typeface="+mn-cs"/>
              </a:rPr>
              <a:t>s</a:t>
            </a:r>
            <a:r>
              <a:rPr lang="pt-BR" sz="1200" kern="1200" dirty="0">
                <a:solidFill>
                  <a:schemeClr val="tx1"/>
                </a:solidFill>
                <a:effectLst/>
                <a:latin typeface="+mn-lt"/>
                <a:ea typeface="+mn-ea"/>
                <a:cs typeface="+mn-cs"/>
              </a:rPr>
              <a:t> predominavam na RH Paraguai ocupando </a:t>
            </a:r>
            <a:r>
              <a:rPr lang="pt-BR" sz="1200" b="1" kern="1200" dirty="0">
                <a:solidFill>
                  <a:schemeClr val="tx1"/>
                </a:solidFill>
                <a:effectLst/>
                <a:latin typeface="+mn-lt"/>
                <a:ea typeface="+mn-ea"/>
                <a:cs typeface="+mn-cs"/>
              </a:rPr>
              <a:t>mais de 30% da área total </a:t>
            </a:r>
            <a:r>
              <a:rPr lang="pt-BR" sz="1200" kern="1200" dirty="0">
                <a:solidFill>
                  <a:schemeClr val="tx1"/>
                </a:solidFill>
                <a:effectLst/>
                <a:latin typeface="+mn-lt"/>
                <a:ea typeface="+mn-ea"/>
                <a:cs typeface="+mn-cs"/>
              </a:rPr>
              <a:t>(Tabela 16</a:t>
            </a:r>
            <a:r>
              <a:rPr lang="pt-BR" sz="1200" b="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A </a:t>
            </a:r>
            <a:r>
              <a:rPr lang="pt-BR" sz="1200" b="1" kern="1200" dirty="0">
                <a:solidFill>
                  <a:schemeClr val="tx1"/>
                </a:solidFill>
                <a:effectLst/>
                <a:latin typeface="+mn-lt"/>
                <a:ea typeface="+mn-ea"/>
                <a:cs typeface="+mn-cs"/>
              </a:rPr>
              <a:t>agricultura</a:t>
            </a:r>
            <a:r>
              <a:rPr lang="pt-BR" sz="1200" kern="1200" dirty="0">
                <a:solidFill>
                  <a:schemeClr val="tx1"/>
                </a:solidFill>
                <a:effectLst/>
                <a:latin typeface="+mn-lt"/>
                <a:ea typeface="+mn-ea"/>
                <a:cs typeface="+mn-cs"/>
              </a:rPr>
              <a:t> ocupava </a:t>
            </a:r>
            <a:r>
              <a:rPr lang="pt-BR" sz="1200" b="1" kern="1200" dirty="0">
                <a:solidFill>
                  <a:schemeClr val="tx1"/>
                </a:solidFill>
                <a:effectLst/>
                <a:latin typeface="+mn-lt"/>
                <a:ea typeface="+mn-ea"/>
                <a:cs typeface="+mn-cs"/>
              </a:rPr>
              <a:t>quase 7% </a:t>
            </a:r>
            <a:r>
              <a:rPr lang="pt-BR" sz="1200" kern="1200" dirty="0">
                <a:solidFill>
                  <a:schemeClr val="tx1"/>
                </a:solidFill>
                <a:effectLst/>
                <a:latin typeface="+mn-lt"/>
                <a:ea typeface="+mn-ea"/>
                <a:cs typeface="+mn-cs"/>
              </a:rPr>
              <a:t>da RH Paraguai (TNC et al., 2014).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À época, estimava-se </a:t>
            </a:r>
            <a:r>
              <a:rPr lang="pt-BR" sz="1200" b="1" kern="1200" dirty="0">
                <a:solidFill>
                  <a:schemeClr val="tx1"/>
                </a:solidFill>
                <a:effectLst/>
                <a:latin typeface="+mn-lt"/>
                <a:ea typeface="+mn-ea"/>
                <a:cs typeface="+mn-cs"/>
              </a:rPr>
              <a:t>que 44% das áreas do planalto eram ocupadas por pastagens </a:t>
            </a:r>
            <a:r>
              <a:rPr lang="pt-BR" sz="1200" kern="1200" dirty="0">
                <a:solidFill>
                  <a:schemeClr val="tx1"/>
                </a:solidFill>
                <a:effectLst/>
                <a:latin typeface="+mn-lt"/>
                <a:ea typeface="+mn-ea"/>
                <a:cs typeface="+mn-cs"/>
              </a:rPr>
              <a:t>e </a:t>
            </a:r>
            <a:r>
              <a:rPr lang="pt-BR" sz="1200" b="1" kern="1200" dirty="0">
                <a:solidFill>
                  <a:schemeClr val="tx1"/>
                </a:solidFill>
                <a:effectLst/>
                <a:latin typeface="+mn-lt"/>
                <a:ea typeface="+mn-ea"/>
                <a:cs typeface="+mn-cs"/>
              </a:rPr>
              <a:t>11% pela agricultura</a:t>
            </a:r>
            <a:r>
              <a:rPr lang="pt-BR" sz="1200" kern="1200" dirty="0">
                <a:solidFill>
                  <a:schemeClr val="tx1"/>
                </a:solidFill>
                <a:effectLst/>
                <a:latin typeface="+mn-lt"/>
                <a:ea typeface="+mn-ea"/>
                <a:cs typeface="+mn-cs"/>
              </a:rPr>
              <a:t>. Na planície, as </a:t>
            </a:r>
            <a:r>
              <a:rPr lang="pt-BR" sz="1200" b="1" kern="1200" dirty="0">
                <a:solidFill>
                  <a:schemeClr val="tx1"/>
                </a:solidFill>
                <a:effectLst/>
                <a:latin typeface="+mn-lt"/>
                <a:ea typeface="+mn-ea"/>
                <a:cs typeface="+mn-cs"/>
              </a:rPr>
              <a:t>pastagens cobriam cerca de 12% </a:t>
            </a:r>
            <a:r>
              <a:rPr lang="pt-BR" sz="1200" kern="1200" dirty="0">
                <a:solidFill>
                  <a:schemeClr val="tx1"/>
                </a:solidFill>
                <a:effectLst/>
                <a:latin typeface="+mn-lt"/>
                <a:ea typeface="+mn-ea"/>
                <a:cs typeface="+mn-cs"/>
              </a:rPr>
              <a:t>do território, enquanto a </a:t>
            </a:r>
            <a:r>
              <a:rPr lang="pt-BR" sz="1200" b="1" kern="1200" dirty="0">
                <a:solidFill>
                  <a:schemeClr val="tx1"/>
                </a:solidFill>
                <a:effectLst/>
                <a:latin typeface="+mn-lt"/>
                <a:ea typeface="+mn-ea"/>
                <a:cs typeface="+mn-cs"/>
              </a:rPr>
              <a:t>agricultura ocupava apenas 0,11%.</a:t>
            </a:r>
          </a:p>
          <a:p>
            <a:endParaRPr lang="pt-BR" sz="1200" b="1"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Enquanto a </a:t>
            </a:r>
            <a:r>
              <a:rPr lang="pt-BR" sz="1200" b="1" kern="1200" dirty="0">
                <a:solidFill>
                  <a:schemeClr val="tx1"/>
                </a:solidFill>
                <a:effectLst/>
                <a:latin typeface="+mn-lt"/>
                <a:ea typeface="+mn-ea"/>
                <a:cs typeface="+mn-cs"/>
              </a:rPr>
              <a:t>planície conservava mais de 85%</a:t>
            </a:r>
            <a:r>
              <a:rPr lang="pt-BR" sz="1200" kern="1200" dirty="0">
                <a:solidFill>
                  <a:schemeClr val="tx1"/>
                </a:solidFill>
                <a:effectLst/>
                <a:latin typeface="+mn-lt"/>
                <a:ea typeface="+mn-ea"/>
                <a:cs typeface="+mn-cs"/>
              </a:rPr>
              <a:t> de seus quase 130 mil km</a:t>
            </a:r>
            <a:r>
              <a:rPr lang="pt-BR" sz="1200" kern="1200" baseline="30000" dirty="0">
                <a:solidFill>
                  <a:schemeClr val="tx1"/>
                </a:solidFill>
                <a:effectLst/>
                <a:latin typeface="+mn-lt"/>
                <a:ea typeface="+mn-ea"/>
                <a:cs typeface="+mn-cs"/>
              </a:rPr>
              <a:t>2</a:t>
            </a:r>
            <a:r>
              <a:rPr lang="pt-BR" sz="1200" kern="1200" dirty="0">
                <a:solidFill>
                  <a:schemeClr val="tx1"/>
                </a:solidFill>
                <a:effectLst/>
                <a:latin typeface="+mn-lt"/>
                <a:ea typeface="+mn-ea"/>
                <a:cs typeface="+mn-cs"/>
              </a:rPr>
              <a:t> de cobertura vegetal original, o </a:t>
            </a:r>
            <a:r>
              <a:rPr lang="pt-BR" sz="1200" b="1" kern="1200" dirty="0">
                <a:solidFill>
                  <a:schemeClr val="tx1"/>
                </a:solidFill>
                <a:effectLst/>
                <a:latin typeface="+mn-lt"/>
                <a:ea typeface="+mn-ea"/>
                <a:cs typeface="+mn-cs"/>
              </a:rPr>
              <a:t>planalto</a:t>
            </a:r>
            <a:r>
              <a:rPr lang="pt-BR" sz="1200" kern="1200" dirty="0">
                <a:solidFill>
                  <a:schemeClr val="tx1"/>
                </a:solidFill>
                <a:effectLst/>
                <a:latin typeface="+mn-lt"/>
                <a:ea typeface="+mn-ea"/>
                <a:cs typeface="+mn-cs"/>
              </a:rPr>
              <a:t> apresentava cerca de </a:t>
            </a:r>
            <a:r>
              <a:rPr lang="pt-BR" sz="1200" b="1" kern="1200" dirty="0">
                <a:solidFill>
                  <a:schemeClr val="tx1"/>
                </a:solidFill>
                <a:effectLst/>
                <a:latin typeface="+mn-lt"/>
                <a:ea typeface="+mn-ea"/>
                <a:cs typeface="+mn-cs"/>
              </a:rPr>
              <a:t>60% de seus 87 mil km</a:t>
            </a:r>
            <a:r>
              <a:rPr lang="pt-BR" sz="1200" b="1" kern="1200" baseline="30000" dirty="0">
                <a:solidFill>
                  <a:schemeClr val="tx1"/>
                </a:solidFill>
                <a:effectLst/>
                <a:latin typeface="+mn-lt"/>
                <a:ea typeface="+mn-ea"/>
                <a:cs typeface="+mn-cs"/>
              </a:rPr>
              <a:t>2</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da área já modificada pelas atividades humanas.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Em 2012, haviam </a:t>
            </a:r>
            <a:r>
              <a:rPr lang="pt-BR" sz="1200" b="1" kern="1200" dirty="0">
                <a:solidFill>
                  <a:schemeClr val="tx1"/>
                </a:solidFill>
                <a:effectLst/>
                <a:latin typeface="+mn-lt"/>
                <a:ea typeface="+mn-ea"/>
                <a:cs typeface="+mn-cs"/>
              </a:rPr>
              <a:t>17,7 milhões de cabeças de gado na RH Paraguai</a:t>
            </a:r>
            <a:r>
              <a:rPr lang="pt-BR" sz="1200" kern="1200" dirty="0">
                <a:solidFill>
                  <a:schemeClr val="tx1"/>
                </a:solidFill>
                <a:effectLst/>
                <a:latin typeface="+mn-lt"/>
                <a:ea typeface="+mn-ea"/>
                <a:cs typeface="+mn-cs"/>
              </a:rPr>
              <a:t> (IBGE, 2013):</a:t>
            </a:r>
            <a:r>
              <a:rPr lang="pt-BR" sz="1200" kern="1200" baseline="0" dirty="0">
                <a:solidFill>
                  <a:schemeClr val="tx1"/>
                </a:solidFill>
                <a:effectLst/>
                <a:latin typeface="+mn-lt"/>
                <a:ea typeface="+mn-ea"/>
                <a:cs typeface="+mn-cs"/>
              </a:rPr>
              <a:t> </a:t>
            </a:r>
            <a:r>
              <a:rPr lang="pt-BR" sz="1200" b="1" kern="1200" dirty="0">
                <a:solidFill>
                  <a:schemeClr val="tx1"/>
                </a:solidFill>
                <a:effectLst/>
                <a:latin typeface="+mn-lt"/>
                <a:ea typeface="+mn-ea"/>
                <a:cs typeface="+mn-cs"/>
              </a:rPr>
              <a:t>população 7X superior à humana</a:t>
            </a:r>
            <a:r>
              <a:rPr lang="pt-BR" sz="1200" kern="1200" dirty="0">
                <a:solidFill>
                  <a:schemeClr val="tx1"/>
                </a:solidFill>
                <a:effectLst/>
                <a:latin typeface="+mn-lt"/>
                <a:ea typeface="+mn-ea"/>
                <a:cs typeface="+mn-cs"/>
              </a:rPr>
              <a:t> da região. A pecuária tem grande participação na geração de cargas orgânicas e nutrientes a impactar os recursos hídricos da região.</a:t>
            </a:r>
          </a:p>
          <a:p>
            <a:r>
              <a:rPr lang="pt-BR" sz="1200" kern="1200" dirty="0">
                <a:solidFill>
                  <a:schemeClr val="tx1"/>
                </a:solidFill>
                <a:effectLst/>
                <a:latin typeface="+mn-lt"/>
                <a:ea typeface="+mn-ea"/>
                <a:cs typeface="+mn-cs"/>
              </a:rPr>
              <a:t> </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TNC &amp; WWF – The </a:t>
            </a:r>
            <a:r>
              <a:rPr lang="pt-BR" sz="1200" kern="1200" dirty="0" err="1">
                <a:solidFill>
                  <a:schemeClr val="tx1"/>
                </a:solidFill>
                <a:effectLst/>
                <a:latin typeface="+mn-lt"/>
                <a:ea typeface="+mn-ea"/>
                <a:cs typeface="+mn-cs"/>
              </a:rPr>
              <a:t>Nature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Conservancy</a:t>
            </a:r>
            <a:r>
              <a:rPr lang="pt-BR" sz="1200" kern="1200" dirty="0">
                <a:solidFill>
                  <a:schemeClr val="tx1"/>
                </a:solidFill>
                <a:effectLst/>
                <a:latin typeface="+mn-lt"/>
                <a:ea typeface="+mn-ea"/>
                <a:cs typeface="+mn-cs"/>
              </a:rPr>
              <a:t> do Brasil &amp; World </a:t>
            </a:r>
            <a:r>
              <a:rPr lang="pt-BR" sz="1200" kern="1200" dirty="0" err="1">
                <a:solidFill>
                  <a:schemeClr val="tx1"/>
                </a:solidFill>
                <a:effectLst/>
                <a:latin typeface="+mn-lt"/>
                <a:ea typeface="+mn-ea"/>
                <a:cs typeface="+mn-cs"/>
              </a:rPr>
              <a:t>Wildlife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Fund</a:t>
            </a:r>
            <a:r>
              <a:rPr lang="pt-BR" sz="1200" kern="1200" dirty="0">
                <a:solidFill>
                  <a:schemeClr val="tx1"/>
                </a:solidFill>
                <a:effectLst/>
                <a:latin typeface="+mn-lt"/>
                <a:ea typeface="+mn-ea"/>
                <a:cs typeface="+mn-cs"/>
              </a:rPr>
              <a:t> - Brasil. Análise de Risco Ecológico da Bacia do Rio Paraguai: Argentina, Bolívia, Brasil e Paraguai. Brasília/DF: TNC, 2011, 54p.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TNC, Ecoa, AVINA, SOS Pantanal &amp; WWF-Brasil. Monitoramento das alterações da cobertura vegetal e uso do solo na Bacia do Alto Paraguai - Porção Brasileira: Período de Análise: 2002 a 2008 (1ª edição). Brasília, 2009.</a:t>
            </a:r>
          </a:p>
          <a:p>
            <a:r>
              <a:rPr lang="pt-BR" sz="1200" kern="1200" dirty="0">
                <a:solidFill>
                  <a:schemeClr val="tx1"/>
                </a:solidFill>
                <a:effectLst/>
                <a:latin typeface="+mn-lt"/>
                <a:ea typeface="+mn-ea"/>
                <a:cs typeface="+mn-cs"/>
              </a:rPr>
              <a:t>________. Monitoramento das alterações da cobertura vegetal e uso do solo na Bacia do Alto Paraguai - Porção Brasileira: Período de Análise: 2008 a 2010 (2ª edição). Brasília, 2011.</a:t>
            </a:r>
          </a:p>
          <a:p>
            <a:r>
              <a:rPr lang="pt-BR" sz="1200" kern="1200" dirty="0">
                <a:solidFill>
                  <a:schemeClr val="tx1"/>
                </a:solidFill>
                <a:effectLst/>
                <a:latin typeface="+mn-lt"/>
                <a:ea typeface="+mn-ea"/>
                <a:cs typeface="+mn-cs"/>
              </a:rPr>
              <a:t>________. Monitoramento das alterações da cobertura vegetal e uso do solo na Bacia do Alto Paraguai - Porção Brasileira: Período de Análise: 2010 a 2012 (3ª edição). Brasília, 2014.</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48</a:t>
            </a:fld>
            <a:endParaRPr lang="pt-BR"/>
          </a:p>
        </p:txBody>
      </p:sp>
    </p:spTree>
    <p:extLst>
      <p:ext uri="{BB962C8B-B14F-4D97-AF65-F5344CB8AC3E}">
        <p14:creationId xmlns:p14="http://schemas.microsoft.com/office/powerpoint/2010/main" val="49013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dirty="0"/>
              <a:t>Diagnóstico recente da bacia do rio Miranda, que corresponde à parte significativa do planalto sul-mato-grossense, aponta que 29% (ou 45 mil ha) das áreas de preservação permanente estão ocupadas com agropecuária – área que teoricamente deveria estar 100% preservada (IMASUL, 2014). </a:t>
            </a:r>
          </a:p>
          <a:p>
            <a:pPr marL="171450" indent="-171450">
              <a:buFont typeface="Arial" panose="020B0604020202020204" pitchFamily="34" charset="0"/>
              <a:buChar char="•"/>
            </a:pPr>
            <a:r>
              <a:rPr lang="pt-BR" dirty="0"/>
              <a:t>Este processo tem sido documentado na bacia do rio Taquari (Oliveira et al. 1998; Padovani et al, 1998; Galdino et al., 2006). O processo de assoreamento nos trechos inferiores do rio, acelerado pela rápida expansão da atividade agropecuária na bacia, tem alterado as características </a:t>
            </a:r>
            <a:r>
              <a:rPr lang="pt-BR" dirty="0" err="1"/>
              <a:t>hidromorfológicas</a:t>
            </a:r>
            <a:r>
              <a:rPr lang="pt-BR" dirty="0"/>
              <a:t> na planície, trazendo alterações relacionadas à extensão e duração das inundações, com impactos ambientais e sócio econômicos (Galdino, 2006).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 A quantidade comercializada de ingredientes ativos de agrotóxicos e afins foi estimada em 5,45 kg/ha – valor acima da média nacional e inferior apenas ao da RH Paraná (ANA, 2013).</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pantanal</a:t>
            </a:r>
            <a:r>
              <a:rPr lang="pt-BR" sz="1200" kern="1200" baseline="0" dirty="0">
                <a:solidFill>
                  <a:schemeClr val="tx1"/>
                </a:solidFill>
                <a:effectLst/>
                <a:latin typeface="+mn-lt"/>
                <a:ea typeface="+mn-ea"/>
                <a:cs typeface="+mn-cs"/>
              </a:rPr>
              <a:t> tem um percentual de 85% de área preservada, mas recebe cargas poluidoras das porções superiores dos tributário do rio Paraguai.</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49</a:t>
            </a:fld>
            <a:endParaRPr lang="pt-BR"/>
          </a:p>
        </p:txBody>
      </p:sp>
    </p:spTree>
    <p:extLst>
      <p:ext uri="{BB962C8B-B14F-4D97-AF65-F5344CB8AC3E}">
        <p14:creationId xmlns:p14="http://schemas.microsoft.com/office/powerpoint/2010/main" val="13856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50</a:t>
            </a:fld>
            <a:endParaRPr lang="pt-BR"/>
          </a:p>
        </p:txBody>
      </p:sp>
    </p:spTree>
    <p:extLst>
      <p:ext uri="{BB962C8B-B14F-4D97-AF65-F5344CB8AC3E}">
        <p14:creationId xmlns:p14="http://schemas.microsoft.com/office/powerpoint/2010/main" val="195326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200" kern="1200" dirty="0">
              <a:solidFill>
                <a:schemeClr val="tx1"/>
              </a:solidFill>
              <a:effectLst/>
              <a:latin typeface="+mn-lt"/>
              <a:ea typeface="+mn-ea"/>
              <a:cs typeface="+mn-cs"/>
            </a:endParaRPr>
          </a:p>
          <a:p>
            <a:r>
              <a:rPr lang="pt-BR" dirty="0"/>
              <a:t>Há muita incerteza sobre o grau de impacto que estes empreendimentos produzem nos ambientes aquáticos na região e isto tem causado preocupação entre ambientalistas e populações tradicionais, como as de pescadores. Entre os impactos previstos estão a obstrução das rotas migratórias de peixes e outros organismos aquáticos, com prejuízos à pesca e ao equilíbrio ecológico; perturbações do fluxo de sedimentos e nutrientes ao longo dos rios e dos pulsos de inundação da planície; alterações </a:t>
            </a:r>
            <a:r>
              <a:rPr lang="pt-BR" dirty="0" err="1"/>
              <a:t>hidrogeomorfológicas</a:t>
            </a:r>
            <a:r>
              <a:rPr lang="pt-BR" dirty="0"/>
              <a:t>; risco de eutrofização nos ambientes </a:t>
            </a:r>
            <a:r>
              <a:rPr lang="pt-BR" dirty="0" err="1"/>
              <a:t>lênticos</a:t>
            </a:r>
            <a:r>
              <a:rPr lang="pt-BR" dirty="0"/>
              <a:t> criados a partir dos barramentos</a:t>
            </a:r>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51</a:t>
            </a:fld>
            <a:endParaRPr lang="pt-BR"/>
          </a:p>
        </p:txBody>
      </p:sp>
    </p:spTree>
    <p:extLst>
      <p:ext uri="{BB962C8B-B14F-4D97-AF65-F5344CB8AC3E}">
        <p14:creationId xmlns:p14="http://schemas.microsoft.com/office/powerpoint/2010/main" val="305128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Em 2014, o Imasul operava 69</a:t>
            </a:r>
            <a:r>
              <a:rPr lang="pt-BR" sz="1200" kern="1200" baseline="0" dirty="0">
                <a:solidFill>
                  <a:schemeClr val="tx1"/>
                </a:solidFill>
                <a:effectLst/>
                <a:latin typeface="+mn-lt"/>
                <a:ea typeface="+mn-ea"/>
                <a:cs typeface="+mn-cs"/>
              </a:rPr>
              <a:t> pontos, enquanto a</a:t>
            </a:r>
            <a:r>
              <a:rPr lang="pt-BR" sz="1200" kern="1200" dirty="0">
                <a:solidFill>
                  <a:schemeClr val="tx1"/>
                </a:solidFill>
                <a:effectLst/>
                <a:latin typeface="+mn-lt"/>
                <a:ea typeface="+mn-ea"/>
                <a:cs typeface="+mn-cs"/>
              </a:rPr>
              <a:t> SEMA operava 31 pontos de monitoramento nos domínios da bacia do rio Paraguai. </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5</a:t>
            </a:fld>
            <a:endParaRPr lang="pt-BR"/>
          </a:p>
        </p:txBody>
      </p:sp>
    </p:spTree>
    <p:extLst>
      <p:ext uri="{BB962C8B-B14F-4D97-AF65-F5344CB8AC3E}">
        <p14:creationId xmlns:p14="http://schemas.microsoft.com/office/powerpoint/2010/main" val="40635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 OD é essencial para a manutenção da vida aquática e do funcionamento dos ecossistemas aquáticos. Este parâmetro é considerado um dos principais indicadores de poluição por cargas orgânicas, típicas de efluentes domésticos ou industriais. A redução das concentrações de OD nos corpos hídricos pode ocorrer em decorrência de seu consumo acentuado por microrganismos aeróbios no processo de estabilização da matéria orgânica. </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11</a:t>
            </a:fld>
            <a:endParaRPr lang="pt-BR"/>
          </a:p>
        </p:txBody>
      </p:sp>
    </p:spTree>
    <p:extLst>
      <p:ext uri="{BB962C8B-B14F-4D97-AF65-F5344CB8AC3E}">
        <p14:creationId xmlns:p14="http://schemas.microsoft.com/office/powerpoint/2010/main" val="41640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 mapa aponta vários pontos de monitoramento cujos valores que compõe a série histórica de OD se encontram predominantemente nas classes de pior qualidade da água (Classes 3 e 4) no rio Paraguai, a jusante de Cáceres. Assim como o Paraguai, o rio Cuiabá também apresenta pontos de monitoramento onde os valores de OD compatíveis com as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Classes 3 e 4 prevalecem nas coletas.</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12</a:t>
            </a:fld>
            <a:endParaRPr lang="pt-BR"/>
          </a:p>
        </p:txBody>
      </p:sp>
    </p:spTree>
    <p:extLst>
      <p:ext uri="{BB962C8B-B14F-4D97-AF65-F5344CB8AC3E}">
        <p14:creationId xmlns:p14="http://schemas.microsoft.com/office/powerpoint/2010/main" val="240918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Em todos os casos em que houve este efeito, as concentrações de OD foram significativamente mais altas no período seco, indicando melhor qualidade da água. </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13</a:t>
            </a:fld>
            <a:endParaRPr lang="pt-BR"/>
          </a:p>
        </p:txBody>
      </p:sp>
    </p:spTree>
    <p:extLst>
      <p:ext uri="{BB962C8B-B14F-4D97-AF65-F5344CB8AC3E}">
        <p14:creationId xmlns:p14="http://schemas.microsoft.com/office/powerpoint/2010/main" val="173859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maioria das tendências de degradação da água em termos de OD ocorre nos rios Paraguai e Cuiabá, respectivamente nas </a:t>
            </a:r>
            <a:r>
              <a:rPr lang="pt-BR" sz="1200" kern="1200" dirty="0" err="1">
                <a:solidFill>
                  <a:schemeClr val="tx1"/>
                </a:solidFill>
                <a:effectLst/>
                <a:latin typeface="+mn-lt"/>
                <a:ea typeface="+mn-ea"/>
                <a:cs typeface="+mn-cs"/>
              </a:rPr>
              <a:t>UPGs</a:t>
            </a:r>
            <a:r>
              <a:rPr lang="pt-BR" sz="1200" kern="1200" dirty="0">
                <a:solidFill>
                  <a:schemeClr val="tx1"/>
                </a:solidFill>
                <a:effectLst/>
                <a:latin typeface="+mn-lt"/>
                <a:ea typeface="+mn-ea"/>
                <a:cs typeface="+mn-cs"/>
              </a:rPr>
              <a:t> Alto Paraguai Médio e Alto Rio Cuiabá. As tendências de queda na qualidade estão concentradas nos trechos urbanos, com destaque para centros mais populosos como Cuiabá, Cáceres e Rondonópolis, no Mato Grosso. Merece atenção as tendências de piora dos níveis de OD em Bonito/MS, importante polo turístico do Pantanal.</a:t>
            </a:r>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14</a:t>
            </a:fld>
            <a:endParaRPr lang="pt-BR"/>
          </a:p>
        </p:txBody>
      </p:sp>
    </p:spTree>
    <p:extLst>
      <p:ext uri="{BB962C8B-B14F-4D97-AF65-F5344CB8AC3E}">
        <p14:creationId xmlns:p14="http://schemas.microsoft.com/office/powerpoint/2010/main" val="212716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 maioria das tendências de degradação da água em termos de OD ocorre nos rios Paraguai e Cuiabá, respectivamente nas </a:t>
            </a:r>
            <a:r>
              <a:rPr lang="pt-BR" sz="1200" kern="1200" dirty="0" err="1">
                <a:solidFill>
                  <a:schemeClr val="tx1"/>
                </a:solidFill>
                <a:effectLst/>
                <a:latin typeface="+mn-lt"/>
                <a:ea typeface="+mn-ea"/>
                <a:cs typeface="+mn-cs"/>
              </a:rPr>
              <a:t>UPGs</a:t>
            </a:r>
            <a:r>
              <a:rPr lang="pt-BR" sz="1200" kern="1200" dirty="0">
                <a:solidFill>
                  <a:schemeClr val="tx1"/>
                </a:solidFill>
                <a:effectLst/>
                <a:latin typeface="+mn-lt"/>
                <a:ea typeface="+mn-ea"/>
                <a:cs typeface="+mn-cs"/>
              </a:rPr>
              <a:t> Alto Paraguai Médio e Alto Rio Cuiabá. As tendências de queda na qualidade estão concentradas nos trechos urbanos, com destaque para centros mais populosos como Cuiabá, Cáceres e Rondonópolis, no Mato Grosso. Merece atenção as tendências de piora dos níveis de OD em Bonito/MS, importante polo turístico do Pantanal.</a:t>
            </a:r>
            <a:endParaRPr lang="pt-BR" dirty="0"/>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15</a:t>
            </a:fld>
            <a:endParaRPr lang="pt-BR"/>
          </a:p>
        </p:txBody>
      </p:sp>
    </p:spTree>
    <p:extLst>
      <p:ext uri="{BB962C8B-B14F-4D97-AF65-F5344CB8AC3E}">
        <p14:creationId xmlns:p14="http://schemas.microsoft.com/office/powerpoint/2010/main" val="184738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Nesta análise foram utilizados os parâmetros coliformes </a:t>
            </a:r>
            <a:r>
              <a:rPr lang="pt-BR" sz="1200" kern="1200" dirty="0" err="1">
                <a:solidFill>
                  <a:schemeClr val="tx1"/>
                </a:solidFill>
                <a:effectLst/>
                <a:latin typeface="+mn-lt"/>
                <a:ea typeface="+mn-ea"/>
                <a:cs typeface="+mn-cs"/>
              </a:rPr>
              <a:t>termotolerantes</a:t>
            </a:r>
            <a:r>
              <a:rPr lang="pt-BR" sz="1200" kern="1200" dirty="0">
                <a:solidFill>
                  <a:schemeClr val="tx1"/>
                </a:solidFill>
                <a:effectLst/>
                <a:latin typeface="+mn-lt"/>
                <a:ea typeface="+mn-ea"/>
                <a:cs typeface="+mn-cs"/>
              </a:rPr>
              <a:t> ou</a:t>
            </a:r>
            <a:r>
              <a:rPr lang="pt-BR" sz="1200" i="1" kern="1200" dirty="0">
                <a:solidFill>
                  <a:schemeClr val="tx1"/>
                </a:solidFill>
                <a:effectLst/>
                <a:latin typeface="+mn-lt"/>
                <a:ea typeface="+mn-ea"/>
                <a:cs typeface="+mn-cs"/>
              </a:rPr>
              <a:t> E. coli</a:t>
            </a:r>
            <a:r>
              <a:rPr lang="pt-BR" sz="1200" kern="1200" dirty="0">
                <a:solidFill>
                  <a:schemeClr val="tx1"/>
                </a:solidFill>
                <a:effectLst/>
                <a:latin typeface="+mn-lt"/>
                <a:ea typeface="+mn-ea"/>
                <a:cs typeface="+mn-cs"/>
              </a:rPr>
              <a:t>, dependendo da disponibilidade de dados de cada Estado.</a:t>
            </a:r>
          </a:p>
          <a:p>
            <a:endParaRPr lang="pt-BR" dirty="0"/>
          </a:p>
        </p:txBody>
      </p:sp>
      <p:sp>
        <p:nvSpPr>
          <p:cNvPr id="4" name="Espaço Reservado para Número de Slide 3"/>
          <p:cNvSpPr>
            <a:spLocks noGrp="1"/>
          </p:cNvSpPr>
          <p:nvPr>
            <p:ph type="sldNum" sz="quarter" idx="10"/>
          </p:nvPr>
        </p:nvSpPr>
        <p:spPr/>
        <p:txBody>
          <a:bodyPr/>
          <a:lstStyle/>
          <a:p>
            <a:fld id="{4C152761-F231-4A16-B353-E259A71DE438}" type="slidenum">
              <a:rPr lang="pt-BR" smtClean="0"/>
              <a:t>21</a:t>
            </a:fld>
            <a:endParaRPr lang="pt-BR"/>
          </a:p>
        </p:txBody>
      </p:sp>
    </p:spTree>
    <p:extLst>
      <p:ext uri="{BB962C8B-B14F-4D97-AF65-F5344CB8AC3E}">
        <p14:creationId xmlns:p14="http://schemas.microsoft.com/office/powerpoint/2010/main" val="1356831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Imagem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0"/>
            <a:ext cx="9144000" cy="1155941"/>
          </a:xfrm>
          <a:prstGeom prst="rect">
            <a:avLst/>
          </a:prstGeom>
        </p:spPr>
      </p:pic>
      <p:pic>
        <p:nvPicPr>
          <p:cNvPr id="1027"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6136" y="5813745"/>
            <a:ext cx="3221756" cy="927623"/>
          </a:xfrm>
          <a:prstGeom prst="rect">
            <a:avLst/>
          </a:prstGeom>
        </p:spPr>
      </p:pic>
    </p:spTree>
    <p:extLst>
      <p:ext uri="{BB962C8B-B14F-4D97-AF65-F5344CB8AC3E}">
        <p14:creationId xmlns:p14="http://schemas.microsoft.com/office/powerpoint/2010/main" val="26996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21904"/>
            <a:ext cx="8229600" cy="1143000"/>
          </a:xfr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457200" y="2636912"/>
            <a:ext cx="8229600" cy="3489251"/>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C75EFEA-71C4-45B2-BEAB-7789317609CD}"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7FA0F-1DCC-4CB8-8089-F129DB6149C2}" type="slidenum">
              <a:rPr lang="pt-BR" smtClean="0"/>
              <a:t>‹nº›</a:t>
            </a:fld>
            <a:endParaRPr lang="pt-BR"/>
          </a:p>
        </p:txBody>
      </p:sp>
      <p:pic>
        <p:nvPicPr>
          <p:cNvPr id="7" name="Imagem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8"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484784"/>
            <a:ext cx="2057400" cy="4641379"/>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457200" y="1484784"/>
            <a:ext cx="6019800" cy="4641379"/>
          </a:xfrm>
        </p:spPr>
        <p:txBody>
          <a:bodyPr vert="eaVert"/>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p:txBody>
          <a:bodyPr/>
          <a:lstStyle/>
          <a:p>
            <a:fld id="{8C75EFEA-71C4-45B2-BEAB-7789317609CD}"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7FA0F-1DCC-4CB8-8089-F129DB6149C2}" type="slidenum">
              <a:rPr lang="pt-BR" smtClean="0"/>
              <a:t>‹nº›</a:t>
            </a:fld>
            <a:endParaRPr lang="pt-BR"/>
          </a:p>
        </p:txBody>
      </p:sp>
      <p:pic>
        <p:nvPicPr>
          <p:cNvPr id="7" name="Imagem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8"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2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8" name="Imagem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sp>
        <p:nvSpPr>
          <p:cNvPr id="3" name="Espaço Reservado para Conteúdo 2"/>
          <p:cNvSpPr>
            <a:spLocks noGrp="1"/>
          </p:cNvSpPr>
          <p:nvPr>
            <p:ph idx="1"/>
          </p:nvPr>
        </p:nvSpPr>
        <p:spPr>
          <a:xfrm>
            <a:off x="683568" y="2492896"/>
            <a:ext cx="7920880" cy="4065315"/>
          </a:xfrm>
        </p:spPr>
        <p:txBody>
          <a:bodyPr/>
          <a:lstStyle>
            <a:lvl1pPr>
              <a:defRPr sz="2800"/>
            </a:lvl1pPr>
            <a:lvl2pPr>
              <a:defRPr sz="2400"/>
            </a:lvl2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 name="Título 1"/>
          <p:cNvSpPr>
            <a:spLocks noGrp="1"/>
          </p:cNvSpPr>
          <p:nvPr>
            <p:ph type="title" hasCustomPrompt="1"/>
          </p:nvPr>
        </p:nvSpPr>
        <p:spPr>
          <a:xfrm>
            <a:off x="683568" y="1700808"/>
            <a:ext cx="3456384" cy="826729"/>
          </a:xfrm>
        </p:spPr>
        <p:txBody>
          <a:bodyPr>
            <a:normAutofit/>
          </a:bodyPr>
          <a:lstStyle>
            <a:lvl1pPr algn="l">
              <a:defRPr sz="3200" b="1" baseline="0"/>
            </a:lvl1pPr>
          </a:lstStyle>
          <a:p>
            <a:r>
              <a:rPr lang="pt-BR" dirty="0"/>
              <a:t>Título Mestre</a:t>
            </a:r>
          </a:p>
        </p:txBody>
      </p:sp>
      <p:pic>
        <p:nvPicPr>
          <p:cNvPr id="5"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4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C75EFEA-71C4-45B2-BEAB-7789317609CD}" type="datetimeFigureOut">
              <a:rPr lang="pt-BR" smtClean="0"/>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97FA0F-1DCC-4CB8-8089-F129DB6149C2}" type="slidenum">
              <a:rPr lang="pt-BR" smtClean="0"/>
              <a:t>‹nº›</a:t>
            </a:fld>
            <a:endParaRPr lang="pt-BR"/>
          </a:p>
        </p:txBody>
      </p:sp>
      <p:pic>
        <p:nvPicPr>
          <p:cNvPr id="7" name="Imagem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8"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5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68760"/>
            <a:ext cx="8229600" cy="1143000"/>
          </a:xfrm>
        </p:spPr>
        <p:txBody>
          <a:bodyPr/>
          <a:lstStyle/>
          <a:p>
            <a:r>
              <a:rPr lang="pt-BR" dirty="0"/>
              <a:t>Clique para editar o título mestre</a:t>
            </a:r>
          </a:p>
        </p:txBody>
      </p:sp>
      <p:sp>
        <p:nvSpPr>
          <p:cNvPr id="3" name="Espaço Reservado para Conteúdo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p:cNvSpPr>
            <a:spLocks noGrp="1"/>
          </p:cNvSpPr>
          <p:nvPr>
            <p:ph type="dt" sz="half" idx="10"/>
          </p:nvPr>
        </p:nvSpPr>
        <p:spPr/>
        <p:txBody>
          <a:bodyPr/>
          <a:lstStyle/>
          <a:p>
            <a:fld id="{8C75EFEA-71C4-45B2-BEAB-7789317609CD}" type="datetimeFigureOut">
              <a:rPr lang="pt-BR" smtClean="0"/>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7FA0F-1DCC-4CB8-8089-F129DB6149C2}" type="slidenum">
              <a:rPr lang="pt-BR" smtClean="0"/>
              <a:t>‹nº›</a:t>
            </a:fld>
            <a:endParaRPr lang="pt-BR"/>
          </a:p>
        </p:txBody>
      </p:sp>
      <p:pic>
        <p:nvPicPr>
          <p:cNvPr id="8" name="Imagem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9"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74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40768"/>
            <a:ext cx="82296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25732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3212975"/>
            <a:ext cx="4040188" cy="2913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4645025" y="25732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3212975"/>
            <a:ext cx="4041775" cy="2913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Data 6"/>
          <p:cNvSpPr>
            <a:spLocks noGrp="1"/>
          </p:cNvSpPr>
          <p:nvPr>
            <p:ph type="dt" sz="half" idx="10"/>
          </p:nvPr>
        </p:nvSpPr>
        <p:spPr/>
        <p:txBody>
          <a:bodyPr/>
          <a:lstStyle/>
          <a:p>
            <a:fld id="{8C75EFEA-71C4-45B2-BEAB-7789317609CD}" type="datetimeFigureOut">
              <a:rPr lang="pt-BR" smtClean="0"/>
              <a:t>25/04/2018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397FA0F-1DCC-4CB8-8089-F129DB6149C2}" type="slidenum">
              <a:rPr lang="pt-BR" smtClean="0"/>
              <a:t>‹nº›</a:t>
            </a:fld>
            <a:endParaRPr lang="pt-BR"/>
          </a:p>
        </p:txBody>
      </p:sp>
      <p:pic>
        <p:nvPicPr>
          <p:cNvPr id="10" name="Imagem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11"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84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12776"/>
            <a:ext cx="8229600" cy="1143000"/>
          </a:xfrm>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C75EFEA-71C4-45B2-BEAB-7789317609CD}" type="datetimeFigureOut">
              <a:rPr lang="pt-BR" smtClean="0"/>
              <a:t>25/04/2018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397FA0F-1DCC-4CB8-8089-F129DB6149C2}" type="slidenum">
              <a:rPr lang="pt-BR" smtClean="0"/>
              <a:t>‹nº›</a:t>
            </a:fld>
            <a:endParaRPr lang="pt-BR"/>
          </a:p>
        </p:txBody>
      </p:sp>
      <p:pic>
        <p:nvPicPr>
          <p:cNvPr id="6" name="Imagem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7"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5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C75EFEA-71C4-45B2-BEAB-7789317609CD}" type="datetimeFigureOut">
              <a:rPr lang="pt-BR" smtClean="0"/>
              <a:t>25/04/2018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397FA0F-1DCC-4CB8-8089-F129DB6149C2}" type="slidenum">
              <a:rPr lang="pt-BR" smtClean="0"/>
              <a:t>‹nº›</a:t>
            </a:fld>
            <a:endParaRPr lang="pt-BR"/>
          </a:p>
        </p:txBody>
      </p:sp>
      <p:pic>
        <p:nvPicPr>
          <p:cNvPr id="5" name="Imagem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6"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8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74862"/>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1484784"/>
            <a:ext cx="5111750"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57200" y="2636912"/>
            <a:ext cx="3008313" cy="348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C75EFEA-71C4-45B2-BEAB-7789317609CD}" type="datetimeFigureOut">
              <a:rPr lang="pt-BR" smtClean="0"/>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7FA0F-1DCC-4CB8-8089-F129DB6149C2}" type="slidenum">
              <a:rPr lang="pt-BR" smtClean="0"/>
              <a:t>‹nº›</a:t>
            </a:fld>
            <a:endParaRPr lang="pt-BR"/>
          </a:p>
        </p:txBody>
      </p:sp>
      <p:pic>
        <p:nvPicPr>
          <p:cNvPr id="8" name="Imagem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9"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1340767"/>
            <a:ext cx="54864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C75EFEA-71C4-45B2-BEAB-7789317609CD}" type="datetimeFigureOut">
              <a:rPr lang="pt-BR" smtClean="0"/>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97FA0F-1DCC-4CB8-8089-F129DB6149C2}" type="slidenum">
              <a:rPr lang="pt-BR" smtClean="0"/>
              <a:t>‹nº›</a:t>
            </a:fld>
            <a:endParaRPr lang="pt-BR"/>
          </a:p>
        </p:txBody>
      </p:sp>
      <p:pic>
        <p:nvPicPr>
          <p:cNvPr id="8" name="Imagem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9011"/>
            <a:ext cx="9144000" cy="1164566"/>
          </a:xfrm>
          <a:prstGeom prst="rect">
            <a:avLst/>
          </a:prstGeom>
        </p:spPr>
      </p:pic>
      <p:pic>
        <p:nvPicPr>
          <p:cNvPr id="9" name="Picture 3" descr="\\agencia\ana\ASCOM\Imprensa\PUBLICIDADE\Marcas e Logos\Logomarca ANA\logomarca ANA - Cor -RGB - JPEG.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9592" y="172915"/>
            <a:ext cx="1656184" cy="73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10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5EFEA-71C4-45B2-BEAB-7789317609CD}" type="datetimeFigureOut">
              <a:rPr lang="pt-BR" smtClean="0"/>
              <a:t>25/04/2018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7FA0F-1DCC-4CB8-8089-F129DB6149C2}" type="slidenum">
              <a:rPr lang="pt-BR" smtClean="0"/>
              <a:t>‹nº›</a:t>
            </a:fld>
            <a:endParaRPr lang="pt-BR"/>
          </a:p>
        </p:txBody>
      </p:sp>
    </p:spTree>
    <p:extLst>
      <p:ext uri="{BB962C8B-B14F-4D97-AF65-F5344CB8AC3E}">
        <p14:creationId xmlns:p14="http://schemas.microsoft.com/office/powerpoint/2010/main" val="331472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 Id="rId5" Target="../media/image18.jpeg" Type="http://schemas.openxmlformats.org/officeDocument/2006/relationships/image"/><Relationship Id="rId4" Target="../media/image17.jpeg" Type="http://schemas.openxmlformats.org/officeDocument/2006/relationships/image"/></Relationships>
</file>

<file path=ppt/slides/_rels/slide11.xml.rels><?xml version="1.0" encoding="UTF-8" standalone="yes" ?><Relationships xmlns="http://schemas.openxmlformats.org/package/2006/relationships"><Relationship Id="rId3" Target="../media/image19.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20.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21.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22.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arget="../media/image27.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28.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29.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30.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arget="../media/image31.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32.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33.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arget="../media/image35.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36.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38.jpe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arget="../media/image39.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42.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arget="../media/image43.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44.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3" Target="../media/image46.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47.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6" Target="../media/image50.jpeg" Type="http://schemas.openxmlformats.org/officeDocument/2006/relationships/image"/><Relationship Id="rId5" Target="../media/image49.jpeg" Type="http://schemas.openxmlformats.org/officeDocument/2006/relationships/image"/><Relationship Id="rId4" Target="../media/image48.jpeg" Type="http://schemas.openxmlformats.org/officeDocument/2006/relationships/image"/></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arget="../media/image51.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9.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http://www.google.com.br/url?sa=i&amp;rct=j&amp;q=FACEBOOK+LOGO&amp;source=images&amp;cd=&amp;cad=rja&amp;docid=FcFCngOm4qG3WM&amp;tbnid=WnsmOCuSOUlvmM:&amp;ved=&amp;url=http://teenspeak.org/2011/11/23/the-latest-facebook-virus/&amp;ei=7GBsUf-CBIywqwGN14CgCA&amp;bvm=bv.45175338,d.aWM&amp;psig=AFQjCNGkuJjF8uBfLR21i7Avrexg2R3-PA&amp;ust=1366143596471423" TargetMode="Externa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3" Target="../media/image11.jpeg" Type="http://schemas.openxmlformats.org/officeDocument/2006/relationships/image"/><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image13.png" Type="http://schemas.openxmlformats.org/officeDocument/2006/relationships/image"/><Relationship Id="rId2" Target="../media/image12.png" Type="http://schemas.openxmlformats.org/officeDocument/2006/relationships/image"/><Relationship Id="rId1" Target="../slideLayouts/slideLayout2.xml" Type="http://schemas.openxmlformats.org/officeDocument/2006/relationships/slideLayout"/><Relationship Id="rId4" Target="../media/image1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niel.gama\Desktop\Mapa das regioes hidrograficas com foto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7944" y="1101994"/>
            <a:ext cx="4945709" cy="4847286"/>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1"/>
          <p:cNvSpPr txBox="1">
            <a:spLocks/>
          </p:cNvSpPr>
          <p:nvPr/>
        </p:nvSpPr>
        <p:spPr>
          <a:xfrm>
            <a:off x="441688" y="1413638"/>
            <a:ext cx="4104457" cy="864096"/>
          </a:xfrm>
          <a:prstGeom prst="rect">
            <a:avLst/>
          </a:prstGeom>
        </p:spPr>
        <p:txBody>
          <a:bodyPr lIns="36000" tIns="36000" rIns="36000" bIns="36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2400" dirty="0">
                <a:ln w="0"/>
                <a:effectLst>
                  <a:outerShdw blurRad="38100" dist="19050" dir="2700000" algn="tl" rotWithShape="0">
                    <a:schemeClr val="dk1">
                      <a:alpha val="40000"/>
                    </a:schemeClr>
                  </a:outerShdw>
                </a:effectLst>
              </a:rPr>
              <a:t>Plano de Recursos Hídricos da Região Hidrográfica do Paraguai</a:t>
            </a:r>
            <a:endParaRPr lang="pt-BR" sz="1800" i="1" dirty="0">
              <a:ln w="0"/>
              <a:effectLst>
                <a:outerShdw blurRad="38100" dist="19050" dir="2700000" algn="tl" rotWithShape="0">
                  <a:schemeClr val="dk1">
                    <a:alpha val="40000"/>
                  </a:schemeClr>
                </a:outerShdw>
              </a:effectLst>
            </a:endParaRPr>
          </a:p>
        </p:txBody>
      </p:sp>
      <p:sp>
        <p:nvSpPr>
          <p:cNvPr id="8" name="Retângulo 7"/>
          <p:cNvSpPr/>
          <p:nvPr/>
        </p:nvSpPr>
        <p:spPr>
          <a:xfrm>
            <a:off x="395536" y="2973224"/>
            <a:ext cx="3382208" cy="830997"/>
          </a:xfrm>
          <a:prstGeom prst="rect">
            <a:avLst/>
          </a:prstGeom>
        </p:spPr>
        <p:txBody>
          <a:bodyPr wrap="none">
            <a:spAutoFit/>
          </a:bodyPr>
          <a:lstStyle/>
          <a:p>
            <a:r>
              <a:rPr lang="pt-BR" sz="2400" dirty="0">
                <a:ln w="0"/>
                <a:effectLst>
                  <a:outerShdw blurRad="38100" dist="19050" dir="2700000" algn="tl" rotWithShape="0">
                    <a:schemeClr val="dk1">
                      <a:alpha val="40000"/>
                    </a:schemeClr>
                  </a:outerShdw>
                </a:effectLst>
              </a:rPr>
              <a:t>Diagnóstico Preliminar de</a:t>
            </a:r>
          </a:p>
          <a:p>
            <a:r>
              <a:rPr lang="pt-BR" sz="2400" dirty="0">
                <a:ln w="0"/>
                <a:effectLst>
                  <a:outerShdw blurRad="38100" dist="19050" dir="2700000" algn="tl" rotWithShape="0">
                    <a:schemeClr val="dk1">
                      <a:alpha val="40000"/>
                    </a:schemeClr>
                  </a:outerShdw>
                </a:effectLst>
              </a:rPr>
              <a:t>Qualidade de Água </a:t>
            </a:r>
          </a:p>
        </p:txBody>
      </p:sp>
      <p:sp>
        <p:nvSpPr>
          <p:cNvPr id="9" name="Retângulo 8"/>
          <p:cNvSpPr/>
          <p:nvPr/>
        </p:nvSpPr>
        <p:spPr>
          <a:xfrm>
            <a:off x="414142" y="4386932"/>
            <a:ext cx="6192688" cy="646331"/>
          </a:xfrm>
          <a:prstGeom prst="rect">
            <a:avLst/>
          </a:prstGeom>
        </p:spPr>
        <p:txBody>
          <a:bodyPr wrap="square">
            <a:spAutoFit/>
          </a:bodyPr>
          <a:lstStyle/>
          <a:p>
            <a:r>
              <a:rPr lang="pt-BR" dirty="0">
                <a:ln w="0"/>
                <a:effectLst>
                  <a:outerShdw blurRad="38100" dist="19050" dir="2700000" algn="tl" rotWithShape="0">
                    <a:schemeClr val="dk1">
                      <a:alpha val="40000"/>
                    </a:schemeClr>
                  </a:outerShdw>
                </a:effectLst>
              </a:rPr>
              <a:t>Coordenação de Qualidade de Água e Enquadramento Superintendência de Planejamento de Recursos Hídricos</a:t>
            </a:r>
          </a:p>
        </p:txBody>
      </p:sp>
      <p:sp>
        <p:nvSpPr>
          <p:cNvPr id="10" name="Retângulo 9"/>
          <p:cNvSpPr/>
          <p:nvPr/>
        </p:nvSpPr>
        <p:spPr>
          <a:xfrm>
            <a:off x="395536" y="6012577"/>
            <a:ext cx="6192688" cy="584775"/>
          </a:xfrm>
          <a:prstGeom prst="rect">
            <a:avLst/>
          </a:prstGeom>
        </p:spPr>
        <p:txBody>
          <a:bodyPr wrap="square">
            <a:spAutoFit/>
          </a:bodyPr>
          <a:lstStyle/>
          <a:p>
            <a:r>
              <a:rPr lang="pt-BR" sz="1600" dirty="0">
                <a:ln w="0"/>
                <a:effectLst>
                  <a:outerShdw blurRad="38100" dist="19050" dir="2700000" algn="tl" rotWithShape="0">
                    <a:schemeClr val="dk1">
                      <a:alpha val="40000"/>
                    </a:schemeClr>
                  </a:outerShdw>
                </a:effectLst>
              </a:rPr>
              <a:t>Campo Grande/MS</a:t>
            </a:r>
          </a:p>
          <a:p>
            <a:r>
              <a:rPr lang="pt-BR" sz="1600" dirty="0">
                <a:ln w="0"/>
                <a:effectLst>
                  <a:outerShdw blurRad="38100" dist="19050" dir="2700000" algn="tl" rotWithShape="0">
                    <a:schemeClr val="dk1">
                      <a:alpha val="40000"/>
                    </a:schemeClr>
                  </a:outerShdw>
                </a:effectLst>
              </a:rPr>
              <a:t>Agosto, 2016</a:t>
            </a:r>
          </a:p>
        </p:txBody>
      </p:sp>
    </p:spTree>
    <p:extLst>
      <p:ext uri="{BB962C8B-B14F-4D97-AF65-F5344CB8AC3E}">
        <p14:creationId xmlns:p14="http://schemas.microsoft.com/office/powerpoint/2010/main" val="33120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123271"/>
            <a:ext cx="3960440" cy="4330065"/>
          </a:xfrm>
        </p:spPr>
        <p:txBody>
          <a:bodyPr>
            <a:normAutofit/>
          </a:bodyPr>
          <a:lstStyle/>
          <a:p>
            <a:pPr marL="0" indent="0">
              <a:buNone/>
            </a:pPr>
            <a:r>
              <a:rPr lang="pt-BR" sz="2000" b="1" dirty="0"/>
              <a:t>Espacialização:</a:t>
            </a:r>
          </a:p>
          <a:p>
            <a:r>
              <a:rPr lang="pt-BR" sz="2000" dirty="0"/>
              <a:t>Médias das série agrupadas por período seco/chuvoso;</a:t>
            </a:r>
          </a:p>
          <a:p>
            <a:r>
              <a:rPr lang="pt-BR" sz="2000" dirty="0"/>
              <a:t>Conformidade em relação aos padrões de qualidade;</a:t>
            </a:r>
          </a:p>
          <a:p>
            <a:r>
              <a:rPr lang="pt-BR" sz="2000" dirty="0"/>
              <a:t>Efeito da sazonalidade;</a:t>
            </a:r>
          </a:p>
          <a:p>
            <a:pPr marL="285750" indent="-285750"/>
            <a:r>
              <a:rPr lang="pt-BR" sz="2000" dirty="0"/>
              <a:t>Tendências;</a:t>
            </a:r>
          </a:p>
          <a:p>
            <a:pPr marL="285750" indent="-285750"/>
            <a:r>
              <a:rPr lang="pt-BR" sz="2000" dirty="0"/>
              <a:t>Índice de Qualidade de Água;</a:t>
            </a:r>
          </a:p>
          <a:p>
            <a:pPr marL="285750" indent="-285750"/>
            <a:r>
              <a:rPr lang="pt-BR" sz="2000" dirty="0"/>
              <a:t>Índice de Conformidade ao Enquadramento (frequência, amplitude, abrangência);</a:t>
            </a:r>
          </a:p>
        </p:txBody>
      </p:sp>
      <p:sp>
        <p:nvSpPr>
          <p:cNvPr id="3" name="Título 2"/>
          <p:cNvSpPr>
            <a:spLocks noGrp="1"/>
          </p:cNvSpPr>
          <p:nvPr>
            <p:ph type="title"/>
          </p:nvPr>
        </p:nvSpPr>
        <p:spPr>
          <a:xfrm>
            <a:off x="179512" y="1262778"/>
            <a:ext cx="8568952" cy="826729"/>
          </a:xfrm>
        </p:spPr>
        <p:txBody>
          <a:bodyPr>
            <a:normAutofit/>
          </a:bodyPr>
          <a:lstStyle/>
          <a:p>
            <a:r>
              <a:rPr lang="pt-BR" dirty="0"/>
              <a:t>Metodologia - Análises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83968" y="1262778"/>
            <a:ext cx="2267738" cy="2631061"/>
          </a:xfrm>
          <a:prstGeom prst="rect">
            <a:avLst/>
          </a:prstGeom>
        </p:spPr>
      </p:pic>
      <p:pic>
        <p:nvPicPr>
          <p:cNvPr id="11" name="Imagem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551706" y="1278874"/>
            <a:ext cx="2267738" cy="2598868"/>
          </a:xfrm>
          <a:prstGeom prst="rect">
            <a:avLst/>
          </a:prstGeom>
          <a:ln>
            <a:noFill/>
          </a:ln>
          <a:extLst>
            <a:ext uri="{53640926-AAD7-44D8-BBD7-CCE9431645EC}">
              <a14:shadowObscured xmlns:a14="http://schemas.microsoft.com/office/drawing/2010/main"/>
            </a:ext>
          </a:extLst>
        </p:spPr>
      </p:pic>
      <p:pic>
        <p:nvPicPr>
          <p:cNvPr id="12" name="Imagem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283968" y="3877742"/>
            <a:ext cx="2267738" cy="2619263"/>
          </a:xfrm>
          <a:prstGeom prst="rect">
            <a:avLst/>
          </a:prstGeom>
          <a:ln>
            <a:noFill/>
          </a:ln>
          <a:extLst>
            <a:ext uri="{53640926-AAD7-44D8-BBD7-CCE9431645EC}">
              <a14:shadowObscured xmlns:a14="http://schemas.microsoft.com/office/drawing/2010/main"/>
            </a:ext>
          </a:extLst>
        </p:spPr>
      </p:pic>
      <p:pic>
        <p:nvPicPr>
          <p:cNvPr id="13" name="Imagem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551706" y="3866991"/>
            <a:ext cx="2267738" cy="2608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91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OD mais baixo em diversos pontos da planície;</a:t>
            </a:r>
          </a:p>
          <a:p>
            <a:r>
              <a:rPr lang="pt-BR" dirty="0"/>
              <a:t>No rio Paraguai, o OD diminui de montante para jusante. </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Oxigênio Dissolvido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7057" y="1020349"/>
            <a:ext cx="4859439" cy="5801172"/>
          </a:xfrm>
          <a:prstGeom prst="rect">
            <a:avLst/>
          </a:prstGeom>
        </p:spPr>
      </p:pic>
    </p:spTree>
    <p:extLst>
      <p:ext uri="{BB962C8B-B14F-4D97-AF65-F5344CB8AC3E}">
        <p14:creationId xmlns:p14="http://schemas.microsoft.com/office/powerpoint/2010/main" val="378339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OD predominantemente em classes de menor qualidade na planície; </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Oxigênio Dissolvido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83968" y="1052736"/>
            <a:ext cx="4859439" cy="5569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432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OD mais alto no período seco para os pontos que mostraram diferenças sazonais significativas;</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Oxigênio Dissolvido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49065" y="1114582"/>
            <a:ext cx="4859439" cy="5612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953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Tendências de queda no OD médio anual de principalmente no planalto;</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Oxigênio Dissolvido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11960" y="1045087"/>
            <a:ext cx="4859439" cy="55893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252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Oxigênio Dissolvido - Tendências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Tabela 6"/>
          <p:cNvGraphicFramePr>
            <a:graphicFrameLocks noGrp="1"/>
          </p:cNvGraphicFramePr>
          <p:nvPr>
            <p:extLst>
              <p:ext uri="{D42A27DB-BD31-4B8C-83A1-F6EECF244321}">
                <p14:modId xmlns:p14="http://schemas.microsoft.com/office/powerpoint/2010/main" val="4269161693"/>
              </p:ext>
            </p:extLst>
          </p:nvPr>
        </p:nvGraphicFramePr>
        <p:xfrm>
          <a:off x="179517" y="2251213"/>
          <a:ext cx="8856983" cy="4367411"/>
        </p:xfrm>
        <a:graphic>
          <a:graphicData uri="http://schemas.openxmlformats.org/drawingml/2006/table">
            <a:tbl>
              <a:tblPr firstRow="1" firstCol="1" bandRow="1"/>
              <a:tblGrid>
                <a:gridCol w="1071696">
                  <a:extLst>
                    <a:ext uri="{9D8B030D-6E8A-4147-A177-3AD203B41FA5}">
                      <a16:colId xmlns:a16="http://schemas.microsoft.com/office/drawing/2014/main" val="20000"/>
                    </a:ext>
                  </a:extLst>
                </a:gridCol>
                <a:gridCol w="317081">
                  <a:extLst>
                    <a:ext uri="{9D8B030D-6E8A-4147-A177-3AD203B41FA5}">
                      <a16:colId xmlns:a16="http://schemas.microsoft.com/office/drawing/2014/main" val="20001"/>
                    </a:ext>
                  </a:extLst>
                </a:gridCol>
                <a:gridCol w="926441">
                  <a:extLst>
                    <a:ext uri="{9D8B030D-6E8A-4147-A177-3AD203B41FA5}">
                      <a16:colId xmlns:a16="http://schemas.microsoft.com/office/drawing/2014/main" val="20002"/>
                    </a:ext>
                  </a:extLst>
                </a:gridCol>
                <a:gridCol w="416278">
                  <a:extLst>
                    <a:ext uri="{9D8B030D-6E8A-4147-A177-3AD203B41FA5}">
                      <a16:colId xmlns:a16="http://schemas.microsoft.com/office/drawing/2014/main" val="20003"/>
                    </a:ext>
                  </a:extLst>
                </a:gridCol>
                <a:gridCol w="416278">
                  <a:extLst>
                    <a:ext uri="{9D8B030D-6E8A-4147-A177-3AD203B41FA5}">
                      <a16:colId xmlns:a16="http://schemas.microsoft.com/office/drawing/2014/main" val="20004"/>
                    </a:ext>
                  </a:extLst>
                </a:gridCol>
                <a:gridCol w="416278">
                  <a:extLst>
                    <a:ext uri="{9D8B030D-6E8A-4147-A177-3AD203B41FA5}">
                      <a16:colId xmlns:a16="http://schemas.microsoft.com/office/drawing/2014/main" val="20005"/>
                    </a:ext>
                  </a:extLst>
                </a:gridCol>
                <a:gridCol w="416278">
                  <a:extLst>
                    <a:ext uri="{9D8B030D-6E8A-4147-A177-3AD203B41FA5}">
                      <a16:colId xmlns:a16="http://schemas.microsoft.com/office/drawing/2014/main" val="20006"/>
                    </a:ext>
                  </a:extLst>
                </a:gridCol>
                <a:gridCol w="416278">
                  <a:extLst>
                    <a:ext uri="{9D8B030D-6E8A-4147-A177-3AD203B41FA5}">
                      <a16:colId xmlns:a16="http://schemas.microsoft.com/office/drawing/2014/main" val="20007"/>
                    </a:ext>
                  </a:extLst>
                </a:gridCol>
                <a:gridCol w="416278">
                  <a:extLst>
                    <a:ext uri="{9D8B030D-6E8A-4147-A177-3AD203B41FA5}">
                      <a16:colId xmlns:a16="http://schemas.microsoft.com/office/drawing/2014/main" val="20008"/>
                    </a:ext>
                  </a:extLst>
                </a:gridCol>
                <a:gridCol w="416278">
                  <a:extLst>
                    <a:ext uri="{9D8B030D-6E8A-4147-A177-3AD203B41FA5}">
                      <a16:colId xmlns:a16="http://schemas.microsoft.com/office/drawing/2014/main" val="20009"/>
                    </a:ext>
                  </a:extLst>
                </a:gridCol>
                <a:gridCol w="416278">
                  <a:extLst>
                    <a:ext uri="{9D8B030D-6E8A-4147-A177-3AD203B41FA5}">
                      <a16:colId xmlns:a16="http://schemas.microsoft.com/office/drawing/2014/main" val="20010"/>
                    </a:ext>
                  </a:extLst>
                </a:gridCol>
                <a:gridCol w="416278">
                  <a:extLst>
                    <a:ext uri="{9D8B030D-6E8A-4147-A177-3AD203B41FA5}">
                      <a16:colId xmlns:a16="http://schemas.microsoft.com/office/drawing/2014/main" val="20011"/>
                    </a:ext>
                  </a:extLst>
                </a:gridCol>
                <a:gridCol w="416278">
                  <a:extLst>
                    <a:ext uri="{9D8B030D-6E8A-4147-A177-3AD203B41FA5}">
                      <a16:colId xmlns:a16="http://schemas.microsoft.com/office/drawing/2014/main" val="20012"/>
                    </a:ext>
                  </a:extLst>
                </a:gridCol>
                <a:gridCol w="416278">
                  <a:extLst>
                    <a:ext uri="{9D8B030D-6E8A-4147-A177-3AD203B41FA5}">
                      <a16:colId xmlns:a16="http://schemas.microsoft.com/office/drawing/2014/main" val="20013"/>
                    </a:ext>
                  </a:extLst>
                </a:gridCol>
                <a:gridCol w="416278">
                  <a:extLst>
                    <a:ext uri="{9D8B030D-6E8A-4147-A177-3AD203B41FA5}">
                      <a16:colId xmlns:a16="http://schemas.microsoft.com/office/drawing/2014/main" val="20014"/>
                    </a:ext>
                  </a:extLst>
                </a:gridCol>
                <a:gridCol w="416278">
                  <a:extLst>
                    <a:ext uri="{9D8B030D-6E8A-4147-A177-3AD203B41FA5}">
                      <a16:colId xmlns:a16="http://schemas.microsoft.com/office/drawing/2014/main" val="20015"/>
                    </a:ext>
                  </a:extLst>
                </a:gridCol>
                <a:gridCol w="416278">
                  <a:extLst>
                    <a:ext uri="{9D8B030D-6E8A-4147-A177-3AD203B41FA5}">
                      <a16:colId xmlns:a16="http://schemas.microsoft.com/office/drawing/2014/main" val="20016"/>
                    </a:ext>
                  </a:extLst>
                </a:gridCol>
                <a:gridCol w="713873">
                  <a:extLst>
                    <a:ext uri="{9D8B030D-6E8A-4147-A177-3AD203B41FA5}">
                      <a16:colId xmlns:a16="http://schemas.microsoft.com/office/drawing/2014/main" val="20017"/>
                    </a:ext>
                  </a:extLst>
                </a:gridCol>
              </a:tblGrid>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Ponto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UF</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Corpo Hídrico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Tendência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00MS22CX2176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Coxim</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7,95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33">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00MS23AQ1424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Aquidauana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7,55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7,90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2318">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00MS23CH2018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Cachoeirão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8,25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5,86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00MS23FO0065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Formoso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9,14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8,67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7,80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8,70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8,23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00MS23FO2047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Formoso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8,55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8,53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8,27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8,65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8,13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7,50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00MS23MI2148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Miranda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4,67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00MS26AP2000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Apa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9,65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5,26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8858">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BGO107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Bento Gomes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CBA342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7,90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7,97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CBA408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7,52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5,87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CBA415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7,56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4,78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CBA464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CBA561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4,70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5,38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PAR017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Paraguai</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8,55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8,20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7,53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PAR041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Paraguai</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8,45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7,52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PAR237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Paraguai</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5,18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5,22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PAR505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Paraguai</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5,83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PAR508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Paraguai</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5,83</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4,37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4,01</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02882">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VEM015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Vermelho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effectLst/>
                        <a:latin typeface="Calibri" panose="020F0502020204030204" pitchFamily="34"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7,74</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7,25</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7,20</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7,17</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6,76</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6,98</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7,69</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1000"/>
                        </a:spcAft>
                      </a:pPr>
                      <a:r>
                        <a:rPr lang="pt-BR" sz="9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5,72</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1000"/>
                        </a:spcAft>
                      </a:pPr>
                      <a:r>
                        <a:rPr lang="pt-BR" sz="9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3" marR="382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83959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Resultados de DBO média satisfatórios em toda a RH Paraguai;</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DBO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49065" y="1157269"/>
            <a:ext cx="4859439" cy="5512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495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Resultados geralmente compatíveis com águas de Classe 1; </a:t>
            </a:r>
          </a:p>
          <a:p>
            <a:r>
              <a:rPr lang="pt-BR" dirty="0"/>
              <a:t>Resultados compatíveis com classes de menor qualidade ocorreram no meio urbano e na UPG Miranda.</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DBO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11960" y="1052736"/>
            <a:ext cx="4913433" cy="56516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9488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Poucos pontos com efeito da sazonalidade na DBO;</a:t>
            </a:r>
          </a:p>
          <a:p>
            <a:r>
              <a:rPr lang="pt-BR" dirty="0"/>
              <a:t>Efeito pouco definido (seco vs. chuvoso).</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DBO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83968" y="1052736"/>
            <a:ext cx="4859439" cy="5589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43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Tendência de piora em relação à DBO predominante;</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DBO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83968" y="1106618"/>
            <a:ext cx="4859439" cy="55581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945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492896"/>
            <a:ext cx="8712968" cy="4065315"/>
          </a:xfrm>
        </p:spPr>
        <p:txBody>
          <a:bodyPr/>
          <a:lstStyle/>
          <a:p>
            <a:r>
              <a:rPr lang="pt-BR" dirty="0"/>
              <a:t>Apresentação – RH Paraguai</a:t>
            </a:r>
          </a:p>
          <a:p>
            <a:r>
              <a:rPr lang="pt-BR" dirty="0"/>
              <a:t>Metodologia</a:t>
            </a:r>
          </a:p>
          <a:p>
            <a:r>
              <a:rPr lang="pt-BR" dirty="0"/>
              <a:t>Resultados</a:t>
            </a:r>
          </a:p>
          <a:p>
            <a:r>
              <a:rPr lang="pt-BR" dirty="0"/>
              <a:t>Pressões sobre a qualidade da água na RH Paraguai</a:t>
            </a:r>
          </a:p>
          <a:p>
            <a:endParaRPr lang="pt-BR" dirty="0"/>
          </a:p>
        </p:txBody>
      </p:sp>
      <p:sp>
        <p:nvSpPr>
          <p:cNvPr id="3" name="Título 2"/>
          <p:cNvSpPr>
            <a:spLocks noGrp="1"/>
          </p:cNvSpPr>
          <p:nvPr>
            <p:ph type="title"/>
          </p:nvPr>
        </p:nvSpPr>
        <p:spPr>
          <a:xfrm>
            <a:off x="179512" y="1224534"/>
            <a:ext cx="8568952" cy="826729"/>
          </a:xfrm>
        </p:spPr>
        <p:txBody>
          <a:bodyPr>
            <a:normAutofit/>
          </a:bodyPr>
          <a:lstStyle/>
          <a:p>
            <a:r>
              <a:rPr lang="pt-BR" dirty="0"/>
              <a:t>Roteiro</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3"/>
          <p:cNvSpPr>
            <a:spLocks noChangeArrowheads="1"/>
          </p:cNvSpPr>
          <p:nvPr/>
        </p:nvSpPr>
        <p:spPr bwMode="auto">
          <a:xfrm>
            <a:off x="2339752"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100" b="0" i="1" u="none" strike="noStrike" cap="none" normalizeH="0" baseline="0" dirty="0" bmk="_Toc455148249">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Figura 1. RH Paraguai: Planalto e Pantanal</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083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DBO - Tendências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 name="Tabela 1"/>
          <p:cNvGraphicFramePr>
            <a:graphicFrameLocks noGrp="1"/>
          </p:cNvGraphicFramePr>
          <p:nvPr>
            <p:extLst>
              <p:ext uri="{D42A27DB-BD31-4B8C-83A1-F6EECF244321}">
                <p14:modId xmlns:p14="http://schemas.microsoft.com/office/powerpoint/2010/main" val="1479546953"/>
              </p:ext>
            </p:extLst>
          </p:nvPr>
        </p:nvGraphicFramePr>
        <p:xfrm>
          <a:off x="174366" y="2636912"/>
          <a:ext cx="8842377" cy="2286000"/>
        </p:xfrm>
        <a:graphic>
          <a:graphicData uri="http://schemas.openxmlformats.org/drawingml/2006/table">
            <a:tbl>
              <a:tblPr firstRow="1" firstCol="1" bandRow="1"/>
              <a:tblGrid>
                <a:gridCol w="983469">
                  <a:extLst>
                    <a:ext uri="{9D8B030D-6E8A-4147-A177-3AD203B41FA5}">
                      <a16:colId xmlns:a16="http://schemas.microsoft.com/office/drawing/2014/main" val="20000"/>
                    </a:ext>
                  </a:extLst>
                </a:gridCol>
                <a:gridCol w="267094">
                  <a:extLst>
                    <a:ext uri="{9D8B030D-6E8A-4147-A177-3AD203B41FA5}">
                      <a16:colId xmlns:a16="http://schemas.microsoft.com/office/drawing/2014/main" val="20001"/>
                    </a:ext>
                  </a:extLst>
                </a:gridCol>
                <a:gridCol w="1073679">
                  <a:extLst>
                    <a:ext uri="{9D8B030D-6E8A-4147-A177-3AD203B41FA5}">
                      <a16:colId xmlns:a16="http://schemas.microsoft.com/office/drawing/2014/main" val="20002"/>
                    </a:ext>
                  </a:extLst>
                </a:gridCol>
                <a:gridCol w="413906">
                  <a:extLst>
                    <a:ext uri="{9D8B030D-6E8A-4147-A177-3AD203B41FA5}">
                      <a16:colId xmlns:a16="http://schemas.microsoft.com/office/drawing/2014/main" val="20003"/>
                    </a:ext>
                  </a:extLst>
                </a:gridCol>
                <a:gridCol w="413906">
                  <a:extLst>
                    <a:ext uri="{9D8B030D-6E8A-4147-A177-3AD203B41FA5}">
                      <a16:colId xmlns:a16="http://schemas.microsoft.com/office/drawing/2014/main" val="20004"/>
                    </a:ext>
                  </a:extLst>
                </a:gridCol>
                <a:gridCol w="413906">
                  <a:extLst>
                    <a:ext uri="{9D8B030D-6E8A-4147-A177-3AD203B41FA5}">
                      <a16:colId xmlns:a16="http://schemas.microsoft.com/office/drawing/2014/main" val="20005"/>
                    </a:ext>
                  </a:extLst>
                </a:gridCol>
                <a:gridCol w="413906">
                  <a:extLst>
                    <a:ext uri="{9D8B030D-6E8A-4147-A177-3AD203B41FA5}">
                      <a16:colId xmlns:a16="http://schemas.microsoft.com/office/drawing/2014/main" val="20006"/>
                    </a:ext>
                  </a:extLst>
                </a:gridCol>
                <a:gridCol w="413906">
                  <a:extLst>
                    <a:ext uri="{9D8B030D-6E8A-4147-A177-3AD203B41FA5}">
                      <a16:colId xmlns:a16="http://schemas.microsoft.com/office/drawing/2014/main" val="20007"/>
                    </a:ext>
                  </a:extLst>
                </a:gridCol>
                <a:gridCol w="413906">
                  <a:extLst>
                    <a:ext uri="{9D8B030D-6E8A-4147-A177-3AD203B41FA5}">
                      <a16:colId xmlns:a16="http://schemas.microsoft.com/office/drawing/2014/main" val="20008"/>
                    </a:ext>
                  </a:extLst>
                </a:gridCol>
                <a:gridCol w="413906">
                  <a:extLst>
                    <a:ext uri="{9D8B030D-6E8A-4147-A177-3AD203B41FA5}">
                      <a16:colId xmlns:a16="http://schemas.microsoft.com/office/drawing/2014/main" val="20009"/>
                    </a:ext>
                  </a:extLst>
                </a:gridCol>
                <a:gridCol w="413906">
                  <a:extLst>
                    <a:ext uri="{9D8B030D-6E8A-4147-A177-3AD203B41FA5}">
                      <a16:colId xmlns:a16="http://schemas.microsoft.com/office/drawing/2014/main" val="20010"/>
                    </a:ext>
                  </a:extLst>
                </a:gridCol>
                <a:gridCol w="413906">
                  <a:extLst>
                    <a:ext uri="{9D8B030D-6E8A-4147-A177-3AD203B41FA5}">
                      <a16:colId xmlns:a16="http://schemas.microsoft.com/office/drawing/2014/main" val="20011"/>
                    </a:ext>
                  </a:extLst>
                </a:gridCol>
                <a:gridCol w="413906">
                  <a:extLst>
                    <a:ext uri="{9D8B030D-6E8A-4147-A177-3AD203B41FA5}">
                      <a16:colId xmlns:a16="http://schemas.microsoft.com/office/drawing/2014/main" val="20012"/>
                    </a:ext>
                  </a:extLst>
                </a:gridCol>
                <a:gridCol w="413906">
                  <a:extLst>
                    <a:ext uri="{9D8B030D-6E8A-4147-A177-3AD203B41FA5}">
                      <a16:colId xmlns:a16="http://schemas.microsoft.com/office/drawing/2014/main" val="20013"/>
                    </a:ext>
                  </a:extLst>
                </a:gridCol>
                <a:gridCol w="413906">
                  <a:extLst>
                    <a:ext uri="{9D8B030D-6E8A-4147-A177-3AD203B41FA5}">
                      <a16:colId xmlns:a16="http://schemas.microsoft.com/office/drawing/2014/main" val="20014"/>
                    </a:ext>
                  </a:extLst>
                </a:gridCol>
                <a:gridCol w="413906">
                  <a:extLst>
                    <a:ext uri="{9D8B030D-6E8A-4147-A177-3AD203B41FA5}">
                      <a16:colId xmlns:a16="http://schemas.microsoft.com/office/drawing/2014/main" val="20015"/>
                    </a:ext>
                  </a:extLst>
                </a:gridCol>
                <a:gridCol w="413906">
                  <a:extLst>
                    <a:ext uri="{9D8B030D-6E8A-4147-A177-3AD203B41FA5}">
                      <a16:colId xmlns:a16="http://schemas.microsoft.com/office/drawing/2014/main" val="20016"/>
                    </a:ext>
                  </a:extLst>
                </a:gridCol>
                <a:gridCol w="723451">
                  <a:extLst>
                    <a:ext uri="{9D8B030D-6E8A-4147-A177-3AD203B41FA5}">
                      <a16:colId xmlns:a16="http://schemas.microsoft.com/office/drawing/2014/main" val="20017"/>
                    </a:ext>
                  </a:extLst>
                </a:gridCol>
              </a:tblGrid>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Ponto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UF</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Corpo Hídrico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Tendência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00MS23AC2000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Córrego Agogô</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00MS21PQ2123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Piquiri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00MS22RV0020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Verde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00MS22TM2000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Taquari-Mirim</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00MS23AQ0575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Aquidauana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00MS23AQ1476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Aquidauana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00MS23FO0065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Formoso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0,83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0,80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00MS23FO0073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Formoso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0,80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5060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Resultados indicam maior contaminação nos pontos do planalto; </a:t>
            </a:r>
          </a:p>
          <a:p>
            <a:r>
              <a:rPr lang="pt-BR" dirty="0"/>
              <a:t>Contaminação associada ao ambiente urbano.</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Coliformes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descr="C:\CQUAL\PARAGUAI NOVO\FIGURAS\COLI_IQA SAZONAL.bmp"/>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83968" y="1129190"/>
            <a:ext cx="4848216" cy="55682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73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Resultados frequentemente compatíveis com águas de Classe 4 em pontos rios que atravessam centros urbanos.</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Coliformes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1" name="Imagem 10" descr="C:\CQUAL\PARAGUAI NOVO\FIGURAS\COLI_CONFORMIDADE.bmp"/>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83968" y="1136159"/>
            <a:ext cx="4848216" cy="55915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9749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Pontos com maior contaminação no período chuvoso, indicando importância de fontes difusas;</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Coliformes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83968" y="1052736"/>
            <a:ext cx="4859439" cy="5566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24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Tendências de aumento/redução de coliformes;</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Coliformes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83968" y="1137557"/>
            <a:ext cx="4859439" cy="5527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8188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Coliformes - Tendências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 name="Tabela 7"/>
          <p:cNvGraphicFramePr>
            <a:graphicFrameLocks noGrp="1"/>
          </p:cNvGraphicFramePr>
          <p:nvPr>
            <p:extLst>
              <p:ext uri="{D42A27DB-BD31-4B8C-83A1-F6EECF244321}">
                <p14:modId xmlns:p14="http://schemas.microsoft.com/office/powerpoint/2010/main" val="2538883013"/>
              </p:ext>
            </p:extLst>
          </p:nvPr>
        </p:nvGraphicFramePr>
        <p:xfrm>
          <a:off x="174368" y="2492896"/>
          <a:ext cx="8842377" cy="2286000"/>
        </p:xfrm>
        <a:graphic>
          <a:graphicData uri="http://schemas.openxmlformats.org/drawingml/2006/table">
            <a:tbl>
              <a:tblPr firstRow="1" firstCol="1" bandRow="1"/>
              <a:tblGrid>
                <a:gridCol w="1053036">
                  <a:extLst>
                    <a:ext uri="{9D8B030D-6E8A-4147-A177-3AD203B41FA5}">
                      <a16:colId xmlns:a16="http://schemas.microsoft.com/office/drawing/2014/main" val="20000"/>
                    </a:ext>
                  </a:extLst>
                </a:gridCol>
                <a:gridCol w="288671">
                  <a:extLst>
                    <a:ext uri="{9D8B030D-6E8A-4147-A177-3AD203B41FA5}">
                      <a16:colId xmlns:a16="http://schemas.microsoft.com/office/drawing/2014/main" val="20001"/>
                    </a:ext>
                  </a:extLst>
                </a:gridCol>
                <a:gridCol w="863978">
                  <a:extLst>
                    <a:ext uri="{9D8B030D-6E8A-4147-A177-3AD203B41FA5}">
                      <a16:colId xmlns:a16="http://schemas.microsoft.com/office/drawing/2014/main" val="20002"/>
                    </a:ext>
                  </a:extLst>
                </a:gridCol>
                <a:gridCol w="422840">
                  <a:extLst>
                    <a:ext uri="{9D8B030D-6E8A-4147-A177-3AD203B41FA5}">
                      <a16:colId xmlns:a16="http://schemas.microsoft.com/office/drawing/2014/main" val="20003"/>
                    </a:ext>
                  </a:extLst>
                </a:gridCol>
                <a:gridCol w="422840">
                  <a:extLst>
                    <a:ext uri="{9D8B030D-6E8A-4147-A177-3AD203B41FA5}">
                      <a16:colId xmlns:a16="http://schemas.microsoft.com/office/drawing/2014/main" val="20004"/>
                    </a:ext>
                  </a:extLst>
                </a:gridCol>
                <a:gridCol w="422840">
                  <a:extLst>
                    <a:ext uri="{9D8B030D-6E8A-4147-A177-3AD203B41FA5}">
                      <a16:colId xmlns:a16="http://schemas.microsoft.com/office/drawing/2014/main" val="20005"/>
                    </a:ext>
                  </a:extLst>
                </a:gridCol>
                <a:gridCol w="422840">
                  <a:extLst>
                    <a:ext uri="{9D8B030D-6E8A-4147-A177-3AD203B41FA5}">
                      <a16:colId xmlns:a16="http://schemas.microsoft.com/office/drawing/2014/main" val="20006"/>
                    </a:ext>
                  </a:extLst>
                </a:gridCol>
                <a:gridCol w="422840">
                  <a:extLst>
                    <a:ext uri="{9D8B030D-6E8A-4147-A177-3AD203B41FA5}">
                      <a16:colId xmlns:a16="http://schemas.microsoft.com/office/drawing/2014/main" val="20007"/>
                    </a:ext>
                  </a:extLst>
                </a:gridCol>
                <a:gridCol w="422840">
                  <a:extLst>
                    <a:ext uri="{9D8B030D-6E8A-4147-A177-3AD203B41FA5}">
                      <a16:colId xmlns:a16="http://schemas.microsoft.com/office/drawing/2014/main" val="20008"/>
                    </a:ext>
                  </a:extLst>
                </a:gridCol>
                <a:gridCol w="422840">
                  <a:extLst>
                    <a:ext uri="{9D8B030D-6E8A-4147-A177-3AD203B41FA5}">
                      <a16:colId xmlns:a16="http://schemas.microsoft.com/office/drawing/2014/main" val="20009"/>
                    </a:ext>
                  </a:extLst>
                </a:gridCol>
                <a:gridCol w="422840">
                  <a:extLst>
                    <a:ext uri="{9D8B030D-6E8A-4147-A177-3AD203B41FA5}">
                      <a16:colId xmlns:a16="http://schemas.microsoft.com/office/drawing/2014/main" val="20010"/>
                    </a:ext>
                  </a:extLst>
                </a:gridCol>
                <a:gridCol w="422840">
                  <a:extLst>
                    <a:ext uri="{9D8B030D-6E8A-4147-A177-3AD203B41FA5}">
                      <a16:colId xmlns:a16="http://schemas.microsoft.com/office/drawing/2014/main" val="20011"/>
                    </a:ext>
                  </a:extLst>
                </a:gridCol>
                <a:gridCol w="422840">
                  <a:extLst>
                    <a:ext uri="{9D8B030D-6E8A-4147-A177-3AD203B41FA5}">
                      <a16:colId xmlns:a16="http://schemas.microsoft.com/office/drawing/2014/main" val="20012"/>
                    </a:ext>
                  </a:extLst>
                </a:gridCol>
                <a:gridCol w="422840">
                  <a:extLst>
                    <a:ext uri="{9D8B030D-6E8A-4147-A177-3AD203B41FA5}">
                      <a16:colId xmlns:a16="http://schemas.microsoft.com/office/drawing/2014/main" val="20013"/>
                    </a:ext>
                  </a:extLst>
                </a:gridCol>
                <a:gridCol w="422840">
                  <a:extLst>
                    <a:ext uri="{9D8B030D-6E8A-4147-A177-3AD203B41FA5}">
                      <a16:colId xmlns:a16="http://schemas.microsoft.com/office/drawing/2014/main" val="20014"/>
                    </a:ext>
                  </a:extLst>
                </a:gridCol>
                <a:gridCol w="422840">
                  <a:extLst>
                    <a:ext uri="{9D8B030D-6E8A-4147-A177-3AD203B41FA5}">
                      <a16:colId xmlns:a16="http://schemas.microsoft.com/office/drawing/2014/main" val="20015"/>
                    </a:ext>
                  </a:extLst>
                </a:gridCol>
                <a:gridCol w="422840">
                  <a:extLst>
                    <a:ext uri="{9D8B030D-6E8A-4147-A177-3AD203B41FA5}">
                      <a16:colId xmlns:a16="http://schemas.microsoft.com/office/drawing/2014/main" val="20016"/>
                    </a:ext>
                  </a:extLst>
                </a:gridCol>
                <a:gridCol w="716932">
                  <a:extLst>
                    <a:ext uri="{9D8B030D-6E8A-4147-A177-3AD203B41FA5}">
                      <a16:colId xmlns:a16="http://schemas.microsoft.com/office/drawing/2014/main" val="20017"/>
                    </a:ext>
                  </a:extLst>
                </a:gridCol>
              </a:tblGrid>
              <a:tr h="0">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Ponto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UF</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Corpo Hídrico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Tendência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0">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00MS23AQ2291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Aquidauana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1673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4288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950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1690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965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00MS23MI2601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Miranda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4740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6390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4753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3258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1763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1262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530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965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1389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00MS23AC2006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Córrego Agogô</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4915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3588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00MS21CA2019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Córrego Cabeceira Alta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1266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990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1598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997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2863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7095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1573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6463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4855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24192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17389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PAR292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Paraguai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5664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Valores médios de fósforo geralmente altos, com destaque para a bacia do rio Miranda; </a:t>
            </a:r>
          </a:p>
          <a:p>
            <a:pPr marL="0" indent="0">
              <a:buNone/>
            </a:pPr>
            <a:endParaRPr lang="pt-BR" dirty="0"/>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Fósforo total</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83968" y="1129190"/>
            <a:ext cx="4859439" cy="55817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2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Muitos pontos com valores de fósforo compatíveis com Classes 3 e 4 em mais da metade das coletas;</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Fósforo total</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p:nvPr/>
        </p:nvPicPr>
        <p:blipFill rotWithShape="1">
          <a:blip r:embed="rId3" cstate="email">
            <a:extLst>
              <a:ext uri="{28A0092B-C50C-407E-A947-70E740481C1C}">
                <a14:useLocalDpi xmlns:a14="http://schemas.microsoft.com/office/drawing/2010/main"/>
              </a:ext>
            </a:extLst>
          </a:blip>
          <a:srcRect/>
          <a:stretch/>
        </p:blipFill>
        <p:spPr bwMode="auto">
          <a:xfrm>
            <a:off x="4211960" y="1136159"/>
            <a:ext cx="4859439" cy="55590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368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Fósforo mais alto no período chuvoso em diversos pontos de monitoramento no planalto;</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Fósforo total</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49065" y="1064400"/>
            <a:ext cx="4859439" cy="5542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7369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Tendências de aumento em pontos nas porções superiores do rio Paraguai;</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Fósforo total</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44742" y="1157076"/>
            <a:ext cx="4863762" cy="55620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251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492896"/>
            <a:ext cx="4104456" cy="4065315"/>
          </a:xfrm>
        </p:spPr>
        <p:txBody>
          <a:bodyPr/>
          <a:lstStyle/>
          <a:p>
            <a:r>
              <a:rPr lang="pt-BR" dirty="0"/>
              <a:t>Área de 363.446 km²;</a:t>
            </a:r>
          </a:p>
          <a:p>
            <a:r>
              <a:rPr lang="pt-BR" dirty="0"/>
              <a:t>4,3% do Brasil;</a:t>
            </a:r>
          </a:p>
          <a:p>
            <a:r>
              <a:rPr lang="pt-BR" dirty="0"/>
              <a:t>Planalto e planície;</a:t>
            </a:r>
          </a:p>
          <a:p>
            <a:r>
              <a:rPr lang="pt-BR" dirty="0"/>
              <a:t>Cerrado e Pantanal;</a:t>
            </a:r>
          </a:p>
          <a:p>
            <a:r>
              <a:rPr lang="pt-BR" dirty="0"/>
              <a:t>Importância ecológica do Pantanal (Sítio </a:t>
            </a:r>
            <a:r>
              <a:rPr lang="pt-BR" dirty="0" err="1"/>
              <a:t>Ramsar</a:t>
            </a:r>
            <a:r>
              <a:rPr lang="pt-BR" dirty="0"/>
              <a:t>).</a:t>
            </a:r>
          </a:p>
        </p:txBody>
      </p:sp>
      <p:sp>
        <p:nvSpPr>
          <p:cNvPr id="3" name="Título 2"/>
          <p:cNvSpPr>
            <a:spLocks noGrp="1"/>
          </p:cNvSpPr>
          <p:nvPr>
            <p:ph type="title"/>
          </p:nvPr>
        </p:nvSpPr>
        <p:spPr>
          <a:xfrm>
            <a:off x="179512" y="1224534"/>
            <a:ext cx="8568952" cy="826729"/>
          </a:xfrm>
        </p:spPr>
        <p:txBody>
          <a:bodyPr>
            <a:normAutofit/>
          </a:bodyPr>
          <a:lstStyle/>
          <a:p>
            <a:r>
              <a:rPr lang="pt-BR" dirty="0"/>
              <a:t>RH Paraguai</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5" name="Imagem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0075" y="1052736"/>
            <a:ext cx="4733925" cy="5391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339752"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100" b="0" i="1" u="none" strike="noStrike" cap="none" normalizeH="0" baseline="0" dirty="0" bmk="_Toc455148249">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Figura 1. RH Paraguai: Planalto e Pantanal</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988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Fósforo total - Tendências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Tabela 4"/>
          <p:cNvGraphicFramePr>
            <a:graphicFrameLocks noGrp="1"/>
          </p:cNvGraphicFramePr>
          <p:nvPr>
            <p:extLst>
              <p:ext uri="{D42A27DB-BD31-4B8C-83A1-F6EECF244321}">
                <p14:modId xmlns:p14="http://schemas.microsoft.com/office/powerpoint/2010/main" val="461530274"/>
              </p:ext>
            </p:extLst>
          </p:nvPr>
        </p:nvGraphicFramePr>
        <p:xfrm>
          <a:off x="179512" y="2564904"/>
          <a:ext cx="8842375" cy="1143000"/>
        </p:xfrm>
        <a:graphic>
          <a:graphicData uri="http://schemas.openxmlformats.org/drawingml/2006/table">
            <a:tbl>
              <a:tblPr firstRow="1" firstCol="1" bandRow="1"/>
              <a:tblGrid>
                <a:gridCol w="1052663">
                  <a:extLst>
                    <a:ext uri="{9D8B030D-6E8A-4147-A177-3AD203B41FA5}">
                      <a16:colId xmlns:a16="http://schemas.microsoft.com/office/drawing/2014/main" val="20000"/>
                    </a:ext>
                  </a:extLst>
                </a:gridCol>
                <a:gridCol w="316684">
                  <a:extLst>
                    <a:ext uri="{9D8B030D-6E8A-4147-A177-3AD203B41FA5}">
                      <a16:colId xmlns:a16="http://schemas.microsoft.com/office/drawing/2014/main" val="20001"/>
                    </a:ext>
                  </a:extLst>
                </a:gridCol>
                <a:gridCol w="927052">
                  <a:extLst>
                    <a:ext uri="{9D8B030D-6E8A-4147-A177-3AD203B41FA5}">
                      <a16:colId xmlns:a16="http://schemas.microsoft.com/office/drawing/2014/main" val="20002"/>
                    </a:ext>
                  </a:extLst>
                </a:gridCol>
                <a:gridCol w="415758">
                  <a:extLst>
                    <a:ext uri="{9D8B030D-6E8A-4147-A177-3AD203B41FA5}">
                      <a16:colId xmlns:a16="http://schemas.microsoft.com/office/drawing/2014/main" val="20003"/>
                    </a:ext>
                  </a:extLst>
                </a:gridCol>
                <a:gridCol w="415758">
                  <a:extLst>
                    <a:ext uri="{9D8B030D-6E8A-4147-A177-3AD203B41FA5}">
                      <a16:colId xmlns:a16="http://schemas.microsoft.com/office/drawing/2014/main" val="20004"/>
                    </a:ext>
                  </a:extLst>
                </a:gridCol>
                <a:gridCol w="415758">
                  <a:extLst>
                    <a:ext uri="{9D8B030D-6E8A-4147-A177-3AD203B41FA5}">
                      <a16:colId xmlns:a16="http://schemas.microsoft.com/office/drawing/2014/main" val="20005"/>
                    </a:ext>
                  </a:extLst>
                </a:gridCol>
                <a:gridCol w="415758">
                  <a:extLst>
                    <a:ext uri="{9D8B030D-6E8A-4147-A177-3AD203B41FA5}">
                      <a16:colId xmlns:a16="http://schemas.microsoft.com/office/drawing/2014/main" val="20006"/>
                    </a:ext>
                  </a:extLst>
                </a:gridCol>
                <a:gridCol w="415758">
                  <a:extLst>
                    <a:ext uri="{9D8B030D-6E8A-4147-A177-3AD203B41FA5}">
                      <a16:colId xmlns:a16="http://schemas.microsoft.com/office/drawing/2014/main" val="20007"/>
                    </a:ext>
                  </a:extLst>
                </a:gridCol>
                <a:gridCol w="415758">
                  <a:extLst>
                    <a:ext uri="{9D8B030D-6E8A-4147-A177-3AD203B41FA5}">
                      <a16:colId xmlns:a16="http://schemas.microsoft.com/office/drawing/2014/main" val="20008"/>
                    </a:ext>
                  </a:extLst>
                </a:gridCol>
                <a:gridCol w="415758">
                  <a:extLst>
                    <a:ext uri="{9D8B030D-6E8A-4147-A177-3AD203B41FA5}">
                      <a16:colId xmlns:a16="http://schemas.microsoft.com/office/drawing/2014/main" val="20009"/>
                    </a:ext>
                  </a:extLst>
                </a:gridCol>
                <a:gridCol w="415758">
                  <a:extLst>
                    <a:ext uri="{9D8B030D-6E8A-4147-A177-3AD203B41FA5}">
                      <a16:colId xmlns:a16="http://schemas.microsoft.com/office/drawing/2014/main" val="20010"/>
                    </a:ext>
                  </a:extLst>
                </a:gridCol>
                <a:gridCol w="415758">
                  <a:extLst>
                    <a:ext uri="{9D8B030D-6E8A-4147-A177-3AD203B41FA5}">
                      <a16:colId xmlns:a16="http://schemas.microsoft.com/office/drawing/2014/main" val="20011"/>
                    </a:ext>
                  </a:extLst>
                </a:gridCol>
                <a:gridCol w="415758">
                  <a:extLst>
                    <a:ext uri="{9D8B030D-6E8A-4147-A177-3AD203B41FA5}">
                      <a16:colId xmlns:a16="http://schemas.microsoft.com/office/drawing/2014/main" val="20012"/>
                    </a:ext>
                  </a:extLst>
                </a:gridCol>
                <a:gridCol w="415758">
                  <a:extLst>
                    <a:ext uri="{9D8B030D-6E8A-4147-A177-3AD203B41FA5}">
                      <a16:colId xmlns:a16="http://schemas.microsoft.com/office/drawing/2014/main" val="20013"/>
                    </a:ext>
                  </a:extLst>
                </a:gridCol>
                <a:gridCol w="415758">
                  <a:extLst>
                    <a:ext uri="{9D8B030D-6E8A-4147-A177-3AD203B41FA5}">
                      <a16:colId xmlns:a16="http://schemas.microsoft.com/office/drawing/2014/main" val="20014"/>
                    </a:ext>
                  </a:extLst>
                </a:gridCol>
                <a:gridCol w="415758">
                  <a:extLst>
                    <a:ext uri="{9D8B030D-6E8A-4147-A177-3AD203B41FA5}">
                      <a16:colId xmlns:a16="http://schemas.microsoft.com/office/drawing/2014/main" val="20015"/>
                    </a:ext>
                  </a:extLst>
                </a:gridCol>
                <a:gridCol w="415758">
                  <a:extLst>
                    <a:ext uri="{9D8B030D-6E8A-4147-A177-3AD203B41FA5}">
                      <a16:colId xmlns:a16="http://schemas.microsoft.com/office/drawing/2014/main" val="20016"/>
                    </a:ext>
                  </a:extLst>
                </a:gridCol>
                <a:gridCol w="725364">
                  <a:extLst>
                    <a:ext uri="{9D8B030D-6E8A-4147-A177-3AD203B41FA5}">
                      <a16:colId xmlns:a16="http://schemas.microsoft.com/office/drawing/2014/main" val="20017"/>
                    </a:ext>
                  </a:extLst>
                </a:gridCol>
              </a:tblGrid>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Ponto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UF</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Corpo Hídrico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Tendência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00MS23AC2000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Córrego Agogô</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0,97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0,83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JAU270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Jauru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PAR292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Paraguai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SAN034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Santana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227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Turbidez geralmente mais alta </a:t>
            </a:r>
            <a:r>
              <a:rPr lang="pt-BR"/>
              <a:t>nos pontos </a:t>
            </a:r>
            <a:r>
              <a:rPr lang="pt-BR" dirty="0"/>
              <a:t>do planalto</a:t>
            </a:r>
            <a:r>
              <a:rPr lang="pt-BR"/>
              <a:t>; </a:t>
            </a:r>
          </a:p>
          <a:p>
            <a:endParaRPr lang="pt-BR" dirty="0"/>
          </a:p>
          <a:p>
            <a:pPr marL="0" indent="0">
              <a:buNone/>
            </a:pPr>
            <a:endParaRPr lang="pt-BR" dirty="0"/>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Turbidez</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49065" y="1121393"/>
            <a:ext cx="4859439" cy="5589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3729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a:bodyPr>
          <a:lstStyle/>
          <a:p>
            <a:r>
              <a:rPr lang="pt-BR" dirty="0"/>
              <a:t>UPGs dos rios São Lourenço, Taquari, Miranda e Apa concentram os pontos de monitoramento com um percentual maior de compatíveis com Classe 4;</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Turbidez</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49065" y="1090001"/>
            <a:ext cx="4859439" cy="56513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4704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As águas mais turvas na estação das chuvas indicam a contribuição das fontes difusas de poluição na dinâmica das cargas na região;</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Turbidez</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49065" y="1064400"/>
            <a:ext cx="4859439" cy="5574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613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fontScale="92500" lnSpcReduction="20000"/>
          </a:bodyPr>
          <a:lstStyle/>
          <a:p>
            <a:r>
              <a:rPr lang="pt-BR" dirty="0"/>
              <a:t>Pontos de monitoramento em Cuiabá apresentaram tendência de aumento da turbidez;</a:t>
            </a:r>
          </a:p>
          <a:p>
            <a:r>
              <a:rPr lang="pt-BR" dirty="0"/>
              <a:t>Turbidez caindo em quatro pontos: No rio Taquari, em Coxim/MS, nos rios Correntes e Itiquira, a jusante de Sonora/MS e no rio Cachoeirão, na UPG Miranda</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Turbidez</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1" name="Imagem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49065" y="1152300"/>
            <a:ext cx="4859439" cy="5573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0669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Turbidez - Tendências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 name="Tabela 1"/>
          <p:cNvGraphicFramePr>
            <a:graphicFrameLocks noGrp="1"/>
          </p:cNvGraphicFramePr>
          <p:nvPr>
            <p:extLst>
              <p:ext uri="{D42A27DB-BD31-4B8C-83A1-F6EECF244321}">
                <p14:modId xmlns:p14="http://schemas.microsoft.com/office/powerpoint/2010/main" val="785942904"/>
              </p:ext>
            </p:extLst>
          </p:nvPr>
        </p:nvGraphicFramePr>
        <p:xfrm>
          <a:off x="179508" y="2492896"/>
          <a:ext cx="8842381" cy="2514600"/>
        </p:xfrm>
        <a:graphic>
          <a:graphicData uri="http://schemas.openxmlformats.org/drawingml/2006/table">
            <a:tbl>
              <a:tblPr firstRow="1" firstCol="1" bandRow="1"/>
              <a:tblGrid>
                <a:gridCol w="1034556">
                  <a:extLst>
                    <a:ext uri="{9D8B030D-6E8A-4147-A177-3AD203B41FA5}">
                      <a16:colId xmlns:a16="http://schemas.microsoft.com/office/drawing/2014/main" val="20000"/>
                    </a:ext>
                  </a:extLst>
                </a:gridCol>
                <a:gridCol w="309483">
                  <a:extLst>
                    <a:ext uri="{9D8B030D-6E8A-4147-A177-3AD203B41FA5}">
                      <a16:colId xmlns:a16="http://schemas.microsoft.com/office/drawing/2014/main" val="20001"/>
                    </a:ext>
                  </a:extLst>
                </a:gridCol>
                <a:gridCol w="1103526">
                  <a:extLst>
                    <a:ext uri="{9D8B030D-6E8A-4147-A177-3AD203B41FA5}">
                      <a16:colId xmlns:a16="http://schemas.microsoft.com/office/drawing/2014/main" val="20002"/>
                    </a:ext>
                  </a:extLst>
                </a:gridCol>
                <a:gridCol w="406750">
                  <a:extLst>
                    <a:ext uri="{9D8B030D-6E8A-4147-A177-3AD203B41FA5}">
                      <a16:colId xmlns:a16="http://schemas.microsoft.com/office/drawing/2014/main" val="20003"/>
                    </a:ext>
                  </a:extLst>
                </a:gridCol>
                <a:gridCol w="406750">
                  <a:extLst>
                    <a:ext uri="{9D8B030D-6E8A-4147-A177-3AD203B41FA5}">
                      <a16:colId xmlns:a16="http://schemas.microsoft.com/office/drawing/2014/main" val="20004"/>
                    </a:ext>
                  </a:extLst>
                </a:gridCol>
                <a:gridCol w="406750">
                  <a:extLst>
                    <a:ext uri="{9D8B030D-6E8A-4147-A177-3AD203B41FA5}">
                      <a16:colId xmlns:a16="http://schemas.microsoft.com/office/drawing/2014/main" val="20005"/>
                    </a:ext>
                  </a:extLst>
                </a:gridCol>
                <a:gridCol w="406750">
                  <a:extLst>
                    <a:ext uri="{9D8B030D-6E8A-4147-A177-3AD203B41FA5}">
                      <a16:colId xmlns:a16="http://schemas.microsoft.com/office/drawing/2014/main" val="20006"/>
                    </a:ext>
                  </a:extLst>
                </a:gridCol>
                <a:gridCol w="406750">
                  <a:extLst>
                    <a:ext uri="{9D8B030D-6E8A-4147-A177-3AD203B41FA5}">
                      <a16:colId xmlns:a16="http://schemas.microsoft.com/office/drawing/2014/main" val="20007"/>
                    </a:ext>
                  </a:extLst>
                </a:gridCol>
                <a:gridCol w="406750">
                  <a:extLst>
                    <a:ext uri="{9D8B030D-6E8A-4147-A177-3AD203B41FA5}">
                      <a16:colId xmlns:a16="http://schemas.microsoft.com/office/drawing/2014/main" val="20008"/>
                    </a:ext>
                  </a:extLst>
                </a:gridCol>
                <a:gridCol w="406750">
                  <a:extLst>
                    <a:ext uri="{9D8B030D-6E8A-4147-A177-3AD203B41FA5}">
                      <a16:colId xmlns:a16="http://schemas.microsoft.com/office/drawing/2014/main" val="20009"/>
                    </a:ext>
                  </a:extLst>
                </a:gridCol>
                <a:gridCol w="406750">
                  <a:extLst>
                    <a:ext uri="{9D8B030D-6E8A-4147-A177-3AD203B41FA5}">
                      <a16:colId xmlns:a16="http://schemas.microsoft.com/office/drawing/2014/main" val="20010"/>
                    </a:ext>
                  </a:extLst>
                </a:gridCol>
                <a:gridCol w="406750">
                  <a:extLst>
                    <a:ext uri="{9D8B030D-6E8A-4147-A177-3AD203B41FA5}">
                      <a16:colId xmlns:a16="http://schemas.microsoft.com/office/drawing/2014/main" val="20011"/>
                    </a:ext>
                  </a:extLst>
                </a:gridCol>
                <a:gridCol w="406750">
                  <a:extLst>
                    <a:ext uri="{9D8B030D-6E8A-4147-A177-3AD203B41FA5}">
                      <a16:colId xmlns:a16="http://schemas.microsoft.com/office/drawing/2014/main" val="20012"/>
                    </a:ext>
                  </a:extLst>
                </a:gridCol>
                <a:gridCol w="406750">
                  <a:extLst>
                    <a:ext uri="{9D8B030D-6E8A-4147-A177-3AD203B41FA5}">
                      <a16:colId xmlns:a16="http://schemas.microsoft.com/office/drawing/2014/main" val="20013"/>
                    </a:ext>
                  </a:extLst>
                </a:gridCol>
                <a:gridCol w="406750">
                  <a:extLst>
                    <a:ext uri="{9D8B030D-6E8A-4147-A177-3AD203B41FA5}">
                      <a16:colId xmlns:a16="http://schemas.microsoft.com/office/drawing/2014/main" val="20014"/>
                    </a:ext>
                  </a:extLst>
                </a:gridCol>
                <a:gridCol w="406750">
                  <a:extLst>
                    <a:ext uri="{9D8B030D-6E8A-4147-A177-3AD203B41FA5}">
                      <a16:colId xmlns:a16="http://schemas.microsoft.com/office/drawing/2014/main" val="20015"/>
                    </a:ext>
                  </a:extLst>
                </a:gridCol>
                <a:gridCol w="406750">
                  <a:extLst>
                    <a:ext uri="{9D8B030D-6E8A-4147-A177-3AD203B41FA5}">
                      <a16:colId xmlns:a16="http://schemas.microsoft.com/office/drawing/2014/main" val="20016"/>
                    </a:ext>
                  </a:extLst>
                </a:gridCol>
                <a:gridCol w="700316">
                  <a:extLst>
                    <a:ext uri="{9D8B030D-6E8A-4147-A177-3AD203B41FA5}">
                      <a16:colId xmlns:a16="http://schemas.microsoft.com/office/drawing/2014/main" val="20017"/>
                    </a:ext>
                  </a:extLst>
                </a:gridCol>
              </a:tblGrid>
              <a:tr h="228600">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Ponto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UF</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Corpo Hídrico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Tendência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00MS21CR2000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Correntes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00MS22TQ2441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Taquari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00MS23CH2018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Cachoeirão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00MS22IT2232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Itiquira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CBA464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CBA561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Cuiabá</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8600">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SLO001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São Lourenço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8600">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JAU270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Jauru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1100">
                        <a:effectLst/>
                        <a:latin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821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lnSpcReduction="10000"/>
          </a:bodyPr>
          <a:lstStyle/>
          <a:p>
            <a:r>
              <a:rPr lang="pt-BR" dirty="0"/>
              <a:t>Os maiores valores foram detectados em Rondonópolis, na UPG São Lourenço. </a:t>
            </a:r>
          </a:p>
          <a:p>
            <a:r>
              <a:rPr lang="pt-BR" dirty="0"/>
              <a:t>Na UPG Miranda, em Bonito/MS e em áreas mais a jusante também se concentram pontos de monitoramento com médias até 400 mg/L; </a:t>
            </a:r>
          </a:p>
          <a:p>
            <a:pPr marL="0" indent="0">
              <a:buNone/>
            </a:pPr>
            <a:endParaRPr lang="pt-BR" dirty="0"/>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Sólidos totais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49065" y="1168178"/>
            <a:ext cx="4859439" cy="5542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1348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a:bodyPr>
          <a:lstStyle/>
          <a:p>
            <a:r>
              <a:rPr lang="pt-BR" dirty="0"/>
              <a:t>Concentrações de sólidos predominantemente compatíveis com Classe 1 (&lt; 500 mg/L);</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Sólidos totais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descr="C:\CQUAL\PARAGUAI NOVO\FIGURAS\SOLIDOS_CONFORMIDADE.bmp"/>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60288" y="1115911"/>
            <a:ext cx="4848216" cy="55839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1037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a:bodyPr>
          <a:lstStyle/>
          <a:p>
            <a:r>
              <a:rPr lang="pt-BR" dirty="0"/>
              <a:t>Assim como a turbidez, os sólidos totais são afetados pela sazonalidade, com concentrações maiores durante o período das chuvas;</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Sólidos totais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211960" y="1064400"/>
            <a:ext cx="4859439" cy="55817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8882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a:bodyPr>
          <a:lstStyle/>
          <a:p>
            <a:r>
              <a:rPr lang="pt-BR" dirty="0"/>
              <a:t>UPG Miranda: 5 pontos mostraram tendências de redução de sólidos;</a:t>
            </a:r>
          </a:p>
          <a:p>
            <a:r>
              <a:rPr lang="pt-BR" dirty="0"/>
              <a:t>Tendências de aumento de sólidos no rio Jauru e no rio São Lourenço, ao norte da RH Paraguai</a:t>
            </a:r>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Sólidos totais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49065" y="1152300"/>
            <a:ext cx="4859439" cy="5565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421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lstStyle/>
          <a:p>
            <a:r>
              <a:rPr lang="pt-BR" dirty="0"/>
              <a:t>Dinâmica de precipitação marcada pela sazonalidade;</a:t>
            </a:r>
          </a:p>
          <a:p>
            <a:r>
              <a:rPr lang="pt-BR" dirty="0"/>
              <a:t>Período seco: maio a setembro;</a:t>
            </a:r>
          </a:p>
          <a:p>
            <a:r>
              <a:rPr lang="pt-BR" dirty="0"/>
              <a:t>Distribuição espacial da precipitação desigual.</a:t>
            </a:r>
          </a:p>
          <a:p>
            <a:endParaRPr lang="pt-BR" dirty="0"/>
          </a:p>
          <a:p>
            <a:endParaRPr lang="pt-BR" dirty="0"/>
          </a:p>
        </p:txBody>
      </p:sp>
      <p:sp>
        <p:nvSpPr>
          <p:cNvPr id="3" name="Título 2"/>
          <p:cNvSpPr>
            <a:spLocks noGrp="1"/>
          </p:cNvSpPr>
          <p:nvPr>
            <p:ph type="title"/>
          </p:nvPr>
        </p:nvSpPr>
        <p:spPr>
          <a:xfrm>
            <a:off x="179512" y="1224534"/>
            <a:ext cx="8568952" cy="826729"/>
          </a:xfrm>
        </p:spPr>
        <p:txBody>
          <a:bodyPr>
            <a:normAutofit/>
          </a:bodyPr>
          <a:lstStyle/>
          <a:p>
            <a:r>
              <a:rPr lang="pt-BR" dirty="0"/>
              <a:t>RH Paraguai</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49" name="Imagem 2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4326" y="2944555"/>
            <a:ext cx="3202280" cy="33606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339752" y="61054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100" b="0" i="1" u="none" strike="noStrike" cap="none" normalizeH="0" baseline="0" dirty="0" bmk="_Toc45514825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Figura 2. Precipitação média anual na RH Paraguai</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52" name="Imagem 269"/>
          <p:cNvPicPr>
            <a:picLocks noChangeAspect="1" noChangeArrowheads="1"/>
          </p:cNvPicPr>
          <p:nvPr/>
        </p:nvPicPr>
        <p:blipFill>
          <a:blip r:embed="rId3" cstate="email">
            <a:extLst>
              <a:ext uri="{28A0092B-C50C-407E-A947-70E740481C1C}">
                <a14:useLocalDpi xmlns:a14="http://schemas.microsoft.com/office/drawing/2010/main"/>
              </a:ext>
            </a:extLst>
          </a:blip>
          <a:srcRect l="2263" t="2029" r="1495" b="1753"/>
          <a:stretch>
            <a:fillRect/>
          </a:stretch>
        </p:blipFill>
        <p:spPr bwMode="auto">
          <a:xfrm>
            <a:off x="5088632" y="908825"/>
            <a:ext cx="3290042" cy="15953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5165481" y="2480547"/>
            <a:ext cx="32403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100" b="0" i="1" u="none" strike="noStrike" cap="none" normalizeH="0" baseline="0" dirty="0" bmk="_Toc455148252">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Figura 4. Precipitação média mensal na RH Paraguai</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162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Sólidos totais - Tendências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Tabela 6"/>
          <p:cNvGraphicFramePr>
            <a:graphicFrameLocks noGrp="1"/>
          </p:cNvGraphicFramePr>
          <p:nvPr>
            <p:extLst>
              <p:ext uri="{D42A27DB-BD31-4B8C-83A1-F6EECF244321}">
                <p14:modId xmlns:p14="http://schemas.microsoft.com/office/powerpoint/2010/main" val="1122870512"/>
              </p:ext>
            </p:extLst>
          </p:nvPr>
        </p:nvGraphicFramePr>
        <p:xfrm>
          <a:off x="179504" y="2204864"/>
          <a:ext cx="8856992" cy="3454854"/>
        </p:xfrm>
        <a:graphic>
          <a:graphicData uri="http://schemas.openxmlformats.org/drawingml/2006/table">
            <a:tbl>
              <a:tblPr firstRow="1" firstCol="1" bandRow="1"/>
              <a:tblGrid>
                <a:gridCol w="1008120">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498123">
                  <a:extLst>
                    <a:ext uri="{9D8B030D-6E8A-4147-A177-3AD203B41FA5}">
                      <a16:colId xmlns:a16="http://schemas.microsoft.com/office/drawing/2014/main" val="20003"/>
                    </a:ext>
                  </a:extLst>
                </a:gridCol>
                <a:gridCol w="418495">
                  <a:extLst>
                    <a:ext uri="{9D8B030D-6E8A-4147-A177-3AD203B41FA5}">
                      <a16:colId xmlns:a16="http://schemas.microsoft.com/office/drawing/2014/main" val="20004"/>
                    </a:ext>
                  </a:extLst>
                </a:gridCol>
                <a:gridCol w="418495">
                  <a:extLst>
                    <a:ext uri="{9D8B030D-6E8A-4147-A177-3AD203B41FA5}">
                      <a16:colId xmlns:a16="http://schemas.microsoft.com/office/drawing/2014/main" val="20005"/>
                    </a:ext>
                  </a:extLst>
                </a:gridCol>
                <a:gridCol w="418495">
                  <a:extLst>
                    <a:ext uri="{9D8B030D-6E8A-4147-A177-3AD203B41FA5}">
                      <a16:colId xmlns:a16="http://schemas.microsoft.com/office/drawing/2014/main" val="20006"/>
                    </a:ext>
                  </a:extLst>
                </a:gridCol>
                <a:gridCol w="418495">
                  <a:extLst>
                    <a:ext uri="{9D8B030D-6E8A-4147-A177-3AD203B41FA5}">
                      <a16:colId xmlns:a16="http://schemas.microsoft.com/office/drawing/2014/main" val="20007"/>
                    </a:ext>
                  </a:extLst>
                </a:gridCol>
                <a:gridCol w="418495">
                  <a:extLst>
                    <a:ext uri="{9D8B030D-6E8A-4147-A177-3AD203B41FA5}">
                      <a16:colId xmlns:a16="http://schemas.microsoft.com/office/drawing/2014/main" val="20008"/>
                    </a:ext>
                  </a:extLst>
                </a:gridCol>
                <a:gridCol w="418495">
                  <a:extLst>
                    <a:ext uri="{9D8B030D-6E8A-4147-A177-3AD203B41FA5}">
                      <a16:colId xmlns:a16="http://schemas.microsoft.com/office/drawing/2014/main" val="20009"/>
                    </a:ext>
                  </a:extLst>
                </a:gridCol>
                <a:gridCol w="418495">
                  <a:extLst>
                    <a:ext uri="{9D8B030D-6E8A-4147-A177-3AD203B41FA5}">
                      <a16:colId xmlns:a16="http://schemas.microsoft.com/office/drawing/2014/main" val="20010"/>
                    </a:ext>
                  </a:extLst>
                </a:gridCol>
                <a:gridCol w="377825">
                  <a:extLst>
                    <a:ext uri="{9D8B030D-6E8A-4147-A177-3AD203B41FA5}">
                      <a16:colId xmlns:a16="http://schemas.microsoft.com/office/drawing/2014/main" val="20011"/>
                    </a:ext>
                  </a:extLst>
                </a:gridCol>
                <a:gridCol w="418495">
                  <a:extLst>
                    <a:ext uri="{9D8B030D-6E8A-4147-A177-3AD203B41FA5}">
                      <a16:colId xmlns:a16="http://schemas.microsoft.com/office/drawing/2014/main" val="20012"/>
                    </a:ext>
                  </a:extLst>
                </a:gridCol>
                <a:gridCol w="418495">
                  <a:extLst>
                    <a:ext uri="{9D8B030D-6E8A-4147-A177-3AD203B41FA5}">
                      <a16:colId xmlns:a16="http://schemas.microsoft.com/office/drawing/2014/main" val="20013"/>
                    </a:ext>
                  </a:extLst>
                </a:gridCol>
                <a:gridCol w="418495">
                  <a:extLst>
                    <a:ext uri="{9D8B030D-6E8A-4147-A177-3AD203B41FA5}">
                      <a16:colId xmlns:a16="http://schemas.microsoft.com/office/drawing/2014/main" val="20014"/>
                    </a:ext>
                  </a:extLst>
                </a:gridCol>
                <a:gridCol w="418495">
                  <a:extLst>
                    <a:ext uri="{9D8B030D-6E8A-4147-A177-3AD203B41FA5}">
                      <a16:colId xmlns:a16="http://schemas.microsoft.com/office/drawing/2014/main" val="20015"/>
                    </a:ext>
                  </a:extLst>
                </a:gridCol>
                <a:gridCol w="418495">
                  <a:extLst>
                    <a:ext uri="{9D8B030D-6E8A-4147-A177-3AD203B41FA5}">
                      <a16:colId xmlns:a16="http://schemas.microsoft.com/office/drawing/2014/main" val="20016"/>
                    </a:ext>
                  </a:extLst>
                </a:gridCol>
                <a:gridCol w="654840">
                  <a:extLst>
                    <a:ext uri="{9D8B030D-6E8A-4147-A177-3AD203B41FA5}">
                      <a16:colId xmlns:a16="http://schemas.microsoft.com/office/drawing/2014/main" val="20017"/>
                    </a:ext>
                  </a:extLst>
                </a:gridCol>
              </a:tblGrid>
              <a:tr h="288032">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Ponto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UF</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Corpo Hídrico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Tendência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430823">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00MS22TQ2441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Taquari</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269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0823">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00MS23AQ2284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Aquidauana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0823">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00MS23AQ2291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Aquidauana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0823">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00MS23CH2018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Cachoeirão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0823">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00MS23CN2002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Cachoeirão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Melhorou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0659">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SLO001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São Lourenço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48">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JAU270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Rio Jauru</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519"/>
                    </a:solidFill>
                  </a:tcPr>
                </a:tc>
                <a:tc>
                  <a:txBody>
                    <a:bodyPr/>
                    <a:lstStyle/>
                    <a:p>
                      <a:pPr algn="ctr">
                        <a:lnSpc>
                          <a:spcPct val="150000"/>
                        </a:lnSpc>
                        <a:spcAft>
                          <a:spcPts val="0"/>
                        </a:spcAft>
                      </a:pPr>
                      <a:r>
                        <a:rPr lang="pt-B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Piorou</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91745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a:bodyPr>
          <a:lstStyle/>
          <a:p>
            <a:r>
              <a:rPr lang="pt-BR" dirty="0"/>
              <a:t>IQA revelou em geral uma situação boa nos pontos analisados.</a:t>
            </a:r>
          </a:p>
          <a:p>
            <a:pPr marL="0" indent="0">
              <a:buNone/>
            </a:pPr>
            <a:endParaRPr lang="pt-BR" dirty="0"/>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IQA</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83968" y="1145577"/>
            <a:ext cx="4859439" cy="5595791"/>
          </a:xfrm>
          <a:prstGeom prst="rect">
            <a:avLst/>
          </a:prstGeom>
          <a:ln>
            <a:noFill/>
          </a:ln>
          <a:extLst>
            <a:ext uri="{53640926-AAD7-44D8-BBD7-CCE9431645EC}">
              <a14:shadowObscured xmlns:a14="http://schemas.microsoft.com/office/drawing/2010/main"/>
            </a:ext>
          </a:extLst>
        </p:spPr>
      </p:pic>
      <p:graphicFrame>
        <p:nvGraphicFramePr>
          <p:cNvPr id="14" name="Tabela 13"/>
          <p:cNvGraphicFramePr>
            <a:graphicFrameLocks noGrp="1"/>
          </p:cNvGraphicFramePr>
          <p:nvPr>
            <p:extLst>
              <p:ext uri="{D42A27DB-BD31-4B8C-83A1-F6EECF244321}">
                <p14:modId xmlns:p14="http://schemas.microsoft.com/office/powerpoint/2010/main" val="2096804879"/>
              </p:ext>
            </p:extLst>
          </p:nvPr>
        </p:nvGraphicFramePr>
        <p:xfrm>
          <a:off x="226463" y="4758392"/>
          <a:ext cx="3913489" cy="1838960"/>
        </p:xfrm>
        <a:graphic>
          <a:graphicData uri="http://schemas.openxmlformats.org/drawingml/2006/table">
            <a:tbl>
              <a:tblPr firstRow="1" firstCol="1" bandRow="1"/>
              <a:tblGrid>
                <a:gridCol w="1218744">
                  <a:extLst>
                    <a:ext uri="{9D8B030D-6E8A-4147-A177-3AD203B41FA5}">
                      <a16:colId xmlns:a16="http://schemas.microsoft.com/office/drawing/2014/main" val="20000"/>
                    </a:ext>
                  </a:extLst>
                </a:gridCol>
                <a:gridCol w="2694745">
                  <a:extLst>
                    <a:ext uri="{9D8B030D-6E8A-4147-A177-3AD203B41FA5}">
                      <a16:colId xmlns:a16="http://schemas.microsoft.com/office/drawing/2014/main" val="20001"/>
                    </a:ext>
                  </a:extLst>
                </a:gridCol>
              </a:tblGrid>
              <a:tr h="288290">
                <a:tc>
                  <a:txBody>
                    <a:bodyPr/>
                    <a:lstStyle/>
                    <a:p>
                      <a:pPr algn="ctr">
                        <a:lnSpc>
                          <a:spcPct val="150000"/>
                        </a:lnSpc>
                        <a:spcAft>
                          <a:spcPts val="0"/>
                        </a:spcAft>
                      </a:pPr>
                      <a:r>
                        <a:rPr lang="pt-BR" sz="1000" b="1" dirty="0">
                          <a:effectLst/>
                          <a:latin typeface="Calibri" panose="020F0502020204030204" pitchFamily="34" charset="0"/>
                          <a:ea typeface="Calibri" panose="020F0502020204030204" pitchFamily="34" charset="0"/>
                          <a:cs typeface="Times New Roman" panose="02020603050405020304" pitchFamily="18" charset="0"/>
                        </a:rPr>
                        <a:t>Classes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c>
                  <a:txBody>
                    <a:bodyPr/>
                    <a:lstStyle/>
                    <a:p>
                      <a:pPr algn="just">
                        <a:lnSpc>
                          <a:spcPct val="150000"/>
                        </a:lnSpc>
                        <a:spcAft>
                          <a:spcPts val="0"/>
                        </a:spcAft>
                      </a:pPr>
                      <a:r>
                        <a:rPr lang="pt-BR" sz="1000" b="1" dirty="0">
                          <a:effectLst/>
                          <a:latin typeface="Calibri" panose="020F0502020204030204" pitchFamily="34" charset="0"/>
                          <a:ea typeface="Calibri" panose="020F0502020204030204" pitchFamily="34" charset="0"/>
                          <a:cs typeface="Times New Roman" panose="02020603050405020304" pitchFamily="18" charset="0"/>
                        </a:rPr>
                        <a:t>Significado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88290">
                <a:tc>
                  <a:txBody>
                    <a:bodyPr/>
                    <a:lstStyle/>
                    <a:p>
                      <a:pPr algn="ctr">
                        <a:lnSpc>
                          <a:spcPct val="150000"/>
                        </a:lnSpc>
                        <a:spcAft>
                          <a:spcPts val="0"/>
                        </a:spcAft>
                      </a:pPr>
                      <a:r>
                        <a:rPr lang="pt-BR" sz="1000" b="1" dirty="0">
                          <a:effectLst/>
                          <a:latin typeface="Calibri" panose="020F0502020204030204" pitchFamily="34" charset="0"/>
                          <a:ea typeface="Calibri" panose="020F0502020204030204" pitchFamily="34" charset="0"/>
                          <a:cs typeface="Times New Roman" panose="02020603050405020304" pitchFamily="18" charset="0"/>
                        </a:rPr>
                        <a:t>Excelente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48DD4"/>
                    </a:solidFill>
                  </a:tcPr>
                </a:tc>
                <a:tc rowSpan="3">
                  <a:txBody>
                    <a:bodyPr/>
                    <a:lstStyle/>
                    <a:p>
                      <a:pPr algn="just">
                        <a:lnSpc>
                          <a:spcPct val="150000"/>
                        </a:lnSpc>
                        <a:spcAft>
                          <a:spcPts val="0"/>
                        </a:spcAft>
                      </a:pPr>
                      <a:r>
                        <a:rPr lang="pt-BR" sz="1000" dirty="0">
                          <a:effectLst/>
                          <a:latin typeface="Calibri" panose="020F0502020204030204" pitchFamily="34" charset="0"/>
                          <a:ea typeface="Calibri" panose="020F0502020204030204" pitchFamily="34" charset="0"/>
                          <a:cs typeface="Times New Roman" panose="02020603050405020304" pitchFamily="18" charset="0"/>
                        </a:rPr>
                        <a:t>Água próprias para o abastecimento público após o tratamento convencional.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88290">
                <a:tc>
                  <a:txBody>
                    <a:bodyPr/>
                    <a:lstStyle/>
                    <a:p>
                      <a:pPr algn="ctr">
                        <a:lnSpc>
                          <a:spcPct val="150000"/>
                        </a:lnSpc>
                        <a:spcAft>
                          <a:spcPts val="0"/>
                        </a:spcAft>
                      </a:pPr>
                      <a:r>
                        <a:rPr lang="pt-BR" sz="1000" b="1">
                          <a:effectLst/>
                          <a:latin typeface="Calibri" panose="020F0502020204030204" pitchFamily="34" charset="0"/>
                          <a:ea typeface="Calibri" panose="020F0502020204030204" pitchFamily="34" charset="0"/>
                          <a:cs typeface="Times New Roman" panose="02020603050405020304" pitchFamily="18" charset="0"/>
                        </a:rPr>
                        <a:t>Boa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2D050"/>
                    </a:solidFill>
                  </a:tcPr>
                </a:tc>
                <a:tc vMerge="1">
                  <a:txBody>
                    <a:bodyPr/>
                    <a:lstStyle/>
                    <a:p>
                      <a:endParaRPr lang="pt-BR"/>
                    </a:p>
                  </a:txBody>
                  <a:tcPr/>
                </a:tc>
                <a:extLst>
                  <a:ext uri="{0D108BD9-81ED-4DB2-BD59-A6C34878D82A}">
                    <a16:rowId xmlns:a16="http://schemas.microsoft.com/office/drawing/2014/main" val="10002"/>
                  </a:ext>
                </a:extLst>
              </a:tr>
              <a:tr h="288290">
                <a:tc>
                  <a:txBody>
                    <a:bodyPr/>
                    <a:lstStyle/>
                    <a:p>
                      <a:pPr algn="ctr">
                        <a:lnSpc>
                          <a:spcPct val="150000"/>
                        </a:lnSpc>
                        <a:spcAft>
                          <a:spcPts val="0"/>
                        </a:spcAft>
                      </a:pPr>
                      <a:r>
                        <a:rPr lang="pt-BR" sz="1000" b="1">
                          <a:effectLst/>
                          <a:latin typeface="Calibri" panose="020F0502020204030204" pitchFamily="34" charset="0"/>
                          <a:ea typeface="Calibri" panose="020F0502020204030204" pitchFamily="34" charset="0"/>
                          <a:cs typeface="Times New Roman" panose="02020603050405020304" pitchFamily="18" charset="0"/>
                        </a:rPr>
                        <a:t>Regular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vMerge="1">
                  <a:txBody>
                    <a:bodyPr/>
                    <a:lstStyle/>
                    <a:p>
                      <a:endParaRPr lang="pt-BR"/>
                    </a:p>
                  </a:txBody>
                  <a:tcPr/>
                </a:tc>
                <a:extLst>
                  <a:ext uri="{0D108BD9-81ED-4DB2-BD59-A6C34878D82A}">
                    <a16:rowId xmlns:a16="http://schemas.microsoft.com/office/drawing/2014/main" val="10003"/>
                  </a:ext>
                </a:extLst>
              </a:tr>
              <a:tr h="288290">
                <a:tc>
                  <a:txBody>
                    <a:bodyPr/>
                    <a:lstStyle/>
                    <a:p>
                      <a:pPr algn="ctr">
                        <a:lnSpc>
                          <a:spcPct val="150000"/>
                        </a:lnSpc>
                        <a:spcAft>
                          <a:spcPts val="0"/>
                        </a:spcAft>
                      </a:pPr>
                      <a:r>
                        <a:rPr lang="pt-BR" sz="1000" b="1">
                          <a:effectLst/>
                          <a:latin typeface="Calibri" panose="020F0502020204030204" pitchFamily="34" charset="0"/>
                          <a:ea typeface="Calibri" panose="020F0502020204030204" pitchFamily="34" charset="0"/>
                          <a:cs typeface="Times New Roman" panose="02020603050405020304" pitchFamily="18" charset="0"/>
                        </a:rPr>
                        <a:t>Ruim</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79646"/>
                    </a:solidFill>
                  </a:tcPr>
                </a:tc>
                <a:tc rowSpan="2">
                  <a:txBody>
                    <a:bodyPr/>
                    <a:lstStyle/>
                    <a:p>
                      <a:pPr algn="just">
                        <a:lnSpc>
                          <a:spcPct val="150000"/>
                        </a:lnSpc>
                        <a:spcAft>
                          <a:spcPts val="0"/>
                        </a:spcAft>
                      </a:pPr>
                      <a:r>
                        <a:rPr lang="pt-BR" sz="1000">
                          <a:effectLst/>
                          <a:latin typeface="Calibri" panose="020F0502020204030204" pitchFamily="34" charset="0"/>
                          <a:ea typeface="Calibri" panose="020F0502020204030204" pitchFamily="34" charset="0"/>
                          <a:cs typeface="Times New Roman" panose="02020603050405020304" pitchFamily="18" charset="0"/>
                        </a:rPr>
                        <a:t>Água imprópria para o abastecimento público após o tratamento convencional, sendo necessários tratamentos mais avançados.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88290">
                <a:tc>
                  <a:txBody>
                    <a:bodyPr/>
                    <a:lstStyle/>
                    <a:p>
                      <a:pPr algn="ctr">
                        <a:lnSpc>
                          <a:spcPct val="150000"/>
                        </a:lnSpc>
                        <a:spcAft>
                          <a:spcPts val="0"/>
                        </a:spcAft>
                      </a:pPr>
                      <a:r>
                        <a:rPr lang="pt-BR" sz="1000" b="1" dirty="0">
                          <a:effectLst/>
                          <a:latin typeface="Calibri" panose="020F0502020204030204" pitchFamily="34" charset="0"/>
                          <a:ea typeface="Calibri" panose="020F0502020204030204" pitchFamily="34" charset="0"/>
                          <a:cs typeface="Calibri" panose="020F0502020204030204" pitchFamily="34" charset="0"/>
                        </a:rPr>
                        <a:t>Péssima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0000"/>
                    </a:solidFill>
                  </a:tcPr>
                </a:tc>
                <a:tc vMerge="1">
                  <a:txBody>
                    <a:bodyPr/>
                    <a:lstStyle/>
                    <a:p>
                      <a:endParaRPr lang="pt-B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8442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a:bodyPr>
          <a:lstStyle/>
          <a:p>
            <a:r>
              <a:rPr lang="pt-BR" dirty="0"/>
              <a:t>Índice de Qualidade da Água melhor no período seco, sugerindo a influência de cargas difusas na poluição hídrica na RH Paraguai.</a:t>
            </a:r>
          </a:p>
          <a:p>
            <a:pPr marL="0" indent="0">
              <a:buNone/>
            </a:pPr>
            <a:endParaRPr lang="pt-BR" dirty="0"/>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IQA</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1" name="Imagem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49065" y="1175928"/>
            <a:ext cx="4859439" cy="55758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754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a:bodyPr>
          <a:lstStyle/>
          <a:p>
            <a:r>
              <a:rPr lang="pt-BR" dirty="0"/>
              <a:t>Tendências de redução no IQA em Cuiabá;</a:t>
            </a:r>
          </a:p>
          <a:p>
            <a:r>
              <a:rPr lang="pt-BR" dirty="0"/>
              <a:t>Tendências de aumento principalmente na UPG Miranda;</a:t>
            </a:r>
          </a:p>
          <a:p>
            <a:pPr marL="0" indent="0">
              <a:buNone/>
            </a:pPr>
            <a:endParaRPr lang="pt-BR" dirty="0"/>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IQA</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 name="Imagem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9065" y="1135160"/>
            <a:ext cx="4859439" cy="5616624"/>
          </a:xfrm>
          <a:prstGeom prst="rect">
            <a:avLst/>
          </a:prstGeom>
        </p:spPr>
      </p:pic>
    </p:spTree>
    <p:extLst>
      <p:ext uri="{BB962C8B-B14F-4D97-AF65-F5344CB8AC3E}">
        <p14:creationId xmlns:p14="http://schemas.microsoft.com/office/powerpoint/2010/main" val="3054783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2316013"/>
            <a:ext cx="4104456" cy="4065315"/>
          </a:xfrm>
        </p:spPr>
        <p:txBody>
          <a:bodyPr>
            <a:normAutofit lnSpcReduction="10000"/>
          </a:bodyPr>
          <a:lstStyle/>
          <a:p>
            <a:r>
              <a:rPr lang="pt-BR" dirty="0"/>
              <a:t>No MS, a Deliberação CECA/MS Nº 36/2012 dispõe sobre o enquadramento dos rios;</a:t>
            </a:r>
          </a:p>
          <a:p>
            <a:r>
              <a:rPr lang="pt-BR" dirty="0"/>
              <a:t>No MT foi considerada a Classe 2, uma vez que não há normativo estadual de enquadramento;</a:t>
            </a:r>
          </a:p>
          <a:p>
            <a:endParaRPr lang="pt-BR" dirty="0"/>
          </a:p>
          <a:p>
            <a:pPr marL="0" indent="0">
              <a:buNone/>
            </a:pPr>
            <a:endParaRPr lang="pt-BR" dirty="0"/>
          </a:p>
        </p:txBody>
      </p:sp>
      <p:sp>
        <p:nvSpPr>
          <p:cNvPr id="3" name="Título 2"/>
          <p:cNvSpPr>
            <a:spLocks noGrp="1"/>
          </p:cNvSpPr>
          <p:nvPr>
            <p:ph type="title"/>
          </p:nvPr>
        </p:nvSpPr>
        <p:spPr>
          <a:xfrm>
            <a:off x="179512" y="1224534"/>
            <a:ext cx="8568952" cy="826729"/>
          </a:xfrm>
        </p:spPr>
        <p:txBody>
          <a:bodyPr>
            <a:normAutofit fontScale="90000"/>
          </a:bodyPr>
          <a:lstStyle/>
          <a:p>
            <a:r>
              <a:rPr lang="pt-BR" dirty="0"/>
              <a:t>Resultados</a:t>
            </a:r>
            <a:br>
              <a:rPr lang="pt-BR" dirty="0"/>
            </a:br>
            <a:r>
              <a:rPr lang="pt-BR" dirty="0"/>
              <a:t>ICE</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49065" y="1200741"/>
            <a:ext cx="4859439" cy="557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3057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Autofit/>
          </a:bodyPr>
          <a:lstStyle/>
          <a:p>
            <a:r>
              <a:rPr lang="pt-BR" sz="2900" dirty="0"/>
              <a:t>Pressões sobre a Qualidade de Água </a:t>
            </a:r>
            <a:br>
              <a:rPr lang="pt-BR" sz="2900" dirty="0"/>
            </a:br>
            <a:r>
              <a:rPr lang="pt-BR" sz="2900" dirty="0"/>
              <a:t>Efluentes domésticos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3491880" y="10995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p:cNvSpPr>
            <a:spLocks noChangeArrowheads="1"/>
          </p:cNvSpPr>
          <p:nvPr/>
        </p:nvSpPr>
        <p:spPr bwMode="auto">
          <a:xfrm>
            <a:off x="3491880" y="4385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4" name="Imagem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468544" y="2039551"/>
            <a:ext cx="4103721" cy="4818449"/>
          </a:xfrm>
          <a:prstGeom prst="rect">
            <a:avLst/>
          </a:prstGeom>
          <a:ln>
            <a:noFill/>
          </a:ln>
          <a:extLst>
            <a:ext uri="{53640926-AAD7-44D8-BBD7-CCE9431645EC}">
              <a14:shadowObscured xmlns:a14="http://schemas.microsoft.com/office/drawing/2010/main"/>
            </a:ext>
          </a:extLst>
        </p:spPr>
      </p:pic>
      <p:pic>
        <p:nvPicPr>
          <p:cNvPr id="15" name="Imagem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006667" y="2598731"/>
            <a:ext cx="3029829" cy="3710589"/>
          </a:xfrm>
          <a:prstGeom prst="rect">
            <a:avLst/>
          </a:prstGeom>
          <a:ln>
            <a:noFill/>
          </a:ln>
          <a:extLst>
            <a:ext uri="{53640926-AAD7-44D8-BBD7-CCE9431645EC}">
              <a14:shadowObscured xmlns:a14="http://schemas.microsoft.com/office/drawing/2010/main"/>
            </a:ext>
          </a:extLst>
        </p:spPr>
      </p:pic>
      <p:pic>
        <p:nvPicPr>
          <p:cNvPr id="16" name="Imagem 15"/>
          <p:cNvPicPr>
            <a:picLocks noChangeAspect="1"/>
          </p:cNvPicPr>
          <p:nvPr/>
        </p:nvPicPr>
        <p:blipFill rotWithShape="1">
          <a:blip r:embed="rId5" cstate="email">
            <a:extLst>
              <a:ext uri="{28A0092B-C50C-407E-A947-70E740481C1C}">
                <a14:useLocalDpi xmlns:a14="http://schemas.microsoft.com/office/drawing/2010/main"/>
              </a:ext>
            </a:extLst>
          </a:blip>
          <a:srcRect l="-720"/>
          <a:stretch/>
        </p:blipFill>
        <p:spPr bwMode="auto">
          <a:xfrm>
            <a:off x="35496" y="2552566"/>
            <a:ext cx="3077123" cy="3675710"/>
          </a:xfrm>
          <a:prstGeom prst="rect">
            <a:avLst/>
          </a:prstGeom>
          <a:ln>
            <a:noFill/>
          </a:ln>
          <a:extLst>
            <a:ext uri="{53640926-AAD7-44D8-BBD7-CCE9431645EC}">
              <a14:shadowObscured xmlns:a14="http://schemas.microsoft.com/office/drawing/2010/main"/>
            </a:ext>
          </a:extLst>
        </p:spPr>
      </p:pic>
      <p:pic>
        <p:nvPicPr>
          <p:cNvPr id="17" name="Imagem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3059832" y="2587025"/>
            <a:ext cx="2924056" cy="3638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4258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Pressões sobre a Qualidade de Água </a:t>
            </a:r>
            <a:br>
              <a:rPr lang="pt-BR" dirty="0"/>
            </a:br>
            <a:r>
              <a:rPr lang="pt-BR" dirty="0"/>
              <a:t>Poluição industrial</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3491880" y="10995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p:cNvSpPr>
            <a:spLocks noChangeArrowheads="1"/>
          </p:cNvSpPr>
          <p:nvPr/>
        </p:nvSpPr>
        <p:spPr bwMode="auto">
          <a:xfrm>
            <a:off x="3491880" y="4385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Espaço Reservado para Conteúdo 1"/>
          <p:cNvSpPr txBox="1">
            <a:spLocks/>
          </p:cNvSpPr>
          <p:nvPr/>
        </p:nvSpPr>
        <p:spPr>
          <a:xfrm>
            <a:off x="179512" y="2316013"/>
            <a:ext cx="8568952" cy="4065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a:t>Maior parte das indústrias concentram-se no planalto, nos trechos superiores das bacias dos rios São Lourenço, Alto Cuiabá, Alto Paraguai e Jauru ;</a:t>
            </a:r>
          </a:p>
          <a:p>
            <a:r>
              <a:rPr lang="pt-BR" dirty="0"/>
              <a:t>40% da produção industrial de MT em Cuiabá;</a:t>
            </a:r>
          </a:p>
          <a:p>
            <a:r>
              <a:rPr lang="pt-BR" dirty="0"/>
              <a:t>Agroindústria: Usinas sucroalcooleiras, laticínios, frigoríficos e abatedouros, curtumes;</a:t>
            </a:r>
          </a:p>
          <a:p>
            <a:r>
              <a:rPr lang="pt-BR" dirty="0"/>
              <a:t>Mineração; </a:t>
            </a:r>
          </a:p>
        </p:txBody>
      </p:sp>
    </p:spTree>
    <p:extLst>
      <p:ext uri="{BB962C8B-B14F-4D97-AF65-F5344CB8AC3E}">
        <p14:creationId xmlns:p14="http://schemas.microsoft.com/office/powerpoint/2010/main" val="1162065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Pressões sobre a Qualidade de Água </a:t>
            </a:r>
            <a:br>
              <a:rPr lang="pt-BR" dirty="0"/>
            </a:br>
            <a:r>
              <a:rPr lang="pt-BR" dirty="0"/>
              <a:t>Fontes difusas de poluição hídrica</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3491880" y="10995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p:cNvSpPr>
            <a:spLocks noChangeArrowheads="1"/>
          </p:cNvSpPr>
          <p:nvPr/>
        </p:nvSpPr>
        <p:spPr bwMode="auto">
          <a:xfrm>
            <a:off x="3491880" y="4385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 name="Tabela 10"/>
          <p:cNvGraphicFramePr>
            <a:graphicFrameLocks noGrp="1"/>
          </p:cNvGraphicFramePr>
          <p:nvPr>
            <p:extLst>
              <p:ext uri="{D42A27DB-BD31-4B8C-83A1-F6EECF244321}">
                <p14:modId xmlns:p14="http://schemas.microsoft.com/office/powerpoint/2010/main" val="2157412486"/>
              </p:ext>
            </p:extLst>
          </p:nvPr>
        </p:nvGraphicFramePr>
        <p:xfrm>
          <a:off x="89756" y="2126259"/>
          <a:ext cx="8964487" cy="4682715"/>
        </p:xfrm>
        <a:graphic>
          <a:graphicData uri="http://schemas.openxmlformats.org/drawingml/2006/table">
            <a:tbl>
              <a:tblPr firstRow="1" firstCol="1" bandRow="1">
                <a:tableStyleId>{5C22544A-7EE6-4342-B048-85BDC9FD1C3A}</a:tableStyleId>
              </a:tblPr>
              <a:tblGrid>
                <a:gridCol w="1280641">
                  <a:extLst>
                    <a:ext uri="{9D8B030D-6E8A-4147-A177-3AD203B41FA5}">
                      <a16:colId xmlns:a16="http://schemas.microsoft.com/office/drawing/2014/main" val="20000"/>
                    </a:ext>
                  </a:extLst>
                </a:gridCol>
                <a:gridCol w="1280641">
                  <a:extLst>
                    <a:ext uri="{9D8B030D-6E8A-4147-A177-3AD203B41FA5}">
                      <a16:colId xmlns:a16="http://schemas.microsoft.com/office/drawing/2014/main" val="20001"/>
                    </a:ext>
                  </a:extLst>
                </a:gridCol>
                <a:gridCol w="1280641">
                  <a:extLst>
                    <a:ext uri="{9D8B030D-6E8A-4147-A177-3AD203B41FA5}">
                      <a16:colId xmlns:a16="http://schemas.microsoft.com/office/drawing/2014/main" val="20002"/>
                    </a:ext>
                  </a:extLst>
                </a:gridCol>
                <a:gridCol w="1280641">
                  <a:extLst>
                    <a:ext uri="{9D8B030D-6E8A-4147-A177-3AD203B41FA5}">
                      <a16:colId xmlns:a16="http://schemas.microsoft.com/office/drawing/2014/main" val="20003"/>
                    </a:ext>
                  </a:extLst>
                </a:gridCol>
                <a:gridCol w="1280641">
                  <a:extLst>
                    <a:ext uri="{9D8B030D-6E8A-4147-A177-3AD203B41FA5}">
                      <a16:colId xmlns:a16="http://schemas.microsoft.com/office/drawing/2014/main" val="20004"/>
                    </a:ext>
                  </a:extLst>
                </a:gridCol>
                <a:gridCol w="1280641">
                  <a:extLst>
                    <a:ext uri="{9D8B030D-6E8A-4147-A177-3AD203B41FA5}">
                      <a16:colId xmlns:a16="http://schemas.microsoft.com/office/drawing/2014/main" val="20005"/>
                    </a:ext>
                  </a:extLst>
                </a:gridCol>
                <a:gridCol w="1280641">
                  <a:extLst>
                    <a:ext uri="{9D8B030D-6E8A-4147-A177-3AD203B41FA5}">
                      <a16:colId xmlns:a16="http://schemas.microsoft.com/office/drawing/2014/main" val="20006"/>
                    </a:ext>
                  </a:extLst>
                </a:gridCol>
              </a:tblGrid>
              <a:tr h="174075">
                <a:tc rowSpan="2">
                  <a:txBody>
                    <a:bodyPr/>
                    <a:lstStyle/>
                    <a:p>
                      <a:pPr algn="ctr">
                        <a:lnSpc>
                          <a:spcPct val="150000"/>
                        </a:lnSpc>
                        <a:spcAft>
                          <a:spcPts val="1000"/>
                        </a:spcAft>
                      </a:pPr>
                      <a:r>
                        <a:rPr lang="pt-BR" sz="800" dirty="0">
                          <a:effectLst/>
                        </a:rPr>
                        <a:t>Classe</a:t>
                      </a:r>
                      <a:endParaRPr lang="pt-B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gridSpan="2">
                  <a:txBody>
                    <a:bodyPr/>
                    <a:lstStyle/>
                    <a:p>
                      <a:pPr algn="ctr">
                        <a:lnSpc>
                          <a:spcPct val="150000"/>
                        </a:lnSpc>
                        <a:spcAft>
                          <a:spcPts val="1000"/>
                        </a:spcAft>
                      </a:pPr>
                      <a:r>
                        <a:rPr lang="pt-BR" sz="800">
                          <a:effectLst/>
                        </a:rPr>
                        <a:t>Planície</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hMerge="1">
                  <a:txBody>
                    <a:bodyPr/>
                    <a:lstStyle/>
                    <a:p>
                      <a:endParaRPr lang="pt-BR"/>
                    </a:p>
                  </a:txBody>
                  <a:tcPr/>
                </a:tc>
                <a:tc gridSpan="2">
                  <a:txBody>
                    <a:bodyPr/>
                    <a:lstStyle/>
                    <a:p>
                      <a:pPr algn="ctr">
                        <a:lnSpc>
                          <a:spcPct val="150000"/>
                        </a:lnSpc>
                        <a:spcAft>
                          <a:spcPts val="1000"/>
                        </a:spcAft>
                      </a:pPr>
                      <a:r>
                        <a:rPr lang="pt-BR" sz="800">
                          <a:effectLst/>
                        </a:rPr>
                        <a:t>Planalto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hMerge="1">
                  <a:txBody>
                    <a:bodyPr/>
                    <a:lstStyle/>
                    <a:p>
                      <a:endParaRPr lang="pt-BR"/>
                    </a:p>
                  </a:txBody>
                  <a:tcPr/>
                </a:tc>
                <a:tc gridSpan="2">
                  <a:txBody>
                    <a:bodyPr/>
                    <a:lstStyle/>
                    <a:p>
                      <a:pPr algn="ctr">
                        <a:lnSpc>
                          <a:spcPct val="150000"/>
                        </a:lnSpc>
                        <a:spcAft>
                          <a:spcPts val="1000"/>
                        </a:spcAft>
                      </a:pPr>
                      <a:r>
                        <a:rPr lang="pt-BR" sz="800">
                          <a:effectLst/>
                        </a:rPr>
                        <a:t>RH - Total</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hMerge="1">
                  <a:txBody>
                    <a:bodyPr/>
                    <a:lstStyle/>
                    <a:p>
                      <a:endParaRPr lang="pt-BR"/>
                    </a:p>
                  </a:txBody>
                  <a:tcPr/>
                </a:tc>
                <a:extLst>
                  <a:ext uri="{0D108BD9-81ED-4DB2-BD59-A6C34878D82A}">
                    <a16:rowId xmlns:a16="http://schemas.microsoft.com/office/drawing/2014/main" val="10000"/>
                  </a:ext>
                </a:extLst>
              </a:tr>
              <a:tr h="174075">
                <a:tc vMerge="1">
                  <a:txBody>
                    <a:bodyPr/>
                    <a:lstStyle/>
                    <a:p>
                      <a:endParaRPr lang="pt-BR"/>
                    </a:p>
                  </a:txBody>
                  <a:tcPr/>
                </a:tc>
                <a:tc>
                  <a:txBody>
                    <a:bodyPr/>
                    <a:lstStyle/>
                    <a:p>
                      <a:pPr algn="ctr">
                        <a:lnSpc>
                          <a:spcPct val="150000"/>
                        </a:lnSpc>
                        <a:spcAft>
                          <a:spcPts val="1000"/>
                        </a:spcAft>
                      </a:pPr>
                      <a:r>
                        <a:rPr lang="pt-BR" sz="800">
                          <a:effectLst/>
                        </a:rPr>
                        <a:t>Área (km²)</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800">
                          <a:effectLst/>
                        </a:rPr>
                        <a:t>% (planície)</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800">
                          <a:effectLst/>
                        </a:rPr>
                        <a:t>Área (km²)</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800">
                          <a:effectLst/>
                        </a:rPr>
                        <a:t>% (planalto)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800">
                          <a:effectLst/>
                        </a:rPr>
                        <a:t>Área (km²)</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800">
                          <a:effectLst/>
                        </a:rPr>
                        <a:t>% (RH)</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1"/>
                  </a:ext>
                </a:extLst>
              </a:tr>
              <a:tr h="174075">
                <a:tc>
                  <a:txBody>
                    <a:bodyPr/>
                    <a:lstStyle/>
                    <a:p>
                      <a:pPr algn="ctr">
                        <a:lnSpc>
                          <a:spcPct val="150000"/>
                        </a:lnSpc>
                        <a:spcAft>
                          <a:spcPts val="1000"/>
                        </a:spcAft>
                      </a:pPr>
                      <a:r>
                        <a:rPr lang="pt-BR" sz="800">
                          <a:effectLst/>
                        </a:rPr>
                        <a:t>Água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2.622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1,74%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589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0,27%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3.211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0,87%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2"/>
                  </a:ext>
                </a:extLst>
              </a:tr>
              <a:tr h="348151">
                <a:tc>
                  <a:txBody>
                    <a:bodyPr/>
                    <a:lstStyle/>
                    <a:p>
                      <a:pPr algn="ctr">
                        <a:lnSpc>
                          <a:spcPct val="150000"/>
                        </a:lnSpc>
                        <a:spcAft>
                          <a:spcPts val="1000"/>
                        </a:spcAft>
                      </a:pPr>
                      <a:r>
                        <a:rPr lang="pt-BR" sz="800">
                          <a:effectLst/>
                        </a:rPr>
                        <a:t>Alteração Natural/Manejo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7.520</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4,98%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0,00%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7.520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2,04%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3"/>
                  </a:ext>
                </a:extLst>
              </a:tr>
              <a:tr h="174075">
                <a:tc>
                  <a:txBody>
                    <a:bodyPr/>
                    <a:lstStyle/>
                    <a:p>
                      <a:pPr algn="ctr">
                        <a:lnSpc>
                          <a:spcPct val="150000"/>
                        </a:lnSpc>
                        <a:spcAft>
                          <a:spcPts val="1000"/>
                        </a:spcAft>
                      </a:pPr>
                      <a:r>
                        <a:rPr lang="pt-BR" sz="800">
                          <a:effectLst/>
                        </a:rPr>
                        <a:t>Formações Florestais</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7.819</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5,17%</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22.044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10,13%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29.863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8,10%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4"/>
                  </a:ext>
                </a:extLst>
              </a:tr>
              <a:tr h="348151">
                <a:tc>
                  <a:txBody>
                    <a:bodyPr/>
                    <a:lstStyle/>
                    <a:p>
                      <a:pPr algn="ctr">
                        <a:lnSpc>
                          <a:spcPct val="150000"/>
                        </a:lnSpc>
                        <a:spcAft>
                          <a:spcPts val="1000"/>
                        </a:spcAft>
                      </a:pPr>
                      <a:r>
                        <a:rPr lang="pt-BR" sz="800">
                          <a:effectLst/>
                        </a:rPr>
                        <a:t>Savana Arborizada/Cerrado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33.927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22,45%</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19.330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8,89%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53.257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14,45%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5"/>
                  </a:ext>
                </a:extLst>
              </a:tr>
              <a:tr h="174075">
                <a:tc>
                  <a:txBody>
                    <a:bodyPr/>
                    <a:lstStyle/>
                    <a:p>
                      <a:pPr algn="ctr">
                        <a:lnSpc>
                          <a:spcPct val="150000"/>
                        </a:lnSpc>
                        <a:spcAft>
                          <a:spcPts val="1000"/>
                        </a:spcAft>
                      </a:pPr>
                      <a:r>
                        <a:rPr lang="pt-BR" sz="800">
                          <a:effectLst/>
                        </a:rPr>
                        <a:t>Savana Estépica/Chaco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1.797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1,19%</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3.065</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1,41%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4.862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1,32%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6"/>
                  </a:ext>
                </a:extLst>
              </a:tr>
              <a:tr h="348151">
                <a:tc>
                  <a:txBody>
                    <a:bodyPr/>
                    <a:lstStyle/>
                    <a:p>
                      <a:pPr algn="ctr">
                        <a:lnSpc>
                          <a:spcPct val="150000"/>
                        </a:lnSpc>
                        <a:spcAft>
                          <a:spcPts val="1000"/>
                        </a:spcAft>
                      </a:pPr>
                      <a:r>
                        <a:rPr lang="pt-BR" sz="800">
                          <a:effectLst/>
                        </a:rPr>
                        <a:t>Savana Estépica/Chaco Úmido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9.559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6,33%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2.347</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1,08%</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11.906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3,23%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7"/>
                  </a:ext>
                </a:extLst>
              </a:tr>
              <a:tr h="348151">
                <a:tc>
                  <a:txBody>
                    <a:bodyPr/>
                    <a:lstStyle/>
                    <a:p>
                      <a:pPr algn="ctr">
                        <a:lnSpc>
                          <a:spcPct val="150000"/>
                        </a:lnSpc>
                        <a:spcAft>
                          <a:spcPts val="1000"/>
                        </a:spcAft>
                      </a:pPr>
                      <a:r>
                        <a:rPr lang="pt-BR" sz="800">
                          <a:effectLst/>
                        </a:rPr>
                        <a:t>Savana Florestada/Cerradão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15.656</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10,36%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15.485</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7,12%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31.141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8,45%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8"/>
                  </a:ext>
                </a:extLst>
              </a:tr>
              <a:tr h="348151">
                <a:tc>
                  <a:txBody>
                    <a:bodyPr/>
                    <a:lstStyle/>
                    <a:p>
                      <a:pPr algn="ctr">
                        <a:lnSpc>
                          <a:spcPct val="150000"/>
                        </a:lnSpc>
                        <a:spcAft>
                          <a:spcPts val="1000"/>
                        </a:spcAft>
                      </a:pPr>
                      <a:r>
                        <a:rPr lang="pt-BR" sz="800">
                          <a:effectLst/>
                        </a:rPr>
                        <a:t>Savana Gramínea/Campo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23.418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15,50%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24.110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11,08%</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47.528</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12,89%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09"/>
                  </a:ext>
                </a:extLst>
              </a:tr>
              <a:tr h="348151">
                <a:tc>
                  <a:txBody>
                    <a:bodyPr/>
                    <a:lstStyle/>
                    <a:p>
                      <a:pPr algn="ctr">
                        <a:lnSpc>
                          <a:spcPct val="150000"/>
                        </a:lnSpc>
                        <a:spcAft>
                          <a:spcPts val="1000"/>
                        </a:spcAft>
                      </a:pPr>
                      <a:r>
                        <a:rPr lang="pt-BR" sz="800">
                          <a:effectLst/>
                        </a:rPr>
                        <a:t>Vegetação com Influência Fluvial</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27.168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17,98%</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150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0,07%</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27.318</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7,41%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0"/>
                  </a:ext>
                </a:extLst>
              </a:tr>
              <a:tr h="174075">
                <a:tc>
                  <a:txBody>
                    <a:bodyPr/>
                    <a:lstStyle/>
                    <a:p>
                      <a:pPr algn="ctr">
                        <a:lnSpc>
                          <a:spcPct val="150000"/>
                        </a:lnSpc>
                        <a:spcAft>
                          <a:spcPts val="1000"/>
                        </a:spcAft>
                      </a:pPr>
                      <a:r>
                        <a:rPr lang="pt-BR" sz="800">
                          <a:effectLst/>
                        </a:rPr>
                        <a:t>Subtotal - Natural</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129.486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85,70%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87.120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40,05%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216.606</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58,76%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1"/>
                  </a:ext>
                </a:extLst>
              </a:tr>
              <a:tr h="174075">
                <a:tc>
                  <a:txBody>
                    <a:bodyPr/>
                    <a:lstStyle/>
                    <a:p>
                      <a:pPr algn="ctr">
                        <a:lnSpc>
                          <a:spcPct val="150000"/>
                        </a:lnSpc>
                        <a:spcAft>
                          <a:spcPts val="1000"/>
                        </a:spcAft>
                      </a:pPr>
                      <a:r>
                        <a:rPr lang="pt-BR" sz="800">
                          <a:effectLst/>
                        </a:rPr>
                        <a:t>Alteração Antrópica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3.380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2,24%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9.080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4,17%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12.460</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3,38%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2"/>
                  </a:ext>
                </a:extLst>
              </a:tr>
              <a:tr h="174075">
                <a:tc>
                  <a:txBody>
                    <a:bodyPr/>
                    <a:lstStyle/>
                    <a:p>
                      <a:pPr algn="ctr">
                        <a:lnSpc>
                          <a:spcPct val="150000"/>
                        </a:lnSpc>
                        <a:spcAft>
                          <a:spcPts val="1000"/>
                        </a:spcAft>
                      </a:pPr>
                      <a:r>
                        <a:rPr lang="pt-BR" sz="800">
                          <a:effectLst/>
                        </a:rPr>
                        <a:t>Agricultura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160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0,11%</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23.863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10,97%</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24.023</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6,52%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3"/>
                  </a:ext>
                </a:extLst>
              </a:tr>
              <a:tr h="174075">
                <a:tc>
                  <a:txBody>
                    <a:bodyPr/>
                    <a:lstStyle/>
                    <a:p>
                      <a:pPr algn="ctr">
                        <a:lnSpc>
                          <a:spcPct val="150000"/>
                        </a:lnSpc>
                        <a:spcAft>
                          <a:spcPts val="1000"/>
                        </a:spcAft>
                      </a:pPr>
                      <a:r>
                        <a:rPr lang="pt-BR" sz="800">
                          <a:effectLst/>
                        </a:rPr>
                        <a:t>Pastagem</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17.798</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b="1" dirty="0">
                          <a:solidFill>
                            <a:srgbClr val="FF0000"/>
                          </a:solidFill>
                          <a:effectLst/>
                        </a:rPr>
                        <a:t>11,78%</a:t>
                      </a:r>
                      <a:endParaRPr lang="pt-B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95.852</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b="1" dirty="0">
                          <a:solidFill>
                            <a:srgbClr val="FF0000"/>
                          </a:solidFill>
                          <a:effectLst/>
                        </a:rPr>
                        <a:t>44,06%</a:t>
                      </a:r>
                      <a:endParaRPr lang="pt-B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b="1" dirty="0">
                          <a:solidFill>
                            <a:srgbClr val="FF0000"/>
                          </a:solidFill>
                          <a:effectLst/>
                        </a:rPr>
                        <a:t>113.650</a:t>
                      </a:r>
                      <a:endParaRPr lang="pt-B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30,83%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4"/>
                  </a:ext>
                </a:extLst>
              </a:tr>
              <a:tr h="348151">
                <a:tc>
                  <a:txBody>
                    <a:bodyPr/>
                    <a:lstStyle/>
                    <a:p>
                      <a:pPr algn="ctr">
                        <a:lnSpc>
                          <a:spcPct val="150000"/>
                        </a:lnSpc>
                        <a:spcAft>
                          <a:spcPts val="1000"/>
                        </a:spcAft>
                      </a:pPr>
                      <a:r>
                        <a:rPr lang="pt-BR" sz="800">
                          <a:effectLst/>
                        </a:rPr>
                        <a:t>Degradado por Mineração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0,02%</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35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0,02%</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65</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0,02%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5"/>
                  </a:ext>
                </a:extLst>
              </a:tr>
              <a:tr h="174075">
                <a:tc>
                  <a:txBody>
                    <a:bodyPr/>
                    <a:lstStyle/>
                    <a:p>
                      <a:pPr algn="ctr">
                        <a:lnSpc>
                          <a:spcPct val="150000"/>
                        </a:lnSpc>
                        <a:spcAft>
                          <a:spcPts val="1000"/>
                        </a:spcAft>
                      </a:pPr>
                      <a:r>
                        <a:rPr lang="pt-BR" sz="800">
                          <a:effectLst/>
                        </a:rPr>
                        <a:t>Influência Urbana</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117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0,08%</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722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solidFill>
                            <a:srgbClr val="FF0000"/>
                          </a:solidFill>
                          <a:effectLst/>
                        </a:rPr>
                        <a:t>0,33%</a:t>
                      </a:r>
                      <a:endParaRPr lang="pt-B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839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0,23%</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6"/>
                  </a:ext>
                </a:extLst>
              </a:tr>
              <a:tr h="174075">
                <a:tc>
                  <a:txBody>
                    <a:bodyPr/>
                    <a:lstStyle/>
                    <a:p>
                      <a:pPr algn="ctr">
                        <a:lnSpc>
                          <a:spcPct val="150000"/>
                        </a:lnSpc>
                        <a:spcAft>
                          <a:spcPts val="1000"/>
                        </a:spcAft>
                      </a:pPr>
                      <a:r>
                        <a:rPr lang="pt-BR" sz="800">
                          <a:effectLst/>
                        </a:rPr>
                        <a:t>Reflorestamento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125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0,08%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887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0,41%</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1.012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0,27%</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7"/>
                  </a:ext>
                </a:extLst>
              </a:tr>
              <a:tr h="174075">
                <a:tc>
                  <a:txBody>
                    <a:bodyPr/>
                    <a:lstStyle/>
                    <a:p>
                      <a:pPr algn="ctr">
                        <a:lnSpc>
                          <a:spcPct val="150000"/>
                        </a:lnSpc>
                        <a:spcAft>
                          <a:spcPts val="1000"/>
                        </a:spcAft>
                      </a:pPr>
                      <a:r>
                        <a:rPr lang="pt-BR" sz="800">
                          <a:effectLst/>
                        </a:rPr>
                        <a:t>Subtotal - Antrópico</a:t>
                      </a:r>
                      <a:endParaRPr lang="pt-BR" sz="9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21.610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14,31%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130.439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59,96%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a:effectLst/>
                        </a:rPr>
                        <a:t>152.049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tc>
                  <a:txBody>
                    <a:bodyPr/>
                    <a:lstStyle/>
                    <a:p>
                      <a:pPr algn="ctr">
                        <a:lnSpc>
                          <a:spcPct val="150000"/>
                        </a:lnSpc>
                        <a:spcAft>
                          <a:spcPts val="1000"/>
                        </a:spcAft>
                      </a:pPr>
                      <a:r>
                        <a:rPr lang="pt-BR" sz="900" dirty="0">
                          <a:effectLst/>
                        </a:rPr>
                        <a:t>41,24%</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609" marR="37609"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0691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693992"/>
            <a:ext cx="3456384" cy="826729"/>
          </a:xfrm>
        </p:spPr>
        <p:txBody>
          <a:bodyPr>
            <a:normAutofit fontScale="90000"/>
          </a:bodyPr>
          <a:lstStyle/>
          <a:p>
            <a:r>
              <a:rPr lang="pt-BR" dirty="0"/>
              <a:t>Pressões sobre a Qualidade de Água</a:t>
            </a:r>
            <a:br>
              <a:rPr lang="pt-BR" dirty="0"/>
            </a:br>
            <a:r>
              <a:rPr lang="pt-BR" dirty="0"/>
              <a:t> </a:t>
            </a:r>
            <a:br>
              <a:rPr lang="pt-BR" dirty="0"/>
            </a:br>
            <a:endParaRPr lang="pt-BR"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3491880" y="10995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p:cNvSpPr>
            <a:spLocks noChangeArrowheads="1"/>
          </p:cNvSpPr>
          <p:nvPr/>
        </p:nvSpPr>
        <p:spPr bwMode="auto">
          <a:xfrm>
            <a:off x="3491880" y="4385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 name="Imagem 1"/>
          <p:cNvPicPr>
            <a:picLocks noChangeAspect="1"/>
          </p:cNvPicPr>
          <p:nvPr/>
        </p:nvPicPr>
        <p:blipFill>
          <a:blip r:embed="rId3" cstate="email">
            <a:lum bright="-2000" contrast="34000"/>
            <a:extLst>
              <a:ext uri="{28A0092B-C50C-407E-A947-70E740481C1C}">
                <a14:useLocalDpi xmlns:a14="http://schemas.microsoft.com/office/drawing/2010/main"/>
              </a:ext>
            </a:extLst>
          </a:blip>
          <a:stretch>
            <a:fillRect/>
          </a:stretch>
        </p:blipFill>
        <p:spPr>
          <a:xfrm>
            <a:off x="3918232" y="1246964"/>
            <a:ext cx="5208474" cy="5347654"/>
          </a:xfrm>
          <a:prstGeom prst="rect">
            <a:avLst/>
          </a:prstGeom>
        </p:spPr>
      </p:pic>
      <p:sp>
        <p:nvSpPr>
          <p:cNvPr id="12" name="Espaço Reservado para Conteúdo 1"/>
          <p:cNvSpPr>
            <a:spLocks noGrp="1"/>
          </p:cNvSpPr>
          <p:nvPr>
            <p:ph idx="1"/>
          </p:nvPr>
        </p:nvSpPr>
        <p:spPr>
          <a:xfrm>
            <a:off x="179512" y="2199185"/>
            <a:ext cx="4104456" cy="4542806"/>
          </a:xfrm>
        </p:spPr>
        <p:txBody>
          <a:bodyPr>
            <a:normAutofit fontScale="92500" lnSpcReduction="10000"/>
          </a:bodyPr>
          <a:lstStyle/>
          <a:p>
            <a:pPr marL="0" indent="0">
              <a:buNone/>
            </a:pPr>
            <a:r>
              <a:rPr lang="pt-BR" sz="3100" b="1" dirty="0"/>
              <a:t>Uso do solo - 2012</a:t>
            </a:r>
          </a:p>
          <a:p>
            <a:pPr marL="0" indent="0">
              <a:buNone/>
            </a:pPr>
            <a:r>
              <a:rPr lang="pt-BR" b="1" dirty="0"/>
              <a:t>RH Paraguai</a:t>
            </a:r>
          </a:p>
          <a:p>
            <a:r>
              <a:rPr lang="pt-BR" dirty="0"/>
              <a:t>Pastagens: 30% da área;</a:t>
            </a:r>
          </a:p>
          <a:p>
            <a:r>
              <a:rPr lang="pt-BR" dirty="0"/>
              <a:t>Agricultura: 7%;</a:t>
            </a:r>
          </a:p>
          <a:p>
            <a:pPr marL="0" indent="0">
              <a:buNone/>
            </a:pPr>
            <a:r>
              <a:rPr lang="pt-BR" b="1" dirty="0"/>
              <a:t>Planalto</a:t>
            </a:r>
          </a:p>
          <a:p>
            <a:r>
              <a:rPr lang="pt-BR" dirty="0"/>
              <a:t>Pastagens: 44% da área;</a:t>
            </a:r>
          </a:p>
          <a:p>
            <a:r>
              <a:rPr lang="pt-BR" dirty="0"/>
              <a:t>Agricultura: 11%;</a:t>
            </a:r>
          </a:p>
          <a:p>
            <a:pPr marL="0" indent="0">
              <a:buNone/>
            </a:pPr>
            <a:r>
              <a:rPr lang="pt-BR" b="1" dirty="0"/>
              <a:t>Planície</a:t>
            </a:r>
          </a:p>
          <a:p>
            <a:r>
              <a:rPr lang="pt-BR" dirty="0"/>
              <a:t>Pastagens: 12% da área;</a:t>
            </a:r>
          </a:p>
          <a:p>
            <a:r>
              <a:rPr lang="pt-BR" dirty="0"/>
              <a:t>Agricultura: 0,11%;</a:t>
            </a:r>
          </a:p>
          <a:p>
            <a:endParaRPr lang="pt-BR" dirty="0"/>
          </a:p>
          <a:p>
            <a:endParaRPr lang="pt-BR" dirty="0"/>
          </a:p>
          <a:p>
            <a:endParaRPr lang="pt-BR" dirty="0"/>
          </a:p>
          <a:p>
            <a:pPr marL="0" indent="0">
              <a:buNone/>
            </a:pPr>
            <a:endParaRPr lang="pt-BR" dirty="0"/>
          </a:p>
        </p:txBody>
      </p:sp>
    </p:spTree>
    <p:extLst>
      <p:ext uri="{BB962C8B-B14F-4D97-AF65-F5344CB8AC3E}">
        <p14:creationId xmlns:p14="http://schemas.microsoft.com/office/powerpoint/2010/main" val="850976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Pressões sobre a Qualidade de Água </a:t>
            </a:r>
            <a:br>
              <a:rPr lang="pt-BR" dirty="0"/>
            </a:br>
            <a:r>
              <a:rPr lang="pt-BR" dirty="0"/>
              <a:t>Fontes difusas de poluição hídrica</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3491880" y="10995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p:cNvSpPr>
            <a:spLocks noChangeArrowheads="1"/>
          </p:cNvSpPr>
          <p:nvPr/>
        </p:nvSpPr>
        <p:spPr bwMode="auto">
          <a:xfrm>
            <a:off x="3491880" y="4385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Retângulo 1"/>
          <p:cNvSpPr/>
          <p:nvPr/>
        </p:nvSpPr>
        <p:spPr>
          <a:xfrm>
            <a:off x="179512" y="2051263"/>
            <a:ext cx="8784976" cy="4170372"/>
          </a:xfrm>
          <a:prstGeom prst="rect">
            <a:avLst/>
          </a:prstGeom>
        </p:spPr>
        <p:txBody>
          <a:bodyPr wrap="square">
            <a:spAutoFit/>
          </a:bodyPr>
          <a:lstStyle/>
          <a:p>
            <a:pPr algn="just">
              <a:lnSpc>
                <a:spcPct val="150000"/>
              </a:lnSpc>
              <a:spcAft>
                <a:spcPts val="600"/>
              </a:spcAft>
            </a:pPr>
            <a:r>
              <a:rPr lang="pt-BR" b="1" dirty="0">
                <a:latin typeface="Calibri" panose="020F0502020204030204" pitchFamily="34" charset="0"/>
                <a:ea typeface="Calibri" panose="020F0502020204030204" pitchFamily="34" charset="0"/>
                <a:cs typeface="Times New Roman" panose="02020603050405020304" pitchFamily="18" charset="0"/>
              </a:rPr>
              <a:t>Impactos sobre qualidade das águas decorrentes de práticas inadequadas de uso do solo:</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A supressão da vegetação natural, sobretudo nas Áreas de Preservação Permanentes, que atuam como</a:t>
            </a:r>
            <a:r>
              <a:rPr lang="pt-BR" i="1" dirty="0">
                <a:latin typeface="Calibri" panose="020F0502020204030204" pitchFamily="34" charset="0"/>
                <a:ea typeface="Calibri" panose="020F0502020204030204" pitchFamily="34" charset="0"/>
                <a:cs typeface="Times New Roman" panose="02020603050405020304" pitchFamily="18" charset="0"/>
              </a:rPr>
              <a:t> buffers</a:t>
            </a:r>
            <a:r>
              <a:rPr lang="pt-BR" dirty="0">
                <a:latin typeface="Calibri" panose="020F0502020204030204" pitchFamily="34" charset="0"/>
                <a:ea typeface="Calibri" panose="020F0502020204030204" pitchFamily="34" charset="0"/>
                <a:cs typeface="Times New Roman" panose="02020603050405020304" pitchFamily="18" charset="0"/>
              </a:rPr>
              <a:t> amortizando os impactos nos rios e na qualidade da água;</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Intensificação de processos erosivos resultantes do desmatamento, da exposição e desestabilização do solo e do pisoteio dos animais;</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Assoreamento dos rios na planície;</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Produção de cargas difusas e contaminação das águas por excrementos dos animais; </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Aporte excessivo de sedimentos, nutrientes e poluentes diversos para os corpos hídricos; </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Aumento do risco de eutrofização;</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Contaminação pela utilização inadequada de corretivos, fertilizantes e pesticidas;</a:t>
            </a:r>
          </a:p>
          <a:p>
            <a:pPr marL="342900" lvl="0" indent="-342900" algn="just">
              <a:spcAft>
                <a:spcPts val="60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Destruição dos habitats aquáticos e perda da diversidade comprometendo serviços ecológicos, tais como a autodepuração;</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76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1916832"/>
            <a:ext cx="4752528" cy="1152129"/>
          </a:xfrm>
        </p:spPr>
        <p:txBody>
          <a:bodyPr>
            <a:normAutofit fontScale="47500" lnSpcReduction="20000"/>
          </a:bodyPr>
          <a:lstStyle/>
          <a:p>
            <a:r>
              <a:rPr lang="pt-BR" sz="3400" dirty="0"/>
              <a:t>Dados de monitoramento IMASUL, SEMA e ANA;</a:t>
            </a:r>
          </a:p>
          <a:p>
            <a:r>
              <a:rPr lang="pt-BR" sz="3400" dirty="0"/>
              <a:t>176 pontos: 88 MS/88 MT;</a:t>
            </a:r>
          </a:p>
          <a:p>
            <a:r>
              <a:rPr lang="pt-BR" sz="3400" dirty="0"/>
              <a:t>Séries de 2001 a 2014.</a:t>
            </a:r>
          </a:p>
          <a:p>
            <a:pPr marL="0" indent="0">
              <a:buNone/>
            </a:pPr>
            <a:endParaRPr lang="pt-BR" sz="2400" dirty="0"/>
          </a:p>
          <a:p>
            <a:pPr marL="0" indent="0">
              <a:buNone/>
            </a:pPr>
            <a:r>
              <a:rPr lang="pt-BR" sz="2400" dirty="0"/>
              <a:t>Rios com mais pontos de monitoramento de qualidade de água.</a:t>
            </a:r>
          </a:p>
        </p:txBody>
      </p:sp>
      <p:sp>
        <p:nvSpPr>
          <p:cNvPr id="3" name="Título 2"/>
          <p:cNvSpPr>
            <a:spLocks noGrp="1"/>
          </p:cNvSpPr>
          <p:nvPr>
            <p:ph type="title"/>
          </p:nvPr>
        </p:nvSpPr>
        <p:spPr>
          <a:xfrm>
            <a:off x="179512" y="1224534"/>
            <a:ext cx="2376264" cy="826729"/>
          </a:xfrm>
        </p:spPr>
        <p:txBody>
          <a:bodyPr>
            <a:normAutofit/>
          </a:bodyPr>
          <a:lstStyle/>
          <a:p>
            <a:r>
              <a:rPr lang="pt-BR" dirty="0"/>
              <a:t>Metodologia</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 name="Tabela 10"/>
          <p:cNvGraphicFramePr>
            <a:graphicFrameLocks noGrp="1"/>
          </p:cNvGraphicFramePr>
          <p:nvPr>
            <p:extLst>
              <p:ext uri="{D42A27DB-BD31-4B8C-83A1-F6EECF244321}">
                <p14:modId xmlns:p14="http://schemas.microsoft.com/office/powerpoint/2010/main" val="4205981059"/>
              </p:ext>
            </p:extLst>
          </p:nvPr>
        </p:nvGraphicFramePr>
        <p:xfrm>
          <a:off x="179512" y="3068960"/>
          <a:ext cx="4158849" cy="3557580"/>
        </p:xfrm>
        <a:graphic>
          <a:graphicData uri="http://schemas.openxmlformats.org/drawingml/2006/table">
            <a:tbl>
              <a:tblPr firstRow="1" firstCol="1" bandRow="1">
                <a:tableStyleId>{5C22544A-7EE6-4342-B048-85BDC9FD1C3A}</a:tableStyleId>
              </a:tblPr>
              <a:tblGrid>
                <a:gridCol w="1359366">
                  <a:extLst>
                    <a:ext uri="{9D8B030D-6E8A-4147-A177-3AD203B41FA5}">
                      <a16:colId xmlns:a16="http://schemas.microsoft.com/office/drawing/2014/main" val="20000"/>
                    </a:ext>
                  </a:extLst>
                </a:gridCol>
                <a:gridCol w="740550">
                  <a:extLst>
                    <a:ext uri="{9D8B030D-6E8A-4147-A177-3AD203B41FA5}">
                      <a16:colId xmlns:a16="http://schemas.microsoft.com/office/drawing/2014/main" val="20001"/>
                    </a:ext>
                  </a:extLst>
                </a:gridCol>
                <a:gridCol w="740550">
                  <a:extLst>
                    <a:ext uri="{9D8B030D-6E8A-4147-A177-3AD203B41FA5}">
                      <a16:colId xmlns:a16="http://schemas.microsoft.com/office/drawing/2014/main" val="20002"/>
                    </a:ext>
                  </a:extLst>
                </a:gridCol>
                <a:gridCol w="740550">
                  <a:extLst>
                    <a:ext uri="{9D8B030D-6E8A-4147-A177-3AD203B41FA5}">
                      <a16:colId xmlns:a16="http://schemas.microsoft.com/office/drawing/2014/main" val="20003"/>
                    </a:ext>
                  </a:extLst>
                </a:gridCol>
                <a:gridCol w="577833">
                  <a:extLst>
                    <a:ext uri="{9D8B030D-6E8A-4147-A177-3AD203B41FA5}">
                      <a16:colId xmlns:a16="http://schemas.microsoft.com/office/drawing/2014/main" val="20004"/>
                    </a:ext>
                  </a:extLst>
                </a:gridCol>
              </a:tblGrid>
              <a:tr h="270030">
                <a:tc>
                  <a:txBody>
                    <a:bodyPr/>
                    <a:lstStyle/>
                    <a:p>
                      <a:pPr algn="l">
                        <a:lnSpc>
                          <a:spcPct val="150000"/>
                        </a:lnSpc>
                        <a:spcAft>
                          <a:spcPts val="0"/>
                        </a:spcAft>
                      </a:pPr>
                      <a:r>
                        <a:rPr lang="pt-BR" sz="1100" dirty="0">
                          <a:effectLst/>
                        </a:rPr>
                        <a:t>Corpo Hídrico</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ANA</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IMASUL</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SEMA</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Total</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5015">
                <a:tc>
                  <a:txBody>
                    <a:bodyPr/>
                    <a:lstStyle/>
                    <a:p>
                      <a:pPr algn="l">
                        <a:lnSpc>
                          <a:spcPct val="150000"/>
                        </a:lnSpc>
                        <a:spcAft>
                          <a:spcPts val="0"/>
                        </a:spcAft>
                      </a:pPr>
                      <a:r>
                        <a:rPr lang="pt-BR" sz="1100" dirty="0">
                          <a:effectLst/>
                        </a:rPr>
                        <a:t>Rio Cuiabá</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7</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13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23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5015">
                <a:tc>
                  <a:txBody>
                    <a:bodyPr/>
                    <a:lstStyle/>
                    <a:p>
                      <a:pPr algn="l">
                        <a:lnSpc>
                          <a:spcPct val="150000"/>
                        </a:lnSpc>
                        <a:spcAft>
                          <a:spcPts val="0"/>
                        </a:spcAft>
                      </a:pPr>
                      <a:r>
                        <a:rPr lang="pt-BR" sz="1100">
                          <a:effectLst/>
                        </a:rPr>
                        <a:t>Rio Paraguai</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dirty="0">
                          <a:effectLst/>
                        </a:rPr>
                        <a:t>8</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9</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6</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23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5015">
                <a:tc>
                  <a:txBody>
                    <a:bodyPr/>
                    <a:lstStyle/>
                    <a:p>
                      <a:pPr algn="l">
                        <a:lnSpc>
                          <a:spcPct val="150000"/>
                        </a:lnSpc>
                        <a:spcAft>
                          <a:spcPts val="0"/>
                        </a:spcAft>
                      </a:pPr>
                      <a:r>
                        <a:rPr lang="pt-BR" sz="1100" dirty="0">
                          <a:effectLst/>
                        </a:rPr>
                        <a:t>Rio Aquidauana</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dirty="0">
                          <a:effectLst/>
                        </a:rPr>
                        <a:t>6</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9</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35015">
                <a:tc>
                  <a:txBody>
                    <a:bodyPr/>
                    <a:lstStyle/>
                    <a:p>
                      <a:pPr algn="l">
                        <a:lnSpc>
                          <a:spcPct val="150000"/>
                        </a:lnSpc>
                        <a:spcAft>
                          <a:spcPts val="0"/>
                        </a:spcAft>
                      </a:pPr>
                      <a:r>
                        <a:rPr lang="pt-BR" sz="1100" dirty="0">
                          <a:effectLst/>
                        </a:rPr>
                        <a:t>Rio Miranda</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 </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7</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7</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70030">
                <a:tc>
                  <a:txBody>
                    <a:bodyPr/>
                    <a:lstStyle/>
                    <a:p>
                      <a:pPr algn="l">
                        <a:lnSpc>
                          <a:spcPct val="150000"/>
                        </a:lnSpc>
                        <a:spcAft>
                          <a:spcPts val="0"/>
                        </a:spcAft>
                      </a:pPr>
                      <a:r>
                        <a:rPr lang="pt-BR" sz="1100" dirty="0">
                          <a:effectLst/>
                        </a:rPr>
                        <a:t>Rio São Lourenço</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4</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7</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35015">
                <a:tc>
                  <a:txBody>
                    <a:bodyPr/>
                    <a:lstStyle/>
                    <a:p>
                      <a:pPr algn="l">
                        <a:lnSpc>
                          <a:spcPct val="150000"/>
                        </a:lnSpc>
                        <a:spcAft>
                          <a:spcPts val="0"/>
                        </a:spcAft>
                      </a:pPr>
                      <a:r>
                        <a:rPr lang="pt-BR" sz="1100" dirty="0">
                          <a:effectLst/>
                        </a:rPr>
                        <a:t>Rio Negro</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 </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6</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dirty="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6</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35015">
                <a:tc>
                  <a:txBody>
                    <a:bodyPr/>
                    <a:lstStyle/>
                    <a:p>
                      <a:pPr algn="l">
                        <a:lnSpc>
                          <a:spcPct val="150000"/>
                        </a:lnSpc>
                        <a:spcAft>
                          <a:spcPts val="0"/>
                        </a:spcAft>
                      </a:pPr>
                      <a:r>
                        <a:rPr lang="pt-BR" sz="1100">
                          <a:effectLst/>
                        </a:rPr>
                        <a:t>Rio Apa</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1</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4</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dirty="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5</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35015">
                <a:tc>
                  <a:txBody>
                    <a:bodyPr/>
                    <a:lstStyle/>
                    <a:p>
                      <a:pPr algn="l">
                        <a:lnSpc>
                          <a:spcPct val="150000"/>
                        </a:lnSpc>
                        <a:spcAft>
                          <a:spcPts val="0"/>
                        </a:spcAft>
                      </a:pPr>
                      <a:r>
                        <a:rPr lang="pt-BR" sz="1100">
                          <a:effectLst/>
                        </a:rPr>
                        <a:t>Rio Coxim</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1</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4</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5</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35015">
                <a:tc>
                  <a:txBody>
                    <a:bodyPr/>
                    <a:lstStyle/>
                    <a:p>
                      <a:pPr algn="l">
                        <a:lnSpc>
                          <a:spcPct val="150000"/>
                        </a:lnSpc>
                        <a:spcAft>
                          <a:spcPts val="0"/>
                        </a:spcAft>
                      </a:pPr>
                      <a:r>
                        <a:rPr lang="pt-BR" sz="1100">
                          <a:effectLst/>
                        </a:rPr>
                        <a:t>Rio Jauru</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2</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5</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35015">
                <a:tc>
                  <a:txBody>
                    <a:bodyPr/>
                    <a:lstStyle/>
                    <a:p>
                      <a:pPr algn="l">
                        <a:lnSpc>
                          <a:spcPct val="150000"/>
                        </a:lnSpc>
                        <a:spcAft>
                          <a:spcPts val="0"/>
                        </a:spcAft>
                      </a:pPr>
                      <a:r>
                        <a:rPr lang="pt-BR" sz="1100">
                          <a:effectLst/>
                        </a:rPr>
                        <a:t>Rio Piquiri</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2</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5</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135015">
                <a:tc>
                  <a:txBody>
                    <a:bodyPr/>
                    <a:lstStyle/>
                    <a:p>
                      <a:pPr algn="l">
                        <a:lnSpc>
                          <a:spcPct val="150000"/>
                        </a:lnSpc>
                        <a:spcAft>
                          <a:spcPts val="0"/>
                        </a:spcAft>
                      </a:pPr>
                      <a:r>
                        <a:rPr lang="pt-BR" sz="1100">
                          <a:effectLst/>
                        </a:rPr>
                        <a:t>Rio Sepotuba</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5</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a:solidFill>
                          <a:srgbClr val="365F91"/>
                        </a:solidFill>
                        <a:effectLst/>
                        <a:latin typeface="Calibri" panose="020F0502020204030204" pitchFamily="34" charset="0"/>
                      </a:endParaRPr>
                    </a:p>
                  </a:txBody>
                  <a:tcPr marL="68580" marR="68580" marT="0" marB="0"/>
                </a:tc>
                <a:tc>
                  <a:txBody>
                    <a:bodyPr/>
                    <a:lstStyle/>
                    <a:p>
                      <a:endParaRPr lang="pt-BR" sz="1100" dirty="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5</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135015">
                <a:tc>
                  <a:txBody>
                    <a:bodyPr/>
                    <a:lstStyle/>
                    <a:p>
                      <a:pPr algn="l">
                        <a:lnSpc>
                          <a:spcPct val="150000"/>
                        </a:lnSpc>
                        <a:spcAft>
                          <a:spcPts val="0"/>
                        </a:spcAft>
                      </a:pPr>
                      <a:r>
                        <a:rPr lang="pt-BR" sz="1100">
                          <a:effectLst/>
                        </a:rPr>
                        <a:t>Rio Taquari</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3</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pt-BR" sz="1100">
                          <a:effectLst/>
                        </a:rPr>
                        <a:t>2</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pt-BR" sz="1100" dirty="0">
                        <a:solidFill>
                          <a:srgbClr val="365F9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100">
                          <a:effectLst/>
                        </a:rPr>
                        <a:t>5</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135015">
                <a:tc>
                  <a:txBody>
                    <a:bodyPr/>
                    <a:lstStyle/>
                    <a:p>
                      <a:pPr algn="l">
                        <a:lnSpc>
                          <a:spcPct val="150000"/>
                        </a:lnSpc>
                        <a:spcAft>
                          <a:spcPts val="0"/>
                        </a:spcAft>
                      </a:pPr>
                      <a:r>
                        <a:rPr lang="pt-BR" sz="1100">
                          <a:effectLst/>
                        </a:rPr>
                        <a:t>Total</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1100">
                          <a:effectLst/>
                        </a:rPr>
                        <a:t>38</a:t>
                      </a:r>
                      <a:endParaRPr lang="pt-B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1100" dirty="0">
                          <a:effectLst/>
                        </a:rPr>
                        <a:t>43</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1100" dirty="0">
                          <a:effectLst/>
                        </a:rPr>
                        <a:t>24</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1100" dirty="0">
                          <a:effectLst/>
                        </a:rPr>
                        <a:t>105</a:t>
                      </a:r>
                      <a:endParaRPr lang="pt-B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bl>
          </a:graphicData>
        </a:graphic>
      </p:graphicFrame>
      <p:pic>
        <p:nvPicPr>
          <p:cNvPr id="14" name="Imagem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1682138"/>
            <a:ext cx="4427489" cy="50994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4322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Pressões sobre a Qualidade de Água </a:t>
            </a:r>
            <a:br>
              <a:rPr lang="pt-BR" dirty="0"/>
            </a:br>
            <a:r>
              <a:rPr lang="pt-BR" dirty="0"/>
              <a:t>Intervenções no regime hidrológico e ecossistemas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3491880" y="10995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p:cNvSpPr>
            <a:spLocks noChangeArrowheads="1"/>
          </p:cNvSpPr>
          <p:nvPr/>
        </p:nvSpPr>
        <p:spPr bwMode="auto">
          <a:xfrm>
            <a:off x="3491880" y="4385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Espaço Reservado para Conteúdo 1"/>
          <p:cNvSpPr txBox="1">
            <a:spLocks/>
          </p:cNvSpPr>
          <p:nvPr/>
        </p:nvSpPr>
        <p:spPr>
          <a:xfrm>
            <a:off x="179512" y="2316013"/>
            <a:ext cx="8568952" cy="406531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b="1" dirty="0"/>
              <a:t>Em operação</a:t>
            </a:r>
          </a:p>
          <a:p>
            <a:r>
              <a:rPr lang="pt-BR" dirty="0"/>
              <a:t>7 usinas hidrelétricas (</a:t>
            </a:r>
            <a:r>
              <a:rPr lang="pt-BR" dirty="0" err="1"/>
              <a:t>UHEs</a:t>
            </a:r>
            <a:r>
              <a:rPr lang="pt-BR" dirty="0"/>
              <a:t>)</a:t>
            </a:r>
          </a:p>
          <a:p>
            <a:r>
              <a:rPr lang="pt-BR" dirty="0"/>
              <a:t>29 pequenas centrais hidrelétricas (</a:t>
            </a:r>
            <a:r>
              <a:rPr lang="pt-BR" dirty="0" err="1"/>
              <a:t>PCHs</a:t>
            </a:r>
            <a:r>
              <a:rPr lang="pt-BR" dirty="0"/>
              <a:t>); </a:t>
            </a:r>
          </a:p>
          <a:p>
            <a:r>
              <a:rPr lang="pt-BR" dirty="0"/>
              <a:t>9 Centrais Geradoras Hidrelétricas (</a:t>
            </a:r>
            <a:r>
              <a:rPr lang="pt-BR" dirty="0" err="1"/>
              <a:t>CGHs</a:t>
            </a:r>
            <a:r>
              <a:rPr lang="pt-BR" dirty="0"/>
              <a:t>);</a:t>
            </a:r>
          </a:p>
          <a:p>
            <a:pPr marL="0" indent="0">
              <a:buNone/>
            </a:pPr>
            <a:r>
              <a:rPr lang="pt-BR" b="1" dirty="0"/>
              <a:t>Previstos 116 empreendimentos hidrelétricos (ANEEL, 2015)</a:t>
            </a:r>
          </a:p>
          <a:p>
            <a:r>
              <a:rPr lang="pt-BR" dirty="0"/>
              <a:t>3 </a:t>
            </a:r>
            <a:r>
              <a:rPr lang="pt-BR" dirty="0" err="1"/>
              <a:t>UHEs</a:t>
            </a:r>
            <a:r>
              <a:rPr lang="pt-BR" dirty="0"/>
              <a:t>;</a:t>
            </a:r>
          </a:p>
          <a:p>
            <a:r>
              <a:rPr lang="pt-BR" dirty="0"/>
              <a:t>110 </a:t>
            </a:r>
            <a:r>
              <a:rPr lang="pt-BR" dirty="0" err="1"/>
              <a:t>PCHs</a:t>
            </a:r>
            <a:r>
              <a:rPr lang="pt-BR" dirty="0"/>
              <a:t>;</a:t>
            </a:r>
          </a:p>
          <a:p>
            <a:r>
              <a:rPr lang="pt-BR" dirty="0"/>
              <a:t>3 </a:t>
            </a:r>
            <a:r>
              <a:rPr lang="pt-BR" dirty="0" err="1"/>
              <a:t>CGHs</a:t>
            </a:r>
            <a:r>
              <a:rPr lang="pt-BR" dirty="0"/>
              <a:t>. </a:t>
            </a:r>
          </a:p>
          <a:p>
            <a:endParaRPr lang="pt-BR" dirty="0"/>
          </a:p>
          <a:p>
            <a:pPr marL="0" indent="0">
              <a:buNone/>
            </a:pPr>
            <a:endParaRPr lang="pt-BR" dirty="0"/>
          </a:p>
          <a:p>
            <a:endParaRPr lang="pt-BR" dirty="0"/>
          </a:p>
        </p:txBody>
      </p:sp>
    </p:spTree>
    <p:extLst>
      <p:ext uri="{BB962C8B-B14F-4D97-AF65-F5344CB8AC3E}">
        <p14:creationId xmlns:p14="http://schemas.microsoft.com/office/powerpoint/2010/main" val="2378319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24534"/>
            <a:ext cx="8568952" cy="826729"/>
          </a:xfrm>
        </p:spPr>
        <p:txBody>
          <a:bodyPr>
            <a:normAutofit fontScale="90000"/>
          </a:bodyPr>
          <a:lstStyle/>
          <a:p>
            <a:r>
              <a:rPr lang="pt-BR" dirty="0"/>
              <a:t>Pressões sobre a Qualidade de Água </a:t>
            </a:r>
            <a:br>
              <a:rPr lang="pt-BR" dirty="0"/>
            </a:br>
            <a:r>
              <a:rPr lang="pt-BR" dirty="0"/>
              <a:t>Impactos potenciais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2"/>
          <p:cNvSpPr>
            <a:spLocks noChangeArrowheads="1"/>
          </p:cNvSpPr>
          <p:nvPr/>
        </p:nvSpPr>
        <p:spPr bwMode="auto">
          <a:xfrm>
            <a:off x="3491880" y="10995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3"/>
          <p:cNvSpPr>
            <a:spLocks noChangeArrowheads="1"/>
          </p:cNvSpPr>
          <p:nvPr/>
        </p:nvSpPr>
        <p:spPr bwMode="auto">
          <a:xfrm>
            <a:off x="3491880" y="4385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Espaço Reservado para Conteúdo 1"/>
          <p:cNvSpPr txBox="1">
            <a:spLocks/>
          </p:cNvSpPr>
          <p:nvPr/>
        </p:nvSpPr>
        <p:spPr>
          <a:xfrm>
            <a:off x="179512" y="2316013"/>
            <a:ext cx="8568952" cy="4065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a:t>Influência nos pulsos de inundação;</a:t>
            </a:r>
          </a:p>
          <a:p>
            <a:r>
              <a:rPr lang="pt-BR" dirty="0"/>
              <a:t>Perda de conectividade hidrológica;</a:t>
            </a:r>
          </a:p>
          <a:p>
            <a:r>
              <a:rPr lang="pt-BR" dirty="0"/>
              <a:t>Perda da biodiversidade aquática;</a:t>
            </a:r>
          </a:p>
          <a:p>
            <a:r>
              <a:rPr lang="pt-BR" dirty="0"/>
              <a:t>Redução do estoque pesqueiro;</a:t>
            </a:r>
          </a:p>
          <a:p>
            <a:r>
              <a:rPr lang="pt-BR" dirty="0"/>
              <a:t>Alterações no fluxo de materiais (sedimentos e nutrientes) impactando o funcionamento dos ecossistemas aquáticos;</a:t>
            </a:r>
          </a:p>
          <a:p>
            <a:pPr marL="0" indent="0">
              <a:buNone/>
            </a:pPr>
            <a:endParaRPr lang="pt-BR" dirty="0"/>
          </a:p>
          <a:p>
            <a:pPr marL="0" indent="0">
              <a:buNone/>
            </a:pPr>
            <a:endParaRPr lang="pt-BR" dirty="0"/>
          </a:p>
          <a:p>
            <a:endParaRPr lang="pt-BR" dirty="0"/>
          </a:p>
        </p:txBody>
      </p:sp>
    </p:spTree>
    <p:extLst>
      <p:ext uri="{BB962C8B-B14F-4D97-AF65-F5344CB8AC3E}">
        <p14:creationId xmlns:p14="http://schemas.microsoft.com/office/powerpoint/2010/main" val="1442509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eH7_GJ5H1Rs/URKVf3GBIHI/AAAAAAAAOgw/5Wos7NFvIdM/s1600/tuiuiu-voand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3118" y="1282215"/>
            <a:ext cx="5200612" cy="411115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8" descr="twi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33274" y="5221114"/>
            <a:ext cx="1234470" cy="8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10" descr="youtub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83132" y="5393371"/>
            <a:ext cx="1838900" cy="6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p:cNvSpPr txBox="1"/>
          <p:nvPr/>
        </p:nvSpPr>
        <p:spPr>
          <a:xfrm>
            <a:off x="6056701" y="5970766"/>
            <a:ext cx="2691763" cy="338554"/>
          </a:xfrm>
          <a:prstGeom prst="rect">
            <a:avLst/>
          </a:prstGeom>
          <a:noFill/>
        </p:spPr>
        <p:txBody>
          <a:bodyPr wrap="none" rtlCol="0">
            <a:spAutoFit/>
          </a:bodyPr>
          <a:lstStyle/>
          <a:p>
            <a:r>
              <a:rPr lang="pt-BR" sz="1600" b="1" dirty="0"/>
              <a:t>www.youtube.com/anagovbr</a:t>
            </a:r>
          </a:p>
        </p:txBody>
      </p:sp>
      <p:sp>
        <p:nvSpPr>
          <p:cNvPr id="7" name="CaixaDeTexto 6"/>
          <p:cNvSpPr txBox="1"/>
          <p:nvPr/>
        </p:nvSpPr>
        <p:spPr>
          <a:xfrm>
            <a:off x="395536" y="5970766"/>
            <a:ext cx="2549544" cy="338554"/>
          </a:xfrm>
          <a:prstGeom prst="rect">
            <a:avLst/>
          </a:prstGeom>
          <a:noFill/>
        </p:spPr>
        <p:txBody>
          <a:bodyPr wrap="none" rtlCol="0">
            <a:spAutoFit/>
          </a:bodyPr>
          <a:lstStyle/>
          <a:p>
            <a:r>
              <a:rPr lang="pt-BR" sz="1600" b="1" dirty="0"/>
              <a:t>www.twitter.com/anagovbr</a:t>
            </a:r>
          </a:p>
        </p:txBody>
      </p:sp>
      <p:sp>
        <p:nvSpPr>
          <p:cNvPr id="8" name="Título 1"/>
          <p:cNvSpPr txBox="1">
            <a:spLocks/>
          </p:cNvSpPr>
          <p:nvPr/>
        </p:nvSpPr>
        <p:spPr>
          <a:xfrm>
            <a:off x="428625" y="1628800"/>
            <a:ext cx="8229600" cy="2808312"/>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t-BR" sz="14000" b="1" dirty="0">
                <a:effectLst>
                  <a:outerShdw blurRad="50800" dist="50800" dir="5400000" algn="ctr" rotWithShape="0">
                    <a:schemeClr val="bg1"/>
                  </a:outerShdw>
                </a:effectLst>
                <a:latin typeface="Calibri" pitchFamily="34" charset="0"/>
                <a:cs typeface="Calibri" pitchFamily="34" charset="0"/>
              </a:rPr>
              <a:t>Obrigado!</a:t>
            </a:r>
          </a:p>
          <a:p>
            <a:pPr>
              <a:defRPr/>
            </a:pPr>
            <a:endParaRPr lang="pt-BR" sz="8800" b="1" dirty="0">
              <a:effectLst>
                <a:outerShdw blurRad="50800" dist="50800" dir="5400000" algn="ctr" rotWithShape="0">
                  <a:schemeClr val="bg1"/>
                </a:outerShdw>
              </a:effectLst>
              <a:latin typeface="Calibri" pitchFamily="34" charset="0"/>
              <a:cs typeface="Calibri" pitchFamily="34" charset="0"/>
            </a:endParaRPr>
          </a:p>
          <a:p>
            <a:pPr>
              <a:defRPr/>
            </a:pPr>
            <a:endParaRPr lang="pt-BR" sz="8800" b="1" dirty="0">
              <a:effectLst>
                <a:outerShdw blurRad="50800" dist="50800" dir="5400000" algn="ctr" rotWithShape="0">
                  <a:schemeClr val="bg1"/>
                </a:outerShdw>
              </a:effectLst>
              <a:latin typeface="Calibri" pitchFamily="34" charset="0"/>
              <a:cs typeface="Calibri" pitchFamily="34" charset="0"/>
            </a:endParaRPr>
          </a:p>
          <a:p>
            <a:pPr>
              <a:defRPr/>
            </a:pPr>
            <a:r>
              <a:rPr lang="pt-BR" sz="10000" b="1" dirty="0">
                <a:effectLst>
                  <a:outerShdw blurRad="50800" dist="50800" dir="5400000" algn="ctr" rotWithShape="0">
                    <a:schemeClr val="bg1"/>
                  </a:outerShdw>
                </a:effectLst>
                <a:latin typeface="Calibri" pitchFamily="34" charset="0"/>
                <a:cs typeface="Calibri" pitchFamily="34" charset="0"/>
              </a:rPr>
              <a:t>Marcelo de Souza</a:t>
            </a:r>
          </a:p>
          <a:p>
            <a:pPr>
              <a:defRPr/>
            </a:pPr>
            <a:r>
              <a:rPr lang="pt-BR" sz="8800" b="1" dirty="0">
                <a:effectLst>
                  <a:outerShdw blurRad="50800" dist="50800" dir="5400000" algn="ctr" rotWithShape="0">
                    <a:schemeClr val="bg1"/>
                  </a:outerShdw>
                </a:effectLst>
                <a:latin typeface="Calibri" pitchFamily="34" charset="0"/>
                <a:cs typeface="Calibri" pitchFamily="34" charset="0"/>
              </a:rPr>
              <a:t>Especialista em Recursos Hídricos </a:t>
            </a:r>
          </a:p>
          <a:p>
            <a:pPr>
              <a:defRPr/>
            </a:pPr>
            <a:r>
              <a:rPr lang="pt-BR" sz="8800" b="1" dirty="0">
                <a:effectLst>
                  <a:outerShdw blurRad="50800" dist="50800" dir="5400000" algn="ctr" rotWithShape="0">
                    <a:schemeClr val="bg1"/>
                  </a:outerShdw>
                </a:effectLst>
                <a:latin typeface="Calibri" pitchFamily="34" charset="0"/>
                <a:cs typeface="Calibri" pitchFamily="34" charset="0"/>
              </a:rPr>
              <a:t>Coordenação de Qualidade de Água e Enquadramento</a:t>
            </a:r>
          </a:p>
          <a:p>
            <a:pPr>
              <a:defRPr/>
            </a:pPr>
            <a:r>
              <a:rPr lang="pt-BR" sz="8800" b="1" dirty="0">
                <a:effectLst>
                  <a:outerShdw blurRad="50800" dist="50800" dir="5400000" algn="ctr" rotWithShape="0">
                    <a:schemeClr val="bg1"/>
                  </a:outerShdw>
                </a:effectLst>
                <a:latin typeface="Calibri" pitchFamily="34" charset="0"/>
                <a:cs typeface="Calibri" pitchFamily="34" charset="0"/>
              </a:rPr>
              <a:t>Superintendência de Planejamento de Recursos Hídricos </a:t>
            </a:r>
          </a:p>
          <a:p>
            <a:pPr>
              <a:defRPr/>
            </a:pPr>
            <a:endParaRPr lang="pt-BR" sz="8800" b="1" dirty="0">
              <a:effectLst>
                <a:outerShdw blurRad="50800" dist="50800" dir="5400000" algn="ctr" rotWithShape="0">
                  <a:schemeClr val="bg1"/>
                </a:outerShdw>
              </a:effectLst>
              <a:latin typeface="Calibri" pitchFamily="34" charset="0"/>
              <a:cs typeface="Calibri" pitchFamily="34" charset="0"/>
            </a:endParaRPr>
          </a:p>
          <a:p>
            <a:r>
              <a:rPr lang="pt-BR" sz="8800" b="1" dirty="0">
                <a:effectLst>
                  <a:outerShdw blurRad="50800" dist="50800" dir="5400000" algn="ctr" rotWithShape="0">
                    <a:schemeClr val="bg1"/>
                  </a:outerShdw>
                </a:effectLst>
                <a:latin typeface="Calibri" pitchFamily="34" charset="0"/>
              </a:rPr>
              <a:t>marcelo.souza@ana.gov.br  |  (+55) (61) 2109 –5347</a:t>
            </a:r>
          </a:p>
          <a:p>
            <a:endParaRPr lang="pt-BR" sz="8800" b="1" dirty="0">
              <a:solidFill>
                <a:srgbClr val="002060"/>
              </a:solidFill>
              <a:effectLst>
                <a:outerShdw blurRad="50800" dist="50800" dir="5400000" algn="ctr" rotWithShape="0">
                  <a:schemeClr val="bg1"/>
                </a:outerShdw>
              </a:effectLst>
              <a:latin typeface="Calibri" pitchFamily="34" charset="0"/>
              <a:cs typeface="Calibri" pitchFamily="34" charset="0"/>
            </a:endParaRPr>
          </a:p>
          <a:p>
            <a:r>
              <a:rPr lang="pt-BR" sz="10000" b="1" dirty="0">
                <a:effectLst>
                  <a:outerShdw blurRad="50800" dist="50800" dir="5400000" algn="ctr" rotWithShape="0">
                    <a:schemeClr val="bg1"/>
                  </a:outerShdw>
                </a:effectLst>
                <a:latin typeface="Calibri" pitchFamily="34" charset="0"/>
                <a:cs typeface="Calibri" pitchFamily="34" charset="0"/>
              </a:rPr>
              <a:t>www.ana.gov.br</a:t>
            </a:r>
          </a:p>
        </p:txBody>
      </p:sp>
      <p:pic>
        <p:nvPicPr>
          <p:cNvPr id="1026" name="Picture 2" descr="http://teenspeak.org/wp-content/uploads/2009/01/facebook_logo.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10051" y="5393371"/>
            <a:ext cx="1666747" cy="627331"/>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3160578" y="5970766"/>
            <a:ext cx="2765694" cy="338554"/>
          </a:xfrm>
          <a:prstGeom prst="rect">
            <a:avLst/>
          </a:prstGeom>
          <a:noFill/>
        </p:spPr>
        <p:txBody>
          <a:bodyPr wrap="none" rtlCol="0">
            <a:spAutoFit/>
          </a:bodyPr>
          <a:lstStyle/>
          <a:p>
            <a:r>
              <a:rPr lang="pt-BR" sz="1600" b="1" dirty="0"/>
              <a:t>www.facebook.com/anagovbr</a:t>
            </a:r>
          </a:p>
        </p:txBody>
      </p:sp>
    </p:spTree>
    <p:extLst>
      <p:ext uri="{BB962C8B-B14F-4D97-AF65-F5344CB8AC3E}">
        <p14:creationId xmlns:p14="http://schemas.microsoft.com/office/powerpoint/2010/main" val="69154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5" name="Image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821" y="2135125"/>
            <a:ext cx="3491187" cy="4606243"/>
          </a:xfrm>
          <a:prstGeom prst="rect">
            <a:avLst/>
          </a:prstGeom>
        </p:spPr>
      </p:pic>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2143326"/>
            <a:ext cx="3005000" cy="4589840"/>
          </a:xfrm>
          <a:prstGeom prst="rect">
            <a:avLst/>
          </a:prstGeom>
          <a:ln w="6350">
            <a:solidFill>
              <a:schemeClr val="tx1">
                <a:lumMod val="40000"/>
                <a:lumOff val="60000"/>
              </a:schemeClr>
            </a:solidFill>
          </a:ln>
        </p:spPr>
      </p:pic>
      <p:sp>
        <p:nvSpPr>
          <p:cNvPr id="10" name="Retângulo 9"/>
          <p:cNvSpPr/>
          <p:nvPr/>
        </p:nvSpPr>
        <p:spPr>
          <a:xfrm>
            <a:off x="323528" y="1340768"/>
            <a:ext cx="9217024" cy="646331"/>
          </a:xfrm>
          <a:prstGeom prst="rect">
            <a:avLst/>
          </a:prstGeom>
        </p:spPr>
        <p:txBody>
          <a:bodyPr wrap="square">
            <a:spAutoFit/>
          </a:bodyPr>
          <a:lstStyle/>
          <a:p>
            <a:r>
              <a:rPr lang="pt-BR" dirty="0"/>
              <a:t>http://www.imasul.ms.gov.br/monitoramento-da-qualidade-das-aguas-superficiais-de-ms/</a:t>
            </a:r>
          </a:p>
          <a:p>
            <a:r>
              <a:rPr lang="pt-BR" dirty="0"/>
              <a:t>http://www.sema.mt.gov.br/index.php?option=com_docman&amp;Itemid=82</a:t>
            </a:r>
          </a:p>
        </p:txBody>
      </p:sp>
    </p:spTree>
    <p:extLst>
      <p:ext uri="{BB962C8B-B14F-4D97-AF65-F5344CB8AC3E}">
        <p14:creationId xmlns:p14="http://schemas.microsoft.com/office/powerpoint/2010/main" val="104359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62778"/>
            <a:ext cx="8568952" cy="826729"/>
          </a:xfrm>
        </p:spPr>
        <p:txBody>
          <a:bodyPr>
            <a:normAutofit/>
          </a:bodyPr>
          <a:lstStyle/>
          <a:p>
            <a:r>
              <a:rPr lang="pt-BR" dirty="0"/>
              <a:t>Metodologia - Indicadores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Tabela 4"/>
          <p:cNvGraphicFramePr>
            <a:graphicFrameLocks noGrp="1"/>
          </p:cNvGraphicFramePr>
          <p:nvPr>
            <p:extLst>
              <p:ext uri="{D42A27DB-BD31-4B8C-83A1-F6EECF244321}">
                <p14:modId xmlns:p14="http://schemas.microsoft.com/office/powerpoint/2010/main" val="3150595279"/>
              </p:ext>
            </p:extLst>
          </p:nvPr>
        </p:nvGraphicFramePr>
        <p:xfrm>
          <a:off x="467544" y="2089507"/>
          <a:ext cx="8136904" cy="2636787"/>
        </p:xfrm>
        <a:graphic>
          <a:graphicData uri="http://schemas.openxmlformats.org/drawingml/2006/table">
            <a:tbl>
              <a:tblPr firstRow="1" firstCol="1" bandRow="1">
                <a:tableStyleId>{5C22544A-7EE6-4342-B048-85BDC9FD1C3A}</a:tableStyleId>
              </a:tblPr>
              <a:tblGrid>
                <a:gridCol w="3956810">
                  <a:extLst>
                    <a:ext uri="{9D8B030D-6E8A-4147-A177-3AD203B41FA5}">
                      <a16:colId xmlns:a16="http://schemas.microsoft.com/office/drawing/2014/main" val="20000"/>
                    </a:ext>
                  </a:extLst>
                </a:gridCol>
                <a:gridCol w="922915">
                  <a:extLst>
                    <a:ext uri="{9D8B030D-6E8A-4147-A177-3AD203B41FA5}">
                      <a16:colId xmlns:a16="http://schemas.microsoft.com/office/drawing/2014/main" val="20001"/>
                    </a:ext>
                  </a:extLst>
                </a:gridCol>
                <a:gridCol w="1187135">
                  <a:extLst>
                    <a:ext uri="{9D8B030D-6E8A-4147-A177-3AD203B41FA5}">
                      <a16:colId xmlns:a16="http://schemas.microsoft.com/office/drawing/2014/main" val="20002"/>
                    </a:ext>
                  </a:extLst>
                </a:gridCol>
                <a:gridCol w="1060606">
                  <a:extLst>
                    <a:ext uri="{9D8B030D-6E8A-4147-A177-3AD203B41FA5}">
                      <a16:colId xmlns:a16="http://schemas.microsoft.com/office/drawing/2014/main" val="20003"/>
                    </a:ext>
                  </a:extLst>
                </a:gridCol>
                <a:gridCol w="1009438">
                  <a:extLst>
                    <a:ext uri="{9D8B030D-6E8A-4147-A177-3AD203B41FA5}">
                      <a16:colId xmlns:a16="http://schemas.microsoft.com/office/drawing/2014/main" val="20004"/>
                    </a:ext>
                  </a:extLst>
                </a:gridCol>
              </a:tblGrid>
              <a:tr h="360765">
                <a:tc>
                  <a:txBody>
                    <a:bodyPr/>
                    <a:lstStyle/>
                    <a:p>
                      <a:pPr algn="ctr">
                        <a:lnSpc>
                          <a:spcPct val="107000"/>
                        </a:lnSpc>
                        <a:spcAft>
                          <a:spcPts val="600"/>
                        </a:spcAft>
                      </a:pPr>
                      <a:r>
                        <a:rPr lang="pt-BR" sz="1400" dirty="0">
                          <a:effectLst/>
                        </a:rPr>
                        <a:t>Indicador</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pt-BR" sz="1400">
                          <a:effectLst/>
                        </a:rPr>
                        <a:t>Classe 1</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pt-BR" sz="1400">
                          <a:effectLst/>
                        </a:rPr>
                        <a:t>Classe 2</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pt-BR" sz="1400">
                          <a:effectLst/>
                        </a:rPr>
                        <a:t>Classe 3</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pt-BR" sz="1400">
                          <a:effectLst/>
                        </a:rPr>
                        <a:t>Classe 4</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5146">
                <a:tc>
                  <a:txBody>
                    <a:bodyPr/>
                    <a:lstStyle/>
                    <a:p>
                      <a:pPr algn="ctr">
                        <a:lnSpc>
                          <a:spcPct val="150000"/>
                        </a:lnSpc>
                        <a:spcAft>
                          <a:spcPts val="600"/>
                        </a:spcAft>
                      </a:pPr>
                      <a:r>
                        <a:rPr lang="pt-BR" sz="1400" dirty="0">
                          <a:effectLst/>
                        </a:rPr>
                        <a:t>Oxigênio Dissolvido (mg/L)</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6</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5</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4</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2</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5146">
                <a:tc>
                  <a:txBody>
                    <a:bodyPr/>
                    <a:lstStyle/>
                    <a:p>
                      <a:pPr algn="ctr">
                        <a:lnSpc>
                          <a:spcPct val="150000"/>
                        </a:lnSpc>
                        <a:spcAft>
                          <a:spcPts val="600"/>
                        </a:spcAft>
                      </a:pPr>
                      <a:r>
                        <a:rPr lang="pt-BR" sz="1400" dirty="0">
                          <a:effectLst/>
                        </a:rPr>
                        <a:t>Demanda Bioquímica de Oxigênio (mg/L)</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3</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5</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10</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5146">
                <a:tc>
                  <a:txBody>
                    <a:bodyPr/>
                    <a:lstStyle/>
                    <a:p>
                      <a:pPr algn="ctr">
                        <a:lnSpc>
                          <a:spcPct val="150000"/>
                        </a:lnSpc>
                        <a:spcAft>
                          <a:spcPts val="600"/>
                        </a:spcAft>
                      </a:pPr>
                      <a:r>
                        <a:rPr lang="pt-BR" sz="1400" dirty="0">
                          <a:effectLst/>
                        </a:rPr>
                        <a:t>Fósforo Total Lótico (mg/L)</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≤0,10</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≤0,10</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0,15</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25146">
                <a:tc>
                  <a:txBody>
                    <a:bodyPr/>
                    <a:lstStyle/>
                    <a:p>
                      <a:pPr algn="ctr">
                        <a:lnSpc>
                          <a:spcPct val="150000"/>
                        </a:lnSpc>
                        <a:spcAft>
                          <a:spcPts val="600"/>
                        </a:spcAft>
                      </a:pPr>
                      <a:r>
                        <a:rPr lang="pt-BR" sz="1400" dirty="0">
                          <a:effectLst/>
                        </a:rPr>
                        <a:t>Fósforo Total Lêntico (mg/L)</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≤0,02</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≤0,03</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≤0,05</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25146">
                <a:tc>
                  <a:txBody>
                    <a:bodyPr/>
                    <a:lstStyle/>
                    <a:p>
                      <a:pPr algn="ctr">
                        <a:lnSpc>
                          <a:spcPct val="150000"/>
                        </a:lnSpc>
                        <a:spcAft>
                          <a:spcPts val="600"/>
                        </a:spcAft>
                      </a:pPr>
                      <a:r>
                        <a:rPr lang="pt-BR" sz="1400">
                          <a:effectLst/>
                        </a:rPr>
                        <a:t>Sólidos Totais (mg/L)</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≤500</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≤500</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≤500</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25146">
                <a:tc>
                  <a:txBody>
                    <a:bodyPr/>
                    <a:lstStyle/>
                    <a:p>
                      <a:pPr algn="ctr">
                        <a:lnSpc>
                          <a:spcPct val="150000"/>
                        </a:lnSpc>
                        <a:spcAft>
                          <a:spcPts val="600"/>
                        </a:spcAft>
                      </a:pPr>
                      <a:r>
                        <a:rPr lang="pt-BR" sz="1400" dirty="0">
                          <a:effectLst/>
                        </a:rPr>
                        <a:t>Coliformes Termotolerantes (NMP/100mL)</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200</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1000</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2500</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25146">
                <a:tc>
                  <a:txBody>
                    <a:bodyPr/>
                    <a:lstStyle/>
                    <a:p>
                      <a:pPr algn="ctr">
                        <a:lnSpc>
                          <a:spcPct val="150000"/>
                        </a:lnSpc>
                        <a:spcAft>
                          <a:spcPts val="600"/>
                        </a:spcAft>
                      </a:pPr>
                      <a:r>
                        <a:rPr lang="pt-BR" sz="1400" dirty="0">
                          <a:effectLst/>
                        </a:rPr>
                        <a:t>Turbidez (UNT)</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40</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a:effectLst/>
                        </a:rPr>
                        <a:t>≤ 100</a:t>
                      </a:r>
                      <a:endParaRPr lang="pt-BR"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 100</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t-BR" sz="1400" dirty="0">
                          <a:effectLst/>
                        </a:rPr>
                        <a:t>-</a:t>
                      </a:r>
                      <a:endParaRPr lang="pt-BR"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7" name="Rectangle 1"/>
          <p:cNvSpPr>
            <a:spLocks noChangeArrowheads="1"/>
          </p:cNvSpPr>
          <p:nvPr/>
        </p:nvSpPr>
        <p:spPr bwMode="auto">
          <a:xfrm>
            <a:off x="433361" y="4726294"/>
            <a:ext cx="43220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u="none" strike="noStrike" cap="none" normalizeH="0" baseline="0" dirty="0" bmk="_Toc455148159">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Limites da Resolução CONAMA 357/2005 para os parâmetros analisados</a:t>
            </a:r>
            <a:endParaRPr kumimoji="0" lang="pt-BR" altLang="pt-BR" sz="1100" u="none" strike="noStrike" cap="none" normalizeH="0" baseline="0" dirty="0">
              <a:ln>
                <a:noFill/>
              </a:ln>
              <a:solidFill>
                <a:schemeClr val="tx1"/>
              </a:solidFill>
              <a:effectLst/>
            </a:endParaRPr>
          </a:p>
          <a:p>
            <a:pPr lvl="0" algn="just" eaLnBrk="0" fontAlgn="base" hangingPunct="0">
              <a:spcBef>
                <a:spcPct val="0"/>
              </a:spcBef>
              <a:spcAft>
                <a:spcPct val="0"/>
              </a:spcAft>
            </a:pPr>
            <a:r>
              <a:rPr lang="pt-BR" altLang="pt-BR" sz="1100" dirty="0">
                <a:latin typeface="Calibri" panose="020F0502020204030204" pitchFamily="34" charset="0"/>
                <a:ea typeface="Calibri" panose="020F0502020204030204" pitchFamily="34" charset="0"/>
                <a:cs typeface="Times New Roman" panose="02020603050405020304" pitchFamily="18" charset="0"/>
              </a:rPr>
              <a:t>MS: Deliberação CECA/MS Nº 36, de 27 de junho de 2012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8" name="Retângulo 7"/>
          <p:cNvSpPr/>
          <p:nvPr/>
        </p:nvSpPr>
        <p:spPr>
          <a:xfrm>
            <a:off x="395536" y="5276452"/>
            <a:ext cx="9433048" cy="707886"/>
          </a:xfrm>
          <a:prstGeom prst="rect">
            <a:avLst/>
          </a:prstGeom>
        </p:spPr>
        <p:txBody>
          <a:bodyPr wrap="square">
            <a:spAutoFit/>
          </a:bodyPr>
          <a:lstStyle/>
          <a:p>
            <a:pPr marL="285750" indent="-285750">
              <a:buFont typeface="Arial" panose="020B0604020202020204" pitchFamily="34" charset="0"/>
              <a:buChar char="•"/>
            </a:pPr>
            <a:r>
              <a:rPr lang="pt-BR" sz="2000" dirty="0"/>
              <a:t>Índice de Qualidade de Água (IQA);</a:t>
            </a:r>
          </a:p>
          <a:p>
            <a:pPr marL="285750" indent="-285750">
              <a:buFont typeface="Arial" panose="020B0604020202020204" pitchFamily="34" charset="0"/>
              <a:buChar char="•"/>
            </a:pPr>
            <a:r>
              <a:rPr lang="pt-BR" sz="2000" dirty="0"/>
              <a:t>Índice de Conformidade ao Enquadramento (ICE);</a:t>
            </a:r>
          </a:p>
        </p:txBody>
      </p:sp>
    </p:spTree>
    <p:extLst>
      <p:ext uri="{BB962C8B-B14F-4D97-AF65-F5344CB8AC3E}">
        <p14:creationId xmlns:p14="http://schemas.microsoft.com/office/powerpoint/2010/main" val="262649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62778"/>
            <a:ext cx="8568952" cy="826729"/>
          </a:xfrm>
        </p:spPr>
        <p:txBody>
          <a:bodyPr>
            <a:normAutofit/>
          </a:bodyPr>
          <a:lstStyle/>
          <a:p>
            <a:r>
              <a:rPr lang="pt-BR" dirty="0"/>
              <a:t>Metodologia - Indicadores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 name="Tabela 1"/>
          <p:cNvGraphicFramePr>
            <a:graphicFrameLocks noGrp="1"/>
          </p:cNvGraphicFramePr>
          <p:nvPr>
            <p:extLst>
              <p:ext uri="{D42A27DB-BD31-4B8C-83A1-F6EECF244321}">
                <p14:modId xmlns:p14="http://schemas.microsoft.com/office/powerpoint/2010/main" val="2281498933"/>
              </p:ext>
            </p:extLst>
          </p:nvPr>
        </p:nvGraphicFramePr>
        <p:xfrm>
          <a:off x="6" y="2784475"/>
          <a:ext cx="9143986" cy="2174020"/>
        </p:xfrm>
        <a:graphic>
          <a:graphicData uri="http://schemas.openxmlformats.org/drawingml/2006/table">
            <a:tbl>
              <a:tblPr>
                <a:tableStyleId>{5C22544A-7EE6-4342-B048-85BDC9FD1C3A}</a:tableStyleId>
              </a:tblPr>
              <a:tblGrid>
                <a:gridCol w="798214">
                  <a:extLst>
                    <a:ext uri="{9D8B030D-6E8A-4147-A177-3AD203B41FA5}">
                      <a16:colId xmlns:a16="http://schemas.microsoft.com/office/drawing/2014/main" val="20000"/>
                    </a:ext>
                  </a:extLst>
                </a:gridCol>
                <a:gridCol w="252066">
                  <a:extLst>
                    <a:ext uri="{9D8B030D-6E8A-4147-A177-3AD203B41FA5}">
                      <a16:colId xmlns:a16="http://schemas.microsoft.com/office/drawing/2014/main" val="20001"/>
                    </a:ext>
                  </a:extLst>
                </a:gridCol>
                <a:gridCol w="294079">
                  <a:extLst>
                    <a:ext uri="{9D8B030D-6E8A-4147-A177-3AD203B41FA5}">
                      <a16:colId xmlns:a16="http://schemas.microsoft.com/office/drawing/2014/main" val="20002"/>
                    </a:ext>
                  </a:extLst>
                </a:gridCol>
                <a:gridCol w="294079">
                  <a:extLst>
                    <a:ext uri="{9D8B030D-6E8A-4147-A177-3AD203B41FA5}">
                      <a16:colId xmlns:a16="http://schemas.microsoft.com/office/drawing/2014/main" val="20003"/>
                    </a:ext>
                  </a:extLst>
                </a:gridCol>
                <a:gridCol w="719443">
                  <a:extLst>
                    <a:ext uri="{9D8B030D-6E8A-4147-A177-3AD203B41FA5}">
                      <a16:colId xmlns:a16="http://schemas.microsoft.com/office/drawing/2014/main" val="20004"/>
                    </a:ext>
                  </a:extLst>
                </a:gridCol>
                <a:gridCol w="1717209">
                  <a:extLst>
                    <a:ext uri="{9D8B030D-6E8A-4147-A177-3AD203B41FA5}">
                      <a16:colId xmlns:a16="http://schemas.microsoft.com/office/drawing/2014/main" val="20005"/>
                    </a:ext>
                  </a:extLst>
                </a:gridCol>
                <a:gridCol w="708939">
                  <a:extLst>
                    <a:ext uri="{9D8B030D-6E8A-4147-A177-3AD203B41FA5}">
                      <a16:colId xmlns:a16="http://schemas.microsoft.com/office/drawing/2014/main" val="20006"/>
                    </a:ext>
                  </a:extLst>
                </a:gridCol>
                <a:gridCol w="252066">
                  <a:extLst>
                    <a:ext uri="{9D8B030D-6E8A-4147-A177-3AD203B41FA5}">
                      <a16:colId xmlns:a16="http://schemas.microsoft.com/office/drawing/2014/main" val="20007"/>
                    </a:ext>
                  </a:extLst>
                </a:gridCol>
                <a:gridCol w="252066">
                  <a:extLst>
                    <a:ext uri="{9D8B030D-6E8A-4147-A177-3AD203B41FA5}">
                      <a16:colId xmlns:a16="http://schemas.microsoft.com/office/drawing/2014/main" val="20008"/>
                    </a:ext>
                  </a:extLst>
                </a:gridCol>
                <a:gridCol w="252066">
                  <a:extLst>
                    <a:ext uri="{9D8B030D-6E8A-4147-A177-3AD203B41FA5}">
                      <a16:colId xmlns:a16="http://schemas.microsoft.com/office/drawing/2014/main" val="20009"/>
                    </a:ext>
                  </a:extLst>
                </a:gridCol>
                <a:gridCol w="252066">
                  <a:extLst>
                    <a:ext uri="{9D8B030D-6E8A-4147-A177-3AD203B41FA5}">
                      <a16:colId xmlns:a16="http://schemas.microsoft.com/office/drawing/2014/main" val="20010"/>
                    </a:ext>
                  </a:extLst>
                </a:gridCol>
                <a:gridCol w="252066">
                  <a:extLst>
                    <a:ext uri="{9D8B030D-6E8A-4147-A177-3AD203B41FA5}">
                      <a16:colId xmlns:a16="http://schemas.microsoft.com/office/drawing/2014/main" val="20011"/>
                    </a:ext>
                  </a:extLst>
                </a:gridCol>
                <a:gridCol w="252066">
                  <a:extLst>
                    <a:ext uri="{9D8B030D-6E8A-4147-A177-3AD203B41FA5}">
                      <a16:colId xmlns:a16="http://schemas.microsoft.com/office/drawing/2014/main" val="20012"/>
                    </a:ext>
                  </a:extLst>
                </a:gridCol>
                <a:gridCol w="252066">
                  <a:extLst>
                    <a:ext uri="{9D8B030D-6E8A-4147-A177-3AD203B41FA5}">
                      <a16:colId xmlns:a16="http://schemas.microsoft.com/office/drawing/2014/main" val="20013"/>
                    </a:ext>
                  </a:extLst>
                </a:gridCol>
                <a:gridCol w="252066">
                  <a:extLst>
                    <a:ext uri="{9D8B030D-6E8A-4147-A177-3AD203B41FA5}">
                      <a16:colId xmlns:a16="http://schemas.microsoft.com/office/drawing/2014/main" val="20014"/>
                    </a:ext>
                  </a:extLst>
                </a:gridCol>
                <a:gridCol w="252066">
                  <a:extLst>
                    <a:ext uri="{9D8B030D-6E8A-4147-A177-3AD203B41FA5}">
                      <a16:colId xmlns:a16="http://schemas.microsoft.com/office/drawing/2014/main" val="20015"/>
                    </a:ext>
                  </a:extLst>
                </a:gridCol>
                <a:gridCol w="252066">
                  <a:extLst>
                    <a:ext uri="{9D8B030D-6E8A-4147-A177-3AD203B41FA5}">
                      <a16:colId xmlns:a16="http://schemas.microsoft.com/office/drawing/2014/main" val="20016"/>
                    </a:ext>
                  </a:extLst>
                </a:gridCol>
                <a:gridCol w="252066">
                  <a:extLst>
                    <a:ext uri="{9D8B030D-6E8A-4147-A177-3AD203B41FA5}">
                      <a16:colId xmlns:a16="http://schemas.microsoft.com/office/drawing/2014/main" val="20017"/>
                    </a:ext>
                  </a:extLst>
                </a:gridCol>
                <a:gridCol w="252066">
                  <a:extLst>
                    <a:ext uri="{9D8B030D-6E8A-4147-A177-3AD203B41FA5}">
                      <a16:colId xmlns:a16="http://schemas.microsoft.com/office/drawing/2014/main" val="20018"/>
                    </a:ext>
                  </a:extLst>
                </a:gridCol>
                <a:gridCol w="252066">
                  <a:extLst>
                    <a:ext uri="{9D8B030D-6E8A-4147-A177-3AD203B41FA5}">
                      <a16:colId xmlns:a16="http://schemas.microsoft.com/office/drawing/2014/main" val="20019"/>
                    </a:ext>
                  </a:extLst>
                </a:gridCol>
                <a:gridCol w="252066">
                  <a:extLst>
                    <a:ext uri="{9D8B030D-6E8A-4147-A177-3AD203B41FA5}">
                      <a16:colId xmlns:a16="http://schemas.microsoft.com/office/drawing/2014/main" val="20020"/>
                    </a:ext>
                  </a:extLst>
                </a:gridCol>
                <a:gridCol w="252066">
                  <a:extLst>
                    <a:ext uri="{9D8B030D-6E8A-4147-A177-3AD203B41FA5}">
                      <a16:colId xmlns:a16="http://schemas.microsoft.com/office/drawing/2014/main" val="20021"/>
                    </a:ext>
                  </a:extLst>
                </a:gridCol>
                <a:gridCol w="578967">
                  <a:extLst>
                    <a:ext uri="{9D8B030D-6E8A-4147-A177-3AD203B41FA5}">
                      <a16:colId xmlns:a16="http://schemas.microsoft.com/office/drawing/2014/main" val="20022"/>
                    </a:ext>
                  </a:extLst>
                </a:gridCol>
              </a:tblGrid>
              <a:tr h="60268">
                <a:tc rowSpan="2">
                  <a:txBody>
                    <a:bodyPr/>
                    <a:lstStyle/>
                    <a:p>
                      <a:pPr algn="ctr" fontAlgn="ctr"/>
                      <a:r>
                        <a:rPr lang="pt-BR" sz="600" u="none" strike="noStrike">
                          <a:effectLst/>
                        </a:rPr>
                        <a:t>Código do ponto</a:t>
                      </a:r>
                      <a:endParaRPr lang="pt-BR" sz="600" b="0" i="0" u="none" strike="noStrike">
                        <a:solidFill>
                          <a:srgbClr val="000000"/>
                        </a:solidFill>
                        <a:effectLst/>
                        <a:latin typeface="Arial" panose="020B0604020202020204" pitchFamily="34" charset="0"/>
                      </a:endParaRPr>
                    </a:p>
                  </a:txBody>
                  <a:tcPr marL="3545" marR="3545" marT="3545" marB="0" anchor="ctr"/>
                </a:tc>
                <a:tc rowSpan="2">
                  <a:txBody>
                    <a:bodyPr/>
                    <a:lstStyle/>
                    <a:p>
                      <a:pPr algn="ctr" fontAlgn="ctr"/>
                      <a:r>
                        <a:rPr lang="pt-BR" sz="600" u="none" strike="noStrike">
                          <a:effectLst/>
                        </a:rPr>
                        <a:t>UF</a:t>
                      </a:r>
                      <a:endParaRPr lang="pt-BR" sz="600" b="0" i="0" u="none" strike="noStrike">
                        <a:solidFill>
                          <a:srgbClr val="000000"/>
                        </a:solidFill>
                        <a:effectLst/>
                        <a:latin typeface="Arial" panose="020B0604020202020204" pitchFamily="34" charset="0"/>
                      </a:endParaRPr>
                    </a:p>
                  </a:txBody>
                  <a:tcPr marL="3545" marR="3545" marT="3545" marB="0" anchor="ctr"/>
                </a:tc>
                <a:tc rowSpan="2">
                  <a:txBody>
                    <a:bodyPr/>
                    <a:lstStyle/>
                    <a:p>
                      <a:pPr algn="ctr" fontAlgn="ctr"/>
                      <a:r>
                        <a:rPr lang="pt-BR" sz="600" u="none" strike="noStrike">
                          <a:effectLst/>
                        </a:rPr>
                        <a:t>Latitude</a:t>
                      </a:r>
                      <a:endParaRPr lang="pt-BR" sz="600" b="0" i="0" u="none" strike="noStrike">
                        <a:solidFill>
                          <a:srgbClr val="000000"/>
                        </a:solidFill>
                        <a:effectLst/>
                        <a:latin typeface="Arial" panose="020B0604020202020204" pitchFamily="34" charset="0"/>
                      </a:endParaRPr>
                    </a:p>
                  </a:txBody>
                  <a:tcPr marL="3545" marR="3545" marT="3545" marB="0" anchor="ctr"/>
                </a:tc>
                <a:tc rowSpan="2">
                  <a:txBody>
                    <a:bodyPr/>
                    <a:lstStyle/>
                    <a:p>
                      <a:pPr algn="ctr" fontAlgn="ctr"/>
                      <a:r>
                        <a:rPr lang="pt-BR" sz="600" u="none" strike="noStrike">
                          <a:effectLst/>
                        </a:rPr>
                        <a:t>Longitude</a:t>
                      </a:r>
                      <a:endParaRPr lang="pt-BR" sz="600" b="0" i="0" u="none" strike="noStrike">
                        <a:solidFill>
                          <a:srgbClr val="000000"/>
                        </a:solidFill>
                        <a:effectLst/>
                        <a:latin typeface="Arial" panose="020B0604020202020204" pitchFamily="34" charset="0"/>
                      </a:endParaRPr>
                    </a:p>
                  </a:txBody>
                  <a:tcPr marL="3545" marR="3545" marT="3545" marB="0" anchor="ctr"/>
                </a:tc>
                <a:tc rowSpan="2">
                  <a:txBody>
                    <a:bodyPr/>
                    <a:lstStyle/>
                    <a:p>
                      <a:pPr algn="ctr" fontAlgn="ctr"/>
                      <a:r>
                        <a:rPr lang="pt-BR" sz="600" u="none" strike="noStrike">
                          <a:effectLst/>
                        </a:rPr>
                        <a:t>Corpo hídrico</a:t>
                      </a:r>
                      <a:endParaRPr lang="pt-BR" sz="600" b="0" i="0" u="none" strike="noStrike">
                        <a:solidFill>
                          <a:srgbClr val="000000"/>
                        </a:solidFill>
                        <a:effectLst/>
                        <a:latin typeface="Arial" panose="020B0604020202020204" pitchFamily="34" charset="0"/>
                      </a:endParaRPr>
                    </a:p>
                  </a:txBody>
                  <a:tcPr marL="3545" marR="3545" marT="3545" marB="0" anchor="ctr"/>
                </a:tc>
                <a:tc rowSpan="2">
                  <a:txBody>
                    <a:bodyPr/>
                    <a:lstStyle/>
                    <a:p>
                      <a:pPr algn="ctr" fontAlgn="ctr"/>
                      <a:r>
                        <a:rPr lang="pt-BR" sz="600" u="none" strike="noStrike">
                          <a:effectLst/>
                        </a:rPr>
                        <a:t>Descricao</a:t>
                      </a:r>
                      <a:endParaRPr lang="pt-BR" sz="600" b="0" i="0" u="none" strike="noStrike">
                        <a:solidFill>
                          <a:srgbClr val="000000"/>
                        </a:solidFill>
                        <a:effectLst/>
                        <a:latin typeface="Arial" panose="020B0604020202020204" pitchFamily="34" charset="0"/>
                      </a:endParaRPr>
                    </a:p>
                  </a:txBody>
                  <a:tcPr marL="3545" marR="3545" marT="3545" marB="0" anchor="ctr"/>
                </a:tc>
                <a:tc rowSpan="2">
                  <a:txBody>
                    <a:bodyPr/>
                    <a:lstStyle/>
                    <a:p>
                      <a:pPr algn="l" fontAlgn="ctr"/>
                      <a:r>
                        <a:rPr lang="pt-BR" sz="600" u="none" strike="noStrike">
                          <a:effectLst/>
                        </a:rPr>
                        <a:t>Fonte</a:t>
                      </a:r>
                      <a:endParaRPr lang="pt-BR" sz="600" b="0" i="0" u="none" strike="noStrike">
                        <a:solidFill>
                          <a:srgbClr val="000000"/>
                        </a:solidFill>
                        <a:effectLst/>
                        <a:latin typeface="Arial" panose="020B0604020202020204" pitchFamily="34" charset="0"/>
                      </a:endParaRPr>
                    </a:p>
                  </a:txBody>
                  <a:tcPr marL="3545" marR="3545" marT="3545" marB="0" anchor="ctr"/>
                </a:tc>
                <a:tc gridSpan="14">
                  <a:txBody>
                    <a:bodyPr/>
                    <a:lstStyle/>
                    <a:p>
                      <a:pPr algn="ctr" fontAlgn="b"/>
                      <a:r>
                        <a:rPr lang="pt-BR" sz="600" u="none" strike="noStrike">
                          <a:effectLst/>
                        </a:rPr>
                        <a:t>Coletas anuais (pelo menos um parâmetro amostrado)</a:t>
                      </a:r>
                      <a:endParaRPr lang="pt-BR" sz="600" b="0" i="0" u="none" strike="noStrike">
                        <a:solidFill>
                          <a:srgbClr val="000000"/>
                        </a:solidFill>
                        <a:effectLst/>
                        <a:latin typeface="Arial" panose="020B0604020202020204" pitchFamily="34" charset="0"/>
                      </a:endParaRPr>
                    </a:p>
                  </a:txBody>
                  <a:tcPr marL="3545" marR="3545" marT="354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600" u="none" strike="noStrike">
                          <a:effectLst/>
                        </a:rPr>
                        <a:t>Total</a:t>
                      </a:r>
                      <a:endParaRPr lang="pt-BR" sz="600" b="0" i="0" u="none" strike="noStrike">
                        <a:solidFill>
                          <a:srgbClr val="000000"/>
                        </a:solidFill>
                        <a:effectLst/>
                        <a:latin typeface="Arial" panose="020B0604020202020204" pitchFamily="34" charset="0"/>
                      </a:endParaRPr>
                    </a:p>
                  </a:txBody>
                  <a:tcPr marL="3545" marR="3545" marT="3545" marB="0" anchor="ctr"/>
                </a:tc>
                <a:tc rowSpan="2">
                  <a:txBody>
                    <a:bodyPr/>
                    <a:lstStyle/>
                    <a:p>
                      <a:pPr algn="ctr" fontAlgn="ctr"/>
                      <a:r>
                        <a:rPr lang="pt-BR" sz="600" u="none" strike="noStrike">
                          <a:effectLst/>
                        </a:rPr>
                        <a:t>Frequência média anual</a:t>
                      </a:r>
                      <a:endParaRPr lang="pt-BR" sz="600" b="0" i="0" u="none" strike="noStrike">
                        <a:solidFill>
                          <a:srgbClr val="000000"/>
                        </a:solidFill>
                        <a:effectLst/>
                        <a:latin typeface="Arial" panose="020B0604020202020204" pitchFamily="34" charset="0"/>
                      </a:endParaRPr>
                    </a:p>
                  </a:txBody>
                  <a:tcPr marL="3545" marR="3545" marT="3545" marB="0" anchor="ctr"/>
                </a:tc>
                <a:extLst>
                  <a:ext uri="{0D108BD9-81ED-4DB2-BD59-A6C34878D82A}">
                    <a16:rowId xmlns:a16="http://schemas.microsoft.com/office/drawing/2014/main" val="10000"/>
                  </a:ext>
                </a:extLst>
              </a:tr>
              <a:tr h="60268">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b"/>
                      <a:r>
                        <a:rPr lang="pt-BR" sz="600" u="none" strike="noStrike">
                          <a:effectLst/>
                        </a:rPr>
                        <a:t>2001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2007</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2009</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2010</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2011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2012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2013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2014</a:t>
                      </a:r>
                      <a:endParaRPr lang="pt-BR" sz="600" b="0" i="0" u="none" strike="noStrike">
                        <a:solidFill>
                          <a:srgbClr val="000000"/>
                        </a:solidFill>
                        <a:effectLst/>
                        <a:latin typeface="Arial" panose="020B0604020202020204" pitchFamily="34" charset="0"/>
                      </a:endParaRPr>
                    </a:p>
                  </a:txBody>
                  <a:tcPr marL="3545" marR="3545" marT="3545" marB="0" anchor="b"/>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60268">
                <a:tc>
                  <a:txBody>
                    <a:bodyPr/>
                    <a:lstStyle/>
                    <a:p>
                      <a:pPr algn="ctr" fontAlgn="b"/>
                      <a:r>
                        <a:rPr lang="pt-BR" sz="600" u="none" strike="noStrike">
                          <a:effectLst/>
                        </a:rPr>
                        <a:t>00MS21CA2008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-17,6425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-54,8194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Córrego Cabeceira Alta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Na tubulação da Rodovia MT-471 (Estância Velha Sonora/Rondonópolis)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3,1</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2"/>
                  </a:ext>
                </a:extLst>
              </a:tr>
              <a:tr h="60268">
                <a:tc>
                  <a:txBody>
                    <a:bodyPr/>
                    <a:lstStyle/>
                    <a:p>
                      <a:pPr algn="ctr" fontAlgn="b"/>
                      <a:r>
                        <a:rPr lang="pt-BR" sz="600" u="none" strike="noStrike">
                          <a:effectLst/>
                        </a:rPr>
                        <a:t>00MS21CA2019</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-17,6186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-54,7444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Córrego Cabeceira Alta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Na tubulação sob a Rodovia BR-163 (Coxim/Sonora)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3,1</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3"/>
                  </a:ext>
                </a:extLst>
              </a:tr>
              <a:tr h="60268">
                <a:tc>
                  <a:txBody>
                    <a:bodyPr/>
                    <a:lstStyle/>
                    <a:p>
                      <a:pPr algn="ctr" fontAlgn="b"/>
                      <a:r>
                        <a:rPr lang="pt-BR" sz="600" u="none" strike="noStrike">
                          <a:effectLst/>
                        </a:rPr>
                        <a:t>00MS21CR2000</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-17,6536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-55,1378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Correntes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Correntes na foz</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3,2</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4"/>
                  </a:ext>
                </a:extLst>
              </a:tr>
              <a:tr h="60268">
                <a:tc>
                  <a:txBody>
                    <a:bodyPr/>
                    <a:lstStyle/>
                    <a:p>
                      <a:pPr algn="ctr" fontAlgn="b"/>
                      <a:r>
                        <a:rPr lang="pt-BR" sz="600" u="none" strike="noStrike">
                          <a:effectLst/>
                        </a:rPr>
                        <a:t>00MS21CR2060</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-17,5239</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-54,7403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Correntes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Na ponte da BR-163 (Sonora-MS/Rondonópolis-MT)</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3,1</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5"/>
                  </a:ext>
                </a:extLst>
              </a:tr>
              <a:tr h="60268">
                <a:tc>
                  <a:txBody>
                    <a:bodyPr/>
                    <a:lstStyle/>
                    <a:p>
                      <a:pPr algn="ctr" fontAlgn="b"/>
                      <a:r>
                        <a:rPr lang="pt-BR" sz="600" u="none" strike="noStrike">
                          <a:effectLst/>
                        </a:rPr>
                        <a:t>00MS21PQ2123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-17,6497</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-55,1397</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Piquiri</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jusante da foz do rio Correntes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3,2</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6"/>
                  </a:ext>
                </a:extLst>
              </a:tr>
              <a:tr h="60268">
                <a:tc>
                  <a:txBody>
                    <a:bodyPr/>
                    <a:lstStyle/>
                    <a:p>
                      <a:pPr algn="ctr" fontAlgn="b"/>
                      <a:r>
                        <a:rPr lang="pt-BR" sz="600" u="none" strike="noStrike">
                          <a:effectLst/>
                        </a:rPr>
                        <a:t>00MS21PQ2125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-17,6558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-55,1386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Piquiri</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montante da foz do rio Correntes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3,1</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7"/>
                  </a:ext>
                </a:extLst>
              </a:tr>
              <a:tr h="60268">
                <a:tc>
                  <a:txBody>
                    <a:bodyPr/>
                    <a:lstStyle/>
                    <a:p>
                      <a:pPr algn="ctr" fontAlgn="b"/>
                      <a:r>
                        <a:rPr lang="pt-BR" sz="600" u="none" strike="noStrike">
                          <a:effectLst/>
                        </a:rPr>
                        <a:t>00MS21PQ2253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-17,9161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-54,6908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Correntes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Na ponte da Rodovia BR-163 (Coxim/Sonora)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3,1</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8"/>
                  </a:ext>
                </a:extLst>
              </a:tr>
              <a:tr h="60268">
                <a:tc>
                  <a:txBody>
                    <a:bodyPr/>
                    <a:lstStyle/>
                    <a:p>
                      <a:pPr algn="ctr" fontAlgn="b"/>
                      <a:r>
                        <a:rPr lang="pt-BR" sz="600" u="none" strike="noStrike">
                          <a:effectLst/>
                        </a:rPr>
                        <a:t>00MS22CB2077</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-17,6269</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-56,9661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Cuiabá</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Na loc de Porto do Alegre (Faz. Recreio)</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09"/>
                  </a:ext>
                </a:extLst>
              </a:tr>
              <a:tr h="60268">
                <a:tc>
                  <a:txBody>
                    <a:bodyPr/>
                    <a:lstStyle/>
                    <a:p>
                      <a:pPr algn="ctr" fontAlgn="b"/>
                      <a:r>
                        <a:rPr lang="pt-BR" sz="600" u="none" strike="noStrike">
                          <a:effectLst/>
                        </a:rPr>
                        <a:t>00MS22CB2156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-17,3111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-56,7256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Cuiabá</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jusante da foz do rio Itiquira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0"/>
                  </a:ext>
                </a:extLst>
              </a:tr>
              <a:tr h="60268">
                <a:tc>
                  <a:txBody>
                    <a:bodyPr/>
                    <a:lstStyle/>
                    <a:p>
                      <a:pPr algn="ctr" fontAlgn="b"/>
                      <a:r>
                        <a:rPr lang="pt-BR" sz="600" u="none" strike="noStrike">
                          <a:effectLst/>
                        </a:rPr>
                        <a:t>00MS22CB2158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-17,3017</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-56,7208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Cuiabá</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montante da foz do rio Itiquira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1"/>
                  </a:ext>
                </a:extLst>
              </a:tr>
              <a:tr h="60268">
                <a:tc>
                  <a:txBody>
                    <a:bodyPr/>
                    <a:lstStyle/>
                    <a:p>
                      <a:pPr algn="ctr" fontAlgn="b"/>
                      <a:r>
                        <a:rPr lang="pt-BR" sz="600" u="none" strike="noStrike">
                          <a:effectLst/>
                        </a:rPr>
                        <a:t>00MS22CX0266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-19,2575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-54,7344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Coxim</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Na nascente (fundos da suinocultura Pinesso-Faz. Monte Azul)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3,2</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2"/>
                  </a:ext>
                </a:extLst>
              </a:tr>
              <a:tr h="60268">
                <a:tc>
                  <a:txBody>
                    <a:bodyPr/>
                    <a:lstStyle/>
                    <a:p>
                      <a:pPr algn="ctr" fontAlgn="b"/>
                      <a:r>
                        <a:rPr lang="pt-BR" sz="600" u="none" strike="noStrike">
                          <a:effectLst/>
                        </a:rPr>
                        <a:t>00MS22CX2000</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-18,4992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-54,7606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Coxim</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Coxim na foz</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3,3</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3"/>
                  </a:ext>
                </a:extLst>
              </a:tr>
              <a:tr h="60268">
                <a:tc>
                  <a:txBody>
                    <a:bodyPr/>
                    <a:lstStyle/>
                    <a:p>
                      <a:pPr algn="ctr" fontAlgn="b"/>
                      <a:r>
                        <a:rPr lang="pt-BR" sz="600" u="none" strike="noStrike">
                          <a:effectLst/>
                        </a:rPr>
                        <a:t>00MS22CX2176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-19,3456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-54,1872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Coxim</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jusante da foz do Ribeirão Camapuã</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3,1</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4"/>
                  </a:ext>
                </a:extLst>
              </a:tr>
              <a:tr h="60268">
                <a:tc>
                  <a:txBody>
                    <a:bodyPr/>
                    <a:lstStyle/>
                    <a:p>
                      <a:pPr algn="ctr" fontAlgn="b"/>
                      <a:r>
                        <a:rPr lang="pt-BR" sz="600" u="none" strike="noStrike">
                          <a:effectLst/>
                        </a:rPr>
                        <a:t>00MS22CX2234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-19,4075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-54,5294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Coxim</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Jusante da foz do Córrego Brioso</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3,2</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5"/>
                  </a:ext>
                </a:extLst>
              </a:tr>
              <a:tr h="60268">
                <a:tc>
                  <a:txBody>
                    <a:bodyPr/>
                    <a:lstStyle/>
                    <a:p>
                      <a:pPr algn="ctr" fontAlgn="b"/>
                      <a:r>
                        <a:rPr lang="pt-BR" sz="600" u="none" strike="noStrike">
                          <a:effectLst/>
                        </a:rPr>
                        <a:t>00MS22IT2000</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-17,3222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-56,7150</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Itiquira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Itiquira na foz</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6"/>
                  </a:ext>
                </a:extLst>
              </a:tr>
              <a:tr h="60268">
                <a:tc>
                  <a:txBody>
                    <a:bodyPr/>
                    <a:lstStyle/>
                    <a:p>
                      <a:pPr algn="ctr" fontAlgn="b"/>
                      <a:r>
                        <a:rPr lang="pt-BR" sz="600" u="none" strike="noStrike">
                          <a:effectLst/>
                        </a:rPr>
                        <a:t>00MS22IT2232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-17,3692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-55,6072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Itiquira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jusante da foz do rio Piquiri</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7"/>
                  </a:ext>
                </a:extLst>
              </a:tr>
              <a:tr h="60268">
                <a:tc>
                  <a:txBody>
                    <a:bodyPr/>
                    <a:lstStyle/>
                    <a:p>
                      <a:pPr algn="ctr" fontAlgn="b"/>
                      <a:r>
                        <a:rPr lang="pt-BR" sz="600" u="none" strike="noStrike">
                          <a:effectLst/>
                        </a:rPr>
                        <a:t>00MS22IT2234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-17,3667</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-55,6028</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Itiquira</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mont da foz do rio Piquiri</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a:t>
                      </a:r>
                      <a:endParaRPr lang="pt-BR" sz="600" b="0" i="0" u="none" strike="noStrike">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8"/>
                  </a:ext>
                </a:extLst>
              </a:tr>
              <a:tr h="60268">
                <a:tc>
                  <a:txBody>
                    <a:bodyPr/>
                    <a:lstStyle/>
                    <a:p>
                      <a:pPr algn="ctr" fontAlgn="b"/>
                      <a:r>
                        <a:rPr lang="pt-BR" sz="600" u="none" strike="noStrike">
                          <a:effectLst/>
                        </a:rPr>
                        <a:t>00MS22PA2135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MS</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-19,0053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-57,5733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Rio Paraguai</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A jusante da Marinha Mercante – Corumbá</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l" fontAlgn="b"/>
                      <a:r>
                        <a:rPr lang="pt-BR" sz="600" u="none" strike="noStrike">
                          <a:effectLst/>
                        </a:rPr>
                        <a:t>IMASUL</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7</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1</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3</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2</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4</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a:effectLst/>
                        </a:rPr>
                        <a:t>56</a:t>
                      </a:r>
                      <a:endParaRPr lang="pt-BR" sz="600" b="0" i="0" u="none" strike="noStrike">
                        <a:solidFill>
                          <a:srgbClr val="000000"/>
                        </a:solidFill>
                        <a:effectLst/>
                        <a:latin typeface="Arial" panose="020B0604020202020204" pitchFamily="34" charset="0"/>
                      </a:endParaRPr>
                    </a:p>
                  </a:txBody>
                  <a:tcPr marL="3545" marR="3545" marT="3545" marB="0" anchor="b"/>
                </a:tc>
                <a:tc>
                  <a:txBody>
                    <a:bodyPr/>
                    <a:lstStyle/>
                    <a:p>
                      <a:pPr algn="ctr" fontAlgn="b"/>
                      <a:r>
                        <a:rPr lang="pt-BR" sz="600" u="none" strike="noStrike" dirty="0">
                          <a:effectLst/>
                        </a:rPr>
                        <a:t>4,0</a:t>
                      </a:r>
                      <a:endParaRPr lang="pt-BR" sz="600" b="0" i="0" u="none" strike="noStrike" dirty="0">
                        <a:solidFill>
                          <a:srgbClr val="000000"/>
                        </a:solidFill>
                        <a:effectLst/>
                        <a:latin typeface="Arial" panose="020B0604020202020204" pitchFamily="34" charset="0"/>
                      </a:endParaRPr>
                    </a:p>
                  </a:txBody>
                  <a:tcPr marL="3545" marR="3545" marT="3545" marB="0" anchor="b"/>
                </a:tc>
                <a:extLst>
                  <a:ext uri="{0D108BD9-81ED-4DB2-BD59-A6C34878D82A}">
                    <a16:rowId xmlns:a16="http://schemas.microsoft.com/office/drawing/2014/main" val="10019"/>
                  </a:ext>
                </a:extLst>
              </a:tr>
            </a:tbl>
          </a:graphicData>
        </a:graphic>
      </p:graphicFrame>
      <p:sp>
        <p:nvSpPr>
          <p:cNvPr id="10" name="CaixaDeTexto 9"/>
          <p:cNvSpPr txBox="1"/>
          <p:nvPr/>
        </p:nvSpPr>
        <p:spPr>
          <a:xfrm>
            <a:off x="187816" y="2369482"/>
            <a:ext cx="6692473" cy="646331"/>
          </a:xfrm>
          <a:prstGeom prst="rect">
            <a:avLst/>
          </a:prstGeom>
          <a:noFill/>
        </p:spPr>
        <p:txBody>
          <a:bodyPr wrap="none" rtlCol="0">
            <a:spAutoFit/>
          </a:bodyPr>
          <a:lstStyle/>
          <a:p>
            <a:r>
              <a:rPr lang="pt-BR" dirty="0"/>
              <a:t>Anexo 1: detalhes sobre pontos de monitoramento e séries de dados;</a:t>
            </a:r>
          </a:p>
          <a:p>
            <a:endParaRPr lang="pt-BR" dirty="0"/>
          </a:p>
        </p:txBody>
      </p:sp>
    </p:spTree>
    <p:extLst>
      <p:ext uri="{BB962C8B-B14F-4D97-AF65-F5344CB8AC3E}">
        <p14:creationId xmlns:p14="http://schemas.microsoft.com/office/powerpoint/2010/main" val="181508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262778"/>
            <a:ext cx="8568952" cy="826729"/>
          </a:xfrm>
        </p:spPr>
        <p:txBody>
          <a:bodyPr>
            <a:normAutofit/>
          </a:bodyPr>
          <a:lstStyle/>
          <a:p>
            <a:r>
              <a:rPr lang="pt-BR" dirty="0"/>
              <a:t>Metodologia - Indicadores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p:cNvSpPr>
            <a:spLocks noChangeArrowheads="1"/>
          </p:cNvSpPr>
          <p:nvPr/>
        </p:nvSpPr>
        <p:spPr bwMode="auto">
          <a:xfrm>
            <a:off x="-395536" y="918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CaixaDeTexto 9"/>
          <p:cNvSpPr txBox="1"/>
          <p:nvPr/>
        </p:nvSpPr>
        <p:spPr>
          <a:xfrm>
            <a:off x="395536" y="2156927"/>
            <a:ext cx="6742808" cy="646331"/>
          </a:xfrm>
          <a:prstGeom prst="rect">
            <a:avLst/>
          </a:prstGeom>
          <a:noFill/>
        </p:spPr>
        <p:txBody>
          <a:bodyPr wrap="none" rtlCol="0">
            <a:spAutoFit/>
          </a:bodyPr>
          <a:lstStyle/>
          <a:p>
            <a:r>
              <a:rPr lang="pt-BR" dirty="0"/>
              <a:t>Anexo 2: Fichas dos pontos de monitoramento e suas séries de dados;</a:t>
            </a:r>
          </a:p>
          <a:p>
            <a:endParaRPr lang="pt-BR" dirty="0"/>
          </a:p>
        </p:txBody>
      </p:sp>
      <p:pic>
        <p:nvPicPr>
          <p:cNvPr id="5" name="Image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624995"/>
            <a:ext cx="2816934" cy="3911622"/>
          </a:xfrm>
          <a:prstGeom prst="rect">
            <a:avLst/>
          </a:prstGeom>
        </p:spPr>
      </p:pic>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7024" y="2654306"/>
            <a:ext cx="2781049" cy="3875777"/>
          </a:xfrm>
          <a:prstGeom prst="rect">
            <a:avLst/>
          </a:prstGeom>
        </p:spPr>
      </p:pic>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5572" y="2654307"/>
            <a:ext cx="2798991" cy="3902661"/>
          </a:xfrm>
          <a:prstGeom prst="rect">
            <a:avLst/>
          </a:prstGeom>
        </p:spPr>
      </p:pic>
    </p:spTree>
    <p:extLst>
      <p:ext uri="{BB962C8B-B14F-4D97-AF65-F5344CB8AC3E}">
        <p14:creationId xmlns:p14="http://schemas.microsoft.com/office/powerpoint/2010/main" val="3574377058"/>
      </p:ext>
    </p:extLst>
  </p:cSld>
  <p:clrMapOvr>
    <a:masterClrMapping/>
  </p:clrMapOvr>
</p:sld>
</file>

<file path=ppt/theme/theme1.xml><?xml version="1.0" encoding="utf-8"?>
<a:theme xmlns:a="http://schemas.openxmlformats.org/drawingml/2006/main" name="Tema do Office">
  <a:themeElements>
    <a:clrScheme name="Tema ANA">
      <a:dk1>
        <a:srgbClr val="1F497D"/>
      </a:dk1>
      <a:lt1>
        <a:sysClr val="window" lastClr="FFFFFF"/>
      </a:lt1>
      <a:dk2>
        <a:srgbClr val="1F497D"/>
      </a:dk2>
      <a:lt2>
        <a:srgbClr val="EEECE1"/>
      </a:lt2>
      <a:accent1>
        <a:srgbClr val="1F497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D1FDEE0C2152940AFE127D8A2A81A96" ma:contentTypeVersion="2" ma:contentTypeDescription="Crie um novo documento." ma:contentTypeScope="" ma:versionID="30f26046cef3f5b1fd6572adb2ae977b">
  <xsd:schema xmlns:xsd="http://www.w3.org/2001/XMLSchema" xmlns:xs="http://www.w3.org/2001/XMLSchema" xmlns:p="http://schemas.microsoft.com/office/2006/metadata/properties" xmlns:ns1="http://schemas.microsoft.com/sharepoint/v3" targetNamespace="http://schemas.microsoft.com/office/2006/metadata/properties" ma:root="true" ma:fieldsID="8e6fd6f47448b68a384384198ada7f2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gendamento de Data de Início" ma:internalName="PublishingStartDate">
      <xsd:simpleType>
        <xsd:restriction base="dms:Unknown"/>
      </xsd:simpleType>
    </xsd:element>
    <xsd:element name="PublishingExpirationDate" ma:index="9" nillable="true" ma:displayName="Agendamento de Data de Términ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FA90A-5EAC-4A90-902F-5A59385C087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BCC07FEE-0C4C-445C-81BB-E587B88B2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E1DC33-1D4A-4EAA-A8DF-7197F5D2D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2294</TotalTime>
  <Words>6333</Words>
  <Application>Microsoft Office PowerPoint</Application>
  <PresentationFormat>Apresentação na tela (4:3)</PresentationFormat>
  <Paragraphs>1988</Paragraphs>
  <Slides>52</Slides>
  <Notes>29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52</vt:i4>
      </vt:variant>
    </vt:vector>
  </HeadingPairs>
  <TitlesOfParts>
    <vt:vector size="57" baseType="lpstr">
      <vt:lpstr>Arial</vt:lpstr>
      <vt:lpstr>Calibri</vt:lpstr>
      <vt:lpstr>Symbol</vt:lpstr>
      <vt:lpstr>Times New Roman</vt:lpstr>
      <vt:lpstr>Tema do Office</vt:lpstr>
      <vt:lpstr>Apresentação do PowerPoint</vt:lpstr>
      <vt:lpstr>Roteiro</vt:lpstr>
      <vt:lpstr>RH Paraguai</vt:lpstr>
      <vt:lpstr>RH Paraguai</vt:lpstr>
      <vt:lpstr>Metodologia</vt:lpstr>
      <vt:lpstr>Apresentação do PowerPoint</vt:lpstr>
      <vt:lpstr>Metodologia - Indicadores</vt:lpstr>
      <vt:lpstr>Metodologia - Indicadores</vt:lpstr>
      <vt:lpstr>Metodologia - Indicadores</vt:lpstr>
      <vt:lpstr>Metodologia - Análises</vt:lpstr>
      <vt:lpstr>Resultados Oxigênio Dissolvido</vt:lpstr>
      <vt:lpstr>Resultados Oxigênio Dissolvido</vt:lpstr>
      <vt:lpstr>Resultados Oxigênio Dissolvido</vt:lpstr>
      <vt:lpstr>Resultados Oxigênio Dissolvido</vt:lpstr>
      <vt:lpstr>Resultados Oxigênio Dissolvido - Tendências</vt:lpstr>
      <vt:lpstr>Resultados DBO</vt:lpstr>
      <vt:lpstr>Resultados DBO</vt:lpstr>
      <vt:lpstr>Resultados DBO</vt:lpstr>
      <vt:lpstr>Resultados DBO</vt:lpstr>
      <vt:lpstr>Resultados DBO - Tendências</vt:lpstr>
      <vt:lpstr>Resultados Coliformes</vt:lpstr>
      <vt:lpstr>Resultados Coliformes</vt:lpstr>
      <vt:lpstr>Resultados Coliformes</vt:lpstr>
      <vt:lpstr>Resultados Coliformes</vt:lpstr>
      <vt:lpstr>Resultados Coliformes - Tendências</vt:lpstr>
      <vt:lpstr>Resultados Fósforo total</vt:lpstr>
      <vt:lpstr>Resultados Fósforo total</vt:lpstr>
      <vt:lpstr>Resultados Fósforo total</vt:lpstr>
      <vt:lpstr>Resultados Fósforo total</vt:lpstr>
      <vt:lpstr>Resultados Fósforo total - Tendências</vt:lpstr>
      <vt:lpstr>Resultados Turbidez</vt:lpstr>
      <vt:lpstr>Resultados Turbidez</vt:lpstr>
      <vt:lpstr>Resultados Turbidez</vt:lpstr>
      <vt:lpstr>Resultados Turbidez</vt:lpstr>
      <vt:lpstr>Resultados Turbidez - Tendências</vt:lpstr>
      <vt:lpstr>Resultados Sólidos totais</vt:lpstr>
      <vt:lpstr>Resultados Sólidos totais</vt:lpstr>
      <vt:lpstr>Resultados Sólidos totais</vt:lpstr>
      <vt:lpstr>Resultados Sólidos totais</vt:lpstr>
      <vt:lpstr>Resultados Sólidos totais - Tendências</vt:lpstr>
      <vt:lpstr>Resultados IQA</vt:lpstr>
      <vt:lpstr>Resultados IQA</vt:lpstr>
      <vt:lpstr>Resultados IQA</vt:lpstr>
      <vt:lpstr>Resultados ICE</vt:lpstr>
      <vt:lpstr>Pressões sobre a Qualidade de Água  Efluentes domésticos</vt:lpstr>
      <vt:lpstr>Pressões sobre a Qualidade de Água  Poluição industrial</vt:lpstr>
      <vt:lpstr>Pressões sobre a Qualidade de Água  Fontes difusas de poluição hídrica</vt:lpstr>
      <vt:lpstr>Pressões sobre a Qualidade de Água   </vt:lpstr>
      <vt:lpstr>Pressões sobre a Qualidade de Água  Fontes difusas de poluição hídrica</vt:lpstr>
      <vt:lpstr>Pressões sobre a Qualidade de Água  Intervenções no regime hidrológico e ecossistemas</vt:lpstr>
      <vt:lpstr>Pressões sobre a Qualidade de Água  Impactos potenciais</vt:lpstr>
      <vt:lpstr>Apresentação do PowerPoint</vt:lpstr>
    </vt:vector>
  </TitlesOfParts>
  <Company>Agência Nacional de Águas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Apresentação de PowerPoint</dc:title>
  <dc:creator>Usuário do Windows</dc:creator>
  <cp:lastModifiedBy>Antonio Augusto Drumond Ramos Gondim</cp:lastModifiedBy>
  <cp:revision>131</cp:revision>
  <dcterms:created xsi:type="dcterms:W3CDTF">2012-02-10T17:38:07Z</dcterms:created>
  <dcterms:modified xsi:type="dcterms:W3CDTF">2018-04-25T18:11:11Z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0x0101008D1FDEE0C2152940AFE127D8A2A81A96</vt:lpwstr>
  </property>
  <property fmtid="{D5CDD505-2E9C-101B-9397-08002B2CF9AE}" name="NXPowerLiteLastOptimized" pid="3">
    <vt:lpwstr>2553111</vt:lpwstr>
  </property>
  <property fmtid="{D5CDD505-2E9C-101B-9397-08002B2CF9AE}" name="NXPowerLiteSettings" pid="4">
    <vt:lpwstr>C7000400038000</vt:lpwstr>
  </property>
  <property fmtid="{D5CDD505-2E9C-101B-9397-08002B2CF9AE}" name="NXPowerLiteVersion" pid="5">
    <vt:lpwstr>S8.2.0</vt:lpwstr>
  </property>
</Properties>
</file>