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6" r:id="rId1"/>
    <p:sldMasterId id="2147483698" r:id="rId2"/>
  </p:sldMasterIdLst>
  <p:notesMasterIdLst>
    <p:notesMasterId r:id="rId34"/>
  </p:notesMasterIdLst>
  <p:handoutMasterIdLst>
    <p:handoutMasterId r:id="rId35"/>
  </p:handoutMasterIdLst>
  <p:sldIdLst>
    <p:sldId id="372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60" r:id="rId12"/>
    <p:sldId id="444" r:id="rId13"/>
    <p:sldId id="445" r:id="rId14"/>
    <p:sldId id="446" r:id="rId15"/>
    <p:sldId id="465" r:id="rId16"/>
    <p:sldId id="447" r:id="rId17"/>
    <p:sldId id="448" r:id="rId18"/>
    <p:sldId id="449" r:id="rId19"/>
    <p:sldId id="450" r:id="rId20"/>
    <p:sldId id="451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1" r:id="rId29"/>
    <p:sldId id="462" r:id="rId30"/>
    <p:sldId id="463" r:id="rId31"/>
    <p:sldId id="464" r:id="rId32"/>
    <p:sldId id="313" r:id="rId33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FF5050"/>
    <a:srgbClr val="FFFF99"/>
    <a:srgbClr val="FF3333"/>
    <a:srgbClr val="FFFF66"/>
    <a:srgbClr val="FF7C80"/>
    <a:srgbClr val="1B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1367" autoAdjust="0"/>
  </p:normalViewPr>
  <p:slideViewPr>
    <p:cSldViewPr>
      <p:cViewPr varScale="1">
        <p:scale>
          <a:sx n="91" d="100"/>
          <a:sy n="91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C574-EBED-47C6-A3F4-5DB644B20AF2}" type="datetimeFigureOut">
              <a:rPr lang="pt-BR" smtClean="0"/>
              <a:t>21/06/16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2E98-2F15-4EC7-B09C-1B7EFF0EF006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5F29-3978-4236-B905-0FD4AB136A87}" type="datetimeFigureOut">
              <a:rPr lang="pt-BR" smtClean="0"/>
              <a:t>21/06/16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EDAD-B722-40EF-A711-ACBBC8EF8AC1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14C459F-9CF3-49F5-B26C-CBB186F0083E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736E5A-EF5F-42DB-87DC-06C8EEBDD80D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7E601-28F8-40C2-97C7-55BEBAC3B53B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473071-86FA-4102-A3C9-4014E39BE7E7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5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4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9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88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624637" cy="6334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44975" cy="25876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50825" y="4008438"/>
            <a:ext cx="4244975" cy="25892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268413"/>
            <a:ext cx="4244975" cy="53292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155C-96F9-459B-905F-B0752638827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/>
          <a:stretch>
            <a:fillRect/>
          </a:stretch>
        </p:blipFill>
        <p:spPr bwMode="auto">
          <a:xfrm>
            <a:off x="6156325" y="5876925"/>
            <a:ext cx="29416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24F0177-F1D3-439A-A834-8812DAFB9678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F08DFF-D6DE-42CA-B0F0-F156A3A54105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EE35F2-FA5F-4FDD-BF2A-36CAD65483C1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3755D83-BE95-43E5-942C-A1BE884BAB00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30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A4BB8C8-0882-4E40-A037-F047EA106837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E742D57-5BF8-4EE4-8E6C-09197FE5D40B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37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65D0D8C-8609-4999-8E85-A21E4E1DE821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517638F-A161-4733-A93C-0FEF8F73CF96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31ECFB-1D23-4112-846F-AC84A2140A8B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F2E74BA-1527-44F1-8119-D28C3D25B4D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35AFA94-7694-4E97-86E8-94B229F0BF33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C9660B-0F49-4421-B2E8-11D44359C9B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6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ECF895-54FD-4E62-9F89-AE85FC58674E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17A78-3F81-43F0-849B-D723221FA511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5FDB07-272C-44E5-A289-C74DCB52ED71}" type="datetimeFigureOut">
              <a:rPr lang="pt-BR"/>
              <a:pPr>
                <a:defRPr/>
              </a:pPr>
              <a:t>21/06/16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DA3A0B-C4FE-47DA-9775-62E5AD5CB1CA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21/06/16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b="6422"/>
          <a:stretch>
            <a:fillRect/>
          </a:stretch>
        </p:blipFill>
        <p:spPr bwMode="auto">
          <a:xfrm>
            <a:off x="5076056" y="764704"/>
            <a:ext cx="3943385" cy="48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54169" y="5733256"/>
            <a:ext cx="219738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Cuiabá,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 smtClean="0">
                <a:solidFill>
                  <a:schemeClr val="accent5">
                    <a:lumMod val="25000"/>
                  </a:schemeClr>
                </a:solidFill>
              </a:rPr>
              <a:t>21 de junho </a:t>
            </a:r>
            <a:r>
              <a:rPr lang="pt-BR" sz="1600" dirty="0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de 2016</a:t>
            </a:r>
            <a:endParaRPr lang="pt-BR" sz="1600" dirty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2941" y="1484784"/>
            <a:ext cx="4319060" cy="14773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36000" rIns="36000">
            <a:spAutoFit/>
          </a:bodyPr>
          <a:lstStyle>
            <a:defPPr>
              <a:defRPr lang="pt-BR"/>
            </a:defPPr>
            <a:lvl1pPr algn="ctr" eaLnBrk="0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dirty="0"/>
              <a:t>Plano de Recursos Hídricos da RH-Paraguai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256488" y="3429000"/>
            <a:ext cx="431551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Caracterização Legal e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099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1439"/>
              </p:ext>
            </p:extLst>
          </p:nvPr>
        </p:nvGraphicFramePr>
        <p:xfrm>
          <a:off x="251520" y="2852936"/>
          <a:ext cx="8618089" cy="22628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8112"/>
                <a:gridCol w="1373373"/>
                <a:gridCol w="1722971"/>
                <a:gridCol w="1656184"/>
                <a:gridCol w="1440160"/>
                <a:gridCol w="1417289"/>
              </a:tblGrid>
              <a:tr h="3661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UF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Instrumentos de Gestão de Recursos Hídricos na RH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82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Enquadramento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Outorga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Cobrança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 de Informações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7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MT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Estadual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Inexistente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Implementada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Inexistente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Inexistente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Estadual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UPG II.3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Miranda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Existente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(Deliberação CECA nº 36/2012)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 implementação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Inexistente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(Isenção em lei para o setor agropecuário)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Inexistente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10" marR="996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251520" y="2062009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Estágio de implementação dos instrumentos de gestão de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11156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1.3.1  Planos </a:t>
            </a:r>
            <a:r>
              <a:rPr lang="pt-BR" altLang="pt-BR" sz="2000" dirty="0">
                <a:solidFill>
                  <a:schemeClr val="bg1"/>
                </a:solidFill>
              </a:rPr>
              <a:t>de Recursos Hídricos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0420" y="5925131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2006, 2011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822416"/>
            <a:ext cx="2045102" cy="28803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-1" t="6393" r="2344" b="908"/>
          <a:stretch/>
        </p:blipFill>
        <p:spPr>
          <a:xfrm>
            <a:off x="5387104" y="2832421"/>
            <a:ext cx="2152464" cy="28803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3684003" y="5925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36964" y="5925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822416"/>
            <a:ext cx="2382126" cy="28803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796518"/>
            <a:ext cx="2638207" cy="186473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7460012" y="5925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9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1.3.2  Enquadramento </a:t>
            </a:r>
            <a:r>
              <a:rPr lang="pt-BR" altLang="pt-BR" sz="2000" dirty="0">
                <a:solidFill>
                  <a:schemeClr val="bg1"/>
                </a:solidFill>
              </a:rPr>
              <a:t>dos corpos hídricos em classes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56490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Instrumento </a:t>
            </a:r>
            <a:r>
              <a:rPr lang="pt-BR" sz="2400" dirty="0"/>
              <a:t>de </a:t>
            </a:r>
            <a:r>
              <a:rPr lang="pt-BR" sz="2400" dirty="0" smtClean="0"/>
              <a:t>planejamento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</a:t>
            </a:r>
            <a:r>
              <a:rPr lang="pt-BR" sz="2400" dirty="0" smtClean="0"/>
              <a:t>isa </a:t>
            </a:r>
            <a:r>
              <a:rPr lang="pt-BR" sz="2400" dirty="0"/>
              <a:t>assegurar às águas qualidade compatível com os usos mais exigentes a que forem destinadas e diminuir os custos de combate à poluição das águas, mediante ações preventivas </a:t>
            </a:r>
            <a:r>
              <a:rPr lang="pt-BR" sz="2400" dirty="0" smtClean="0"/>
              <a:t>permanentes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Previsto na Política Nacional de Recursos Hídricos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Resolução CONAMA </a:t>
            </a:r>
            <a:r>
              <a:rPr lang="pt-BR" sz="2400" dirty="0" smtClean="0"/>
              <a:t>357/2005 e </a:t>
            </a:r>
            <a:r>
              <a:rPr lang="pt-BR" sz="2400" dirty="0"/>
              <a:t>Resolução CONAMA </a:t>
            </a:r>
            <a:r>
              <a:rPr lang="pt-BR" sz="2400" dirty="0" smtClean="0"/>
              <a:t>430/2011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Previsto na Política de MT, mas </a:t>
            </a:r>
            <a:r>
              <a:rPr lang="pt-BR" sz="2400" dirty="0"/>
              <a:t>ainda não </a:t>
            </a:r>
            <a:r>
              <a:rPr lang="pt-BR" sz="2400" dirty="0" smtClean="0"/>
              <a:t>regulamentado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MS: Deliberação CECA-MS </a:t>
            </a:r>
            <a:r>
              <a:rPr lang="pt-BR" sz="2400" dirty="0"/>
              <a:t>n</a:t>
            </a:r>
            <a:r>
              <a:rPr lang="pt-BR" sz="2400" strike="sngStrike" dirty="0"/>
              <a:t>º</a:t>
            </a:r>
            <a:r>
              <a:rPr lang="pt-BR" sz="2400" dirty="0"/>
              <a:t> </a:t>
            </a:r>
            <a:r>
              <a:rPr lang="pt-BR" sz="2400" dirty="0" smtClean="0"/>
              <a:t>36/2012 (Deliberação </a:t>
            </a:r>
            <a:r>
              <a:rPr lang="pt-BR" sz="2400" dirty="0"/>
              <a:t>CECA/MS </a:t>
            </a:r>
            <a:r>
              <a:rPr lang="pt-BR" sz="2400" dirty="0" smtClean="0"/>
              <a:t>n°003/1997)</a:t>
            </a:r>
          </a:p>
        </p:txBody>
      </p:sp>
    </p:spTree>
    <p:extLst>
      <p:ext uri="{BB962C8B-B14F-4D97-AF65-F5344CB8AC3E}">
        <p14:creationId xmlns:p14="http://schemas.microsoft.com/office/powerpoint/2010/main" val="27596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1.3.3  </a:t>
            </a:r>
            <a:r>
              <a:rPr lang="pt-BR" altLang="pt-BR" sz="2000" dirty="0">
                <a:solidFill>
                  <a:schemeClr val="bg1"/>
                </a:solidFill>
              </a:rPr>
              <a:t>Outorga de Direito de Uso dos Recursos Hídricos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024" y="370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552" y="234888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Objetivo: </a:t>
            </a:r>
            <a:r>
              <a:rPr lang="pt-BR" dirty="0"/>
              <a:t>assegurar o controle quantitativo e qualitativo dos usos da água e o efetivo exercício dos direitos de acesso aos recursos hídricos. A outorga não implica a alienação parcial das </a:t>
            </a:r>
            <a:r>
              <a:rPr lang="pt-BR" dirty="0" smtClean="0"/>
              <a:t>águas.</a:t>
            </a:r>
          </a:p>
          <a:p>
            <a:endParaRPr lang="pt-BR" dirty="0"/>
          </a:p>
          <a:p>
            <a:r>
              <a:rPr lang="pt-BR" dirty="0" smtClean="0"/>
              <a:t>Usos </a:t>
            </a:r>
            <a:r>
              <a:rPr lang="pt-BR" dirty="0"/>
              <a:t>que dependem de </a:t>
            </a:r>
            <a:r>
              <a:rPr lang="pt-BR" dirty="0" smtClean="0"/>
              <a:t>outorga:</a:t>
            </a:r>
            <a:endParaRPr lang="pt-BR" dirty="0"/>
          </a:p>
          <a:p>
            <a:pPr marL="285750" lvl="0" indent="-285750">
              <a:buFont typeface="Arial"/>
              <a:buChar char="•"/>
            </a:pPr>
            <a:r>
              <a:rPr lang="pt-BR" dirty="0"/>
              <a:t>Derivação ou captação de parcela da água existente em um corpo d'água para consumo final, inclusive abastecimento público, ou insumo de processo produtivo;</a:t>
            </a:r>
          </a:p>
          <a:p>
            <a:pPr marL="285750" lvl="0" indent="-285750">
              <a:buFont typeface="Arial"/>
              <a:buChar char="•"/>
            </a:pPr>
            <a:r>
              <a:rPr lang="pt-BR" dirty="0"/>
              <a:t>Extração de água de aquífero subterrâneo para consumo final ou insumo de processo produtivo;</a:t>
            </a:r>
          </a:p>
          <a:p>
            <a:pPr marL="285750" lvl="0" indent="-285750">
              <a:buFont typeface="Arial"/>
              <a:buChar char="•"/>
            </a:pPr>
            <a:r>
              <a:rPr lang="pt-BR" dirty="0"/>
              <a:t>Lançamento em corpo de água de esgotos e demais resíduos líquidos ou gasosos, tratados ou não, com o fim de sua diluição, transporte ou disposição final;</a:t>
            </a:r>
            <a:endParaRPr lang="pt-BR" dirty="0"/>
          </a:p>
          <a:p>
            <a:pPr marL="285750" lvl="0" indent="-285750">
              <a:buFont typeface="Arial"/>
              <a:buChar char="•"/>
            </a:pPr>
            <a:r>
              <a:rPr lang="pt-BR" dirty="0"/>
              <a:t>Uso de recursos hídricos com fins de aproveitamento dos potenciais hidrelétricos;</a:t>
            </a:r>
          </a:p>
          <a:p>
            <a:pPr marL="285750" lvl="0" indent="-285750">
              <a:buFont typeface="Arial"/>
              <a:buChar char="•"/>
            </a:pPr>
            <a:r>
              <a:rPr lang="pt-BR" dirty="0"/>
              <a:t>Outros usos que alterem o regime, a quantidade ou a qualidade da água existente </a:t>
            </a:r>
            <a:r>
              <a:rPr lang="pt-BR" dirty="0" smtClean="0"/>
              <a:t>em </a:t>
            </a:r>
            <a:r>
              <a:rPr lang="pt-BR" dirty="0"/>
              <a:t>um corpo de água. </a:t>
            </a:r>
          </a:p>
        </p:txBody>
      </p:sp>
    </p:spTree>
    <p:extLst>
      <p:ext uri="{BB962C8B-B14F-4D97-AF65-F5344CB8AC3E}">
        <p14:creationId xmlns:p14="http://schemas.microsoft.com/office/powerpoint/2010/main" val="27234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1.3.3  </a:t>
            </a:r>
            <a:r>
              <a:rPr lang="pt-BR" altLang="pt-BR" sz="2000" dirty="0">
                <a:solidFill>
                  <a:schemeClr val="bg1"/>
                </a:solidFill>
              </a:rPr>
              <a:t>Outorga de Direito de Uso dos Recursos Hídricos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024" y="370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552" y="234888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</a:t>
            </a:r>
            <a:r>
              <a:rPr lang="pt-BR" dirty="0" smtClean="0"/>
              <a:t>sos </a:t>
            </a:r>
            <a:r>
              <a:rPr lang="pt-BR" dirty="0"/>
              <a:t>que independem de </a:t>
            </a:r>
            <a:r>
              <a:rPr lang="pt-BR" dirty="0" smtClean="0"/>
              <a:t>outorga:</a:t>
            </a:r>
          </a:p>
          <a:p>
            <a:pPr marL="285750" indent="-285750">
              <a:buFont typeface="Arial"/>
              <a:buChar char="•"/>
            </a:pPr>
            <a:r>
              <a:rPr lang="pt-BR" dirty="0" smtClean="0"/>
              <a:t>os destinados </a:t>
            </a:r>
            <a:r>
              <a:rPr lang="pt-BR" dirty="0"/>
              <a:t>à satisfação das necessidades de pequenos núcleos populacionais, distribuídos no meio rural; </a:t>
            </a:r>
            <a:endParaRPr lang="pt-BR" dirty="0" smtClean="0"/>
          </a:p>
          <a:p>
            <a:pPr marL="285750" indent="-285750">
              <a:buFont typeface="Arial"/>
              <a:buChar char="•"/>
            </a:pPr>
            <a:r>
              <a:rPr lang="pt-BR" dirty="0" smtClean="0"/>
              <a:t>as </a:t>
            </a:r>
            <a:r>
              <a:rPr lang="pt-BR" dirty="0"/>
              <a:t>derivações, captações e lançamentos considerados insignificantes; </a:t>
            </a:r>
            <a:r>
              <a:rPr lang="pt-BR" dirty="0" smtClean="0"/>
              <a:t>e</a:t>
            </a:r>
          </a:p>
          <a:p>
            <a:pPr marL="285750" indent="-285750">
              <a:buFont typeface="Arial"/>
              <a:buChar char="•"/>
            </a:pPr>
            <a:r>
              <a:rPr lang="pt-BR" dirty="0" smtClean="0"/>
              <a:t>as </a:t>
            </a:r>
            <a:r>
              <a:rPr lang="pt-BR" dirty="0"/>
              <a:t>acumulações de volumes de água consideradas insignificantes.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Cabe </a:t>
            </a:r>
            <a:r>
              <a:rPr lang="pt-BR" dirty="0"/>
              <a:t>aos Comitês de Bacias Hidrográficas propor aos Conselhos ou usos de pouca </a:t>
            </a:r>
            <a:r>
              <a:rPr lang="pt-BR" dirty="0"/>
              <a:t>expressão. </a:t>
            </a:r>
            <a:r>
              <a:rPr lang="pt-BR" dirty="0"/>
              <a:t>Resolução </a:t>
            </a:r>
            <a:r>
              <a:rPr lang="pt-BR" dirty="0" smtClean="0"/>
              <a:t>COHIDRO/MT </a:t>
            </a:r>
            <a:r>
              <a:rPr lang="pt-BR" dirty="0"/>
              <a:t>nº 27, de 2009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 solicitação da outorga em Mato Grosso não é gratuita e sua cobrança é disciplinada pela Lei n</a:t>
            </a:r>
            <a:r>
              <a:rPr lang="pt-BR" strike="sngStrike" dirty="0"/>
              <a:t>º</a:t>
            </a:r>
            <a:r>
              <a:rPr lang="pt-BR" dirty="0"/>
              <a:t> 8791, </a:t>
            </a:r>
            <a:r>
              <a:rPr lang="pt-BR" dirty="0" smtClean="0"/>
              <a:t>de 2007</a:t>
            </a:r>
          </a:p>
          <a:p>
            <a:endParaRPr lang="pt-BR" dirty="0"/>
          </a:p>
          <a:p>
            <a:r>
              <a:rPr lang="pt-BR" dirty="0" smtClean="0"/>
              <a:t>ANA, SEMA/MT e IMASUL utilizam </a:t>
            </a:r>
            <a:r>
              <a:rPr lang="pt-BR" dirty="0"/>
              <a:t>a vazão com garantia de permanência em 95% do tempo (Q95%) para análise dos pedidos de outorga. </a:t>
            </a:r>
          </a:p>
        </p:txBody>
      </p:sp>
    </p:spTree>
    <p:extLst>
      <p:ext uri="{BB962C8B-B14F-4D97-AF65-F5344CB8AC3E}">
        <p14:creationId xmlns:p14="http://schemas.microsoft.com/office/powerpoint/2010/main" val="13430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1.3.4  </a:t>
            </a:r>
            <a:r>
              <a:rPr lang="pt-BR" altLang="pt-BR" sz="2000" dirty="0">
                <a:solidFill>
                  <a:schemeClr val="bg1"/>
                </a:solidFill>
              </a:rPr>
              <a:t>Cobrança pelo direito de uso de recursos hídricos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227687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Objetivos : </a:t>
            </a:r>
            <a:r>
              <a:rPr lang="pt-BR" dirty="0"/>
              <a:t>reconhecer a água como bem econômico e dar ao usuário uma indicação de seu real valor; incentivar a racionalização do uso da água; e obter recursos financeiros para o financiamento dos programas e intervenções contemplados nos planos de recursos hídricos. 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CBHs</a:t>
            </a:r>
            <a:r>
              <a:rPr lang="pt-BR" dirty="0" smtClean="0"/>
              <a:t>: mecanismos </a:t>
            </a:r>
            <a:r>
              <a:rPr lang="pt-BR" dirty="0"/>
              <a:t>de cobrança e sugerir os valores </a:t>
            </a:r>
            <a:endParaRPr lang="pt-BR" dirty="0"/>
          </a:p>
          <a:p>
            <a:r>
              <a:rPr lang="pt-BR" dirty="0" smtClean="0"/>
              <a:t>ANA: estudos técnicos e arrecadar</a:t>
            </a:r>
            <a:r>
              <a:rPr lang="pt-BR" dirty="0"/>
              <a:t>, distribuir e aplicar receitas auferidas pela cobrança no âmbito da </a:t>
            </a:r>
            <a:r>
              <a:rPr lang="pt-BR" dirty="0" smtClean="0"/>
              <a:t>União</a:t>
            </a:r>
          </a:p>
          <a:p>
            <a:r>
              <a:rPr lang="pt-BR" dirty="0" smtClean="0"/>
              <a:t>CNRH: estabelecer </a:t>
            </a:r>
            <a:r>
              <a:rPr lang="pt-BR" dirty="0"/>
              <a:t>critérios gerais para a </a:t>
            </a:r>
            <a:r>
              <a:rPr lang="pt-BR" dirty="0" smtClean="0"/>
              <a:t>cobrança e defini</a:t>
            </a:r>
            <a:r>
              <a:rPr lang="pt-BR" dirty="0" smtClean="0"/>
              <a:t>r os </a:t>
            </a:r>
            <a:r>
              <a:rPr lang="pt-BR" dirty="0" smtClean="0"/>
              <a:t>valores </a:t>
            </a:r>
            <a:r>
              <a:rPr lang="pt-BR" dirty="0"/>
              <a:t>a serem cobrados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 Lei </a:t>
            </a:r>
            <a:r>
              <a:rPr lang="pt-BR" dirty="0" smtClean="0"/>
              <a:t>de MS considera </a:t>
            </a:r>
            <a:r>
              <a:rPr lang="pt-BR" dirty="0"/>
              <a:t>insignificantes e isenta da cobrança </a:t>
            </a:r>
            <a:r>
              <a:rPr lang="pt-BR" dirty="0" smtClean="0"/>
              <a:t>as </a:t>
            </a:r>
            <a:r>
              <a:rPr lang="pt-BR" dirty="0"/>
              <a:t>captações e derivações empregadas em processo produtivo agropecuário, assim como os usos destinados à subsistência familiar rural ou urbana. </a:t>
            </a:r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agroindústrias que dispuserem de sistema próprio de captação, tratamento e reciclagem de </a:t>
            </a:r>
            <a:r>
              <a:rPr lang="pt-BR" dirty="0" smtClean="0"/>
              <a:t>água serão </a:t>
            </a:r>
            <a:r>
              <a:rPr lang="pt-BR" dirty="0"/>
              <a:t>isentas da </a:t>
            </a:r>
            <a:r>
              <a:rPr lang="pt-BR" dirty="0" smtClean="0"/>
              <a:t>cobrança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24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1.3 Instrumentos de gestão de recursos hídricos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1.3.5  </a:t>
            </a:r>
            <a:r>
              <a:rPr lang="pt-BR" altLang="pt-BR" sz="2000" dirty="0">
                <a:solidFill>
                  <a:schemeClr val="bg1"/>
                </a:solidFill>
              </a:rPr>
              <a:t>Sistema de Informações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1"/>
            <a:ext cx="4474784" cy="4176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65" y="2276872"/>
            <a:ext cx="4486764" cy="26642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5229200"/>
            <a:ext cx="3908152" cy="12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1.4 Fundos Estaduais de Recursos Hídricos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2060848"/>
            <a:ext cx="864096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FEHIDRO</a:t>
            </a:r>
            <a:r>
              <a:rPr lang="pt-BR" sz="2400" dirty="0"/>
              <a:t>-MT foi criado pela Lei de Recursos Hídricos de MT e será administrado pelo órgão gestor de recursos hídricos, com observância do Plano de Aplicação previamente aprovado pelo Conselho Estadual do Meio Ambiente.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O Fundo </a:t>
            </a:r>
            <a:r>
              <a:rPr lang="pt-BR" sz="2400" dirty="0"/>
              <a:t>Estadual de Recursos Hídricos do Estado do Mato Grosso do Sul foi criado pela Lei Estadual de Recursos Hídricos (Lei 2406/2002) com o objetivo de dar suporte financeiro à execução da Política Estadual dos Recursos Hídricos e ações correspondentes.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Falta</a:t>
            </a:r>
            <a:r>
              <a:rPr lang="en-US" sz="2400" dirty="0" smtClean="0"/>
              <a:t> </a:t>
            </a:r>
            <a:r>
              <a:rPr lang="en-US" sz="2400" dirty="0" err="1" smtClean="0"/>
              <a:t>regulamentar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3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1.5 Integração entre as Políticas de Meio Ambiente e a de Recursos Hídricos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894468"/>
            <a:ext cx="89644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dirty="0" smtClean="0"/>
              <a:t>União</a:t>
            </a:r>
            <a:r>
              <a:rPr lang="pt-BR" sz="1700" dirty="0"/>
              <a:t>: 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Parágrafo 4</a:t>
            </a:r>
            <a:r>
              <a:rPr lang="pt-BR" sz="1700" strike="sngStrike" dirty="0"/>
              <a:t>º</a:t>
            </a:r>
            <a:r>
              <a:rPr lang="pt-BR" sz="1700" dirty="0"/>
              <a:t>, do art. 225, da Constituição Federal de 1998 – CF/88, que determina o Pantanal </a:t>
            </a:r>
            <a:r>
              <a:rPr lang="pt-BR" sz="1700" dirty="0" err="1"/>
              <a:t>Matogrossense</a:t>
            </a:r>
            <a:r>
              <a:rPr lang="pt-BR" sz="1700" dirty="0"/>
              <a:t> como patrimônio nacional, e que sua utilização far-se-á, na forma da lei, dentro de condições que assegurem a preservação do meio ambiente, inclusive quanto ao uso dos recursos naturais. 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Lei n</a:t>
            </a:r>
            <a:r>
              <a:rPr lang="pt-BR" sz="1700" strike="sngStrike" dirty="0"/>
              <a:t>º</a:t>
            </a:r>
            <a:r>
              <a:rPr lang="pt-BR" sz="1700" dirty="0"/>
              <a:t> 6.938, de 31 de agosto de 1981 – Dispõe sobre a Política Nacional do Meio Ambiente, seus fins e mecanismos de formulação e aplicação.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Lei n</a:t>
            </a:r>
            <a:r>
              <a:rPr lang="pt-BR" sz="1700" strike="sngStrike" dirty="0"/>
              <a:t>º</a:t>
            </a:r>
            <a:r>
              <a:rPr lang="pt-BR" sz="1700" dirty="0"/>
              <a:t> 12.651, de 25 de maio de 2012 – “Novo” Código Florestal.</a:t>
            </a:r>
          </a:p>
          <a:p>
            <a:r>
              <a:rPr lang="pt-BR" sz="1700" dirty="0"/>
              <a:t>Mato Grosso: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Lei Complementar n</a:t>
            </a:r>
            <a:r>
              <a:rPr lang="pt-BR" sz="1700" strike="sngStrike" dirty="0"/>
              <a:t>º</a:t>
            </a:r>
            <a:r>
              <a:rPr lang="pt-BR" sz="1700" dirty="0"/>
              <a:t> 38, de 21 de novembro de 1995 – Dispõe sobre o Código Ambiental do Estado do Mato Grosso.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Lei n</a:t>
            </a:r>
            <a:r>
              <a:rPr lang="pt-BR" sz="1700" strike="sngStrike" dirty="0"/>
              <a:t>º</a:t>
            </a:r>
            <a:r>
              <a:rPr lang="pt-BR" sz="1700" dirty="0"/>
              <a:t> 8.830, de 21 de janeiro de 2008 – Dispõe sobre a Política Estadual de Gestão e Proteção à Bacia do Alto Paraguai no estado do Mato Grosso</a:t>
            </a:r>
            <a:r>
              <a:rPr lang="pt-BR" sz="1700" dirty="0" smtClean="0"/>
              <a:t>.</a:t>
            </a:r>
          </a:p>
          <a:p>
            <a:r>
              <a:rPr lang="pt-BR" sz="1700" dirty="0"/>
              <a:t> </a:t>
            </a:r>
            <a:r>
              <a:rPr lang="pt-BR" sz="1700" dirty="0" smtClean="0"/>
              <a:t>* Zoneamento </a:t>
            </a:r>
            <a:r>
              <a:rPr lang="pt-BR" sz="1700" dirty="0" err="1"/>
              <a:t>Socieconômico</a:t>
            </a:r>
            <a:r>
              <a:rPr lang="pt-BR" sz="1700" dirty="0"/>
              <a:t> Ecológico de Mato </a:t>
            </a:r>
            <a:r>
              <a:rPr lang="pt-BR" sz="1700" dirty="0" smtClean="0"/>
              <a:t>Grosso: liminar </a:t>
            </a:r>
            <a:endParaRPr lang="pt-BR" sz="1700" dirty="0"/>
          </a:p>
          <a:p>
            <a:r>
              <a:rPr lang="pt-BR" sz="1700" dirty="0"/>
              <a:t>Mato Grosso do Sul: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Lei n</a:t>
            </a:r>
            <a:r>
              <a:rPr lang="pt-BR" sz="1700" strike="sngStrike" dirty="0"/>
              <a:t>º</a:t>
            </a:r>
            <a:r>
              <a:rPr lang="pt-BR" sz="1700" dirty="0"/>
              <a:t> 90, de 02 de junho de 1980 – Dispõe sobre as alterações do meio ambiente, estabelece normas de proteção ambiental e dá outras providências.</a:t>
            </a:r>
          </a:p>
          <a:p>
            <a:pPr marL="285750" lvl="0" indent="-285750">
              <a:buFont typeface="Arial"/>
              <a:buChar char="•"/>
            </a:pPr>
            <a:r>
              <a:rPr lang="pt-BR" sz="1700" dirty="0"/>
              <a:t>Lei n</a:t>
            </a:r>
            <a:r>
              <a:rPr lang="pt-BR" sz="1700" strike="sngStrike" dirty="0"/>
              <a:t>º</a:t>
            </a:r>
            <a:r>
              <a:rPr lang="pt-BR" sz="1700" dirty="0"/>
              <a:t> 3.839, de 28 de dezembro de 2009 – aprova a Primeira Aproximação do Zoneamento Ecológico-Econômico do Estado de Mato Grosso do Sul (ZEE/MS)</a:t>
            </a:r>
            <a:r>
              <a:rPr lang="pt-BR" sz="1700" dirty="0" smtClean="0"/>
              <a:t>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6516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                                 2</a:t>
            </a:r>
            <a:r>
              <a:rPr lang="pt-BR" altLang="pt-BR" sz="3000" dirty="0" smtClean="0">
                <a:solidFill>
                  <a:schemeClr val="bg1"/>
                </a:solidFill>
              </a:rPr>
              <a:t>. </a:t>
            </a:r>
            <a:r>
              <a:rPr lang="pt-BR" altLang="pt-BR" sz="3000" dirty="0" smtClean="0">
                <a:solidFill>
                  <a:schemeClr val="bg1"/>
                </a:solidFill>
              </a:rPr>
              <a:t>Arranjo                                                    </a:t>
            </a:r>
            <a:r>
              <a:rPr lang="pt-BR" altLang="pt-BR" sz="3000" dirty="0">
                <a:solidFill>
                  <a:schemeClr val="bg1"/>
                </a:solidFill>
              </a:rPr>
              <a:t>institucional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6" y="1844824"/>
            <a:ext cx="875377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5772150" y="682849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 smtClean="0">
                <a:solidFill>
                  <a:srgbClr val="FFFFFF"/>
                </a:solidFill>
              </a:rPr>
              <a:t>Fluxograma do Plano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15661"/>
              </p:ext>
            </p:extLst>
          </p:nvPr>
        </p:nvGraphicFramePr>
        <p:xfrm>
          <a:off x="47907" y="1412776"/>
          <a:ext cx="9044121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lanilha" r:id="rId3" imgW="14582614" imgH="7896172" progId="Excel.Sheet.12">
                  <p:embed/>
                </p:oleObj>
              </mc:Choice>
              <mc:Fallback>
                <p:oleObj name="Planilha" r:id="rId3" imgW="14582614" imgH="7896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07" y="1412776"/>
                        <a:ext cx="9044121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6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2.1 Comitês de bacias hidrográficas 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1715150"/>
            <a:ext cx="915069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chemeClr val="bg1"/>
                </a:solidFill>
              </a:rPr>
              <a:t>2.1.1 Comitê da bacia hidrográfica do rio Paraguai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2420888"/>
            <a:ext cx="4320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Comitê de Integração da Bacia Hidrográfica do Alto Paraguai Pantanal – CIBHAP </a:t>
            </a:r>
          </a:p>
          <a:p>
            <a:endParaRPr lang="pt-BR" sz="1000" dirty="0" smtClean="0"/>
          </a:p>
          <a:p>
            <a:r>
              <a:rPr lang="pt-BR" dirty="0" smtClean="0"/>
              <a:t>Portaria </a:t>
            </a:r>
            <a:r>
              <a:rPr lang="pt-BR" dirty="0"/>
              <a:t>Interministerial 01, de 19 de dezembro de </a:t>
            </a:r>
            <a:r>
              <a:rPr lang="pt-BR" dirty="0" smtClean="0"/>
              <a:t>1996</a:t>
            </a:r>
            <a:endParaRPr lang="pt-BR" dirty="0"/>
          </a:p>
          <a:p>
            <a:r>
              <a:rPr lang="pt-BR" sz="1400" dirty="0" smtClean="0"/>
              <a:t>Plano </a:t>
            </a:r>
            <a:r>
              <a:rPr lang="pt-BR" sz="1400" dirty="0"/>
              <a:t>de Conservação da Bacia do Alto Paraguai – </a:t>
            </a:r>
            <a:r>
              <a:rPr lang="pt-BR" sz="1400" dirty="0" smtClean="0"/>
              <a:t>PCBAP (1995 a 1997)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99992" y="2422925"/>
            <a:ext cx="43204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Grupo de Acompanhamento da Elaboração do PRH-Paraguai – </a:t>
            </a:r>
            <a:r>
              <a:rPr lang="pt-BR" b="1" dirty="0" smtClean="0"/>
              <a:t>GAP</a:t>
            </a:r>
          </a:p>
          <a:p>
            <a:endParaRPr lang="pt-BR" sz="1000" dirty="0"/>
          </a:p>
          <a:p>
            <a:r>
              <a:rPr lang="pt-BR" dirty="0" smtClean="0"/>
              <a:t>CNRH </a:t>
            </a:r>
            <a:r>
              <a:rPr lang="pt-BR" dirty="0"/>
              <a:t>nº 152, de 17 de dezembro de 2013. 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221690"/>
              </p:ext>
            </p:extLst>
          </p:nvPr>
        </p:nvGraphicFramePr>
        <p:xfrm>
          <a:off x="923720" y="4509120"/>
          <a:ext cx="7303250" cy="203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Planilha" r:id="rId3" imgW="6105461" imgH="1704908" progId="Excel.Sheet.12">
                  <p:embed/>
                </p:oleObj>
              </mc:Choice>
              <mc:Fallback>
                <p:oleObj name="Planilha" r:id="rId3" imgW="6105461" imgH="17049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3720" y="4509120"/>
                        <a:ext cx="7303250" cy="203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                                 2</a:t>
            </a:r>
            <a:r>
              <a:rPr lang="pt-BR" altLang="pt-BR" sz="3000" dirty="0" smtClean="0">
                <a:solidFill>
                  <a:schemeClr val="bg1"/>
                </a:solidFill>
              </a:rPr>
              <a:t>. </a:t>
            </a:r>
            <a:r>
              <a:rPr lang="pt-BR" altLang="pt-BR" sz="3000" dirty="0" smtClean="0">
                <a:solidFill>
                  <a:schemeClr val="bg1"/>
                </a:solidFill>
              </a:rPr>
              <a:t>Arranjo                                                    </a:t>
            </a:r>
            <a:r>
              <a:rPr lang="pt-BR" altLang="pt-BR" sz="3000" dirty="0">
                <a:solidFill>
                  <a:schemeClr val="bg1"/>
                </a:solidFill>
              </a:rPr>
              <a:t>institucional </a:t>
            </a:r>
          </a:p>
        </p:txBody>
      </p:sp>
    </p:spTree>
    <p:extLst>
      <p:ext uri="{BB962C8B-B14F-4D97-AF65-F5344CB8AC3E}">
        <p14:creationId xmlns:p14="http://schemas.microsoft.com/office/powerpoint/2010/main" val="13932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7759" t="5373" r="29160" b="12163"/>
          <a:stretch/>
        </p:blipFill>
        <p:spPr>
          <a:xfrm>
            <a:off x="3995936" y="14405"/>
            <a:ext cx="5122560" cy="6726963"/>
          </a:xfrm>
          <a:prstGeom prst="rect">
            <a:avLst/>
          </a:prstGeom>
        </p:spPr>
      </p:pic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392392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2.1 Comitês de bacias hidrográficas 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-12589" y="2093509"/>
            <a:ext cx="3936517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chemeClr val="bg1"/>
                </a:solidFill>
              </a:rPr>
              <a:t>2.1.2 </a:t>
            </a:r>
            <a:r>
              <a:rPr lang="pt-BR" altLang="pt-BR" sz="2000" dirty="0">
                <a:solidFill>
                  <a:schemeClr val="bg1"/>
                </a:solidFill>
              </a:rPr>
              <a:t>Comitês de bacias hidrográficas de rios afluentes ao Paraguai 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0" y="-2293"/>
            <a:ext cx="3923928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        2</a:t>
            </a:r>
            <a:r>
              <a:rPr lang="pt-BR" altLang="pt-BR" sz="3000" dirty="0" smtClean="0">
                <a:solidFill>
                  <a:schemeClr val="bg1"/>
                </a:solidFill>
              </a:rPr>
              <a:t>. Arranjo                                                    </a:t>
            </a:r>
            <a:r>
              <a:rPr lang="pt-BR" altLang="pt-BR" sz="3000" dirty="0">
                <a:solidFill>
                  <a:schemeClr val="bg1"/>
                </a:solidFill>
              </a:rPr>
              <a:t>institucional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4048" y="548680"/>
            <a:ext cx="489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2010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195574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2012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623100" y="1368247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2012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57216" y="537321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2005</a:t>
            </a:r>
            <a:endParaRPr lang="pt-BR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11320"/>
              </p:ext>
            </p:extLst>
          </p:nvPr>
        </p:nvGraphicFramePr>
        <p:xfrm>
          <a:off x="106541" y="4420144"/>
          <a:ext cx="4896165" cy="196900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935725"/>
                <a:gridCol w="335597"/>
                <a:gridCol w="744523"/>
                <a:gridCol w="715010"/>
                <a:gridCol w="509126"/>
                <a:gridCol w="576064"/>
                <a:gridCol w="1080120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Comitê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UF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N</a:t>
                      </a:r>
                      <a:r>
                        <a:rPr lang="pt-BR" sz="1050" strike="sngStrike" dirty="0">
                          <a:effectLst/>
                        </a:rPr>
                        <a:t>º</a:t>
                      </a:r>
                      <a:r>
                        <a:rPr lang="pt-BR" sz="1050" dirty="0">
                          <a:effectLst/>
                        </a:rPr>
                        <a:t> municípios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(sedes)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População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Área (km²)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Ano de criação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Instrumento de Criação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Sepotuba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MT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90.000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10.500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Res. 035/2010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São Lourenço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MT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16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295.000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24.900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2012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Res. 050/2012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Margem Esquerda do Rio Cuiabá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MT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597.000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11.800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2012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Res. 047/2012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Miranda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204.000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43.800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Res. 002/2005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2.2 Conselhos de Recursos Hídricos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88810"/>
              </p:ext>
            </p:extLst>
          </p:nvPr>
        </p:nvGraphicFramePr>
        <p:xfrm>
          <a:off x="467544" y="2636912"/>
          <a:ext cx="8196313" cy="25572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1271"/>
                <a:gridCol w="1105121"/>
                <a:gridCol w="838368"/>
                <a:gridCol w="1105121"/>
                <a:gridCol w="1041608"/>
                <a:gridCol w="1041608"/>
                <a:gridCol w="1041608"/>
                <a:gridCol w="1041608"/>
              </a:tblGrid>
              <a:tr h="31965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Conselho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Inst.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Freq. Reuniões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Membros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Público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Sociedade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196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União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6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CNRH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1997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semestral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6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1998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17,5%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10,5%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6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CEHIDRO-MT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1997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bimestral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6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6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CERH/MS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quadri-mestral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6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                                 2</a:t>
            </a:r>
            <a:r>
              <a:rPr lang="pt-BR" altLang="pt-BR" sz="3000" dirty="0" smtClean="0">
                <a:solidFill>
                  <a:schemeClr val="bg1"/>
                </a:solidFill>
              </a:rPr>
              <a:t>. </a:t>
            </a:r>
            <a:r>
              <a:rPr lang="pt-BR" altLang="pt-BR" sz="3000" dirty="0" smtClean="0">
                <a:solidFill>
                  <a:schemeClr val="bg1"/>
                </a:solidFill>
              </a:rPr>
              <a:t>Arranjo                                                    </a:t>
            </a:r>
            <a:r>
              <a:rPr lang="pt-BR" altLang="pt-BR" sz="3000" dirty="0">
                <a:solidFill>
                  <a:schemeClr val="bg1"/>
                </a:solidFill>
              </a:rPr>
              <a:t>institucional </a:t>
            </a:r>
          </a:p>
        </p:txBody>
      </p:sp>
    </p:spTree>
    <p:extLst>
      <p:ext uri="{BB962C8B-B14F-4D97-AF65-F5344CB8AC3E}">
        <p14:creationId xmlns:p14="http://schemas.microsoft.com/office/powerpoint/2010/main" val="21725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2.3 Órgãos Gestores de Recursos Hídricos</a:t>
            </a:r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2068223" y="2148241"/>
            <a:ext cx="1826842" cy="8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85611"/>
            <a:ext cx="1236912" cy="12369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899" y="2185611"/>
            <a:ext cx="1022260" cy="6505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848" y="2148241"/>
            <a:ext cx="1518532" cy="65582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926949" y="3501008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Implementar Política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Disciplinar instrumentos </a:t>
            </a:r>
            <a:r>
              <a:rPr lang="pt-BR" sz="1400" dirty="0"/>
              <a:t>Política</a:t>
            </a: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Outorgar e fiscalizar águas superficiais da União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Apoiar SINGREH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Gerir SNIRH, SNISB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3501008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</a:t>
            </a:r>
            <a:r>
              <a:rPr lang="pt-BR" sz="1400" dirty="0" err="1" smtClean="0"/>
              <a:t>Depart</a:t>
            </a:r>
            <a:r>
              <a:rPr lang="pt-BR" sz="1400" dirty="0" smtClean="0"/>
              <a:t>. de Rec. </a:t>
            </a:r>
            <a:r>
              <a:rPr lang="pt-BR" sz="1400" dirty="0" err="1" smtClean="0"/>
              <a:t>Híd</a:t>
            </a:r>
            <a:r>
              <a:rPr lang="pt-BR" sz="1400" dirty="0" smtClean="0"/>
              <a:t>.; </a:t>
            </a:r>
            <a:r>
              <a:rPr lang="pt-BR" sz="1400" dirty="0" err="1" smtClean="0"/>
              <a:t>Depart</a:t>
            </a:r>
            <a:r>
              <a:rPr lang="pt-BR" sz="1400" dirty="0" smtClean="0"/>
              <a:t>. de </a:t>
            </a:r>
            <a:r>
              <a:rPr lang="pt-BR" sz="1400" dirty="0" err="1" smtClean="0"/>
              <a:t>Revit</a:t>
            </a:r>
            <a:r>
              <a:rPr lang="pt-BR" sz="1400" dirty="0" smtClean="0"/>
              <a:t>. de Bacias </a:t>
            </a:r>
            <a:r>
              <a:rPr lang="pt-BR" sz="1400" dirty="0" err="1" smtClean="0"/>
              <a:t>Hid</a:t>
            </a:r>
            <a:r>
              <a:rPr lang="pt-BR" sz="1400" dirty="0" smtClean="0"/>
              <a:t>.)</a:t>
            </a:r>
          </a:p>
          <a:p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Exercer Sec. Executiva CNRH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Coordenar PNRH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Monitorar funcionamento SINGREH</a:t>
            </a:r>
            <a:endParaRPr lang="pt-BR" sz="1400" dirty="0"/>
          </a:p>
        </p:txBody>
      </p:sp>
      <p:pic>
        <p:nvPicPr>
          <p:cNvPr id="13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 r="48996"/>
          <a:stretch/>
        </p:blipFill>
        <p:spPr bwMode="auto">
          <a:xfrm>
            <a:off x="373518" y="1898946"/>
            <a:ext cx="1196164" cy="11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62753" y="2719567"/>
            <a:ext cx="1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0000"/>
                </a:solidFill>
              </a:rPr>
              <a:t>Secretaria de Recursos Hídricos e Ambiente Urbano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78442" y="3573016"/>
            <a:ext cx="18095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</a:t>
            </a:r>
            <a:r>
              <a:rPr lang="pt-BR" sz="1400" dirty="0"/>
              <a:t>Superintendência de Recursos </a:t>
            </a:r>
            <a:r>
              <a:rPr lang="pt-BR" sz="1400" dirty="0" smtClean="0"/>
              <a:t>Hídricos)</a:t>
            </a:r>
          </a:p>
          <a:p>
            <a:endParaRPr lang="pt-BR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Implementar Política </a:t>
            </a:r>
            <a:r>
              <a:rPr lang="pt-BR" sz="1400" dirty="0" smtClean="0"/>
              <a:t>Estadual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Outorgar </a:t>
            </a:r>
            <a:r>
              <a:rPr lang="pt-BR" sz="1400" dirty="0"/>
              <a:t> e fiscalizar </a:t>
            </a:r>
            <a:r>
              <a:rPr lang="pt-BR" sz="1400" dirty="0" smtClean="0"/>
              <a:t>águas superficiais e subterrâneas de MT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Elaborar e acompanhar PERH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Assegurar funcionamento Sist. Estadual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596336" y="3212976"/>
            <a:ext cx="1628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Implementar </a:t>
            </a:r>
            <a:r>
              <a:rPr lang="pt-BR" sz="1400" dirty="0"/>
              <a:t>Política </a:t>
            </a:r>
            <a:r>
              <a:rPr lang="pt-BR" sz="1400" dirty="0" smtClean="0"/>
              <a:t>Estadual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Outorgar e fiscalizar águas superficiais e subterrâneas de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Coordenar Instrumentos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21217" y="3212976"/>
            <a:ext cx="18095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(??)</a:t>
            </a:r>
          </a:p>
          <a:p>
            <a:endParaRPr lang="pt-BR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Gerir </a:t>
            </a:r>
            <a:r>
              <a:rPr lang="pt-BR" sz="1400" dirty="0" smtClean="0"/>
              <a:t>SEIRH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Implementar </a:t>
            </a:r>
            <a:r>
              <a:rPr lang="pt-BR" sz="1400" dirty="0"/>
              <a:t>Política </a:t>
            </a:r>
            <a:r>
              <a:rPr lang="pt-BR" sz="1400" dirty="0" smtClean="0"/>
              <a:t>Estadual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Apoiar SERH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Elaborar e acompanhar execução PERH</a:t>
            </a:r>
          </a:p>
        </p:txBody>
      </p:sp>
      <p:sp>
        <p:nvSpPr>
          <p:cNvPr id="18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                                 2</a:t>
            </a:r>
            <a:r>
              <a:rPr lang="pt-BR" altLang="pt-BR" sz="3000" dirty="0" smtClean="0">
                <a:solidFill>
                  <a:schemeClr val="bg1"/>
                </a:solidFill>
              </a:rPr>
              <a:t>. </a:t>
            </a:r>
            <a:r>
              <a:rPr lang="pt-BR" altLang="pt-BR" sz="3000" dirty="0" smtClean="0">
                <a:solidFill>
                  <a:schemeClr val="bg1"/>
                </a:solidFill>
              </a:rPr>
              <a:t>Arranjo                                                    </a:t>
            </a:r>
            <a:r>
              <a:rPr lang="pt-BR" altLang="pt-BR" sz="3000" dirty="0">
                <a:solidFill>
                  <a:schemeClr val="bg1"/>
                </a:solidFill>
              </a:rPr>
              <a:t>institucional </a:t>
            </a:r>
          </a:p>
        </p:txBody>
      </p:sp>
    </p:spTree>
    <p:extLst>
      <p:ext uri="{BB962C8B-B14F-4D97-AF65-F5344CB8AC3E}">
        <p14:creationId xmlns:p14="http://schemas.microsoft.com/office/powerpoint/2010/main" val="7362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2.4 Agências de Água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6873" y="213285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Funções </a:t>
            </a:r>
            <a:r>
              <a:rPr lang="pt-BR" dirty="0"/>
              <a:t>de secretaria executiva de um ou mais </a:t>
            </a:r>
            <a:r>
              <a:rPr lang="pt-BR" dirty="0" smtClean="0"/>
              <a:t>comitês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manter </a:t>
            </a:r>
            <a:r>
              <a:rPr lang="pt-BR" dirty="0"/>
              <a:t>balanço atualizado da disponibilidade de recursos hídricos;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manter </a:t>
            </a:r>
            <a:r>
              <a:rPr lang="pt-BR" dirty="0"/>
              <a:t>o cadastro de usuários;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efetuar</a:t>
            </a:r>
            <a:r>
              <a:rPr lang="pt-BR" dirty="0"/>
              <a:t>, mediante delegação do outorgante, a cobrança pelo uso de recursos hídricos;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acompanhar </a:t>
            </a:r>
            <a:r>
              <a:rPr lang="pt-BR" dirty="0"/>
              <a:t>a administração financeira dos recursos arrecadados com a cobrança;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gerir </a:t>
            </a:r>
            <a:r>
              <a:rPr lang="pt-BR" dirty="0"/>
              <a:t>o Sistema de Informações sobre Recursos Hídricos em sua área de atuação; 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elaborar </a:t>
            </a:r>
            <a:r>
              <a:rPr lang="pt-BR" dirty="0"/>
              <a:t>o Plano de Recursos Hídricos para apreciação do respectivo </a:t>
            </a:r>
            <a:r>
              <a:rPr lang="pt-BR" dirty="0" smtClean="0"/>
              <a:t>Comitê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Previsão na </a:t>
            </a:r>
            <a:r>
              <a:rPr lang="pt-BR" dirty="0"/>
              <a:t>Política Nacional de Recursos </a:t>
            </a:r>
            <a:r>
              <a:rPr lang="pt-BR" dirty="0" smtClean="0"/>
              <a:t>Hídricos e na Política Estadual de Mato Grosso do Sul (Falta MT)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Lei Federal n</a:t>
            </a:r>
            <a:r>
              <a:rPr lang="pt-BR" strike="sngStrike" dirty="0"/>
              <a:t>º</a:t>
            </a:r>
            <a:r>
              <a:rPr lang="pt-BR" dirty="0"/>
              <a:t> </a:t>
            </a:r>
            <a:r>
              <a:rPr lang="pt-BR" dirty="0" smtClean="0"/>
              <a:t>10.881/2004: entidade </a:t>
            </a:r>
            <a:r>
              <a:rPr lang="pt-BR" dirty="0" err="1"/>
              <a:t>delegatária</a:t>
            </a:r>
            <a:r>
              <a:rPr lang="pt-BR" dirty="0" smtClean="0"/>
              <a:t> (</a:t>
            </a:r>
            <a:r>
              <a:rPr lang="pt-BR" dirty="0"/>
              <a:t>organizações </a:t>
            </a:r>
            <a:r>
              <a:rPr lang="pt-BR" dirty="0" smtClean="0"/>
              <a:t>civis) – exceto </a:t>
            </a:r>
            <a:r>
              <a:rPr lang="pt-BR" dirty="0"/>
              <a:t>arrecadação dos recursos da </a:t>
            </a:r>
            <a:r>
              <a:rPr lang="pt-BR" dirty="0" smtClean="0"/>
              <a:t>cobrança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                                 2</a:t>
            </a:r>
            <a:r>
              <a:rPr lang="pt-BR" altLang="pt-BR" sz="3000" dirty="0" smtClean="0">
                <a:solidFill>
                  <a:schemeClr val="bg1"/>
                </a:solidFill>
              </a:rPr>
              <a:t>. </a:t>
            </a:r>
            <a:r>
              <a:rPr lang="pt-BR" altLang="pt-BR" sz="3000" dirty="0" smtClean="0">
                <a:solidFill>
                  <a:schemeClr val="bg1"/>
                </a:solidFill>
              </a:rPr>
              <a:t>Arranjo                                                    </a:t>
            </a:r>
            <a:r>
              <a:rPr lang="pt-BR" altLang="pt-BR" sz="3000" dirty="0">
                <a:solidFill>
                  <a:schemeClr val="bg1"/>
                </a:solidFill>
              </a:rPr>
              <a:t>institucional </a:t>
            </a:r>
          </a:p>
        </p:txBody>
      </p:sp>
    </p:spTree>
    <p:extLst>
      <p:ext uri="{BB962C8B-B14F-4D97-AF65-F5344CB8AC3E}">
        <p14:creationId xmlns:p14="http://schemas.microsoft.com/office/powerpoint/2010/main" val="40570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chemeClr val="bg1"/>
                </a:solidFill>
              </a:rPr>
              <a:t>3.1 ICMS </a:t>
            </a:r>
            <a:r>
              <a:rPr lang="pt-BR" altLang="pt-BR" sz="2400" dirty="0">
                <a:solidFill>
                  <a:schemeClr val="bg1"/>
                </a:solidFill>
              </a:rPr>
              <a:t>Ecológico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3. Instrumentos </a:t>
            </a:r>
            <a:r>
              <a:rPr lang="pt-BR" altLang="pt-BR" sz="3000" dirty="0">
                <a:solidFill>
                  <a:schemeClr val="bg1"/>
                </a:solidFill>
              </a:rPr>
              <a:t>de </a:t>
            </a:r>
            <a:r>
              <a:rPr lang="pt-BR" altLang="pt-BR" sz="3000" dirty="0" smtClean="0">
                <a:solidFill>
                  <a:schemeClr val="bg1"/>
                </a:solidFill>
              </a:rPr>
              <a:t>compensação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aos municípios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776786"/>
            <a:ext cx="381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MT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400" dirty="0"/>
              <a:t>Lei Complementar </a:t>
            </a:r>
            <a:r>
              <a:rPr lang="pt-BR" sz="1400" dirty="0" smtClean="0"/>
              <a:t>n</a:t>
            </a:r>
            <a:r>
              <a:rPr lang="pt-BR" sz="1400" strike="sngStrike" dirty="0" smtClean="0"/>
              <a:t>º</a:t>
            </a:r>
            <a:r>
              <a:rPr lang="pt-BR" sz="1400" dirty="0" smtClean="0"/>
              <a:t> </a:t>
            </a:r>
            <a:r>
              <a:rPr lang="pt-BR" sz="1400" dirty="0"/>
              <a:t>73/2000</a:t>
            </a:r>
            <a:r>
              <a:rPr lang="pt-BR" sz="1400" dirty="0" smtClean="0"/>
              <a:t>, regulamentado pelo </a:t>
            </a:r>
            <a:r>
              <a:rPr lang="pt-BR" sz="1400" dirty="0"/>
              <a:t>Decreto Estadual n.</a:t>
            </a:r>
            <a:r>
              <a:rPr lang="pt-BR" sz="1400" strike="sngStrike" dirty="0"/>
              <a:t>º</a:t>
            </a:r>
            <a:r>
              <a:rPr lang="pt-BR" sz="1400" dirty="0"/>
              <a:t> </a:t>
            </a:r>
            <a:r>
              <a:rPr lang="pt-BR" sz="1400" dirty="0" smtClean="0"/>
              <a:t>2.758/2001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99992" y="1761699"/>
            <a:ext cx="38130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400" dirty="0"/>
              <a:t>Lei Complementar </a:t>
            </a:r>
            <a:r>
              <a:rPr lang="pt-BR" sz="1400" dirty="0" smtClean="0"/>
              <a:t>n</a:t>
            </a:r>
            <a:r>
              <a:rPr lang="pt-BR" sz="1400" strike="sngStrike" dirty="0" smtClean="0"/>
              <a:t>º</a:t>
            </a:r>
            <a:r>
              <a:rPr lang="pt-BR" sz="1400" dirty="0" smtClean="0"/>
              <a:t> 077/1994, regulamentado </a:t>
            </a:r>
            <a:r>
              <a:rPr lang="pt-BR" sz="1400" dirty="0"/>
              <a:t>pela Lei n</a:t>
            </a:r>
            <a:r>
              <a:rPr lang="pt-BR" sz="1400" strike="sngStrike" dirty="0"/>
              <a:t>º</a:t>
            </a:r>
            <a:r>
              <a:rPr lang="pt-BR" sz="1400" dirty="0"/>
              <a:t> </a:t>
            </a:r>
            <a:r>
              <a:rPr lang="pt-BR" sz="1400" dirty="0" smtClean="0"/>
              <a:t>2.193/2000 </a:t>
            </a:r>
            <a:r>
              <a:rPr lang="pt-BR" sz="1400" dirty="0"/>
              <a:t>(Lei n.</a:t>
            </a:r>
            <a:r>
              <a:rPr lang="pt-BR" sz="1400" strike="sngStrike" dirty="0"/>
              <a:t>º</a:t>
            </a:r>
            <a:r>
              <a:rPr lang="pt-BR" sz="1400" dirty="0"/>
              <a:t> 2.259/2001 e Lei Complementar n.</a:t>
            </a:r>
            <a:r>
              <a:rPr lang="pt-BR" sz="1400" strike="sngStrike" dirty="0"/>
              <a:t>º</a:t>
            </a:r>
            <a:r>
              <a:rPr lang="pt-BR" sz="1400" dirty="0"/>
              <a:t> 159/2011)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62" y="2881620"/>
            <a:ext cx="5862766" cy="34370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71600" y="6280919"/>
            <a:ext cx="77048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 smtClean="0"/>
              <a:t>Montante </a:t>
            </a:r>
            <a:r>
              <a:rPr lang="pt-BR" sz="1050" dirty="0"/>
              <a:t>de recursos financeiros oriundos do ICMS Ecológico repassados aos municípios da RH Paraguai (disponível em http://www.icmsecologico.org.br/, consulta em 01/06/2016).</a:t>
            </a:r>
          </a:p>
          <a:p>
            <a:pPr algn="ctr"/>
            <a:r>
              <a:rPr lang="pt-BR" sz="1050" dirty="0"/>
              <a:t>* Valor repassado até novembro de 2010; **Valor repassado até abril de 2011</a:t>
            </a:r>
          </a:p>
        </p:txBody>
      </p:sp>
    </p:spTree>
    <p:extLst>
      <p:ext uri="{BB962C8B-B14F-4D97-AF65-F5344CB8AC3E}">
        <p14:creationId xmlns:p14="http://schemas.microsoft.com/office/powerpoint/2010/main" val="29816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1124744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3.2 Compensação financeira pela geração de energia elétrica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3. Instrumentos </a:t>
            </a:r>
            <a:r>
              <a:rPr lang="pt-BR" altLang="pt-BR" sz="3000" dirty="0">
                <a:solidFill>
                  <a:schemeClr val="bg1"/>
                </a:solidFill>
              </a:rPr>
              <a:t>de </a:t>
            </a:r>
            <a:r>
              <a:rPr lang="pt-BR" altLang="pt-BR" sz="3000" dirty="0" smtClean="0">
                <a:solidFill>
                  <a:schemeClr val="bg1"/>
                </a:solidFill>
              </a:rPr>
              <a:t>compensação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aos municípios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Instituída </a:t>
            </a:r>
            <a:r>
              <a:rPr lang="pt-BR" sz="1400" dirty="0"/>
              <a:t>pela </a:t>
            </a:r>
            <a:r>
              <a:rPr lang="pt-BR" sz="1400" dirty="0" smtClean="0"/>
              <a:t>CF/1988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</a:t>
            </a:r>
            <a:r>
              <a:rPr lang="pt-BR" sz="1400" dirty="0" smtClean="0"/>
              <a:t>ercentual </a:t>
            </a:r>
            <a:r>
              <a:rPr lang="pt-BR" sz="1400" dirty="0"/>
              <a:t>que as concessionárias de geração hidrelétrica pagam pela utilização de recursos hídricos. </a:t>
            </a: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ANEEL </a:t>
            </a:r>
            <a:r>
              <a:rPr lang="pt-BR" sz="1400" dirty="0"/>
              <a:t>gerencia a arrecadação e a distribuição dos recursos entre os </a:t>
            </a:r>
            <a:r>
              <a:rPr lang="pt-BR" sz="1400" dirty="0" smtClean="0"/>
              <a:t>beneficiários</a:t>
            </a:r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2327424"/>
            <a:ext cx="5025894" cy="44859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092" y="2368614"/>
            <a:ext cx="5332404" cy="245555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050368" y="5157052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RH Paraguai: 7 </a:t>
            </a:r>
            <a:r>
              <a:rPr lang="pt-BR" sz="1600" dirty="0" err="1" smtClean="0"/>
              <a:t>UHEs</a:t>
            </a:r>
            <a:r>
              <a:rPr lang="pt-BR" sz="1600" dirty="0"/>
              <a:t>, 29 </a:t>
            </a:r>
            <a:r>
              <a:rPr lang="pt-BR" sz="1600" dirty="0" err="1" smtClean="0"/>
              <a:t>PCHs</a:t>
            </a:r>
            <a:r>
              <a:rPr lang="pt-BR" sz="1600" dirty="0" smtClean="0"/>
              <a:t> </a:t>
            </a:r>
            <a:r>
              <a:rPr lang="pt-BR" sz="1600" dirty="0"/>
              <a:t>e </a:t>
            </a:r>
            <a:r>
              <a:rPr lang="pt-BR" sz="1600" dirty="0" smtClean="0"/>
              <a:t>9 </a:t>
            </a:r>
            <a:r>
              <a:rPr lang="pt-BR" sz="1600" dirty="0" err="1" smtClean="0"/>
              <a:t>CGHs</a:t>
            </a: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grande </a:t>
            </a:r>
            <a:r>
              <a:rPr lang="pt-BR" sz="1600" dirty="0"/>
              <a:t>maioria </a:t>
            </a:r>
            <a:r>
              <a:rPr lang="pt-BR" sz="1600" dirty="0" smtClean="0"/>
              <a:t>em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8,4 </a:t>
            </a:r>
            <a:r>
              <a:rPr lang="pt-BR" sz="1600" dirty="0"/>
              <a:t>milhões de reais em </a:t>
            </a:r>
            <a:r>
              <a:rPr lang="pt-BR" sz="1600" dirty="0" smtClean="0"/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grande </a:t>
            </a:r>
            <a:r>
              <a:rPr lang="pt-BR" sz="1600" dirty="0"/>
              <a:t>parte dos empreendimentos na RH entrou em operação nos anos 2000</a:t>
            </a:r>
          </a:p>
        </p:txBody>
      </p:sp>
    </p:spTree>
    <p:extLst>
      <p:ext uri="{BB962C8B-B14F-4D97-AF65-F5344CB8AC3E}">
        <p14:creationId xmlns:p14="http://schemas.microsoft.com/office/powerpoint/2010/main" val="10568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" y="-2293"/>
            <a:ext cx="6575057" cy="6860293"/>
          </a:xfrm>
          <a:prstGeom prst="rect">
            <a:avLst/>
          </a:prstGeom>
        </p:spPr>
      </p:pic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5601622" y="-2293"/>
            <a:ext cx="3549068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pt-BR" altLang="pt-BR" sz="3000" dirty="0" smtClean="0">
                <a:solidFill>
                  <a:schemeClr val="bg1"/>
                </a:solidFill>
              </a:rPr>
              <a:t>Gestão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err="1" smtClean="0">
                <a:solidFill>
                  <a:schemeClr val="bg1"/>
                </a:solidFill>
              </a:rPr>
              <a:t>transfronteiriça</a:t>
            </a: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endParaRPr lang="pt-BR" alt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pt-BR" altLang="pt-BR" sz="3000" dirty="0" smtClean="0">
                <a:solidFill>
                  <a:schemeClr val="bg1"/>
                </a:solidFill>
              </a:rPr>
              <a:t>Gestão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err="1" smtClean="0">
                <a:solidFill>
                  <a:schemeClr val="bg1"/>
                </a:solidFill>
              </a:rPr>
              <a:t>transfronteiriça</a:t>
            </a: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endParaRPr lang="pt-BR" altLang="pt-BR" sz="3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09" y="1013370"/>
            <a:ext cx="7020272" cy="5844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5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pt-BR" altLang="pt-BR" sz="3000" dirty="0" smtClean="0">
                <a:solidFill>
                  <a:schemeClr val="bg1"/>
                </a:solidFill>
              </a:rPr>
              <a:t>Gestão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err="1" smtClean="0">
                <a:solidFill>
                  <a:schemeClr val="bg1"/>
                </a:solidFill>
              </a:rPr>
              <a:t>transfronteiriça</a:t>
            </a: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endParaRPr lang="pt-BR" altLang="pt-BR" sz="30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26876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GEF </a:t>
            </a:r>
            <a:r>
              <a:rPr lang="pt-BR" sz="1400" dirty="0"/>
              <a:t>Pantanal </a:t>
            </a:r>
            <a:r>
              <a:rPr lang="pt-BR" sz="1400" dirty="0" smtClean="0"/>
              <a:t>(2004)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Grupo </a:t>
            </a:r>
            <a:r>
              <a:rPr lang="pt-BR" sz="1400" dirty="0"/>
              <a:t>de Trabalho de Gestão Integrada e Desenvolvimento Sustentável da Bacia </a:t>
            </a:r>
            <a:r>
              <a:rPr lang="pt-BR" sz="1400" dirty="0" err="1"/>
              <a:t>Transfronteiriça</a:t>
            </a:r>
            <a:r>
              <a:rPr lang="pt-BR" sz="1400" dirty="0"/>
              <a:t> do rio </a:t>
            </a:r>
            <a:r>
              <a:rPr lang="pt-BR" sz="1400" dirty="0" err="1" smtClean="0"/>
              <a:t>Apa</a:t>
            </a:r>
            <a:r>
              <a:rPr lang="pt-BR" sz="1400" dirty="0" smtClean="0"/>
              <a:t> – </a:t>
            </a:r>
            <a:r>
              <a:rPr lang="pt-BR" sz="1400" dirty="0"/>
              <a:t>CTGRHT do </a:t>
            </a:r>
            <a:r>
              <a:rPr lang="pt-BR" sz="1400" dirty="0" smtClean="0"/>
              <a:t>CNRH (2004 a 2008)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Acordo </a:t>
            </a:r>
            <a:r>
              <a:rPr lang="pt-BR" sz="1400" dirty="0"/>
              <a:t>de Cooperação para o Desenvolvimento Sustentável e Gestão Integrada da Bacia Hidrográfica do Rio </a:t>
            </a:r>
            <a:r>
              <a:rPr lang="pt-BR" sz="1400" dirty="0" err="1" smtClean="0"/>
              <a:t>Apa</a:t>
            </a:r>
            <a:r>
              <a:rPr lang="pt-BR" sz="1400" dirty="0" smtClean="0"/>
              <a:t> (Decreto </a:t>
            </a:r>
            <a:r>
              <a:rPr lang="pt-BR" sz="1400" dirty="0"/>
              <a:t>nº 7.170/2010</a:t>
            </a:r>
            <a:r>
              <a:rPr lang="pt-BR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Comissão Mista Brasileiro-Paraguaia para o Desenvolvimento Sustentável e </a:t>
            </a:r>
            <a:r>
              <a:rPr lang="pt-BR" sz="1400" dirty="0" smtClean="0"/>
              <a:t>Gestão </a:t>
            </a:r>
            <a:r>
              <a:rPr lang="pt-BR" sz="1400" dirty="0"/>
              <a:t>Integrada da Bacia Hidrográfica do Rio </a:t>
            </a:r>
            <a:r>
              <a:rPr lang="pt-BR" sz="1400" dirty="0" err="1"/>
              <a:t>Apa</a:t>
            </a:r>
            <a:r>
              <a:rPr lang="pt-BR" sz="1400" dirty="0"/>
              <a:t> </a:t>
            </a:r>
            <a:r>
              <a:rPr lang="pt-BR" sz="1400" dirty="0" smtClean="0"/>
              <a:t>(sedes em </a:t>
            </a:r>
            <a:r>
              <a:rPr lang="pt-BR" sz="1400" dirty="0"/>
              <a:t>Bela Vista/Brasil e </a:t>
            </a:r>
            <a:r>
              <a:rPr lang="pt-BR" sz="1400" dirty="0" err="1"/>
              <a:t>Bella</a:t>
            </a:r>
            <a:r>
              <a:rPr lang="pt-BR" sz="1400" dirty="0"/>
              <a:t> </a:t>
            </a:r>
            <a:r>
              <a:rPr lang="pt-BR" sz="1400" dirty="0" smtClean="0"/>
              <a:t>Vista/Paraguai)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Projeto “Água e Cidadania na Bacia do </a:t>
            </a:r>
            <a:r>
              <a:rPr lang="pt-BR" sz="1400" dirty="0" err="1"/>
              <a:t>Apa</a:t>
            </a:r>
            <a:r>
              <a:rPr lang="pt-BR" sz="1400" dirty="0"/>
              <a:t>: uma abordagem sistêmica e </a:t>
            </a:r>
            <a:r>
              <a:rPr lang="pt-BR" sz="1400" dirty="0" err="1"/>
              <a:t>transfronteiriça</a:t>
            </a:r>
            <a:r>
              <a:rPr lang="pt-BR" sz="1400" dirty="0"/>
              <a:t> na década brasileira da água – Pé na Água</a:t>
            </a:r>
            <a:r>
              <a:rPr lang="pt-BR" sz="1400" dirty="0" smtClean="0"/>
              <a:t>”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Tratado Multilateral da Bacia do </a:t>
            </a:r>
            <a:r>
              <a:rPr lang="pt-BR" sz="1400" dirty="0" smtClean="0"/>
              <a:t>Prata. Brasil</a:t>
            </a:r>
            <a:r>
              <a:rPr lang="pt-BR" sz="1400" dirty="0"/>
              <a:t>, Uruguai, Paraguai, Bolívia e </a:t>
            </a:r>
            <a:r>
              <a:rPr lang="pt-BR" sz="1400" dirty="0" smtClean="0"/>
              <a:t>Argentina. Decreto 67.084/1970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Capítulo 18 da Agenda </a:t>
            </a:r>
            <a:r>
              <a:rPr lang="pt-BR" sz="1400" dirty="0" smtClean="0"/>
              <a:t>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Convenção </a:t>
            </a:r>
            <a:r>
              <a:rPr lang="pt-BR" sz="1400" dirty="0"/>
              <a:t>de </a:t>
            </a:r>
            <a:r>
              <a:rPr lang="pt-BR" sz="1400" dirty="0" err="1"/>
              <a:t>Ramsar</a:t>
            </a:r>
            <a:r>
              <a:rPr lang="pt-BR" sz="1400" dirty="0"/>
              <a:t> sobre as Zonas Úmidas de Importância </a:t>
            </a:r>
            <a:r>
              <a:rPr lang="pt-BR" sz="1400" dirty="0" smtClean="0"/>
              <a:t>Internacional (ratificação em 1992). Sítios na RH: Parque </a:t>
            </a:r>
            <a:r>
              <a:rPr lang="pt-BR" sz="1400" dirty="0"/>
              <a:t>Nacional do Pantanal Mato-Grossense, Reserva Particular do Patrimônio Natural SESC Pantanal, Reserva Particular do Patrimônio Natural Fazenda Rio Negro.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Comitê </a:t>
            </a:r>
            <a:r>
              <a:rPr lang="pt-BR" sz="1400" dirty="0"/>
              <a:t>Nacional de Zonas Úmidas – CNZU </a:t>
            </a: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Plano </a:t>
            </a:r>
            <a:r>
              <a:rPr lang="pt-BR" sz="1400" dirty="0"/>
              <a:t>Nacional de Recursos Hídricos – </a:t>
            </a:r>
            <a:r>
              <a:rPr lang="pt-BR" sz="1400" dirty="0" smtClean="0"/>
              <a:t>PNRH (2006): Subprograma I.3, item prioritário na revisão de 2010, “Desenvolvimento </a:t>
            </a:r>
            <a:r>
              <a:rPr lang="pt-BR" sz="1400" dirty="0"/>
              <a:t>da gestão compartilhada de rios fronteiriços e </a:t>
            </a:r>
            <a:r>
              <a:rPr lang="pt-BR" sz="1400" dirty="0" err="1" smtClean="0"/>
              <a:t>transfronteiriços</a:t>
            </a:r>
            <a:r>
              <a:rPr lang="pt-BR" sz="1400" dirty="0" smtClean="0"/>
              <a:t>”. RH </a:t>
            </a:r>
            <a:r>
              <a:rPr lang="pt-BR" sz="1400" dirty="0"/>
              <a:t>Paraguai: implementar as ações previstas do Acordo do Rio </a:t>
            </a:r>
            <a:r>
              <a:rPr lang="pt-BR" sz="1400" dirty="0" err="1" smtClean="0"/>
              <a:t>Apa</a:t>
            </a:r>
            <a:r>
              <a:rPr lang="pt-BR" sz="1400" dirty="0" smtClean="0"/>
              <a:t> e </a:t>
            </a:r>
            <a:r>
              <a:rPr lang="pt-BR" sz="1400" dirty="0"/>
              <a:t>ratificar o acordo de gestão compartilhada do Aquífero Guarani</a:t>
            </a:r>
            <a:r>
              <a:rPr lang="pt-BR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Planos </a:t>
            </a:r>
            <a:r>
              <a:rPr lang="pt-BR" sz="1400" dirty="0"/>
              <a:t>estaduais de recursos </a:t>
            </a:r>
            <a:r>
              <a:rPr lang="pt-BR" sz="1400" dirty="0" smtClean="0"/>
              <a:t>hídricos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Águas subterrâneas.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Aquífero Guarani: Projeto </a:t>
            </a:r>
            <a:r>
              <a:rPr lang="pt-BR" sz="1400" dirty="0"/>
              <a:t>de Proteção Ambiental e Desenvolvimento Sustentável do Sistema Aquífero </a:t>
            </a:r>
            <a:r>
              <a:rPr lang="pt-BR" sz="1400" dirty="0" smtClean="0"/>
              <a:t>Guarani (Argentina</a:t>
            </a:r>
            <a:r>
              <a:rPr lang="pt-BR" sz="1400" dirty="0"/>
              <a:t>, Brasil, Paraguai e Uruguai</a:t>
            </a:r>
            <a:r>
              <a:rPr lang="pt-BR" sz="1400" dirty="0" smtClean="0"/>
              <a:t>). Acordo </a:t>
            </a:r>
            <a:r>
              <a:rPr lang="pt-BR" sz="1400" dirty="0"/>
              <a:t>sobre o Aquífero </a:t>
            </a:r>
            <a:r>
              <a:rPr lang="pt-BR" sz="1400" dirty="0" smtClean="0"/>
              <a:t>Guarani (ainda </a:t>
            </a:r>
            <a:r>
              <a:rPr lang="pt-BR" sz="1400" dirty="0"/>
              <a:t>não foi ratificado pelo Brasil após ser firmado em </a:t>
            </a:r>
            <a:r>
              <a:rPr lang="pt-BR" sz="1400" dirty="0" smtClean="0"/>
              <a:t>2010</a:t>
            </a:r>
            <a:r>
              <a:rPr lang="pt-B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Programa </a:t>
            </a:r>
            <a:r>
              <a:rPr lang="pt-BR" sz="1400" dirty="0"/>
              <a:t>Marco para a Gestão Sustentável dos Recursos Hídricos da Bacia do Prata, </a:t>
            </a:r>
            <a:r>
              <a:rPr lang="pt-BR" sz="1400" dirty="0" smtClean="0"/>
              <a:t>em </a:t>
            </a:r>
            <a:r>
              <a:rPr lang="pt-BR" sz="1400" dirty="0"/>
              <a:t>fase de </a:t>
            </a:r>
            <a:r>
              <a:rPr lang="pt-BR" sz="1400" dirty="0" smtClean="0"/>
              <a:t>implementação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283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2131312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3715488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chemeClr val="bg1"/>
                </a:solidFill>
              </a:rPr>
              <a:t>1.1 Políticas </a:t>
            </a:r>
            <a:r>
              <a:rPr lang="pt-BR" altLang="pt-BR" sz="2400" dirty="0">
                <a:solidFill>
                  <a:schemeClr val="bg1"/>
                </a:solidFill>
              </a:rPr>
              <a:t>de Gestão de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1933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0" y="-2293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5. Considerações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Finais</a:t>
            </a:r>
            <a:endParaRPr lang="pt-BR" altLang="pt-BR" sz="30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268760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Políticas Estaduais e Nacional semelhantes </a:t>
            </a:r>
            <a:r>
              <a:rPr lang="pt-BR" sz="2000" dirty="0"/>
              <a:t>à política nacional 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Mesmos instrumentos, mas falta regulamentação e implementação </a:t>
            </a:r>
            <a:r>
              <a:rPr lang="pt-BR" sz="2000" dirty="0"/>
              <a:t>de vários </a:t>
            </a:r>
            <a:r>
              <a:rPr lang="pt-BR" sz="2000" dirty="0" smtClean="0"/>
              <a:t>deles 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MS prevê </a:t>
            </a:r>
            <a:r>
              <a:rPr lang="pt-BR" sz="2000" dirty="0"/>
              <a:t>a isenção de cobrança para o setor agropecuário, o que pode até mesmo inviabilizar a implementação desse </a:t>
            </a:r>
            <a:r>
              <a:rPr lang="pt-BR" sz="2000" dirty="0" smtClean="0"/>
              <a:t>instrumento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Fundos </a:t>
            </a:r>
            <a:r>
              <a:rPr lang="pt-BR" sz="2000" dirty="0"/>
              <a:t>Estaduais de Recursos </a:t>
            </a:r>
            <a:r>
              <a:rPr lang="pt-BR" sz="2000" dirty="0" smtClean="0"/>
              <a:t>Hídricos: também </a:t>
            </a:r>
            <a:r>
              <a:rPr lang="pt-BR" sz="2000" dirty="0"/>
              <a:t>precisam ser </a:t>
            </a:r>
            <a:r>
              <a:rPr lang="pt-BR" sz="2000" dirty="0" smtClean="0"/>
              <a:t>regulamentados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Destinação </a:t>
            </a:r>
            <a:r>
              <a:rPr lang="pt-BR" sz="2000" dirty="0"/>
              <a:t>de recursos financeiros para a gestão de recursos hídricos </a:t>
            </a:r>
            <a:r>
              <a:rPr lang="pt-BR" sz="2000" dirty="0" smtClean="0"/>
              <a:t>e sustentabilidade do sistema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Instalação </a:t>
            </a:r>
            <a:r>
              <a:rPr lang="pt-BR" sz="2000" dirty="0"/>
              <a:t>de </a:t>
            </a:r>
            <a:r>
              <a:rPr lang="pt-BR" sz="2000" dirty="0" smtClean="0"/>
              <a:t>comitês, planos </a:t>
            </a:r>
            <a:r>
              <a:rPr lang="pt-BR" sz="2000" dirty="0"/>
              <a:t>de bacias de rios </a:t>
            </a:r>
            <a:r>
              <a:rPr lang="pt-BR" sz="2000" dirty="0" smtClean="0"/>
              <a:t>afluentes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Colegiado para coordenar </a:t>
            </a:r>
            <a:r>
              <a:rPr lang="pt-BR" sz="2000" dirty="0"/>
              <a:t>a gestão participativa na </a:t>
            </a:r>
            <a:r>
              <a:rPr lang="pt-BR" sz="2000" dirty="0" smtClean="0"/>
              <a:t>RH-Paraguai (recriação </a:t>
            </a:r>
            <a:r>
              <a:rPr lang="pt-BR" sz="2000" dirty="0"/>
              <a:t>de um comitê de bacia </a:t>
            </a:r>
            <a:r>
              <a:rPr lang="pt-BR" sz="2000" dirty="0" smtClean="0"/>
              <a:t>ou </a:t>
            </a:r>
            <a:r>
              <a:rPr lang="pt-BR" sz="2000" dirty="0"/>
              <a:t>instância similar, a ser indicada pelo </a:t>
            </a:r>
            <a:r>
              <a:rPr lang="pt-BR" sz="2000" dirty="0" smtClean="0"/>
              <a:t>CNRH)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/>
              <a:t>OGRHs</a:t>
            </a:r>
            <a:r>
              <a:rPr lang="pt-BR" sz="2000" dirty="0" smtClean="0"/>
              <a:t> inseridos </a:t>
            </a:r>
            <a:r>
              <a:rPr lang="pt-BR" sz="2000" dirty="0"/>
              <a:t>na área de meio </a:t>
            </a:r>
            <a:r>
              <a:rPr lang="pt-BR" sz="2000" dirty="0" smtClean="0"/>
              <a:t>ambiente (integração </a:t>
            </a:r>
            <a:r>
              <a:rPr lang="pt-BR" sz="2000" dirty="0"/>
              <a:t>entre as duas gestões, porém, também pode significar pouca relevância da </a:t>
            </a:r>
            <a:r>
              <a:rPr lang="pt-BR" sz="2000" dirty="0" smtClean="0"/>
              <a:t>temática)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Necessidade </a:t>
            </a:r>
            <a:r>
              <a:rPr lang="pt-BR" sz="2000" dirty="0"/>
              <a:t>de discussão de políticas de compartilhamento e integração da gestão de recursos </a:t>
            </a:r>
            <a:r>
              <a:rPr lang="pt-BR" sz="2000" dirty="0" smtClean="0"/>
              <a:t>hídricos: âmbito </a:t>
            </a:r>
            <a:r>
              <a:rPr lang="pt-BR" sz="2000" dirty="0" err="1" smtClean="0"/>
              <a:t>transfronteiriço</a:t>
            </a:r>
            <a:r>
              <a:rPr lang="pt-BR" sz="2000" dirty="0" smtClean="0"/>
              <a:t> e nacional (ausência </a:t>
            </a:r>
            <a:r>
              <a:rPr lang="pt-BR" sz="2000" dirty="0"/>
              <a:t>de normativos conjuntos na área de recursos hídricos entre os estados </a:t>
            </a:r>
            <a:r>
              <a:rPr lang="pt-BR" sz="2000" dirty="0" smtClean="0"/>
              <a:t>e </a:t>
            </a:r>
            <a:r>
              <a:rPr lang="pt-BR" sz="2000" dirty="0"/>
              <a:t>destes com a </a:t>
            </a:r>
            <a:r>
              <a:rPr lang="pt-BR" sz="2000" dirty="0" smtClean="0"/>
              <a:t>União</a:t>
            </a:r>
            <a:r>
              <a:rPr lang="pt-B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221288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CaixaDeTexto 5"/>
          <p:cNvSpPr txBox="1">
            <a:spLocks noChangeArrowheads="1"/>
          </p:cNvSpPr>
          <p:nvPr/>
        </p:nvSpPr>
        <p:spPr bwMode="auto">
          <a:xfrm>
            <a:off x="6056313" y="5970588"/>
            <a:ext cx="269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www.youtube.com/anagovbr</a:t>
            </a:r>
          </a:p>
        </p:txBody>
      </p:sp>
      <p:sp>
        <p:nvSpPr>
          <p:cNvPr id="402437" name="CaixaDeTexto 6"/>
          <p:cNvSpPr txBox="1">
            <a:spLocks noChangeArrowheads="1"/>
          </p:cNvSpPr>
          <p:nvPr/>
        </p:nvSpPr>
        <p:spPr bwMode="auto">
          <a:xfrm>
            <a:off x="395288" y="5970588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www.twitter.com/anagovbr</a:t>
            </a:r>
          </a:p>
        </p:txBody>
      </p:sp>
      <p:pic>
        <p:nvPicPr>
          <p:cNvPr id="402438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9" name="CaixaDeTexto 8"/>
          <p:cNvSpPr txBox="1">
            <a:spLocks noChangeArrowheads="1"/>
          </p:cNvSpPr>
          <p:nvPr/>
        </p:nvSpPr>
        <p:spPr bwMode="auto">
          <a:xfrm>
            <a:off x="3160713" y="5970588"/>
            <a:ext cx="276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8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 smtClean="0">
                <a:solidFill>
                  <a:srgbClr val="1F497D"/>
                </a:solidFill>
                <a:cs typeface="Calibri" pitchFamily="34" charset="0"/>
              </a:rPr>
              <a:t>Obrigada!</a:t>
            </a:r>
            <a:endParaRPr lang="pt-BR" sz="140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  <a:cs typeface="Calibri" pitchFamily="34" charset="0"/>
              </a:rPr>
              <a:t>Superintendência de Planejamento de Recursos Hídricos</a:t>
            </a: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err="1" smtClean="0">
                <a:solidFill>
                  <a:srgbClr val="1F497D"/>
                </a:solidFill>
              </a:rPr>
              <a:t>spr@ana.gov.br</a:t>
            </a:r>
            <a:r>
              <a:rPr lang="pt-BR" sz="8800" b="1" dirty="0" smtClean="0">
                <a:solidFill>
                  <a:srgbClr val="1F497D"/>
                </a:solidFill>
              </a:rPr>
              <a:t>  </a:t>
            </a:r>
            <a:r>
              <a:rPr lang="pt-BR" sz="8800" b="1" dirty="0">
                <a:solidFill>
                  <a:srgbClr val="1F497D"/>
                </a:solidFill>
              </a:rPr>
              <a:t>|  (+55) (61) </a:t>
            </a:r>
            <a:r>
              <a:rPr lang="pt-BR" sz="8800" b="1" dirty="0" smtClean="0">
                <a:solidFill>
                  <a:srgbClr val="1F497D"/>
                </a:solidFill>
              </a:rPr>
              <a:t>2109-5208</a:t>
            </a:r>
            <a:endParaRPr lang="pt-BR" sz="88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 smtClean="0">
                <a:solidFill>
                  <a:srgbClr val="1F497D"/>
                </a:solidFill>
                <a:cs typeface="Calibri" pitchFamily="34" charset="0"/>
              </a:rPr>
              <a:t>www.ana.gov.br</a:t>
            </a:r>
            <a:endParaRPr lang="pt-BR" sz="10000" b="1" dirty="0">
              <a:solidFill>
                <a:srgbClr val="1F497D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7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2" y="71988"/>
            <a:ext cx="5552888" cy="67860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652120" y="1456521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93% da extensão de rios é de domínio estadual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5724128" y="332656"/>
            <a:ext cx="2741613" cy="92333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dirty="0" err="1">
                <a:solidFill>
                  <a:schemeClr val="bg1"/>
                </a:solidFill>
              </a:rPr>
              <a:t>Dominialidade</a:t>
            </a:r>
            <a:r>
              <a:rPr lang="pt-BR" dirty="0">
                <a:solidFill>
                  <a:schemeClr val="bg1"/>
                </a:solidFill>
              </a:rPr>
              <a:t> dos corpos superficiais da RH-Paraguai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2120" y="528354"/>
            <a:ext cx="2952328" cy="646331"/>
          </a:xfrm>
          <a:solidFill>
            <a:srgbClr val="0070C0"/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eaLnBrk="1" hangingPunct="1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Política Nacional de Recursos Hídricos 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14182"/>
            <a:ext cx="4464496" cy="5143818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/>
              <a:t>F</a:t>
            </a:r>
            <a:r>
              <a:rPr lang="pt-BR" sz="1800" dirty="0" smtClean="0"/>
              <a:t>undamentos</a:t>
            </a:r>
            <a:r>
              <a:rPr lang="pt-BR" sz="1800" dirty="0"/>
              <a:t>: </a:t>
            </a:r>
            <a:endParaRPr lang="pt-BR" sz="1800" dirty="0" smtClean="0"/>
          </a:p>
          <a:p>
            <a:r>
              <a:rPr lang="pt-BR" sz="1700" dirty="0" smtClean="0"/>
              <a:t>a </a:t>
            </a:r>
            <a:r>
              <a:rPr lang="pt-BR" sz="1700" dirty="0"/>
              <a:t>água é um bem de domínio público; </a:t>
            </a:r>
            <a:endParaRPr lang="pt-BR" sz="1700" dirty="0" smtClean="0"/>
          </a:p>
          <a:p>
            <a:r>
              <a:rPr lang="pt-BR" sz="1700" dirty="0" smtClean="0"/>
              <a:t>a </a:t>
            </a:r>
            <a:r>
              <a:rPr lang="pt-BR" sz="1700" dirty="0"/>
              <a:t>água é um recurso natural limitado, dotado de valor econômico; </a:t>
            </a:r>
            <a:endParaRPr lang="pt-BR" sz="1700" dirty="0" smtClean="0"/>
          </a:p>
          <a:p>
            <a:r>
              <a:rPr lang="pt-BR" sz="1700" dirty="0" smtClean="0"/>
              <a:t>em </a:t>
            </a:r>
            <a:r>
              <a:rPr lang="pt-BR" sz="1700" dirty="0"/>
              <a:t>situações de escassez, o uso prioritário dos recursos hídricos é o consumo humano e a dessedentação de animais; </a:t>
            </a:r>
            <a:endParaRPr lang="pt-BR" sz="1700" dirty="0" smtClean="0"/>
          </a:p>
          <a:p>
            <a:r>
              <a:rPr lang="pt-BR" sz="1700" dirty="0" smtClean="0"/>
              <a:t>a </a:t>
            </a:r>
            <a:r>
              <a:rPr lang="pt-BR" sz="1700" dirty="0"/>
              <a:t>gestão dos recursos hídricos deve sempre proporcionar o uso múltiplo das águas; </a:t>
            </a:r>
            <a:endParaRPr lang="pt-BR" sz="1700" dirty="0" smtClean="0"/>
          </a:p>
          <a:p>
            <a:r>
              <a:rPr lang="pt-BR" sz="1700" dirty="0" smtClean="0"/>
              <a:t>a </a:t>
            </a:r>
            <a:r>
              <a:rPr lang="pt-BR" sz="1700" dirty="0"/>
              <a:t>bacia hidrográfica é a unidade territorial para implementação da Política Nacional de Recursos Hídricos e atuação do Sistema Nacional de Gerenciamento de Recursos Hídricos; </a:t>
            </a:r>
            <a:endParaRPr lang="pt-BR" sz="1700" dirty="0" smtClean="0"/>
          </a:p>
          <a:p>
            <a:r>
              <a:rPr lang="pt-BR" sz="1700" dirty="0" smtClean="0"/>
              <a:t>a </a:t>
            </a:r>
            <a:r>
              <a:rPr lang="pt-BR" sz="1700" dirty="0"/>
              <a:t>gestão dos recursos hídricos deve ser descentralizada e contar com a participação do Poder Público, dos usuários e das comunidades</a:t>
            </a:r>
            <a:r>
              <a:rPr lang="pt-BR" sz="1700" dirty="0" smtClean="0"/>
              <a:t>.</a:t>
            </a:r>
            <a:endParaRPr lang="pt-BR" sz="1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88024" y="1772816"/>
            <a:ext cx="4176464" cy="481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</a:t>
            </a:r>
            <a:r>
              <a:rPr lang="pt-BR" dirty="0" smtClean="0"/>
              <a:t>iretrizes :</a:t>
            </a:r>
            <a:endParaRPr lang="pt-BR" dirty="0"/>
          </a:p>
          <a:p>
            <a:r>
              <a:rPr lang="pt-BR" sz="1700" dirty="0"/>
              <a:t>• a gestão sistemática dos recursos hídricos, sem dissociação dos aspectos de quantidade e qualidade;</a:t>
            </a:r>
          </a:p>
          <a:p>
            <a:r>
              <a:rPr lang="pt-BR" sz="1700" dirty="0"/>
              <a:t>• a adequação da gestão de recursos hídricos às diversidades físicas, bióticas, demográficas, econômicas, sociais e culturais das diversas regiões do País;</a:t>
            </a:r>
          </a:p>
          <a:p>
            <a:r>
              <a:rPr lang="pt-BR" sz="1700" dirty="0"/>
              <a:t>• a integração da gestão de recursos hídricos com a gestão ambiental;</a:t>
            </a:r>
          </a:p>
          <a:p>
            <a:r>
              <a:rPr lang="pt-BR" sz="1700" dirty="0"/>
              <a:t>• a articulação do planejamento de recursos hídricos com o dos setores usuários e com os planejamentos regional, estadual e nacional;</a:t>
            </a:r>
          </a:p>
          <a:p>
            <a:r>
              <a:rPr lang="pt-BR" sz="1700" dirty="0"/>
              <a:t>• a articulação da gestão de recursos hídricos com a do uso do solo; e</a:t>
            </a:r>
          </a:p>
          <a:p>
            <a:r>
              <a:rPr lang="pt-BR" sz="1700" dirty="0"/>
              <a:t>• a integração da gestão das bacias hidrográficas com a dos sistemas estuarinos e zonas costeiras</a:t>
            </a:r>
            <a:r>
              <a:rPr lang="pt-BR" sz="1700" dirty="0" smtClean="0"/>
              <a:t>.</a:t>
            </a:r>
            <a:endParaRPr lang="pt-BR" sz="1700" dirty="0"/>
          </a:p>
        </p:txBody>
      </p:sp>
      <p:sp>
        <p:nvSpPr>
          <p:cNvPr id="5" name="Rectangle 4"/>
          <p:cNvSpPr/>
          <p:nvPr/>
        </p:nvSpPr>
        <p:spPr>
          <a:xfrm>
            <a:off x="827584" y="1340768"/>
            <a:ext cx="362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Lei n</a:t>
            </a:r>
            <a:r>
              <a:rPr lang="pt-BR" strike="sngStrike" dirty="0"/>
              <a:t>º</a:t>
            </a:r>
            <a:r>
              <a:rPr lang="pt-BR" dirty="0"/>
              <a:t> 9.433, de 8 de janeiro de 1997</a:t>
            </a:r>
          </a:p>
        </p:txBody>
      </p:sp>
    </p:spTree>
    <p:extLst>
      <p:ext uri="{BB962C8B-B14F-4D97-AF65-F5344CB8AC3E}">
        <p14:creationId xmlns:p14="http://schemas.microsoft.com/office/powerpoint/2010/main" val="22070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293747"/>
            <a:ext cx="7776864" cy="830997"/>
          </a:xfrm>
          <a:solidFill>
            <a:srgbClr val="0070C0"/>
          </a:solidFill>
          <a:ln>
            <a:noFill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Nacional de Gerenciamento de Recursos Hídricos – SINGREH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69" y="1340768"/>
            <a:ext cx="7751461" cy="51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21502"/>
              </p:ext>
            </p:extLst>
          </p:nvPr>
        </p:nvGraphicFramePr>
        <p:xfrm>
          <a:off x="107504" y="332656"/>
          <a:ext cx="8856983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3017155"/>
                <a:gridCol w="2973863"/>
                <a:gridCol w="2865965"/>
              </a:tblGrid>
              <a:tr h="307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Lei </a:t>
                      </a: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nº 9.433,</a:t>
                      </a:r>
                      <a:r>
                        <a:rPr lang="pt-BR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de 8 de janeiro de 1997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Lei Estadual nº 6.945, </a:t>
                      </a:r>
                      <a:endParaRPr lang="pt-BR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de </a:t>
                      </a: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5 de novembro de 1997 (MT)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Lei Estadual nº 2.406, </a:t>
                      </a:r>
                      <a:endParaRPr lang="pt-BR" sz="12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de </a:t>
                      </a: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29 de janeiro de 2002 (MS)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804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 – DA POLÍTICA NACIONAL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 – DOS FUNDAMENTOS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 – DOS OBJETIVOS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III – DAS DIRETRIZES GERAIS DE AÇÃO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IV – DOS INSTRUMENTOS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V – DO RATEIO DE CUSTOS DAS OBRAS DE USO   MÚLTIPLO, DE INTERESSE COMUM OU COLETIVO (VETADO)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VI – DA AÇÃO DO PODER PÚBLICO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II – DO SISTEMA NACIONAL DE GERENCIAMENTO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DOS OBJETIVOS E DA COMPOSIÇÃO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DO CONSELHO NACIONAL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III – DOS COMITÊS DE BACIA HIDROGRÁFICA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IV – DAS AGÊNCIAS DE ÁGUA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V – DA SECRETARIA EXECUTIVA DO CONSELHO NACIONAL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VI – DAS ORGANIZAÇÕES CIVIS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III – DAS INFRAÇÕES E PENALIDADES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IV – DAS DISPOSIÇÕES GERAIS E TRANSITÓRIAS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 – DA POLÍTICA ESTADUAL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 – FUNÇÕES DA ÁGUA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 – PRINCÍPIOS DO SETOR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III – DIRETRIZES DA POLÍTICA ESTADUAL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IV – DOS INSTRUMENTOS DA POLÍTICA ESTADUAL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II – DO SISTEMA ESTADUAL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DA COMPOSIÇÃO E ATRIBUIÇÕES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DO CONSELHO ESTADUAL DOS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III – DOS COMITÊS ESTADUAIS DE BACIAS HIDROGRÁFICAS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IV – DO ÓRGÃO COORDENADOR/GESTOR DO SISTEMA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V – DAS ASSOCIAÇÕES DE USUÁRIOS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III – DAS INFRAÇÕES E PENALIDADES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DAS INFRAÇÕES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DAS PENALIDADES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IV – DO FUNDO ESTADUAL DE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RECURSOS DO FUNDO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APLICAÇÕES DOS RECURSOS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V – DAS DISPOSIÇÕES GERAIS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VI – DAS DISPOSIÇÕES TRANSITÓRIAS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 – DA POLÍTICA ESTADUAL DOS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 – DAS FINALIDADES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 – DOS PRINCÍPIOS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III – DAS DIRETRIZES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IV – DOS INSTRUMENTOS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II – DO SISTEMA ESTADUAL DE GERENCIAMENTO DOS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DA FINALIDADE E DA COMPOSIÇÃO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DA ORGANIZAÇÃO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CAPÍTULO III – DAS ORGANIZAÇÕES CIVIS DOS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III – DO FUNDO ESTADUAL DOS RECURSOS HÍDRICOS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IV – DAS INFRAÇÕES E PENALIDADES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RECURSOS DO FUNDO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APLICAÇÕES DOS RECURSOS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TÍTULO V – DAS DISPOSIÇÕES GERAIS, TRANSITÓRIAS E FINAIS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 – DISPOSIÇÕES GERAIS E TRANSITÓRIAS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   </a:t>
                      </a:r>
                      <a:r>
                        <a:rPr lang="pt-BR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CAPÍTULO II – DISPOSIÇÕES FINAIS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0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0" y="2131312"/>
            <a:ext cx="915069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1. Legislação </a:t>
            </a:r>
            <a:r>
              <a:rPr lang="pt-BR" altLang="pt-BR" sz="3000" dirty="0">
                <a:solidFill>
                  <a:schemeClr val="bg1"/>
                </a:solidFill>
              </a:rPr>
              <a:t>associada à Gestão </a:t>
            </a:r>
            <a:r>
              <a:rPr lang="pt-BR" altLang="pt-BR" sz="3000" dirty="0" smtClean="0">
                <a:solidFill>
                  <a:schemeClr val="bg1"/>
                </a:solidFill>
              </a:rPr>
              <a:t>de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 smtClean="0">
                <a:solidFill>
                  <a:schemeClr val="bg1"/>
                </a:solidFill>
              </a:rPr>
              <a:t> </a:t>
            </a:r>
            <a:r>
              <a:rPr lang="pt-BR" altLang="pt-BR" sz="3000" dirty="0">
                <a:solidFill>
                  <a:schemeClr val="bg1"/>
                </a:solidFill>
              </a:rPr>
              <a:t>Recursos Hídricos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3715488"/>
            <a:ext cx="91506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</a:rPr>
              <a:t>1.2 Unidades de gestão de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21604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10"/>
            <a:ext cx="5400600" cy="6714239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42" y="3397663"/>
            <a:ext cx="1408430" cy="311531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436096" y="476672"/>
            <a:ext cx="3635896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dos corpos superficiais e unidades de planejamento e gerenciamento – UPG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06147"/>
              </p:ext>
            </p:extLst>
          </p:nvPr>
        </p:nvGraphicFramePr>
        <p:xfrm>
          <a:off x="6642846" y="3381187"/>
          <a:ext cx="1423052" cy="31901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23052"/>
              </a:tblGrid>
              <a:tr h="13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</a:rPr>
                        <a:t>Área de 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</a:rPr>
                        <a:t>drenagem (%)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48,13</a:t>
                      </a:r>
                      <a:endParaRPr lang="pt-BR" sz="12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17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8,82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13,44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5,32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5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16,75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14,28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10,40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30,99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2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3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187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51,87</a:t>
                      </a:r>
                    </a:p>
                  </a:txBody>
                  <a:tcPr marL="44450" marR="44450" marT="0" marB="0" anchor="ctr"/>
                </a:tc>
              </a:tr>
              <a:tr h="13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4,78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5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34,55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23,27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18,57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9,76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</a:rPr>
                        <a:t>9,07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0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23468</TotalTime>
  <Words>3100</Words>
  <Application>Microsoft Macintosh PowerPoint</Application>
  <PresentationFormat>On-screen Show (4:3)</PresentationFormat>
  <Paragraphs>412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4_Tema do Office</vt:lpstr>
      <vt:lpstr>Tema do Office</vt:lpstr>
      <vt:lpstr>Planilha</vt:lpstr>
      <vt:lpstr>PowerPoint Presentation</vt:lpstr>
      <vt:lpstr>PowerPoint Presentation</vt:lpstr>
      <vt:lpstr>PowerPoint Presentation</vt:lpstr>
      <vt:lpstr>PowerPoint Presentation</vt:lpstr>
      <vt:lpstr>Política Nacional de Recursos Hídricos </vt:lpstr>
      <vt:lpstr>Sistema Nacional de Gerenciamento de Recursos Hídricos – SINGREH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Agência Nacional de 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</dc:creator>
  <cp:lastModifiedBy>Rosana Evangelista</cp:lastModifiedBy>
  <cp:revision>572</cp:revision>
  <cp:lastPrinted>2014-12-29T19:47:26Z</cp:lastPrinted>
  <dcterms:created xsi:type="dcterms:W3CDTF">2013-02-28T18:54:38Z</dcterms:created>
  <dcterms:modified xsi:type="dcterms:W3CDTF">2016-06-21T12:53:34Z</dcterms:modified>
</cp:coreProperties>
</file>