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569" r:id="rId3"/>
    <p:sldId id="627" r:id="rId4"/>
    <p:sldId id="628" r:id="rId5"/>
    <p:sldId id="604" r:id="rId6"/>
    <p:sldId id="629" r:id="rId7"/>
    <p:sldId id="510" r:id="rId8"/>
    <p:sldId id="630" r:id="rId9"/>
    <p:sldId id="631" r:id="rId10"/>
    <p:sldId id="632"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 id="652" r:id="rId31"/>
    <p:sldId id="653" r:id="rId32"/>
    <p:sldId id="654" r:id="rId33"/>
    <p:sldId id="655" r:id="rId34"/>
    <p:sldId id="656" r:id="rId35"/>
    <p:sldId id="657" r:id="rId36"/>
    <p:sldId id="658" r:id="rId37"/>
    <p:sldId id="659" r:id="rId38"/>
    <p:sldId id="660" r:id="rId39"/>
    <p:sldId id="661" r:id="rId40"/>
    <p:sldId id="626" r:id="rId41"/>
  </p:sldIdLst>
  <p:sldSz cx="9144000" cy="6858000" type="screen4x3"/>
  <p:notesSz cx="9926638" cy="679767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00CC00"/>
    <a:srgbClr val="040498"/>
    <a:srgbClr val="8A980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4" autoAdjust="0"/>
    <p:restoredTop sz="94660"/>
  </p:normalViewPr>
  <p:slideViewPr>
    <p:cSldViewPr>
      <p:cViewPr varScale="1">
        <p:scale>
          <a:sx n="110" d="100"/>
          <a:sy n="110" d="100"/>
        </p:scale>
        <p:origin x="1602" y="108"/>
      </p:cViewPr>
      <p:guideLst>
        <p:guide orient="horz" pos="2160"/>
        <p:guide pos="2880"/>
      </p:guideLst>
    </p:cSldViewPr>
  </p:slideViewPr>
  <p:notesTextViewPr>
    <p:cViewPr>
      <p:scale>
        <a:sx n="3" d="2"/>
        <a:sy n="3" d="2"/>
      </p:scale>
      <p:origin x="0" y="0"/>
    </p:cViewPr>
  </p:notesTextViewPr>
  <p:notesViewPr>
    <p:cSldViewPr>
      <p:cViewPr varScale="1">
        <p:scale>
          <a:sx n="74" d="100"/>
          <a:sy n="74" d="100"/>
        </p:scale>
        <p:origin x="2928" y="6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C0009B63-EBE2-41E2-BF93-7DC78DBE36BB}" type="datetimeFigureOut">
              <a:rPr lang="pt-BR" smtClean="0"/>
              <a:t>20/06/2016</a:t>
            </a:fld>
            <a:endParaRPr lang="pt-BR"/>
          </a:p>
        </p:txBody>
      </p:sp>
      <p:sp>
        <p:nvSpPr>
          <p:cNvPr id="4" name="Espaço Reservado para Rodapé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955CE316-E1C4-4F5F-B361-9BD37800122C}" type="slidenum">
              <a:rPr lang="pt-BR" smtClean="0"/>
              <a:t>‹nº›</a:t>
            </a:fld>
            <a:endParaRPr lang="pt-BR"/>
          </a:p>
        </p:txBody>
      </p:sp>
    </p:spTree>
    <p:extLst>
      <p:ext uri="{BB962C8B-B14F-4D97-AF65-F5344CB8AC3E}">
        <p14:creationId xmlns:p14="http://schemas.microsoft.com/office/powerpoint/2010/main" val="788320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44A04605-B7B6-4B94-AE6F-CF37CB2B9047}" type="datetimeFigureOut">
              <a:rPr lang="pt-BR" smtClean="0"/>
              <a:t>20/06/2016</a:t>
            </a:fld>
            <a:endParaRPr lang="pt-BR"/>
          </a:p>
        </p:txBody>
      </p:sp>
      <p:sp>
        <p:nvSpPr>
          <p:cNvPr id="4" name="Espaço Reservado para Imagem de Slide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6A23D5F8-4787-4FD6-B049-E259334C6452}" type="slidenum">
              <a:rPr lang="pt-BR" smtClean="0"/>
              <a:t>‹nº›</a:t>
            </a:fld>
            <a:endParaRPr lang="pt-BR"/>
          </a:p>
        </p:txBody>
      </p:sp>
    </p:spTree>
    <p:extLst>
      <p:ext uri="{BB962C8B-B14F-4D97-AF65-F5344CB8AC3E}">
        <p14:creationId xmlns:p14="http://schemas.microsoft.com/office/powerpoint/2010/main" val="368558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A23D5F8-4787-4FD6-B049-E259334C6452}" type="slidenum">
              <a:rPr lang="pt-BR" smtClean="0"/>
              <a:t>35</a:t>
            </a:fld>
            <a:endParaRPr lang="pt-BR"/>
          </a:p>
        </p:txBody>
      </p:sp>
    </p:spTree>
    <p:extLst>
      <p:ext uri="{BB962C8B-B14F-4D97-AF65-F5344CB8AC3E}">
        <p14:creationId xmlns:p14="http://schemas.microsoft.com/office/powerpoint/2010/main" val="96135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A23D5F8-4787-4FD6-B049-E259334C6452}" type="slidenum">
              <a:rPr lang="pt-BR" smtClean="0"/>
              <a:t>37</a:t>
            </a:fld>
            <a:endParaRPr lang="pt-BR"/>
          </a:p>
        </p:txBody>
      </p:sp>
    </p:spTree>
    <p:extLst>
      <p:ext uri="{BB962C8B-B14F-4D97-AF65-F5344CB8AC3E}">
        <p14:creationId xmlns:p14="http://schemas.microsoft.com/office/powerpoint/2010/main" val="881338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4" name="Imagem 3"/>
          <p:cNvPicPr>
            <a:picLocks noChangeAspect="1"/>
          </p:cNvPicPr>
          <p:nvPr userDrawn="1"/>
        </p:nvPicPr>
        <p:blipFill rotWithShape="1">
          <a:blip r:embed="rId2">
            <a:extLst>
              <a:ext uri="{28A0092B-C50C-407E-A947-70E740481C1C}">
                <a14:useLocalDpi xmlns:a14="http://schemas.microsoft.com/office/drawing/2010/main" val="0"/>
              </a:ext>
            </a:extLst>
          </a:blip>
          <a:srcRect l="1419" t="1004" r="10110" b="82397"/>
          <a:stretch/>
        </p:blipFill>
        <p:spPr>
          <a:xfrm>
            <a:off x="0" y="69010"/>
            <a:ext cx="9144000" cy="1155941"/>
          </a:xfrm>
          <a:prstGeom prst="rect">
            <a:avLst/>
          </a:prstGeom>
        </p:spPr>
      </p:pic>
      <p:pic>
        <p:nvPicPr>
          <p:cNvPr id="1027" name="Picture 3" descr="\\agencia\ana\ASCOM\Imprensa\PUBLICIDADE\Marcas e Logos\Logomarca ANA\logomarca ANA - Cor -RGB - JPEG.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3992" b="19620"/>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5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C75EFEA-71C4-45B2-BEAB-7789317609CD}" type="datetimeFigureOut">
              <a:rPr lang="pt-BR" smtClean="0"/>
              <a:t>20/06/2016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7FA0F-1DCC-4CB8-8089-F129DB6149C2}" type="slidenum">
              <a:rPr lang="pt-BR" smtClean="0"/>
              <a:t>‹nº›</a:t>
            </a:fld>
            <a:endParaRPr lang="pt-BR"/>
          </a:p>
        </p:txBody>
      </p:sp>
    </p:spTree>
    <p:extLst>
      <p:ext uri="{BB962C8B-B14F-4D97-AF65-F5344CB8AC3E}">
        <p14:creationId xmlns:p14="http://schemas.microsoft.com/office/powerpoint/2010/main" val="18614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C75EFEA-71C4-45B2-BEAB-7789317609CD}" type="datetimeFigureOut">
              <a:rPr lang="pt-BR" smtClean="0"/>
              <a:t>20/06/2016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7FA0F-1DCC-4CB8-8089-F129DB6149C2}" type="slidenum">
              <a:rPr lang="pt-BR" smtClean="0"/>
              <a:t>‹nº›</a:t>
            </a:fld>
            <a:endParaRPr lang="pt-BR"/>
          </a:p>
        </p:txBody>
      </p:sp>
    </p:spTree>
    <p:extLst>
      <p:ext uri="{BB962C8B-B14F-4D97-AF65-F5344CB8AC3E}">
        <p14:creationId xmlns:p14="http://schemas.microsoft.com/office/powerpoint/2010/main" val="100902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8" name="Imagem 7"/>
          <p:cNvPicPr>
            <a:picLocks noChangeAspect="1"/>
          </p:cNvPicPr>
          <p:nvPr userDrawn="1"/>
        </p:nvPicPr>
        <p:blipFill rotWithShape="1">
          <a:blip r:embed="rId2">
            <a:extLst>
              <a:ext uri="{28A0092B-C50C-407E-A947-70E740481C1C}">
                <a14:useLocalDpi xmlns:a14="http://schemas.microsoft.com/office/drawing/2010/main" val="0"/>
              </a:ext>
            </a:extLst>
          </a:blip>
          <a:srcRect l="1419" t="1004" r="10110" b="82273"/>
          <a:stretch/>
        </p:blipFill>
        <p:spPr>
          <a:xfrm>
            <a:off x="0" y="69011"/>
            <a:ext cx="9144000" cy="1164566"/>
          </a:xfrm>
          <a:prstGeom prst="rect">
            <a:avLst/>
          </a:prstGeom>
        </p:spPr>
      </p:pic>
      <p:sp>
        <p:nvSpPr>
          <p:cNvPr id="3" name="Espaço Reservado para Conteúdo 2"/>
          <p:cNvSpPr>
            <a:spLocks noGrp="1"/>
          </p:cNvSpPr>
          <p:nvPr>
            <p:ph idx="1"/>
          </p:nvPr>
        </p:nvSpPr>
        <p:spPr>
          <a:xfrm>
            <a:off x="683568" y="2492896"/>
            <a:ext cx="7920880" cy="4065315"/>
          </a:xfrm>
        </p:spPr>
        <p:txBody>
          <a:bodyPr/>
          <a:lstStyle>
            <a:lvl1pPr>
              <a:defRPr sz="2800"/>
            </a:lvl1pPr>
            <a:lvl2pPr>
              <a:defRPr sz="2400"/>
            </a:lvl2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2" name="Título 1"/>
          <p:cNvSpPr>
            <a:spLocks noGrp="1"/>
          </p:cNvSpPr>
          <p:nvPr>
            <p:ph type="title" hasCustomPrompt="1"/>
          </p:nvPr>
        </p:nvSpPr>
        <p:spPr>
          <a:xfrm>
            <a:off x="683568" y="1700808"/>
            <a:ext cx="3456384" cy="826729"/>
          </a:xfrm>
        </p:spPr>
        <p:txBody>
          <a:bodyPr>
            <a:normAutofit/>
          </a:bodyPr>
          <a:lstStyle>
            <a:lvl1pPr algn="l">
              <a:defRPr sz="3200" b="1" baseline="0"/>
            </a:lvl1pPr>
          </a:lstStyle>
          <a:p>
            <a:r>
              <a:rPr lang="pt-BR" dirty="0" smtClean="0"/>
              <a:t>Título Mestre</a:t>
            </a:r>
            <a:endParaRPr lang="pt-BR" dirty="0"/>
          </a:p>
        </p:txBody>
      </p:sp>
      <p:pic>
        <p:nvPicPr>
          <p:cNvPr id="5" name="Picture 3" descr="\\agencia\ana\ASCOM\Imprensa\PUBLICIDADE\Marcas e Logos\Logomarca ANA\logomarca ANA - Cor -RGB - JPEG.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3992" b="19620"/>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423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C75EFEA-71C4-45B2-BEAB-7789317609CD}" type="datetimeFigureOut">
              <a:rPr lang="pt-BR" smtClean="0"/>
              <a:t>20/06/2016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7FA0F-1DCC-4CB8-8089-F129DB6149C2}" type="slidenum">
              <a:rPr lang="pt-BR" smtClean="0"/>
              <a:t>‹nº›</a:t>
            </a:fld>
            <a:endParaRPr lang="pt-BR"/>
          </a:p>
        </p:txBody>
      </p:sp>
    </p:spTree>
    <p:extLst>
      <p:ext uri="{BB962C8B-B14F-4D97-AF65-F5344CB8AC3E}">
        <p14:creationId xmlns:p14="http://schemas.microsoft.com/office/powerpoint/2010/main" val="8301581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C75EFEA-71C4-45B2-BEAB-7789317609CD}" type="datetimeFigureOut">
              <a:rPr lang="pt-BR" smtClean="0"/>
              <a:t>20/06/2016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97FA0F-1DCC-4CB8-8089-F129DB6149C2}" type="slidenum">
              <a:rPr lang="pt-BR" smtClean="0"/>
              <a:t>‹nº›</a:t>
            </a:fld>
            <a:endParaRPr lang="pt-BR"/>
          </a:p>
        </p:txBody>
      </p:sp>
    </p:spTree>
    <p:extLst>
      <p:ext uri="{BB962C8B-B14F-4D97-AF65-F5344CB8AC3E}">
        <p14:creationId xmlns:p14="http://schemas.microsoft.com/office/powerpoint/2010/main" val="270874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C75EFEA-71C4-45B2-BEAB-7789317609CD}" type="datetimeFigureOut">
              <a:rPr lang="pt-BR" smtClean="0"/>
              <a:t>20/06/2016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397FA0F-1DCC-4CB8-8089-F129DB6149C2}" type="slidenum">
              <a:rPr lang="pt-BR" smtClean="0"/>
              <a:t>‹nº›</a:t>
            </a:fld>
            <a:endParaRPr lang="pt-BR"/>
          </a:p>
        </p:txBody>
      </p:sp>
    </p:spTree>
    <p:extLst>
      <p:ext uri="{BB962C8B-B14F-4D97-AF65-F5344CB8AC3E}">
        <p14:creationId xmlns:p14="http://schemas.microsoft.com/office/powerpoint/2010/main" val="202684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C75EFEA-71C4-45B2-BEAB-7789317609CD}" type="datetimeFigureOut">
              <a:rPr lang="pt-BR" smtClean="0"/>
              <a:t>20/06/2016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397FA0F-1DCC-4CB8-8089-F129DB6149C2}" type="slidenum">
              <a:rPr lang="pt-BR" smtClean="0"/>
              <a:t>‹nº›</a:t>
            </a:fld>
            <a:endParaRPr lang="pt-BR"/>
          </a:p>
        </p:txBody>
      </p:sp>
    </p:spTree>
    <p:extLst>
      <p:ext uri="{BB962C8B-B14F-4D97-AF65-F5344CB8AC3E}">
        <p14:creationId xmlns:p14="http://schemas.microsoft.com/office/powerpoint/2010/main" val="328345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C75EFEA-71C4-45B2-BEAB-7789317609CD}" type="datetimeFigureOut">
              <a:rPr lang="pt-BR" smtClean="0"/>
              <a:t>20/06/2016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397FA0F-1DCC-4CB8-8089-F129DB6149C2}" type="slidenum">
              <a:rPr lang="pt-BR" smtClean="0"/>
              <a:t>‹nº›</a:t>
            </a:fld>
            <a:endParaRPr lang="pt-BR"/>
          </a:p>
        </p:txBody>
      </p:sp>
    </p:spTree>
    <p:extLst>
      <p:ext uri="{BB962C8B-B14F-4D97-AF65-F5344CB8AC3E}">
        <p14:creationId xmlns:p14="http://schemas.microsoft.com/office/powerpoint/2010/main" val="287188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C75EFEA-71C4-45B2-BEAB-7789317609CD}" type="datetimeFigureOut">
              <a:rPr lang="pt-BR" smtClean="0"/>
              <a:t>20/06/2016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97FA0F-1DCC-4CB8-8089-F129DB6149C2}" type="slidenum">
              <a:rPr lang="pt-BR" smtClean="0"/>
              <a:t>‹nº›</a:t>
            </a:fld>
            <a:endParaRPr lang="pt-BR"/>
          </a:p>
        </p:txBody>
      </p:sp>
    </p:spTree>
    <p:extLst>
      <p:ext uri="{BB962C8B-B14F-4D97-AF65-F5344CB8AC3E}">
        <p14:creationId xmlns:p14="http://schemas.microsoft.com/office/powerpoint/2010/main" val="16505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C75EFEA-71C4-45B2-BEAB-7789317609CD}" type="datetimeFigureOut">
              <a:rPr lang="pt-BR" smtClean="0"/>
              <a:t>20/06/2016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97FA0F-1DCC-4CB8-8089-F129DB6149C2}" type="slidenum">
              <a:rPr lang="pt-BR" smtClean="0"/>
              <a:t>‹nº›</a:t>
            </a:fld>
            <a:endParaRPr lang="pt-BR"/>
          </a:p>
        </p:txBody>
      </p:sp>
    </p:spTree>
    <p:extLst>
      <p:ext uri="{BB962C8B-B14F-4D97-AF65-F5344CB8AC3E}">
        <p14:creationId xmlns:p14="http://schemas.microsoft.com/office/powerpoint/2010/main" val="2006104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5EFEA-71C4-45B2-BEAB-7789317609CD}" type="datetimeFigureOut">
              <a:rPr lang="pt-BR" smtClean="0"/>
              <a:t>20/06/2016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7FA0F-1DCC-4CB8-8089-F129DB6149C2}" type="slidenum">
              <a:rPr lang="pt-BR" smtClean="0"/>
              <a:t>‹nº›</a:t>
            </a:fld>
            <a:endParaRPr lang="pt-BR"/>
          </a:p>
        </p:txBody>
      </p:sp>
    </p:spTree>
    <p:extLst>
      <p:ext uri="{BB962C8B-B14F-4D97-AF65-F5344CB8AC3E}">
        <p14:creationId xmlns:p14="http://schemas.microsoft.com/office/powerpoint/2010/main" val="331472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br/url?sa=i&amp;rct=j&amp;q=FACEBOOK+LOGO&amp;source=images&amp;cd=&amp;cad=rja&amp;docid=FcFCngOm4qG3WM&amp;tbnid=WnsmOCuSOUlvmM:&amp;ved=&amp;url=http://teenspeak.org/2011/11/23/the-latest-facebook-virus/&amp;ei=7GBsUf-CBIywqwGN14CgCA&amp;bvm=bv.45175338,d.aWM&amp;psig=AFQjCNGkuJjF8uBfLR21i7Avrexg2R3-PA&amp;ust=136614359647142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23308" y="842824"/>
            <a:ext cx="5772828" cy="2304256"/>
          </a:xfrm>
        </p:spPr>
        <p:txBody>
          <a:bodyPr>
            <a:noAutofit/>
          </a:bodyPr>
          <a:lstStyle/>
          <a:p>
            <a:r>
              <a:rPr lang="pt-BR" sz="2200" b="1" dirty="0" smtClean="0"/>
              <a:t/>
            </a:r>
            <a:br>
              <a:rPr lang="pt-BR" sz="2200" b="1" dirty="0" smtClean="0"/>
            </a:br>
            <a:r>
              <a:rPr lang="pt-BR" sz="2800" b="1" dirty="0" smtClean="0"/>
              <a:t/>
            </a:r>
            <a:br>
              <a:rPr lang="pt-BR" sz="2800" b="1" dirty="0" smtClean="0"/>
            </a:br>
            <a:r>
              <a:rPr lang="pt-BR" sz="2800" b="1" dirty="0" smtClean="0">
                <a:effectLst>
                  <a:outerShdw blurRad="38100" dist="38100" dir="2700000" algn="tl">
                    <a:srgbClr val="000000">
                      <a:alpha val="43137"/>
                    </a:srgbClr>
                  </a:outerShdw>
                </a:effectLst>
              </a:rPr>
              <a:t>Caracterização Hidrogeológica da Bacia do Rio Paraguai</a:t>
            </a:r>
            <a:r>
              <a:rPr lang="pt-BR" sz="1800" b="1" dirty="0" smtClean="0">
                <a:effectLst>
                  <a:outerShdw blurRad="38100" dist="38100" dir="2700000" algn="tl">
                    <a:srgbClr val="000000">
                      <a:alpha val="43137"/>
                    </a:srgbClr>
                  </a:outerShdw>
                </a:effectLst>
              </a:rPr>
              <a:t/>
            </a:r>
            <a:br>
              <a:rPr lang="pt-BR" sz="1800" b="1" dirty="0" smtClean="0">
                <a:effectLst>
                  <a:outerShdw blurRad="38100" dist="38100" dir="2700000" algn="tl">
                    <a:srgbClr val="000000">
                      <a:alpha val="43137"/>
                    </a:srgbClr>
                  </a:outerShdw>
                </a:effectLst>
              </a:rPr>
            </a:br>
            <a:r>
              <a:rPr lang="pt-BR" sz="1200" b="1" dirty="0" smtClean="0"/>
              <a:t/>
            </a:r>
            <a:br>
              <a:rPr lang="pt-BR" sz="1200" b="1" dirty="0" smtClean="0"/>
            </a:br>
            <a:r>
              <a:rPr lang="pt-BR" sz="1800" dirty="0"/>
              <a:t/>
            </a:r>
            <a:br>
              <a:rPr lang="pt-BR" sz="1800" dirty="0"/>
            </a:br>
            <a:endParaRPr lang="pt-BR" sz="18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1431"/>
            <a:ext cx="3347864" cy="435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221088"/>
            <a:ext cx="4221123" cy="265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ângulo 7"/>
          <p:cNvSpPr/>
          <p:nvPr/>
        </p:nvSpPr>
        <p:spPr>
          <a:xfrm>
            <a:off x="5796136" y="4116785"/>
            <a:ext cx="2280454" cy="215444"/>
          </a:xfrm>
          <a:prstGeom prst="rect">
            <a:avLst/>
          </a:prstGeom>
        </p:spPr>
        <p:txBody>
          <a:bodyPr wrap="square">
            <a:spAutoFit/>
          </a:bodyPr>
          <a:lstStyle/>
          <a:p>
            <a:r>
              <a:rPr lang="en-US" sz="800" dirty="0">
                <a:solidFill>
                  <a:schemeClr val="bg1"/>
                </a:solidFill>
                <a:latin typeface="Trebuchet MS" pitchFamily="34" charset="0"/>
              </a:rPr>
              <a:t>Photograph by Stanley Leake, </a:t>
            </a:r>
            <a:r>
              <a:rPr lang="en-US" sz="800" dirty="0" smtClean="0">
                <a:solidFill>
                  <a:schemeClr val="bg1"/>
                </a:solidFill>
                <a:latin typeface="Trebuchet MS" pitchFamily="34" charset="0"/>
              </a:rPr>
              <a:t>U.S.G.S.</a:t>
            </a:r>
            <a:endParaRPr lang="pt-BR" sz="800" dirty="0">
              <a:solidFill>
                <a:schemeClr val="bg1"/>
              </a:solidFill>
              <a:latin typeface="Trebuchet MS" pitchFamily="34" charset="0"/>
            </a:endParaRPr>
          </a:p>
        </p:txBody>
      </p:sp>
      <p:sp>
        <p:nvSpPr>
          <p:cNvPr id="9" name="Retângulo 8"/>
          <p:cNvSpPr/>
          <p:nvPr/>
        </p:nvSpPr>
        <p:spPr>
          <a:xfrm>
            <a:off x="0" y="6638643"/>
            <a:ext cx="2501724" cy="215444"/>
          </a:xfrm>
          <a:prstGeom prst="rect">
            <a:avLst/>
          </a:prstGeom>
        </p:spPr>
        <p:txBody>
          <a:bodyPr wrap="square">
            <a:spAutoFit/>
          </a:bodyPr>
          <a:lstStyle/>
          <a:p>
            <a:r>
              <a:rPr lang="en-US" sz="800" dirty="0">
                <a:solidFill>
                  <a:schemeClr val="bg1"/>
                </a:solidFill>
                <a:latin typeface="Trebuchet MS" pitchFamily="34" charset="0"/>
              </a:rPr>
              <a:t>Photograph by David Stannard, </a:t>
            </a:r>
            <a:r>
              <a:rPr lang="en-US" sz="800" dirty="0" smtClean="0">
                <a:solidFill>
                  <a:schemeClr val="bg1"/>
                </a:solidFill>
                <a:latin typeface="Trebuchet MS" pitchFamily="34" charset="0"/>
              </a:rPr>
              <a:t>U.S.G.S.</a:t>
            </a:r>
            <a:endParaRPr lang="pt-BR" sz="800" dirty="0">
              <a:solidFill>
                <a:schemeClr val="bg1"/>
              </a:solidFill>
              <a:latin typeface="Trebuchet MS" pitchFamily="34" charset="0"/>
            </a:endParaRPr>
          </a:p>
        </p:txBody>
      </p:sp>
      <p:sp>
        <p:nvSpPr>
          <p:cNvPr id="10" name="CaixaDeTexto 9"/>
          <p:cNvSpPr txBox="1"/>
          <p:nvPr/>
        </p:nvSpPr>
        <p:spPr>
          <a:xfrm>
            <a:off x="23308" y="2706756"/>
            <a:ext cx="5652120" cy="1231106"/>
          </a:xfrm>
          <a:prstGeom prst="rect">
            <a:avLst/>
          </a:prstGeom>
          <a:noFill/>
        </p:spPr>
        <p:txBody>
          <a:bodyPr wrap="square" rtlCol="0">
            <a:spAutoFit/>
          </a:bodyPr>
          <a:lstStyle/>
          <a:p>
            <a:pPr algn="ctr"/>
            <a:r>
              <a:rPr lang="pt-BR" sz="2000" b="1" dirty="0" smtClean="0"/>
              <a:t>Fabrício Bueno da Fonseca Cardoso</a:t>
            </a:r>
          </a:p>
          <a:p>
            <a:pPr algn="ctr"/>
            <a:endParaRPr lang="pt-BR" sz="1400" b="1" dirty="0"/>
          </a:p>
          <a:p>
            <a:pPr algn="ctr"/>
            <a:r>
              <a:rPr lang="pt-BR" sz="2000" b="1" dirty="0" smtClean="0"/>
              <a:t>Coordenação de Águas Subterrâneas SIP/ANA</a:t>
            </a:r>
          </a:p>
          <a:p>
            <a:pPr algn="ctr"/>
            <a:endParaRPr lang="pt-BR" sz="2000" b="1" dirty="0"/>
          </a:p>
        </p:txBody>
      </p:sp>
      <p:sp>
        <p:nvSpPr>
          <p:cNvPr id="11" name="CaixaDeTexto 10"/>
          <p:cNvSpPr txBox="1"/>
          <p:nvPr/>
        </p:nvSpPr>
        <p:spPr>
          <a:xfrm>
            <a:off x="5508104" y="5877272"/>
            <a:ext cx="3241978" cy="369332"/>
          </a:xfrm>
          <a:prstGeom prst="rect">
            <a:avLst/>
          </a:prstGeom>
          <a:noFill/>
        </p:spPr>
        <p:txBody>
          <a:bodyPr wrap="none" rtlCol="0">
            <a:spAutoFit/>
          </a:bodyPr>
          <a:lstStyle/>
          <a:p>
            <a:r>
              <a:rPr lang="pt-BR" dirty="0" smtClean="0">
                <a:effectLst>
                  <a:outerShdw blurRad="38100" dist="38100" dir="2700000" algn="tl">
                    <a:srgbClr val="000000">
                      <a:alpha val="43137"/>
                    </a:srgbClr>
                  </a:outerShdw>
                </a:effectLst>
              </a:rPr>
              <a:t>Cuiabá/MT, 21 de junho de 2016</a:t>
            </a:r>
            <a:endParaRPr lang="pt-B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200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16902" y="1412776"/>
            <a:ext cx="8568952" cy="4752528"/>
          </a:xfrm>
        </p:spPr>
        <p:txBody>
          <a:bodyPr>
            <a:normAutofit fontScale="25000" lnSpcReduction="20000"/>
          </a:bodyPr>
          <a:lstStyle/>
          <a:p>
            <a:pPr algn="just">
              <a:spcBef>
                <a:spcPts val="1200"/>
              </a:spcBef>
            </a:pPr>
            <a:r>
              <a:rPr lang="pt-BR" sz="8000" dirty="0"/>
              <a:t>O Sistema Aquífero Cachoeirinha (SACh) aflora descontinuamente sob a forma de pequenas manchas nas regiões leste, centro-leste e centro-norte da Bacia do Rio </a:t>
            </a:r>
            <a:r>
              <a:rPr lang="pt-BR" sz="8000" dirty="0" smtClean="0"/>
              <a:t>Paraguai. Ocupa </a:t>
            </a:r>
            <a:r>
              <a:rPr lang="pt-BR" sz="8000" dirty="0"/>
              <a:t>1,90% da área da Bacia do Rio </a:t>
            </a:r>
            <a:r>
              <a:rPr lang="pt-BR" sz="8000" dirty="0" smtClean="0"/>
              <a:t>Paraguai.</a:t>
            </a:r>
          </a:p>
          <a:p>
            <a:pPr algn="just">
              <a:spcBef>
                <a:spcPts val="1200"/>
              </a:spcBef>
            </a:pPr>
            <a:r>
              <a:rPr lang="pt-BR" sz="8000" dirty="0"/>
              <a:t>O SACh é constituído pelas rochas sedimentares associadas à Formação Cachoeirinha. Trata-se basicamente de sedimentos cenozoicos areno-argilosos inconsolidados de coloração vermelha, argilitos cinza com estratificação incipiente e arenitos mal classificados, com níveis decimétricos e lenticulares de conglomerados e parcialmente laterizados.</a:t>
            </a:r>
          </a:p>
          <a:p>
            <a:pPr algn="just">
              <a:spcBef>
                <a:spcPts val="1200"/>
              </a:spcBef>
            </a:pPr>
            <a:r>
              <a:rPr lang="pt-BR" sz="8000" dirty="0" smtClean="0"/>
              <a:t>A unidade </a:t>
            </a:r>
            <a:r>
              <a:rPr lang="pt-BR" sz="8000" dirty="0"/>
              <a:t>tem, em geral, de 20 a 30 metros de espessura, mas pode alcançar até 70 metros. Na BHRP Assenta-se discordantemente sobre as rochas das formações Furnas, Ponta Grossa, Aquidauana, Palermo, Botucatu, Serra Geral e Grupos Bauru e Rio Ivaí</a:t>
            </a:r>
            <a:r>
              <a:rPr lang="pt-BR" sz="8000" dirty="0" smtClean="0"/>
              <a:t>.</a:t>
            </a:r>
          </a:p>
          <a:p>
            <a:pPr algn="just">
              <a:spcBef>
                <a:spcPts val="1200"/>
              </a:spcBef>
            </a:pPr>
            <a:r>
              <a:rPr lang="pt-BR" sz="8000" dirty="0" smtClean="0"/>
              <a:t>É </a:t>
            </a:r>
            <a:r>
              <a:rPr lang="pt-BR" sz="8000" dirty="0"/>
              <a:t>um sistema aquífero descontínuo e livre. Devido a sua pequena espessura e produtividade inferior em relação aos aquíferos </a:t>
            </a:r>
            <a:r>
              <a:rPr lang="pt-BR" sz="8000" dirty="0" smtClean="0"/>
              <a:t>sotopostos, é considerado pouco </a:t>
            </a:r>
            <a:r>
              <a:rPr lang="pt-BR" sz="8000" dirty="0"/>
              <a:t>significativo em termos de utilização </a:t>
            </a:r>
            <a:r>
              <a:rPr lang="pt-BR" sz="8000" dirty="0" smtClean="0"/>
              <a:t>de suas </a:t>
            </a:r>
            <a:r>
              <a:rPr lang="pt-BR" sz="8000" dirty="0"/>
              <a:t>águas </a:t>
            </a:r>
            <a:r>
              <a:rPr lang="pt-BR" sz="8000" dirty="0" smtClean="0"/>
              <a:t>subterrâneas. Neste sentido, a sua produtividade é avaliada como baixa.</a:t>
            </a:r>
          </a:p>
          <a:p>
            <a:pPr algn="just">
              <a:spcBef>
                <a:spcPts val="1200"/>
              </a:spcBef>
            </a:pPr>
            <a:endParaRPr lang="pt-BR" sz="8000" dirty="0" smtClean="0"/>
          </a:p>
          <a:p>
            <a:pPr algn="just">
              <a:spcBef>
                <a:spcPts val="1200"/>
              </a:spcBef>
            </a:pPr>
            <a:endParaRPr lang="pt-BR" sz="8000" dirty="0"/>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4788024" y="620688"/>
            <a:ext cx="4104456" cy="461665"/>
          </a:xfrm>
          <a:prstGeom prst="rect">
            <a:avLst/>
          </a:prstGeom>
          <a:noFill/>
        </p:spPr>
        <p:txBody>
          <a:bodyPr wrap="square" rtlCol="0">
            <a:spAutoFit/>
          </a:bodyPr>
          <a:lstStyle/>
          <a:p>
            <a:pPr algn="ctr"/>
            <a:r>
              <a:rPr lang="pt-BR" sz="2400" b="1" dirty="0" smtClean="0"/>
              <a:t>Sistema Aquífero Cachoeirinha</a:t>
            </a:r>
            <a:endParaRPr lang="pt-BR" sz="2400" b="1" dirty="0"/>
          </a:p>
        </p:txBody>
      </p:sp>
    </p:spTree>
    <p:extLst>
      <p:ext uri="{BB962C8B-B14F-4D97-AF65-F5344CB8AC3E}">
        <p14:creationId xmlns:p14="http://schemas.microsoft.com/office/powerpoint/2010/main" val="2067227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16902" y="1268760"/>
            <a:ext cx="8568952" cy="4896544"/>
          </a:xfrm>
        </p:spPr>
        <p:txBody>
          <a:bodyPr>
            <a:normAutofit fontScale="40000" lnSpcReduction="20000"/>
          </a:bodyPr>
          <a:lstStyle/>
          <a:p>
            <a:pPr marL="0" indent="0" algn="just">
              <a:spcBef>
                <a:spcPts val="1200"/>
              </a:spcBef>
              <a:buNone/>
            </a:pPr>
            <a:endParaRPr lang="pt-BR" sz="8000" dirty="0"/>
          </a:p>
          <a:p>
            <a:pPr marL="0" indent="0" algn="just">
              <a:spcBef>
                <a:spcPts val="1200"/>
              </a:spcBef>
              <a:buNone/>
            </a:pPr>
            <a:endParaRPr lang="pt-BR" sz="8000" dirty="0" smtClean="0"/>
          </a:p>
          <a:p>
            <a:pPr marL="0" indent="0" algn="just">
              <a:spcBef>
                <a:spcPts val="1200"/>
              </a:spcBef>
              <a:buNone/>
            </a:pPr>
            <a:endParaRPr lang="pt-BR" sz="8000" dirty="0" smtClean="0"/>
          </a:p>
          <a:p>
            <a:pPr marL="0" indent="0" algn="just">
              <a:spcBef>
                <a:spcPts val="1200"/>
              </a:spcBef>
              <a:buNone/>
            </a:pPr>
            <a:endParaRPr lang="pt-BR" sz="8000" dirty="0" smtClean="0"/>
          </a:p>
          <a:p>
            <a:pPr marL="0" indent="0" algn="just">
              <a:spcBef>
                <a:spcPts val="1200"/>
              </a:spcBef>
              <a:buNone/>
            </a:pPr>
            <a:endParaRPr lang="pt-BR" sz="8000" dirty="0"/>
          </a:p>
          <a:p>
            <a:pPr algn="just">
              <a:spcBef>
                <a:spcPts val="1200"/>
              </a:spcBef>
            </a:pPr>
            <a:r>
              <a:rPr lang="pt-BR" sz="5000" dirty="0" smtClean="0"/>
              <a:t>Análises realizadas em São Gabriel </a:t>
            </a:r>
            <a:r>
              <a:rPr lang="pt-BR" sz="5000" dirty="0"/>
              <a:t>do Oeste (MS</a:t>
            </a:r>
            <a:r>
              <a:rPr lang="pt-BR" sz="5000" dirty="0" smtClean="0"/>
              <a:t>) mostram que as águas do SACh são </a:t>
            </a:r>
            <a:r>
              <a:rPr lang="pt-BR" sz="5000" dirty="0"/>
              <a:t>pouco mineralizadas e, em geral, apresentam baixos valores de sais dissolvidos. </a:t>
            </a:r>
            <a:r>
              <a:rPr lang="pt-BR" sz="5000" dirty="0" smtClean="0"/>
              <a:t>Há </a:t>
            </a:r>
            <a:r>
              <a:rPr lang="pt-BR" sz="5000" dirty="0"/>
              <a:t>concentrações de chumbo e arsênio superiores aos valores permitidos pela Portaria MS 2.914 de 12/12/2011 e são vulneráveis à contaminação</a:t>
            </a:r>
            <a:r>
              <a:rPr lang="pt-BR" sz="5000" dirty="0" smtClean="0"/>
              <a:t>.</a:t>
            </a:r>
          </a:p>
          <a:p>
            <a:pPr algn="just">
              <a:spcBef>
                <a:spcPts val="1200"/>
              </a:spcBef>
            </a:pPr>
            <a:endParaRPr lang="pt-BR" sz="8000" dirty="0" smtClean="0"/>
          </a:p>
          <a:p>
            <a:pPr algn="just">
              <a:spcBef>
                <a:spcPts val="1200"/>
              </a:spcBef>
            </a:pPr>
            <a:endParaRPr lang="pt-BR" sz="8000" dirty="0"/>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4788024" y="620688"/>
            <a:ext cx="4104456" cy="461665"/>
          </a:xfrm>
          <a:prstGeom prst="rect">
            <a:avLst/>
          </a:prstGeom>
          <a:noFill/>
        </p:spPr>
        <p:txBody>
          <a:bodyPr wrap="square" rtlCol="0">
            <a:spAutoFit/>
          </a:bodyPr>
          <a:lstStyle/>
          <a:p>
            <a:pPr algn="ctr"/>
            <a:r>
              <a:rPr lang="pt-BR" sz="2400" b="1" dirty="0" smtClean="0"/>
              <a:t>Sistema Aquífero Cachoeirinha</a:t>
            </a:r>
            <a:endParaRPr lang="pt-BR" sz="2400" b="1" dirty="0"/>
          </a:p>
        </p:txBody>
      </p:sp>
      <p:graphicFrame>
        <p:nvGraphicFramePr>
          <p:cNvPr id="3" name="Tabela 2"/>
          <p:cNvGraphicFramePr>
            <a:graphicFrameLocks noGrp="1"/>
          </p:cNvGraphicFramePr>
          <p:nvPr>
            <p:extLst>
              <p:ext uri="{D42A27DB-BD31-4B8C-83A1-F6EECF244321}">
                <p14:modId xmlns:p14="http://schemas.microsoft.com/office/powerpoint/2010/main" val="4259624578"/>
              </p:ext>
            </p:extLst>
          </p:nvPr>
        </p:nvGraphicFramePr>
        <p:xfrm>
          <a:off x="395536" y="1340768"/>
          <a:ext cx="8352928" cy="2160241"/>
        </p:xfrm>
        <a:graphic>
          <a:graphicData uri="http://schemas.openxmlformats.org/drawingml/2006/table">
            <a:tbl>
              <a:tblPr firstRow="1" firstCol="1" bandRow="1">
                <a:tableStyleId>{5C22544A-7EE6-4342-B048-85BDC9FD1C3A}</a:tableStyleId>
              </a:tblPr>
              <a:tblGrid>
                <a:gridCol w="1391566"/>
                <a:gridCol w="1392449"/>
                <a:gridCol w="1392449"/>
                <a:gridCol w="1391566"/>
                <a:gridCol w="1392449"/>
                <a:gridCol w="1392449"/>
              </a:tblGrid>
              <a:tr h="947425">
                <a:tc>
                  <a:txBody>
                    <a:bodyPr/>
                    <a:lstStyle/>
                    <a:p>
                      <a:pPr algn="ctr">
                        <a:lnSpc>
                          <a:spcPct val="115000"/>
                        </a:lnSpc>
                        <a:spcAft>
                          <a:spcPts val="0"/>
                        </a:spcAft>
                      </a:pPr>
                      <a:r>
                        <a:rPr lang="pt-BR" sz="1400" dirty="0">
                          <a:effectLst/>
                        </a:rPr>
                        <a:t>N = 10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3204">
                <a:tc>
                  <a:txBody>
                    <a:bodyPr/>
                    <a:lstStyle/>
                    <a:p>
                      <a:pPr algn="ctr">
                        <a:lnSpc>
                          <a:spcPct val="115000"/>
                        </a:lnSpc>
                        <a:spcAft>
                          <a:spcPts val="0"/>
                        </a:spcAft>
                      </a:pPr>
                      <a:r>
                        <a:rPr lang="pt-BR" sz="1400">
                          <a:effectLst/>
                        </a:rPr>
                        <a:t>Mínima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4,8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15,0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0,057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22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3204">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18,5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65,0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21,4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1,078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68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3204">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11,1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25,6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8,6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0,543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36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3204">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11,5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17,9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7,7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0,455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30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055323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556792"/>
            <a:ext cx="8568952" cy="4752528"/>
          </a:xfrm>
        </p:spPr>
        <p:txBody>
          <a:bodyPr>
            <a:normAutofit fontScale="25000" lnSpcReduction="20000"/>
          </a:bodyPr>
          <a:lstStyle/>
          <a:p>
            <a:pPr algn="just">
              <a:spcBef>
                <a:spcPts val="1200"/>
              </a:spcBef>
            </a:pPr>
            <a:r>
              <a:rPr lang="pt-BR" sz="8000" dirty="0"/>
              <a:t>O Sistema Aquífero Parecis (SAPr) tem suas áreas de afloramento nas regiões norte e noroeste da bacia estudada, abrangendo </a:t>
            </a:r>
            <a:r>
              <a:rPr lang="pt-BR" sz="8000" dirty="0" smtClean="0"/>
              <a:t>na </a:t>
            </a:r>
            <a:r>
              <a:rPr lang="pt-BR" sz="8000" dirty="0"/>
              <a:t>BHRP </a:t>
            </a:r>
            <a:r>
              <a:rPr lang="pt-BR" sz="8000" dirty="0" smtClean="0"/>
              <a:t>áreas no </a:t>
            </a:r>
            <a:r>
              <a:rPr lang="pt-BR" sz="8000" dirty="0"/>
              <a:t>Estado de Mato </a:t>
            </a:r>
            <a:r>
              <a:rPr lang="pt-BR" sz="8000" dirty="0" smtClean="0"/>
              <a:t>Grosso. </a:t>
            </a:r>
            <a:r>
              <a:rPr lang="pt-BR" sz="8000" dirty="0"/>
              <a:t>Está exposto em aproximadamente 224.000 km</a:t>
            </a:r>
            <a:r>
              <a:rPr lang="pt-BR" sz="8000" baseline="30000" dirty="0"/>
              <a:t>2</a:t>
            </a:r>
            <a:r>
              <a:rPr lang="pt-BR" sz="8000" dirty="0"/>
              <a:t>, sendo que cerca de 12.365,607 km</a:t>
            </a:r>
            <a:r>
              <a:rPr lang="pt-BR" sz="8000" baseline="30000" dirty="0"/>
              <a:t>2</a:t>
            </a:r>
            <a:r>
              <a:rPr lang="pt-BR" sz="8000" dirty="0"/>
              <a:t> estão na Bacia do Rio Paraguai, ou seja, cerca de 3,47% desta bacia</a:t>
            </a:r>
            <a:r>
              <a:rPr lang="pt-BR" sz="8000" dirty="0" smtClean="0"/>
              <a:t>.</a:t>
            </a:r>
          </a:p>
          <a:p>
            <a:pPr algn="just">
              <a:spcBef>
                <a:spcPts val="1200"/>
              </a:spcBef>
            </a:pPr>
            <a:r>
              <a:rPr lang="pt-BR" sz="8000" dirty="0"/>
              <a:t>O Sistema Aquífero Parecis (SAPr) é formado por arenitos com intercalações de níveis de conglomerado e lentes </a:t>
            </a:r>
            <a:r>
              <a:rPr lang="pt-BR" sz="8000" dirty="0" smtClean="0"/>
              <a:t>pelíticas, </a:t>
            </a:r>
            <a:r>
              <a:rPr lang="pt-BR" sz="8000" dirty="0"/>
              <a:t>que consistem em uma camada sedimentar com espessura que pode atingir até 6 mil metros nos principais depocentros da Bacia dos Parecis, divididos nas formações sedimentares Jauru, Pimenta Bueno, Fazenda da Casa Branca, Formação Rio Ávila, Salto das Nuvens e Utiariti.</a:t>
            </a:r>
            <a:endParaRPr lang="pt-BR" sz="8000" dirty="0" smtClean="0"/>
          </a:p>
          <a:p>
            <a:pPr algn="just">
              <a:spcBef>
                <a:spcPts val="1200"/>
              </a:spcBef>
            </a:pPr>
            <a:r>
              <a:rPr lang="pt-BR" sz="8000" dirty="0"/>
              <a:t>Na região da BHRP, esse sistema está restrito a Sub-bacia Geológica de Juruena e é formado pelas formações </a:t>
            </a:r>
            <a:r>
              <a:rPr lang="pt-BR" sz="8000" dirty="0" smtClean="0"/>
              <a:t>Jauru, Salto </a:t>
            </a:r>
            <a:r>
              <a:rPr lang="pt-BR" sz="8000" dirty="0"/>
              <a:t>das Nuvens e </a:t>
            </a:r>
            <a:r>
              <a:rPr lang="pt-BR" sz="8000" dirty="0" smtClean="0"/>
              <a:t>Utiariti, que possui </a:t>
            </a:r>
            <a:r>
              <a:rPr lang="pt-BR" sz="8000" dirty="0"/>
              <a:t>espessura </a:t>
            </a:r>
            <a:r>
              <a:rPr lang="pt-BR" sz="8000" dirty="0" smtClean="0"/>
              <a:t>média em </a:t>
            </a:r>
            <a:r>
              <a:rPr lang="pt-BR" sz="8000" dirty="0"/>
              <a:t>torno de 150 metros e seu contato inferior é discordante, tanto com o embasamento cristalino quanto com os basaltos da Formação </a:t>
            </a:r>
            <a:r>
              <a:rPr lang="pt-BR" sz="8000" dirty="0" smtClean="0"/>
              <a:t>Tapirapuã.</a:t>
            </a:r>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Parecis</a:t>
            </a:r>
            <a:endParaRPr lang="pt-BR" sz="2400" b="1" dirty="0"/>
          </a:p>
        </p:txBody>
      </p:sp>
    </p:spTree>
    <p:extLst>
      <p:ext uri="{BB962C8B-B14F-4D97-AF65-F5344CB8AC3E}">
        <p14:creationId xmlns:p14="http://schemas.microsoft.com/office/powerpoint/2010/main" val="3726055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Parecis</a:t>
            </a:r>
            <a:endParaRPr lang="pt-BR" sz="2400" b="1" dirty="0"/>
          </a:p>
        </p:txBody>
      </p:sp>
      <p:pic>
        <p:nvPicPr>
          <p:cNvPr id="5" name="Imagem 4"/>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848872" cy="3960440"/>
          </a:xfrm>
          <a:prstGeom prst="rect">
            <a:avLst/>
          </a:prstGeom>
          <a:noFill/>
          <a:ln>
            <a:noFill/>
          </a:ln>
        </p:spPr>
      </p:pic>
      <p:sp>
        <p:nvSpPr>
          <p:cNvPr id="7" name="Forma livre 6"/>
          <p:cNvSpPr/>
          <p:nvPr/>
        </p:nvSpPr>
        <p:spPr>
          <a:xfrm>
            <a:off x="3544389" y="3981638"/>
            <a:ext cx="2551611" cy="1043251"/>
          </a:xfrm>
          <a:custGeom>
            <a:avLst/>
            <a:gdLst>
              <a:gd name="connsiteX0" fmla="*/ 0 w 2551611"/>
              <a:gd name="connsiteY0" fmla="*/ 947413 h 1043251"/>
              <a:gd name="connsiteX1" fmla="*/ 0 w 2551611"/>
              <a:gd name="connsiteY1" fmla="*/ 947413 h 1043251"/>
              <a:gd name="connsiteX2" fmla="*/ 34834 w 2551611"/>
              <a:gd name="connsiteY2" fmla="*/ 877745 h 1043251"/>
              <a:gd name="connsiteX3" fmla="*/ 52251 w 2551611"/>
              <a:gd name="connsiteY3" fmla="*/ 851619 h 1043251"/>
              <a:gd name="connsiteX4" fmla="*/ 78377 w 2551611"/>
              <a:gd name="connsiteY4" fmla="*/ 799368 h 1043251"/>
              <a:gd name="connsiteX5" fmla="*/ 95794 w 2551611"/>
              <a:gd name="connsiteY5" fmla="*/ 747116 h 1043251"/>
              <a:gd name="connsiteX6" fmla="*/ 104502 w 2551611"/>
              <a:gd name="connsiteY6" fmla="*/ 720991 h 1043251"/>
              <a:gd name="connsiteX7" fmla="*/ 121920 w 2551611"/>
              <a:gd name="connsiteY7" fmla="*/ 703573 h 1043251"/>
              <a:gd name="connsiteX8" fmla="*/ 139337 w 2551611"/>
              <a:gd name="connsiteY8" fmla="*/ 677448 h 1043251"/>
              <a:gd name="connsiteX9" fmla="*/ 165462 w 2551611"/>
              <a:gd name="connsiteY9" fmla="*/ 660031 h 1043251"/>
              <a:gd name="connsiteX10" fmla="*/ 209005 w 2551611"/>
              <a:gd name="connsiteY10" fmla="*/ 625196 h 1043251"/>
              <a:gd name="connsiteX11" fmla="*/ 252548 w 2551611"/>
              <a:gd name="connsiteY11" fmla="*/ 581653 h 1043251"/>
              <a:gd name="connsiteX12" fmla="*/ 269965 w 2551611"/>
              <a:gd name="connsiteY12" fmla="*/ 555528 h 1043251"/>
              <a:gd name="connsiteX13" fmla="*/ 296091 w 2551611"/>
              <a:gd name="connsiteY13" fmla="*/ 529402 h 1043251"/>
              <a:gd name="connsiteX14" fmla="*/ 339634 w 2551611"/>
              <a:gd name="connsiteY14" fmla="*/ 468442 h 1043251"/>
              <a:gd name="connsiteX15" fmla="*/ 365760 w 2551611"/>
              <a:gd name="connsiteY15" fmla="*/ 451025 h 1043251"/>
              <a:gd name="connsiteX16" fmla="*/ 383177 w 2551611"/>
              <a:gd name="connsiteY16" fmla="*/ 424899 h 1043251"/>
              <a:gd name="connsiteX17" fmla="*/ 435428 w 2551611"/>
              <a:gd name="connsiteY17" fmla="*/ 398773 h 1043251"/>
              <a:gd name="connsiteX18" fmla="*/ 487680 w 2551611"/>
              <a:gd name="connsiteY18" fmla="*/ 355231 h 1043251"/>
              <a:gd name="connsiteX19" fmla="*/ 505097 w 2551611"/>
              <a:gd name="connsiteY19" fmla="*/ 337813 h 1043251"/>
              <a:gd name="connsiteX20" fmla="*/ 531222 w 2551611"/>
              <a:gd name="connsiteY20" fmla="*/ 329105 h 1043251"/>
              <a:gd name="connsiteX21" fmla="*/ 574765 w 2551611"/>
              <a:gd name="connsiteY21" fmla="*/ 302979 h 1043251"/>
              <a:gd name="connsiteX22" fmla="*/ 600891 w 2551611"/>
              <a:gd name="connsiteY22" fmla="*/ 285562 h 1043251"/>
              <a:gd name="connsiteX23" fmla="*/ 653142 w 2551611"/>
              <a:gd name="connsiteY23" fmla="*/ 268145 h 1043251"/>
              <a:gd name="connsiteX24" fmla="*/ 679268 w 2551611"/>
              <a:gd name="connsiteY24" fmla="*/ 250728 h 1043251"/>
              <a:gd name="connsiteX25" fmla="*/ 731520 w 2551611"/>
              <a:gd name="connsiteY25" fmla="*/ 233311 h 1043251"/>
              <a:gd name="connsiteX26" fmla="*/ 757645 w 2551611"/>
              <a:gd name="connsiteY26" fmla="*/ 224602 h 1043251"/>
              <a:gd name="connsiteX27" fmla="*/ 801188 w 2551611"/>
              <a:gd name="connsiteY27" fmla="*/ 215893 h 1043251"/>
              <a:gd name="connsiteX28" fmla="*/ 853440 w 2551611"/>
              <a:gd name="connsiteY28" fmla="*/ 198476 h 1043251"/>
              <a:gd name="connsiteX29" fmla="*/ 957942 w 2551611"/>
              <a:gd name="connsiteY29" fmla="*/ 163642 h 1043251"/>
              <a:gd name="connsiteX30" fmla="*/ 1010194 w 2551611"/>
              <a:gd name="connsiteY30" fmla="*/ 146225 h 1043251"/>
              <a:gd name="connsiteX31" fmla="*/ 1053737 w 2551611"/>
              <a:gd name="connsiteY31" fmla="*/ 137516 h 1043251"/>
              <a:gd name="connsiteX32" fmla="*/ 1105988 w 2551611"/>
              <a:gd name="connsiteY32" fmla="*/ 120099 h 1043251"/>
              <a:gd name="connsiteX33" fmla="*/ 1158240 w 2551611"/>
              <a:gd name="connsiteY33" fmla="*/ 111391 h 1043251"/>
              <a:gd name="connsiteX34" fmla="*/ 1193074 w 2551611"/>
              <a:gd name="connsiteY34" fmla="*/ 102682 h 1043251"/>
              <a:gd name="connsiteX35" fmla="*/ 1262742 w 2551611"/>
              <a:gd name="connsiteY35" fmla="*/ 93973 h 1043251"/>
              <a:gd name="connsiteX36" fmla="*/ 1288868 w 2551611"/>
              <a:gd name="connsiteY36" fmla="*/ 85265 h 1043251"/>
              <a:gd name="connsiteX37" fmla="*/ 1393371 w 2551611"/>
              <a:gd name="connsiteY37" fmla="*/ 67848 h 1043251"/>
              <a:gd name="connsiteX38" fmla="*/ 1445622 w 2551611"/>
              <a:gd name="connsiteY38" fmla="*/ 50431 h 1043251"/>
              <a:gd name="connsiteX39" fmla="*/ 1567542 w 2551611"/>
              <a:gd name="connsiteY39" fmla="*/ 33013 h 1043251"/>
              <a:gd name="connsiteX40" fmla="*/ 2142308 w 2551611"/>
              <a:gd name="connsiteY40" fmla="*/ 33013 h 1043251"/>
              <a:gd name="connsiteX41" fmla="*/ 2229394 w 2551611"/>
              <a:gd name="connsiteY41" fmla="*/ 41722 h 1043251"/>
              <a:gd name="connsiteX42" fmla="*/ 2281645 w 2551611"/>
              <a:gd name="connsiteY42" fmla="*/ 59139 h 1043251"/>
              <a:gd name="connsiteX43" fmla="*/ 2342605 w 2551611"/>
              <a:gd name="connsiteY43" fmla="*/ 76556 h 1043251"/>
              <a:gd name="connsiteX44" fmla="*/ 2368731 w 2551611"/>
              <a:gd name="connsiteY44" fmla="*/ 93973 h 1043251"/>
              <a:gd name="connsiteX45" fmla="*/ 2386148 w 2551611"/>
              <a:gd name="connsiteY45" fmla="*/ 111391 h 1043251"/>
              <a:gd name="connsiteX46" fmla="*/ 2420982 w 2551611"/>
              <a:gd name="connsiteY46" fmla="*/ 128808 h 1043251"/>
              <a:gd name="connsiteX47" fmla="*/ 2438400 w 2551611"/>
              <a:gd name="connsiteY47" fmla="*/ 146225 h 1043251"/>
              <a:gd name="connsiteX48" fmla="*/ 2490651 w 2551611"/>
              <a:gd name="connsiteY48" fmla="*/ 181059 h 1043251"/>
              <a:gd name="connsiteX49" fmla="*/ 2525485 w 2551611"/>
              <a:gd name="connsiteY49" fmla="*/ 224602 h 1043251"/>
              <a:gd name="connsiteX50" fmla="*/ 2534194 w 2551611"/>
              <a:gd name="connsiteY50" fmla="*/ 250728 h 1043251"/>
              <a:gd name="connsiteX51" fmla="*/ 2551611 w 2551611"/>
              <a:gd name="connsiteY51" fmla="*/ 276853 h 1043251"/>
              <a:gd name="connsiteX52" fmla="*/ 2542902 w 2551611"/>
              <a:gd name="connsiteY52" fmla="*/ 268145 h 1043251"/>
              <a:gd name="connsiteX53" fmla="*/ 2481942 w 2551611"/>
              <a:gd name="connsiteY53" fmla="*/ 442316 h 1043251"/>
              <a:gd name="connsiteX54" fmla="*/ 2316480 w 2551611"/>
              <a:gd name="connsiteY54" fmla="*/ 459733 h 1043251"/>
              <a:gd name="connsiteX55" fmla="*/ 2351314 w 2551611"/>
              <a:gd name="connsiteY55" fmla="*/ 398773 h 1043251"/>
              <a:gd name="connsiteX56" fmla="*/ 2307771 w 2551611"/>
              <a:gd name="connsiteY56" fmla="*/ 355231 h 1043251"/>
              <a:gd name="connsiteX57" fmla="*/ 2290354 w 2551611"/>
              <a:gd name="connsiteY57" fmla="*/ 311688 h 1043251"/>
              <a:gd name="connsiteX58" fmla="*/ 2246811 w 2551611"/>
              <a:gd name="connsiteY58" fmla="*/ 363939 h 1043251"/>
              <a:gd name="connsiteX59" fmla="*/ 2290354 w 2551611"/>
              <a:gd name="connsiteY59" fmla="*/ 407482 h 1043251"/>
              <a:gd name="connsiteX60" fmla="*/ 2238102 w 2551611"/>
              <a:gd name="connsiteY60" fmla="*/ 468442 h 1043251"/>
              <a:gd name="connsiteX61" fmla="*/ 2185851 w 2551611"/>
              <a:gd name="connsiteY61" fmla="*/ 468442 h 1043251"/>
              <a:gd name="connsiteX62" fmla="*/ 2081348 w 2551611"/>
              <a:gd name="connsiteY62" fmla="*/ 494568 h 1043251"/>
              <a:gd name="connsiteX63" fmla="*/ 2055222 w 2551611"/>
              <a:gd name="connsiteY63" fmla="*/ 459733 h 1043251"/>
              <a:gd name="connsiteX64" fmla="*/ 2055222 w 2551611"/>
              <a:gd name="connsiteY64" fmla="*/ 451025 h 1043251"/>
              <a:gd name="connsiteX65" fmla="*/ 1976845 w 2551611"/>
              <a:gd name="connsiteY65" fmla="*/ 433608 h 1043251"/>
              <a:gd name="connsiteX66" fmla="*/ 1933302 w 2551611"/>
              <a:gd name="connsiteY66" fmla="*/ 442316 h 1043251"/>
              <a:gd name="connsiteX67" fmla="*/ 1881051 w 2551611"/>
              <a:gd name="connsiteY67" fmla="*/ 459733 h 1043251"/>
              <a:gd name="connsiteX68" fmla="*/ 1846217 w 2551611"/>
              <a:gd name="connsiteY68" fmla="*/ 468442 h 1043251"/>
              <a:gd name="connsiteX69" fmla="*/ 1793965 w 2551611"/>
              <a:gd name="connsiteY69" fmla="*/ 485859 h 1043251"/>
              <a:gd name="connsiteX70" fmla="*/ 1750422 w 2551611"/>
              <a:gd name="connsiteY70" fmla="*/ 494568 h 1043251"/>
              <a:gd name="connsiteX71" fmla="*/ 1715588 w 2551611"/>
              <a:gd name="connsiteY71" fmla="*/ 503276 h 1043251"/>
              <a:gd name="connsiteX72" fmla="*/ 1567542 w 2551611"/>
              <a:gd name="connsiteY72" fmla="*/ 511985 h 1043251"/>
              <a:gd name="connsiteX73" fmla="*/ 1436914 w 2551611"/>
              <a:gd name="connsiteY73" fmla="*/ 503276 h 1043251"/>
              <a:gd name="connsiteX74" fmla="*/ 1410788 w 2551611"/>
              <a:gd name="connsiteY74" fmla="*/ 494568 h 1043251"/>
              <a:gd name="connsiteX75" fmla="*/ 1393371 w 2551611"/>
              <a:gd name="connsiteY75" fmla="*/ 520693 h 1043251"/>
              <a:gd name="connsiteX76" fmla="*/ 1358537 w 2551611"/>
              <a:gd name="connsiteY76" fmla="*/ 660031 h 1043251"/>
              <a:gd name="connsiteX77" fmla="*/ 1332411 w 2551611"/>
              <a:gd name="connsiteY77" fmla="*/ 668739 h 1043251"/>
              <a:gd name="connsiteX78" fmla="*/ 1254034 w 2551611"/>
              <a:gd name="connsiteY78" fmla="*/ 642613 h 1043251"/>
              <a:gd name="connsiteX79" fmla="*/ 1184365 w 2551611"/>
              <a:gd name="connsiteY79" fmla="*/ 572945 h 1043251"/>
              <a:gd name="connsiteX80" fmla="*/ 1149531 w 2551611"/>
              <a:gd name="connsiteY80" fmla="*/ 616488 h 1043251"/>
              <a:gd name="connsiteX81" fmla="*/ 1123405 w 2551611"/>
              <a:gd name="connsiteY81" fmla="*/ 633905 h 1043251"/>
              <a:gd name="connsiteX82" fmla="*/ 1088571 w 2551611"/>
              <a:gd name="connsiteY82" fmla="*/ 581653 h 1043251"/>
              <a:gd name="connsiteX83" fmla="*/ 1036320 w 2551611"/>
              <a:gd name="connsiteY83" fmla="*/ 564236 h 1043251"/>
              <a:gd name="connsiteX84" fmla="*/ 1027611 w 2551611"/>
              <a:gd name="connsiteY84" fmla="*/ 503276 h 1043251"/>
              <a:gd name="connsiteX85" fmla="*/ 1001485 w 2551611"/>
              <a:gd name="connsiteY85" fmla="*/ 529402 h 1043251"/>
              <a:gd name="connsiteX86" fmla="*/ 914400 w 2551611"/>
              <a:gd name="connsiteY86" fmla="*/ 546819 h 1043251"/>
              <a:gd name="connsiteX87" fmla="*/ 844731 w 2551611"/>
              <a:gd name="connsiteY87" fmla="*/ 555528 h 1043251"/>
              <a:gd name="connsiteX88" fmla="*/ 836022 w 2551611"/>
              <a:gd name="connsiteY88" fmla="*/ 511985 h 1043251"/>
              <a:gd name="connsiteX89" fmla="*/ 809897 w 2551611"/>
              <a:gd name="connsiteY89" fmla="*/ 538111 h 1043251"/>
              <a:gd name="connsiteX90" fmla="*/ 775062 w 2551611"/>
              <a:gd name="connsiteY90" fmla="*/ 581653 h 1043251"/>
              <a:gd name="connsiteX91" fmla="*/ 748937 w 2551611"/>
              <a:gd name="connsiteY91" fmla="*/ 590362 h 1043251"/>
              <a:gd name="connsiteX92" fmla="*/ 722811 w 2551611"/>
              <a:gd name="connsiteY92" fmla="*/ 616488 h 1043251"/>
              <a:gd name="connsiteX93" fmla="*/ 714102 w 2551611"/>
              <a:gd name="connsiteY93" fmla="*/ 642613 h 1043251"/>
              <a:gd name="connsiteX94" fmla="*/ 670560 w 2551611"/>
              <a:gd name="connsiteY94" fmla="*/ 686156 h 1043251"/>
              <a:gd name="connsiteX95" fmla="*/ 618308 w 2551611"/>
              <a:gd name="connsiteY95" fmla="*/ 703573 h 1043251"/>
              <a:gd name="connsiteX96" fmla="*/ 592182 w 2551611"/>
              <a:gd name="connsiteY96" fmla="*/ 712282 h 1043251"/>
              <a:gd name="connsiteX97" fmla="*/ 653142 w 2551611"/>
              <a:gd name="connsiteY97" fmla="*/ 668739 h 1043251"/>
              <a:gd name="connsiteX98" fmla="*/ 670560 w 2551611"/>
              <a:gd name="connsiteY98" fmla="*/ 651322 h 1043251"/>
              <a:gd name="connsiteX99" fmla="*/ 696685 w 2551611"/>
              <a:gd name="connsiteY99" fmla="*/ 642613 h 1043251"/>
              <a:gd name="connsiteX100" fmla="*/ 722811 w 2551611"/>
              <a:gd name="connsiteY100" fmla="*/ 616488 h 1043251"/>
              <a:gd name="connsiteX101" fmla="*/ 748937 w 2551611"/>
              <a:gd name="connsiteY101" fmla="*/ 599071 h 1043251"/>
              <a:gd name="connsiteX102" fmla="*/ 687977 w 2551611"/>
              <a:gd name="connsiteY102" fmla="*/ 642613 h 1043251"/>
              <a:gd name="connsiteX103" fmla="*/ 618308 w 2551611"/>
              <a:gd name="connsiteY103" fmla="*/ 694865 h 1043251"/>
              <a:gd name="connsiteX104" fmla="*/ 583474 w 2551611"/>
              <a:gd name="connsiteY104" fmla="*/ 703573 h 1043251"/>
              <a:gd name="connsiteX105" fmla="*/ 539931 w 2551611"/>
              <a:gd name="connsiteY105" fmla="*/ 729699 h 1043251"/>
              <a:gd name="connsiteX106" fmla="*/ 478971 w 2551611"/>
              <a:gd name="connsiteY106" fmla="*/ 764533 h 1043251"/>
              <a:gd name="connsiteX107" fmla="*/ 470262 w 2551611"/>
              <a:gd name="connsiteY107" fmla="*/ 790659 h 1043251"/>
              <a:gd name="connsiteX108" fmla="*/ 418011 w 2551611"/>
              <a:gd name="connsiteY108" fmla="*/ 816785 h 1043251"/>
              <a:gd name="connsiteX109" fmla="*/ 391885 w 2551611"/>
              <a:gd name="connsiteY109" fmla="*/ 851619 h 1043251"/>
              <a:gd name="connsiteX110" fmla="*/ 278674 w 2551611"/>
              <a:gd name="connsiteY110" fmla="*/ 938705 h 1043251"/>
              <a:gd name="connsiteX111" fmla="*/ 217714 w 2551611"/>
              <a:gd name="connsiteY111" fmla="*/ 834202 h 1043251"/>
              <a:gd name="connsiteX112" fmla="*/ 156754 w 2551611"/>
              <a:gd name="connsiteY112" fmla="*/ 1008373 h 1043251"/>
              <a:gd name="connsiteX113" fmla="*/ 156754 w 2551611"/>
              <a:gd name="connsiteY113" fmla="*/ 1008373 h 1043251"/>
              <a:gd name="connsiteX114" fmla="*/ 52251 w 2551611"/>
              <a:gd name="connsiteY114" fmla="*/ 1034499 h 1043251"/>
              <a:gd name="connsiteX115" fmla="*/ 26125 w 2551611"/>
              <a:gd name="connsiteY115" fmla="*/ 1017082 h 1043251"/>
              <a:gd name="connsiteX116" fmla="*/ 0 w 2551611"/>
              <a:gd name="connsiteY116" fmla="*/ 947413 h 10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551611" h="1043251">
                <a:moveTo>
                  <a:pt x="0" y="947413"/>
                </a:moveTo>
                <a:lnTo>
                  <a:pt x="0" y="947413"/>
                </a:lnTo>
                <a:cubicBezTo>
                  <a:pt x="11611" y="924190"/>
                  <a:pt x="22401" y="900538"/>
                  <a:pt x="34834" y="877745"/>
                </a:cubicBezTo>
                <a:cubicBezTo>
                  <a:pt x="39846" y="868557"/>
                  <a:pt x="47570" y="860980"/>
                  <a:pt x="52251" y="851619"/>
                </a:cubicBezTo>
                <a:cubicBezTo>
                  <a:pt x="88303" y="779514"/>
                  <a:pt x="28467" y="874232"/>
                  <a:pt x="78377" y="799368"/>
                </a:cubicBezTo>
                <a:lnTo>
                  <a:pt x="95794" y="747116"/>
                </a:lnTo>
                <a:cubicBezTo>
                  <a:pt x="98697" y="738408"/>
                  <a:pt x="98011" y="727482"/>
                  <a:pt x="104502" y="720991"/>
                </a:cubicBezTo>
                <a:cubicBezTo>
                  <a:pt x="110308" y="715185"/>
                  <a:pt x="116791" y="709985"/>
                  <a:pt x="121920" y="703573"/>
                </a:cubicBezTo>
                <a:cubicBezTo>
                  <a:pt x="128458" y="695400"/>
                  <a:pt x="131936" y="684849"/>
                  <a:pt x="139337" y="677448"/>
                </a:cubicBezTo>
                <a:cubicBezTo>
                  <a:pt x="146738" y="670047"/>
                  <a:pt x="157289" y="666569"/>
                  <a:pt x="165462" y="660031"/>
                </a:cubicBezTo>
                <a:cubicBezTo>
                  <a:pt x="227506" y="610395"/>
                  <a:pt x="128598" y="678801"/>
                  <a:pt x="209005" y="625196"/>
                </a:cubicBezTo>
                <a:cubicBezTo>
                  <a:pt x="255449" y="555531"/>
                  <a:pt x="194491" y="639710"/>
                  <a:pt x="252548" y="581653"/>
                </a:cubicBezTo>
                <a:cubicBezTo>
                  <a:pt x="259949" y="574252"/>
                  <a:pt x="263265" y="563568"/>
                  <a:pt x="269965" y="555528"/>
                </a:cubicBezTo>
                <a:cubicBezTo>
                  <a:pt x="277850" y="546067"/>
                  <a:pt x="288207" y="538863"/>
                  <a:pt x="296091" y="529402"/>
                </a:cubicBezTo>
                <a:cubicBezTo>
                  <a:pt x="320817" y="499731"/>
                  <a:pt x="308257" y="499818"/>
                  <a:pt x="339634" y="468442"/>
                </a:cubicBezTo>
                <a:cubicBezTo>
                  <a:pt x="347035" y="461041"/>
                  <a:pt x="357051" y="456831"/>
                  <a:pt x="365760" y="451025"/>
                </a:cubicBezTo>
                <a:cubicBezTo>
                  <a:pt x="371566" y="442316"/>
                  <a:pt x="375776" y="432300"/>
                  <a:pt x="383177" y="424899"/>
                </a:cubicBezTo>
                <a:cubicBezTo>
                  <a:pt x="400058" y="408017"/>
                  <a:pt x="414180" y="405856"/>
                  <a:pt x="435428" y="398773"/>
                </a:cubicBezTo>
                <a:cubicBezTo>
                  <a:pt x="497501" y="336702"/>
                  <a:pt x="427047" y="403739"/>
                  <a:pt x="487680" y="355231"/>
                </a:cubicBezTo>
                <a:cubicBezTo>
                  <a:pt x="494091" y="350102"/>
                  <a:pt x="498056" y="342037"/>
                  <a:pt x="505097" y="337813"/>
                </a:cubicBezTo>
                <a:cubicBezTo>
                  <a:pt x="512968" y="333090"/>
                  <a:pt x="522514" y="332008"/>
                  <a:pt x="531222" y="329105"/>
                </a:cubicBezTo>
                <a:cubicBezTo>
                  <a:pt x="565243" y="295086"/>
                  <a:pt x="529546" y="325589"/>
                  <a:pt x="574765" y="302979"/>
                </a:cubicBezTo>
                <a:cubicBezTo>
                  <a:pt x="584126" y="298298"/>
                  <a:pt x="591327" y="289813"/>
                  <a:pt x="600891" y="285562"/>
                </a:cubicBezTo>
                <a:cubicBezTo>
                  <a:pt x="617668" y="278106"/>
                  <a:pt x="653142" y="268145"/>
                  <a:pt x="653142" y="268145"/>
                </a:cubicBezTo>
                <a:cubicBezTo>
                  <a:pt x="661851" y="262339"/>
                  <a:pt x="669704" y="254979"/>
                  <a:pt x="679268" y="250728"/>
                </a:cubicBezTo>
                <a:cubicBezTo>
                  <a:pt x="696045" y="243272"/>
                  <a:pt x="714103" y="239117"/>
                  <a:pt x="731520" y="233311"/>
                </a:cubicBezTo>
                <a:cubicBezTo>
                  <a:pt x="740228" y="230408"/>
                  <a:pt x="748644" y="226402"/>
                  <a:pt x="757645" y="224602"/>
                </a:cubicBezTo>
                <a:cubicBezTo>
                  <a:pt x="772159" y="221699"/>
                  <a:pt x="786908" y="219788"/>
                  <a:pt x="801188" y="215893"/>
                </a:cubicBezTo>
                <a:cubicBezTo>
                  <a:pt x="818901" y="211062"/>
                  <a:pt x="836023" y="204282"/>
                  <a:pt x="853440" y="198476"/>
                </a:cubicBezTo>
                <a:lnTo>
                  <a:pt x="957942" y="163642"/>
                </a:lnTo>
                <a:lnTo>
                  <a:pt x="1010194" y="146225"/>
                </a:lnTo>
                <a:cubicBezTo>
                  <a:pt x="1024708" y="143322"/>
                  <a:pt x="1039457" y="141411"/>
                  <a:pt x="1053737" y="137516"/>
                </a:cubicBezTo>
                <a:cubicBezTo>
                  <a:pt x="1071449" y="132685"/>
                  <a:pt x="1087879" y="123117"/>
                  <a:pt x="1105988" y="120099"/>
                </a:cubicBezTo>
                <a:cubicBezTo>
                  <a:pt x="1123405" y="117196"/>
                  <a:pt x="1140925" y="114854"/>
                  <a:pt x="1158240" y="111391"/>
                </a:cubicBezTo>
                <a:cubicBezTo>
                  <a:pt x="1169976" y="109044"/>
                  <a:pt x="1181268" y="104650"/>
                  <a:pt x="1193074" y="102682"/>
                </a:cubicBezTo>
                <a:cubicBezTo>
                  <a:pt x="1216159" y="98834"/>
                  <a:pt x="1239519" y="96876"/>
                  <a:pt x="1262742" y="93973"/>
                </a:cubicBezTo>
                <a:cubicBezTo>
                  <a:pt x="1271451" y="91070"/>
                  <a:pt x="1279962" y="87491"/>
                  <a:pt x="1288868" y="85265"/>
                </a:cubicBezTo>
                <a:cubicBezTo>
                  <a:pt x="1322835" y="76773"/>
                  <a:pt x="1358949" y="72765"/>
                  <a:pt x="1393371" y="67848"/>
                </a:cubicBezTo>
                <a:cubicBezTo>
                  <a:pt x="1410788" y="62042"/>
                  <a:pt x="1427447" y="53027"/>
                  <a:pt x="1445622" y="50431"/>
                </a:cubicBezTo>
                <a:lnTo>
                  <a:pt x="1567542" y="33013"/>
                </a:lnTo>
                <a:cubicBezTo>
                  <a:pt x="1766292" y="-33232"/>
                  <a:pt x="1602313" y="18219"/>
                  <a:pt x="2142308" y="33013"/>
                </a:cubicBezTo>
                <a:cubicBezTo>
                  <a:pt x="2171471" y="33812"/>
                  <a:pt x="2200365" y="38819"/>
                  <a:pt x="2229394" y="41722"/>
                </a:cubicBezTo>
                <a:cubicBezTo>
                  <a:pt x="2246811" y="47528"/>
                  <a:pt x="2263834" y="54686"/>
                  <a:pt x="2281645" y="59139"/>
                </a:cubicBezTo>
                <a:cubicBezTo>
                  <a:pt x="2325385" y="70074"/>
                  <a:pt x="2305125" y="64063"/>
                  <a:pt x="2342605" y="76556"/>
                </a:cubicBezTo>
                <a:cubicBezTo>
                  <a:pt x="2351314" y="82362"/>
                  <a:pt x="2360558" y="87435"/>
                  <a:pt x="2368731" y="93973"/>
                </a:cubicBezTo>
                <a:cubicBezTo>
                  <a:pt x="2375142" y="99102"/>
                  <a:pt x="2379316" y="106836"/>
                  <a:pt x="2386148" y="111391"/>
                </a:cubicBezTo>
                <a:cubicBezTo>
                  <a:pt x="2396949" y="118592"/>
                  <a:pt x="2410180" y="121607"/>
                  <a:pt x="2420982" y="128808"/>
                </a:cubicBezTo>
                <a:cubicBezTo>
                  <a:pt x="2427814" y="133362"/>
                  <a:pt x="2431831" y="141299"/>
                  <a:pt x="2438400" y="146225"/>
                </a:cubicBezTo>
                <a:cubicBezTo>
                  <a:pt x="2455146" y="158784"/>
                  <a:pt x="2490651" y="181059"/>
                  <a:pt x="2490651" y="181059"/>
                </a:cubicBezTo>
                <a:cubicBezTo>
                  <a:pt x="2512542" y="246728"/>
                  <a:pt x="2480467" y="168329"/>
                  <a:pt x="2525485" y="224602"/>
                </a:cubicBezTo>
                <a:cubicBezTo>
                  <a:pt x="2531220" y="231770"/>
                  <a:pt x="2530089" y="242517"/>
                  <a:pt x="2534194" y="250728"/>
                </a:cubicBezTo>
                <a:cubicBezTo>
                  <a:pt x="2538875" y="260089"/>
                  <a:pt x="2551611" y="276853"/>
                  <a:pt x="2551611" y="276853"/>
                </a:cubicBezTo>
                <a:lnTo>
                  <a:pt x="2542902" y="268145"/>
                </a:lnTo>
                <a:lnTo>
                  <a:pt x="2481942" y="442316"/>
                </a:lnTo>
                <a:lnTo>
                  <a:pt x="2316480" y="459733"/>
                </a:lnTo>
                <a:lnTo>
                  <a:pt x="2351314" y="398773"/>
                </a:lnTo>
                <a:lnTo>
                  <a:pt x="2307771" y="355231"/>
                </a:lnTo>
                <a:lnTo>
                  <a:pt x="2290354" y="311688"/>
                </a:lnTo>
                <a:lnTo>
                  <a:pt x="2246811" y="363939"/>
                </a:lnTo>
                <a:lnTo>
                  <a:pt x="2290354" y="407482"/>
                </a:lnTo>
                <a:lnTo>
                  <a:pt x="2238102" y="468442"/>
                </a:lnTo>
                <a:lnTo>
                  <a:pt x="2185851" y="468442"/>
                </a:lnTo>
                <a:lnTo>
                  <a:pt x="2081348" y="494568"/>
                </a:lnTo>
                <a:lnTo>
                  <a:pt x="2055222" y="459733"/>
                </a:lnTo>
                <a:lnTo>
                  <a:pt x="2055222" y="451025"/>
                </a:lnTo>
                <a:cubicBezTo>
                  <a:pt x="2029096" y="445219"/>
                  <a:pt x="2003540" y="435515"/>
                  <a:pt x="1976845" y="433608"/>
                </a:cubicBezTo>
                <a:cubicBezTo>
                  <a:pt x="1962081" y="432553"/>
                  <a:pt x="1947582" y="438421"/>
                  <a:pt x="1933302" y="442316"/>
                </a:cubicBezTo>
                <a:cubicBezTo>
                  <a:pt x="1915590" y="447146"/>
                  <a:pt x="1898862" y="455280"/>
                  <a:pt x="1881051" y="459733"/>
                </a:cubicBezTo>
                <a:cubicBezTo>
                  <a:pt x="1869440" y="462636"/>
                  <a:pt x="1857681" y="465003"/>
                  <a:pt x="1846217" y="468442"/>
                </a:cubicBezTo>
                <a:cubicBezTo>
                  <a:pt x="1828632" y="473718"/>
                  <a:pt x="1811968" y="482258"/>
                  <a:pt x="1793965" y="485859"/>
                </a:cubicBezTo>
                <a:cubicBezTo>
                  <a:pt x="1779451" y="488762"/>
                  <a:pt x="1764871" y="491357"/>
                  <a:pt x="1750422" y="494568"/>
                </a:cubicBezTo>
                <a:cubicBezTo>
                  <a:pt x="1738738" y="497164"/>
                  <a:pt x="1727503" y="502141"/>
                  <a:pt x="1715588" y="503276"/>
                </a:cubicBezTo>
                <a:cubicBezTo>
                  <a:pt x="1666377" y="507963"/>
                  <a:pt x="1616891" y="509082"/>
                  <a:pt x="1567542" y="511985"/>
                </a:cubicBezTo>
                <a:cubicBezTo>
                  <a:pt x="1523999" y="509082"/>
                  <a:pt x="1480286" y="508095"/>
                  <a:pt x="1436914" y="503276"/>
                </a:cubicBezTo>
                <a:cubicBezTo>
                  <a:pt x="1427790" y="502262"/>
                  <a:pt x="1419311" y="491159"/>
                  <a:pt x="1410788" y="494568"/>
                </a:cubicBezTo>
                <a:cubicBezTo>
                  <a:pt x="1401070" y="498455"/>
                  <a:pt x="1399177" y="511985"/>
                  <a:pt x="1393371" y="520693"/>
                </a:cubicBezTo>
                <a:cubicBezTo>
                  <a:pt x="1388111" y="589071"/>
                  <a:pt x="1409995" y="625726"/>
                  <a:pt x="1358537" y="660031"/>
                </a:cubicBezTo>
                <a:cubicBezTo>
                  <a:pt x="1350899" y="665123"/>
                  <a:pt x="1341120" y="665836"/>
                  <a:pt x="1332411" y="668739"/>
                </a:cubicBezTo>
                <a:cubicBezTo>
                  <a:pt x="1303424" y="663908"/>
                  <a:pt x="1274942" y="666508"/>
                  <a:pt x="1254034" y="642613"/>
                </a:cubicBezTo>
                <a:cubicBezTo>
                  <a:pt x="1188647" y="567885"/>
                  <a:pt x="1252405" y="606964"/>
                  <a:pt x="1184365" y="572945"/>
                </a:cubicBezTo>
                <a:cubicBezTo>
                  <a:pt x="1128915" y="591428"/>
                  <a:pt x="1183898" y="564937"/>
                  <a:pt x="1149531" y="616488"/>
                </a:cubicBezTo>
                <a:cubicBezTo>
                  <a:pt x="1143725" y="625197"/>
                  <a:pt x="1132114" y="628099"/>
                  <a:pt x="1123405" y="633905"/>
                </a:cubicBezTo>
                <a:cubicBezTo>
                  <a:pt x="1111794" y="616488"/>
                  <a:pt x="1108430" y="588273"/>
                  <a:pt x="1088571" y="581653"/>
                </a:cubicBezTo>
                <a:lnTo>
                  <a:pt x="1036320" y="564236"/>
                </a:lnTo>
                <a:cubicBezTo>
                  <a:pt x="1033417" y="543916"/>
                  <a:pt x="1042126" y="517790"/>
                  <a:pt x="1027611" y="503276"/>
                </a:cubicBezTo>
                <a:cubicBezTo>
                  <a:pt x="1018902" y="494567"/>
                  <a:pt x="1011732" y="522570"/>
                  <a:pt x="1001485" y="529402"/>
                </a:cubicBezTo>
                <a:cubicBezTo>
                  <a:pt x="984902" y="540458"/>
                  <a:pt x="919567" y="546081"/>
                  <a:pt x="914400" y="546819"/>
                </a:cubicBezTo>
                <a:cubicBezTo>
                  <a:pt x="894930" y="566288"/>
                  <a:pt x="882642" y="588023"/>
                  <a:pt x="844731" y="555528"/>
                </a:cubicBezTo>
                <a:cubicBezTo>
                  <a:pt x="833493" y="545895"/>
                  <a:pt x="838925" y="526499"/>
                  <a:pt x="836022" y="511985"/>
                </a:cubicBezTo>
                <a:cubicBezTo>
                  <a:pt x="827314" y="520694"/>
                  <a:pt x="817781" y="528650"/>
                  <a:pt x="809897" y="538111"/>
                </a:cubicBezTo>
                <a:cubicBezTo>
                  <a:pt x="798029" y="552353"/>
                  <a:pt x="791955" y="571517"/>
                  <a:pt x="775062" y="581653"/>
                </a:cubicBezTo>
                <a:cubicBezTo>
                  <a:pt x="767191" y="586376"/>
                  <a:pt x="757645" y="587459"/>
                  <a:pt x="748937" y="590362"/>
                </a:cubicBezTo>
                <a:cubicBezTo>
                  <a:pt x="740228" y="599071"/>
                  <a:pt x="729643" y="606241"/>
                  <a:pt x="722811" y="616488"/>
                </a:cubicBezTo>
                <a:cubicBezTo>
                  <a:pt x="717719" y="624126"/>
                  <a:pt x="718207" y="634403"/>
                  <a:pt x="714102" y="642613"/>
                </a:cubicBezTo>
                <a:cubicBezTo>
                  <a:pt x="703320" y="664177"/>
                  <a:pt x="692954" y="676203"/>
                  <a:pt x="670560" y="686156"/>
                </a:cubicBezTo>
                <a:cubicBezTo>
                  <a:pt x="653783" y="693612"/>
                  <a:pt x="635725" y="697767"/>
                  <a:pt x="618308" y="703573"/>
                </a:cubicBezTo>
                <a:lnTo>
                  <a:pt x="592182" y="712282"/>
                </a:lnTo>
                <a:cubicBezTo>
                  <a:pt x="643284" y="644147"/>
                  <a:pt x="589553" y="700533"/>
                  <a:pt x="653142" y="668739"/>
                </a:cubicBezTo>
                <a:cubicBezTo>
                  <a:pt x="660486" y="665067"/>
                  <a:pt x="663519" y="655546"/>
                  <a:pt x="670560" y="651322"/>
                </a:cubicBezTo>
                <a:cubicBezTo>
                  <a:pt x="678431" y="646599"/>
                  <a:pt x="687977" y="645516"/>
                  <a:pt x="696685" y="642613"/>
                </a:cubicBezTo>
                <a:cubicBezTo>
                  <a:pt x="705394" y="633905"/>
                  <a:pt x="713350" y="624372"/>
                  <a:pt x="722811" y="616488"/>
                </a:cubicBezTo>
                <a:cubicBezTo>
                  <a:pt x="730852" y="609788"/>
                  <a:pt x="756338" y="591671"/>
                  <a:pt x="748937" y="599071"/>
                </a:cubicBezTo>
                <a:cubicBezTo>
                  <a:pt x="724412" y="623593"/>
                  <a:pt x="712706" y="622829"/>
                  <a:pt x="687977" y="642613"/>
                </a:cubicBezTo>
                <a:cubicBezTo>
                  <a:pt x="661598" y="663717"/>
                  <a:pt x="662505" y="683816"/>
                  <a:pt x="618308" y="694865"/>
                </a:cubicBezTo>
                <a:lnTo>
                  <a:pt x="583474" y="703573"/>
                </a:lnTo>
                <a:cubicBezTo>
                  <a:pt x="554510" y="732539"/>
                  <a:pt x="579499" y="712742"/>
                  <a:pt x="539931" y="729699"/>
                </a:cubicBezTo>
                <a:cubicBezTo>
                  <a:pt x="508996" y="742956"/>
                  <a:pt x="505207" y="747043"/>
                  <a:pt x="478971" y="764533"/>
                </a:cubicBezTo>
                <a:cubicBezTo>
                  <a:pt x="476068" y="773242"/>
                  <a:pt x="475997" y="783491"/>
                  <a:pt x="470262" y="790659"/>
                </a:cubicBezTo>
                <a:cubicBezTo>
                  <a:pt x="457985" y="806006"/>
                  <a:pt x="435221" y="811048"/>
                  <a:pt x="418011" y="816785"/>
                </a:cubicBezTo>
                <a:cubicBezTo>
                  <a:pt x="398317" y="846327"/>
                  <a:pt x="407995" y="835511"/>
                  <a:pt x="391885" y="851619"/>
                </a:cubicBezTo>
                <a:lnTo>
                  <a:pt x="278674" y="938705"/>
                </a:lnTo>
                <a:lnTo>
                  <a:pt x="217714" y="834202"/>
                </a:lnTo>
                <a:lnTo>
                  <a:pt x="156754" y="1008373"/>
                </a:lnTo>
                <a:lnTo>
                  <a:pt x="156754" y="1008373"/>
                </a:lnTo>
                <a:cubicBezTo>
                  <a:pt x="101419" y="1036041"/>
                  <a:pt x="100732" y="1055277"/>
                  <a:pt x="52251" y="1034499"/>
                </a:cubicBezTo>
                <a:cubicBezTo>
                  <a:pt x="42631" y="1030376"/>
                  <a:pt x="34834" y="1022888"/>
                  <a:pt x="26125" y="1017082"/>
                </a:cubicBezTo>
                <a:cubicBezTo>
                  <a:pt x="6431" y="987540"/>
                  <a:pt x="4354" y="959025"/>
                  <a:pt x="0" y="94741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83401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340769"/>
            <a:ext cx="8568952" cy="4968552"/>
          </a:xfrm>
        </p:spPr>
        <p:txBody>
          <a:bodyPr>
            <a:normAutofit/>
          </a:bodyPr>
          <a:lstStyle/>
          <a:p>
            <a:pPr algn="just">
              <a:spcBef>
                <a:spcPts val="1200"/>
              </a:spcBef>
            </a:pPr>
            <a:r>
              <a:rPr lang="pt-BR" sz="2000" dirty="0"/>
              <a:t>Silva (2013), em seu estudo do SAPr </a:t>
            </a:r>
            <a:r>
              <a:rPr lang="pt-BR" sz="2000" dirty="0" smtClean="0"/>
              <a:t>na região de </a:t>
            </a:r>
            <a:r>
              <a:rPr lang="pt-BR" sz="2000" dirty="0"/>
              <a:t>Sinop (MT</a:t>
            </a:r>
            <a:r>
              <a:rPr lang="pt-BR" sz="2000" dirty="0" smtClean="0"/>
              <a:t>), </a:t>
            </a:r>
            <a:r>
              <a:rPr lang="pt-BR" sz="2000" dirty="0"/>
              <a:t>sob o ponto de vista geológico, o Sistema Aquífero Parecis nesta região é um sistema constituído por duas unidades geológicas com variações litológicas distintas. Dentro destas unidades, as variações faciológicas conferem ao sistema aquífero importantes mudanças físicas que refletem nas propriedades hidráulicas e permitem a definição de dois </a:t>
            </a:r>
            <a:r>
              <a:rPr lang="pt-BR" sz="2000" dirty="0" smtClean="0"/>
              <a:t>sub-sistemas </a:t>
            </a:r>
            <a:r>
              <a:rPr lang="pt-BR" sz="2000" dirty="0"/>
              <a:t>aquíferos: Sub-sistema Livre e Sub-sistema Confinado. A produtividade deste sistema aquífero é </a:t>
            </a:r>
            <a:r>
              <a:rPr lang="pt-BR" sz="2000" dirty="0" smtClean="0"/>
              <a:t>considerada alta.</a:t>
            </a:r>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Parecis</a:t>
            </a:r>
            <a:endParaRPr lang="pt-BR" sz="2400" b="1" dirty="0"/>
          </a:p>
        </p:txBody>
      </p:sp>
      <p:graphicFrame>
        <p:nvGraphicFramePr>
          <p:cNvPr id="3" name="Tabela 2"/>
          <p:cNvGraphicFramePr>
            <a:graphicFrameLocks noGrp="1"/>
          </p:cNvGraphicFramePr>
          <p:nvPr>
            <p:extLst>
              <p:ext uri="{D42A27DB-BD31-4B8C-83A1-F6EECF244321}">
                <p14:modId xmlns:p14="http://schemas.microsoft.com/office/powerpoint/2010/main" val="2596477419"/>
              </p:ext>
            </p:extLst>
          </p:nvPr>
        </p:nvGraphicFramePr>
        <p:xfrm>
          <a:off x="755576" y="4005064"/>
          <a:ext cx="7992888" cy="2304257"/>
        </p:xfrm>
        <a:graphic>
          <a:graphicData uri="http://schemas.openxmlformats.org/drawingml/2006/table">
            <a:tbl>
              <a:tblPr firstRow="1" firstCol="1" bandRow="1">
                <a:tableStyleId>{5C22544A-7EE6-4342-B048-85BDC9FD1C3A}</a:tableStyleId>
              </a:tblPr>
              <a:tblGrid>
                <a:gridCol w="1071701"/>
                <a:gridCol w="1200372"/>
                <a:gridCol w="1434860"/>
                <a:gridCol w="1319732"/>
                <a:gridCol w="1199526"/>
                <a:gridCol w="1766697"/>
              </a:tblGrid>
              <a:tr h="938732">
                <a:tc>
                  <a:txBody>
                    <a:bodyPr/>
                    <a:lstStyle/>
                    <a:p>
                      <a:pPr algn="ctr">
                        <a:lnSpc>
                          <a:spcPct val="115000"/>
                        </a:lnSpc>
                        <a:spcAft>
                          <a:spcPts val="0"/>
                        </a:spcAft>
                      </a:pPr>
                      <a:r>
                        <a:rPr lang="pt-BR" sz="1400" dirty="0">
                          <a:effectLst/>
                        </a:rPr>
                        <a:t>Poço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Rebaixamento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Capacidade Específica (m</a:t>
                      </a:r>
                      <a:r>
                        <a:rPr lang="pt-BR" sz="1400" baseline="30000">
                          <a:effectLst/>
                        </a:rPr>
                        <a:t>3</a:t>
                      </a:r>
                      <a:r>
                        <a:rPr lang="pt-BR" sz="1400">
                          <a:effectLst/>
                        </a:rPr>
                        <a:t>/h/m)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5175">
                <a:tc>
                  <a:txBody>
                    <a:bodyPr/>
                    <a:lstStyle/>
                    <a:p>
                      <a:pPr algn="ctr">
                        <a:spcAft>
                          <a:spcPts val="0"/>
                        </a:spcAft>
                      </a:pPr>
                      <a:r>
                        <a:rPr lang="pt-BR" sz="1400">
                          <a:effectLst/>
                        </a:rPr>
                        <a:t>Mínima</a:t>
                      </a:r>
                      <a:endParaRPr lang="pt-BR" sz="1400">
                        <a:solidFill>
                          <a:srgbClr val="000000"/>
                        </a:solidFill>
                        <a:effectLst/>
                        <a:latin typeface="Frutiger-Black"/>
                        <a:ea typeface="Calibri" panose="020F0502020204030204" pitchFamily="34" charset="0"/>
                        <a:cs typeface="Frutiger-Black"/>
                      </a:endParaRPr>
                    </a:p>
                  </a:txBody>
                  <a:tcPr marL="68580" marR="68580" marT="0" marB="0"/>
                </a:tc>
                <a:tc>
                  <a:txBody>
                    <a:bodyPr/>
                    <a:lstStyle/>
                    <a:p>
                      <a:pPr algn="ctr">
                        <a:lnSpc>
                          <a:spcPct val="115000"/>
                        </a:lnSpc>
                        <a:spcAft>
                          <a:spcPts val="0"/>
                        </a:spcAft>
                      </a:pPr>
                      <a:r>
                        <a:rPr lang="pt-BR" sz="1400">
                          <a:effectLst/>
                        </a:rPr>
                        <a:t>40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5,0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5,1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12,0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1,06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5175">
                <a:tc>
                  <a:txBody>
                    <a:bodyPr/>
                    <a:lstStyle/>
                    <a:p>
                      <a:pPr algn="ctr">
                        <a:spcAft>
                          <a:spcPts val="0"/>
                        </a:spcAft>
                      </a:pPr>
                      <a:r>
                        <a:rPr lang="pt-BR" sz="1400">
                          <a:effectLst/>
                        </a:rPr>
                        <a:t>Máxima</a:t>
                      </a:r>
                      <a:endParaRPr lang="pt-BR" sz="1400">
                        <a:solidFill>
                          <a:srgbClr val="000000"/>
                        </a:solidFill>
                        <a:effectLst/>
                        <a:latin typeface="Frutiger-Black"/>
                        <a:ea typeface="Calibri" panose="020F0502020204030204" pitchFamily="34" charset="0"/>
                        <a:cs typeface="Frutiger-Black"/>
                      </a:endParaRPr>
                    </a:p>
                  </a:txBody>
                  <a:tcPr marL="68580" marR="68580" marT="0" marB="0"/>
                </a:tc>
                <a:tc>
                  <a:txBody>
                    <a:bodyPr/>
                    <a:lstStyle/>
                    <a:p>
                      <a:pPr algn="ctr">
                        <a:lnSpc>
                          <a:spcPct val="115000"/>
                        </a:lnSpc>
                        <a:spcAft>
                          <a:spcPts val="0"/>
                        </a:spcAft>
                      </a:pPr>
                      <a:r>
                        <a:rPr lang="pt-BR" sz="1400">
                          <a:effectLst/>
                        </a:rPr>
                        <a:t>140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7,5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48,1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120,0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4,17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5175">
                <a:tc>
                  <a:txBody>
                    <a:bodyPr/>
                    <a:lstStyle/>
                    <a:p>
                      <a:pPr algn="ctr">
                        <a:spcAft>
                          <a:spcPts val="0"/>
                        </a:spcAft>
                      </a:pPr>
                      <a:r>
                        <a:rPr lang="pt-BR" sz="1400" dirty="0" smtClean="0">
                          <a:effectLst/>
                        </a:rPr>
                        <a:t>Média</a:t>
                      </a:r>
                      <a:endParaRPr lang="pt-BR" sz="1400" dirty="0">
                        <a:solidFill>
                          <a:srgbClr val="000000"/>
                        </a:solidFill>
                        <a:effectLst/>
                        <a:latin typeface="Frutiger-Black"/>
                        <a:ea typeface="Calibri" panose="020F0502020204030204" pitchFamily="34" charset="0"/>
                        <a:cs typeface="Frutiger-Black"/>
                      </a:endParaRPr>
                    </a:p>
                  </a:txBody>
                  <a:tcPr marL="68580" marR="68580" marT="0" marB="0"/>
                </a:tc>
                <a:tc>
                  <a:txBody>
                    <a:bodyPr/>
                    <a:lstStyle/>
                    <a:p>
                      <a:pPr algn="ctr">
                        <a:lnSpc>
                          <a:spcPct val="115000"/>
                        </a:lnSpc>
                        <a:spcAft>
                          <a:spcPts val="0"/>
                        </a:spcAft>
                      </a:pPr>
                      <a:r>
                        <a:rPr lang="pt-BR" sz="1400">
                          <a:effectLst/>
                        </a:rPr>
                        <a:t>100,3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7,5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25,1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66,5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2,64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40690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844824"/>
            <a:ext cx="8424936" cy="4608512"/>
          </a:xfrm>
        </p:spPr>
        <p:txBody>
          <a:bodyPr>
            <a:normAutofit/>
          </a:bodyPr>
          <a:lstStyle/>
          <a:p>
            <a:pPr algn="just">
              <a:spcBef>
                <a:spcPts val="1200"/>
              </a:spcBef>
            </a:pPr>
            <a:r>
              <a:rPr lang="pt-BR" sz="2000" dirty="0" smtClean="0"/>
              <a:t>Na região de Sinop (MT), </a:t>
            </a:r>
            <a:r>
              <a:rPr lang="pt-BR" sz="2000" dirty="0"/>
              <a:t>as águas subterrâneas do Sistema Aquífero </a:t>
            </a:r>
            <a:r>
              <a:rPr lang="pt-BR" sz="2000" dirty="0" smtClean="0"/>
              <a:t>Parecis </a:t>
            </a:r>
            <a:r>
              <a:rPr lang="pt-BR" sz="2000" dirty="0"/>
              <a:t>são levemente mineralizadas, ácidas e com baixa condutividade elétrica, indicando características muito similares às águas meteóricas. Todos os parâmetros analisados nas águas dos poços tubulares mostraram-se muito abaixo dos Valores Máximos Permissíveis (VMP) para o consumo humano, segundo a Portaria 2.914/2011 do Ministério da </a:t>
            </a:r>
            <a:r>
              <a:rPr lang="pt-BR" sz="2000" dirty="0" smtClean="0"/>
              <a:t>Saúde.</a:t>
            </a:r>
            <a:endParaRPr lang="pt-BR" sz="2000" dirty="0"/>
          </a:p>
          <a:p>
            <a:pPr algn="just"/>
            <a:endParaRPr lang="pt-BR" dirty="0"/>
          </a:p>
          <a:p>
            <a:pPr algn="just"/>
            <a:endParaRPr lang="pt-BR" dirty="0"/>
          </a:p>
        </p:txBody>
      </p:sp>
      <p:sp>
        <p:nvSpPr>
          <p:cNvPr id="4" name="CaixaDeTexto 3"/>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Parecis</a:t>
            </a:r>
            <a:endParaRPr lang="pt-BR" sz="2400" b="1" dirty="0"/>
          </a:p>
        </p:txBody>
      </p:sp>
    </p:spTree>
    <p:extLst>
      <p:ext uri="{BB962C8B-B14F-4D97-AF65-F5344CB8AC3E}">
        <p14:creationId xmlns:p14="http://schemas.microsoft.com/office/powerpoint/2010/main" val="3448556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07936" y="1556792"/>
            <a:ext cx="8568952" cy="4752528"/>
          </a:xfrm>
        </p:spPr>
        <p:txBody>
          <a:bodyPr>
            <a:normAutofit fontScale="25000" lnSpcReduction="20000"/>
          </a:bodyPr>
          <a:lstStyle/>
          <a:p>
            <a:pPr algn="just">
              <a:spcBef>
                <a:spcPts val="1200"/>
              </a:spcBef>
            </a:pPr>
            <a:r>
              <a:rPr lang="pt-BR" sz="8000" dirty="0"/>
              <a:t>O Sistema Aquífero Bauru-Caiuá (SABC) se estende por toda a região leste da Bacia do Rio Paraguai, em diversas manchas com direção aproximada norte-sul, desde o município de Antônio João (MS) até Nova Brasilândia (MT). Ocupa uma área aflorante de 14.841,684 km² (4,16% da BHRP).</a:t>
            </a:r>
            <a:endParaRPr lang="pt-BR" sz="8000" dirty="0" smtClean="0"/>
          </a:p>
          <a:p>
            <a:pPr algn="just">
              <a:spcBef>
                <a:spcPts val="1200"/>
              </a:spcBef>
            </a:pPr>
            <a:r>
              <a:rPr lang="pt-BR" sz="8000" dirty="0"/>
              <a:t>O SABC é resultante do registro sedimentar neocretácico do ciclo final de evolução da Bacia Geológica do Paraná, que é representado por rochas de dois grupos cronocorrelatos: Grupos Caiuá e Bauru. O Grupo Caiuá é composto essencialmente por arenitos e </a:t>
            </a:r>
            <a:r>
              <a:rPr lang="pt-BR" sz="8000" dirty="0" smtClean="0"/>
              <a:t>o </a:t>
            </a:r>
            <a:r>
              <a:rPr lang="pt-BR" sz="8000" dirty="0"/>
              <a:t>Grupo Bauru corresponde a </a:t>
            </a:r>
            <a:r>
              <a:rPr lang="pt-BR" sz="8000" dirty="0" smtClean="0"/>
              <a:t>leques </a:t>
            </a:r>
            <a:r>
              <a:rPr lang="pt-BR" sz="8000" dirty="0"/>
              <a:t>aluviais marginais, lençóis de areia atravessados por sistemas </a:t>
            </a:r>
            <a:r>
              <a:rPr lang="pt-BR" sz="8000" dirty="0" smtClean="0"/>
              <a:t>fluviais.</a:t>
            </a:r>
          </a:p>
          <a:p>
            <a:pPr algn="just">
              <a:spcBef>
                <a:spcPts val="1200"/>
              </a:spcBef>
            </a:pPr>
            <a:r>
              <a:rPr lang="pt-BR" sz="8000" dirty="0" smtClean="0"/>
              <a:t>Na BHRP, as </a:t>
            </a:r>
            <a:r>
              <a:rPr lang="pt-BR" sz="8000" dirty="0"/>
              <a:t>rochas do Grupo Caiuá, que aparecem exclusivamente em sua porção sul-mato-grossense, ocorrem associadas apenas a Formação Santo </a:t>
            </a:r>
            <a:r>
              <a:rPr lang="pt-BR" sz="8000" dirty="0" smtClean="0"/>
              <a:t>Anastácio. </a:t>
            </a:r>
            <a:r>
              <a:rPr lang="pt-BR" sz="8000" dirty="0"/>
              <a:t>No caso do Grupo Bauru, a sua exposição </a:t>
            </a:r>
            <a:r>
              <a:rPr lang="pt-BR" sz="8000" dirty="0" smtClean="0"/>
              <a:t>ocorre </a:t>
            </a:r>
            <a:r>
              <a:rPr lang="pt-BR" sz="8000" dirty="0"/>
              <a:t>associada às formações Vale do Rio do Peixe e Marília (tanto em Mato Grosso do Sul quanto em Mato Grosso) e as formações Quilombinho, Cachoeira do Bom Jardim e Cambambe, exclusivas de Mato </a:t>
            </a:r>
            <a:r>
              <a:rPr lang="pt-BR" sz="8000" dirty="0" smtClean="0"/>
              <a:t>Grosso.</a:t>
            </a:r>
          </a:p>
          <a:p>
            <a:pPr algn="just">
              <a:spcBef>
                <a:spcPts val="1200"/>
              </a:spcBef>
            </a:pPr>
            <a:endParaRPr lang="pt-BR" sz="8000" dirty="0" smtClean="0"/>
          </a:p>
          <a:p>
            <a:pPr algn="just">
              <a:spcBef>
                <a:spcPts val="1200"/>
              </a:spcBef>
            </a:pPr>
            <a:endParaRPr lang="pt-BR" sz="8000" dirty="0"/>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4788024" y="620688"/>
            <a:ext cx="4104456" cy="461665"/>
          </a:xfrm>
          <a:prstGeom prst="rect">
            <a:avLst/>
          </a:prstGeom>
          <a:noFill/>
        </p:spPr>
        <p:txBody>
          <a:bodyPr wrap="square" rtlCol="0">
            <a:spAutoFit/>
          </a:bodyPr>
          <a:lstStyle/>
          <a:p>
            <a:pPr algn="ctr"/>
            <a:r>
              <a:rPr lang="pt-BR" sz="2400" b="1" dirty="0" smtClean="0"/>
              <a:t>Sistema Aquífero Bauru-Caiuá</a:t>
            </a:r>
            <a:endParaRPr lang="pt-BR" sz="2400" b="1" dirty="0"/>
          </a:p>
        </p:txBody>
      </p:sp>
    </p:spTree>
    <p:extLst>
      <p:ext uri="{BB962C8B-B14F-4D97-AF65-F5344CB8AC3E}">
        <p14:creationId xmlns:p14="http://schemas.microsoft.com/office/powerpoint/2010/main" val="3514580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196752"/>
            <a:ext cx="8568952" cy="5472608"/>
          </a:xfrm>
        </p:spPr>
        <p:txBody>
          <a:bodyPr>
            <a:normAutofit/>
          </a:bodyPr>
          <a:lstStyle/>
          <a:p>
            <a:pPr algn="just">
              <a:lnSpc>
                <a:spcPct val="80000"/>
              </a:lnSpc>
              <a:spcBef>
                <a:spcPts val="1200"/>
              </a:spcBef>
            </a:pPr>
            <a:r>
              <a:rPr lang="pt-BR" sz="2000" dirty="0"/>
              <a:t>Na região da BHRP, o Bauru-Caiuá é um sistema aquífero do tipo poroso e livre a localmente confinado, com espessura máxima de 340 metros, que assenta-se normalmente através de superfícies discordantes </a:t>
            </a:r>
            <a:r>
              <a:rPr lang="pt-BR" sz="2000" dirty="0" smtClean="0"/>
              <a:t>sobre rochas dos sistemas aquíferos </a:t>
            </a:r>
            <a:r>
              <a:rPr lang="pt-BR" sz="2000" dirty="0"/>
              <a:t>Serra </a:t>
            </a:r>
            <a:r>
              <a:rPr lang="pt-BR" sz="2000" dirty="0" smtClean="0"/>
              <a:t>Geral, Fraturado Centro-Sul,  Guarani, Palermo </a:t>
            </a:r>
            <a:r>
              <a:rPr lang="pt-BR" sz="2000" dirty="0"/>
              <a:t>e Ponta </a:t>
            </a:r>
            <a:r>
              <a:rPr lang="pt-BR" sz="2000" dirty="0" smtClean="0"/>
              <a:t>Grossa.</a:t>
            </a:r>
            <a:endParaRPr lang="pt-BR" sz="2000" dirty="0"/>
          </a:p>
          <a:p>
            <a:pPr algn="just">
              <a:lnSpc>
                <a:spcPct val="80000"/>
              </a:lnSpc>
              <a:spcBef>
                <a:spcPts val="1200"/>
              </a:spcBef>
            </a:pPr>
            <a:r>
              <a:rPr lang="pt-BR" sz="2000" dirty="0" smtClean="0"/>
              <a:t>Na </a:t>
            </a:r>
            <a:r>
              <a:rPr lang="pt-BR" sz="2000" dirty="0"/>
              <a:t>área da BHRP, </a:t>
            </a:r>
            <a:r>
              <a:rPr lang="pt-BR" sz="2000" dirty="0" smtClean="0"/>
              <a:t>a produtividade é considerada </a:t>
            </a:r>
            <a:r>
              <a:rPr lang="pt-BR" sz="2000" dirty="0"/>
              <a:t>baixa a moderada, apresentando características de “borda” do aquífero, com propriedades diferentes das observadas na maior parte da Bacia Geológica do Paraná.</a:t>
            </a:r>
            <a:endParaRPr lang="pt-BR" sz="2000" dirty="0" smtClean="0"/>
          </a:p>
          <a:p>
            <a:pPr marL="0" indent="0" algn="just">
              <a:spcBef>
                <a:spcPts val="1200"/>
              </a:spcBef>
              <a:buNone/>
            </a:pPr>
            <a:endParaRPr lang="pt-BR" sz="2000" dirty="0"/>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4788024" y="620688"/>
            <a:ext cx="4104456" cy="461665"/>
          </a:xfrm>
          <a:prstGeom prst="rect">
            <a:avLst/>
          </a:prstGeom>
          <a:noFill/>
        </p:spPr>
        <p:txBody>
          <a:bodyPr wrap="square" rtlCol="0">
            <a:spAutoFit/>
          </a:bodyPr>
          <a:lstStyle/>
          <a:p>
            <a:pPr algn="ctr"/>
            <a:r>
              <a:rPr lang="pt-BR" sz="2400" b="1" dirty="0" smtClean="0"/>
              <a:t>Sistema Aquífero Bauru-Caiuá</a:t>
            </a:r>
            <a:endParaRPr lang="pt-BR" sz="2400" b="1" dirty="0"/>
          </a:p>
        </p:txBody>
      </p:sp>
      <p:graphicFrame>
        <p:nvGraphicFramePr>
          <p:cNvPr id="3" name="Tabela 2"/>
          <p:cNvGraphicFramePr>
            <a:graphicFrameLocks noGrp="1"/>
          </p:cNvGraphicFramePr>
          <p:nvPr>
            <p:extLst>
              <p:ext uri="{D42A27DB-BD31-4B8C-83A1-F6EECF244321}">
                <p14:modId xmlns:p14="http://schemas.microsoft.com/office/powerpoint/2010/main" val="897960289"/>
              </p:ext>
            </p:extLst>
          </p:nvPr>
        </p:nvGraphicFramePr>
        <p:xfrm>
          <a:off x="840772" y="3573016"/>
          <a:ext cx="7979702" cy="2880321"/>
        </p:xfrm>
        <a:graphic>
          <a:graphicData uri="http://schemas.openxmlformats.org/drawingml/2006/table">
            <a:tbl>
              <a:tblPr firstRow="1" firstCol="1" bandRow="1">
                <a:tableStyleId>{5C22544A-7EE6-4342-B048-85BDC9FD1C3A}</a:tableStyleId>
              </a:tblPr>
              <a:tblGrid>
                <a:gridCol w="1329387"/>
                <a:gridCol w="1330232"/>
                <a:gridCol w="1330232"/>
                <a:gridCol w="1329387"/>
                <a:gridCol w="1330232"/>
                <a:gridCol w="1330232"/>
              </a:tblGrid>
              <a:tr h="1263233">
                <a:tc>
                  <a:txBody>
                    <a:bodyPr/>
                    <a:lstStyle/>
                    <a:p>
                      <a:pPr algn="ctr">
                        <a:lnSpc>
                          <a:spcPct val="115000"/>
                        </a:lnSpc>
                        <a:spcAft>
                          <a:spcPts val="0"/>
                        </a:spcAft>
                      </a:pPr>
                      <a:r>
                        <a:rPr lang="pt-BR" sz="1400" dirty="0">
                          <a:effectLst/>
                        </a:rPr>
                        <a:t>N = 76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4272">
                <a:tc>
                  <a:txBody>
                    <a:bodyPr/>
                    <a:lstStyle/>
                    <a:p>
                      <a:pPr algn="ctr">
                        <a:lnSpc>
                          <a:spcPct val="115000"/>
                        </a:lnSpc>
                        <a:spcAft>
                          <a:spcPts val="0"/>
                        </a:spcAft>
                      </a:pPr>
                      <a:r>
                        <a:rPr lang="pt-BR" sz="1400">
                          <a:effectLst/>
                        </a:rPr>
                        <a:t>Mínima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4,0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0,010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18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4272">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132,0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148,0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79,2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6,304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207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4272">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24,4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38,7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11,0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1,027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81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4272">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29,5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7,7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0,512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74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54603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07936" y="1556792"/>
            <a:ext cx="8568952" cy="4752528"/>
          </a:xfrm>
        </p:spPr>
        <p:txBody>
          <a:bodyPr>
            <a:normAutofit fontScale="25000" lnSpcReduction="20000"/>
          </a:bodyPr>
          <a:lstStyle/>
          <a:p>
            <a:pPr algn="just">
              <a:spcBef>
                <a:spcPts val="1200"/>
              </a:spcBef>
            </a:pPr>
            <a:r>
              <a:rPr lang="pt-BR" sz="8000" dirty="0"/>
              <a:t>O Sistema Aquífero Serra Geral (SASG) na BHRP aflora quase que totalmente apenas no Estado de Mato Grosso do Sul, na região sudeste da bacia estudada, em uma estreita faixa com direção SW-NE, com largura média de 35 </a:t>
            </a:r>
            <a:r>
              <a:rPr lang="pt-BR" sz="8000" dirty="0" smtClean="0"/>
              <a:t>km. </a:t>
            </a:r>
            <a:r>
              <a:rPr lang="pt-BR" sz="8000" dirty="0"/>
              <a:t>Ocupa 3,31% da área da Bacia do Rio Paraguai.</a:t>
            </a:r>
            <a:endParaRPr lang="pt-BR" sz="8000" dirty="0" smtClean="0"/>
          </a:p>
          <a:p>
            <a:pPr algn="just">
              <a:spcBef>
                <a:spcPts val="1200"/>
              </a:spcBef>
            </a:pPr>
            <a:r>
              <a:rPr lang="pt-BR" sz="8000" dirty="0"/>
              <a:t>O SASG é representado pelas rochas ígneas da formação geológica homônima. A Formação Serra Geral, em termos petrológicos, é formada de rochas de origem vulcânica, dominando basaltos toleíticos e andesitos basálticos, ocorrendo subordinadamente riolitos e riodacitos. </a:t>
            </a:r>
            <a:endParaRPr lang="pt-BR" sz="8000" dirty="0" smtClean="0"/>
          </a:p>
          <a:p>
            <a:pPr algn="just">
              <a:spcBef>
                <a:spcPts val="1200"/>
              </a:spcBef>
            </a:pPr>
            <a:r>
              <a:rPr lang="pt-BR" sz="8000" dirty="0"/>
              <a:t>A ocorrência do SASG em subsuperfície na BHRP se dá na maior parte pela cobertura efetuada pelo Sistema Aquífero Bauru-Caiuá e, em menor escala, pelo Sistema Aquífero </a:t>
            </a:r>
            <a:r>
              <a:rPr lang="pt-BR" sz="8000" dirty="0" smtClean="0"/>
              <a:t>Cachoeirinha. </a:t>
            </a:r>
            <a:r>
              <a:rPr lang="pt-BR" sz="8000" dirty="0"/>
              <a:t>O seu contato inferior </a:t>
            </a:r>
            <a:r>
              <a:rPr lang="pt-BR" sz="8000" dirty="0" smtClean="0"/>
              <a:t>é com </a:t>
            </a:r>
            <a:r>
              <a:rPr lang="pt-BR" sz="8000" dirty="0"/>
              <a:t>a Formação Botucatu (Sistema Aquífero Guarani</a:t>
            </a:r>
            <a:r>
              <a:rPr lang="pt-BR" sz="8000" dirty="0" smtClean="0"/>
              <a:t>).</a:t>
            </a:r>
          </a:p>
          <a:p>
            <a:pPr algn="just">
              <a:spcBef>
                <a:spcPts val="1200"/>
              </a:spcBef>
            </a:pPr>
            <a:r>
              <a:rPr lang="pt-BR" sz="8000" dirty="0" smtClean="0"/>
              <a:t>Constitui </a:t>
            </a:r>
            <a:r>
              <a:rPr lang="pt-BR" sz="8000" dirty="0"/>
              <a:t>um sistema aquífero regional livre, de meio fissurado, anisotrópico, que apresenta um controle estrutural marcante, com vazões variáveis, uma vez que a água se armazena principalmente ao longo dos sistemas de fraturas. </a:t>
            </a:r>
            <a:endParaRPr lang="pt-BR" sz="8000" dirty="0" smtClean="0"/>
          </a:p>
          <a:p>
            <a:pPr algn="just">
              <a:spcBef>
                <a:spcPts val="1200"/>
              </a:spcBef>
            </a:pPr>
            <a:endParaRPr lang="pt-BR" sz="8000" dirty="0"/>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4788024" y="620688"/>
            <a:ext cx="4104456" cy="461665"/>
          </a:xfrm>
          <a:prstGeom prst="rect">
            <a:avLst/>
          </a:prstGeom>
          <a:noFill/>
        </p:spPr>
        <p:txBody>
          <a:bodyPr wrap="square" rtlCol="0">
            <a:spAutoFit/>
          </a:bodyPr>
          <a:lstStyle/>
          <a:p>
            <a:pPr algn="ctr"/>
            <a:r>
              <a:rPr lang="pt-BR" sz="2400" b="1" dirty="0" smtClean="0"/>
              <a:t>Sistema Aquífero Serra Geral</a:t>
            </a:r>
            <a:endParaRPr lang="pt-BR" sz="2400" b="1" dirty="0"/>
          </a:p>
        </p:txBody>
      </p:sp>
    </p:spTree>
    <p:extLst>
      <p:ext uri="{BB962C8B-B14F-4D97-AF65-F5344CB8AC3E}">
        <p14:creationId xmlns:p14="http://schemas.microsoft.com/office/powerpoint/2010/main" val="2408489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07936" y="1556792"/>
            <a:ext cx="8568952" cy="4752528"/>
          </a:xfrm>
        </p:spPr>
        <p:txBody>
          <a:bodyPr>
            <a:normAutofit fontScale="25000" lnSpcReduction="20000"/>
          </a:bodyPr>
          <a:lstStyle/>
          <a:p>
            <a:pPr algn="just">
              <a:spcBef>
                <a:spcPts val="1200"/>
              </a:spcBef>
            </a:pPr>
            <a:r>
              <a:rPr lang="pt-BR" sz="8000" dirty="0" smtClean="0"/>
              <a:t>Existem variações </a:t>
            </a:r>
            <a:r>
              <a:rPr lang="pt-BR" sz="8000" dirty="0"/>
              <a:t>bruscas de espessura do SASG na </a:t>
            </a:r>
            <a:r>
              <a:rPr lang="pt-BR" sz="8000" dirty="0" smtClean="0"/>
              <a:t>BHRP, normalmente entre poucos metros até 450 metros</a:t>
            </a:r>
            <a:r>
              <a:rPr lang="pt-BR" sz="8000" dirty="0"/>
              <a:t>.</a:t>
            </a:r>
            <a:endParaRPr lang="pt-BR" sz="8000" dirty="0" smtClean="0"/>
          </a:p>
          <a:p>
            <a:pPr algn="just">
              <a:spcBef>
                <a:spcPts val="1200"/>
              </a:spcBef>
            </a:pPr>
            <a:r>
              <a:rPr lang="pt-BR" sz="8000" dirty="0"/>
              <a:t>Lastoria </a:t>
            </a:r>
            <a:r>
              <a:rPr lang="pt-BR" sz="8000" i="1" dirty="0"/>
              <a:t>et al</a:t>
            </a:r>
            <a:r>
              <a:rPr lang="pt-BR" sz="8000" dirty="0"/>
              <a:t>. (2006) propõem um modelo hidrogeológico conceitual para o Sistema Aquífero Serra Geral na </a:t>
            </a:r>
            <a:r>
              <a:rPr lang="pt-BR" sz="8000" dirty="0" smtClean="0"/>
              <a:t>área de Campo Grande (MS), </a:t>
            </a:r>
            <a:r>
              <a:rPr lang="pt-BR" sz="8000" dirty="0"/>
              <a:t>baseando-se na análise dos fluxos de água em estruturas verticais e horizontais presentes nos derrames basálticos, no qual foi possível associar às juntas e ao sistema de diaclasamento horizontal localizado no topo e na base dos derrames, bem como no contato entre derrames, o principal condicionante do fluxo e armazenamento das águas subterrâneas, notadamente através de juntas horizontais de grande continuidade. </a:t>
            </a:r>
            <a:endParaRPr lang="pt-BR" sz="8000" dirty="0" smtClean="0"/>
          </a:p>
          <a:p>
            <a:pPr algn="just">
              <a:spcBef>
                <a:spcPts val="1200"/>
              </a:spcBef>
            </a:pPr>
            <a:r>
              <a:rPr lang="pt-BR" sz="8000" dirty="0" smtClean="0"/>
              <a:t>Foi </a:t>
            </a:r>
            <a:r>
              <a:rPr lang="pt-BR" sz="8000" dirty="0"/>
              <a:t>possível identificar a produtividade moderada a alta deste sistema aquífero na Bacia Hidrográfica do </a:t>
            </a:r>
            <a:r>
              <a:rPr lang="pt-BR" sz="8000" dirty="0" smtClean="0"/>
              <a:t>Paraguai, sendo maior especialmente na porção sul-mato-grossense. </a:t>
            </a:r>
          </a:p>
          <a:p>
            <a:pPr algn="just">
              <a:spcBef>
                <a:spcPts val="1200"/>
              </a:spcBef>
            </a:pPr>
            <a:endParaRPr lang="pt-BR" sz="8000" dirty="0"/>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4788024" y="620688"/>
            <a:ext cx="4104456" cy="461665"/>
          </a:xfrm>
          <a:prstGeom prst="rect">
            <a:avLst/>
          </a:prstGeom>
          <a:noFill/>
        </p:spPr>
        <p:txBody>
          <a:bodyPr wrap="square" rtlCol="0">
            <a:spAutoFit/>
          </a:bodyPr>
          <a:lstStyle/>
          <a:p>
            <a:pPr algn="ctr"/>
            <a:r>
              <a:rPr lang="pt-BR" sz="2400" b="1" dirty="0" smtClean="0"/>
              <a:t>Sistema Aquífero Serra Geral</a:t>
            </a:r>
            <a:endParaRPr lang="pt-BR" sz="2400" b="1" dirty="0"/>
          </a:p>
        </p:txBody>
      </p:sp>
    </p:spTree>
    <p:extLst>
      <p:ext uri="{BB962C8B-B14F-4D97-AF65-F5344CB8AC3E}">
        <p14:creationId xmlns:p14="http://schemas.microsoft.com/office/powerpoint/2010/main" val="2437420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51520" y="1556792"/>
            <a:ext cx="8640960" cy="4464496"/>
          </a:xfrm>
        </p:spPr>
        <p:txBody>
          <a:bodyPr>
            <a:normAutofit fontScale="92500" lnSpcReduction="20000"/>
          </a:bodyPr>
          <a:lstStyle/>
          <a:p>
            <a:pPr>
              <a:buFont typeface="Wingdings" panose="05000000000000000000" pitchFamily="2" charset="2"/>
              <a:buChar char="Ø"/>
            </a:pPr>
            <a:r>
              <a:rPr lang="pt-BR" sz="2400" dirty="0" smtClean="0"/>
              <a:t>Introdução</a:t>
            </a:r>
          </a:p>
          <a:p>
            <a:pPr>
              <a:buFont typeface="Wingdings" panose="05000000000000000000" pitchFamily="2" charset="2"/>
              <a:buChar char="Ø"/>
            </a:pPr>
            <a:r>
              <a:rPr lang="pt-BR" sz="2400" dirty="0" smtClean="0"/>
              <a:t>Sistema Aquífero Pantanal</a:t>
            </a:r>
            <a:endParaRPr lang="pt-BR" sz="2400" dirty="0">
              <a:solidFill>
                <a:schemeClr val="tx2"/>
              </a:solidFill>
            </a:endParaRPr>
          </a:p>
          <a:p>
            <a:pPr>
              <a:buFont typeface="Wingdings" panose="05000000000000000000" pitchFamily="2" charset="2"/>
              <a:buChar char="Ø"/>
            </a:pPr>
            <a:r>
              <a:rPr lang="pt-BR" sz="2400" dirty="0" smtClean="0">
                <a:solidFill>
                  <a:schemeClr val="tx2"/>
                </a:solidFill>
              </a:rPr>
              <a:t>Sistema Aquífero Cachoeirinha</a:t>
            </a:r>
          </a:p>
          <a:p>
            <a:pPr>
              <a:buFont typeface="Wingdings" panose="05000000000000000000" pitchFamily="2" charset="2"/>
              <a:buChar char="Ø"/>
            </a:pPr>
            <a:r>
              <a:rPr lang="pt-BR" sz="2400" dirty="0">
                <a:solidFill>
                  <a:schemeClr val="tx2"/>
                </a:solidFill>
              </a:rPr>
              <a:t>Sistema Aquífero </a:t>
            </a:r>
            <a:r>
              <a:rPr lang="pt-BR" sz="2400" dirty="0" smtClean="0">
                <a:solidFill>
                  <a:schemeClr val="tx2"/>
                </a:solidFill>
              </a:rPr>
              <a:t>Parecis</a:t>
            </a:r>
          </a:p>
          <a:p>
            <a:pPr>
              <a:buFont typeface="Wingdings" panose="05000000000000000000" pitchFamily="2" charset="2"/>
              <a:buChar char="Ø"/>
            </a:pPr>
            <a:r>
              <a:rPr lang="pt-BR" sz="2400" dirty="0">
                <a:solidFill>
                  <a:schemeClr val="tx2"/>
                </a:solidFill>
              </a:rPr>
              <a:t>Sistema Aquífero </a:t>
            </a:r>
            <a:r>
              <a:rPr lang="pt-BR" sz="2400" dirty="0" smtClean="0">
                <a:solidFill>
                  <a:schemeClr val="tx2"/>
                </a:solidFill>
              </a:rPr>
              <a:t>Bauru-Caiuá</a:t>
            </a:r>
          </a:p>
          <a:p>
            <a:pPr>
              <a:buFont typeface="Wingdings" panose="05000000000000000000" pitchFamily="2" charset="2"/>
              <a:buChar char="Ø"/>
            </a:pPr>
            <a:r>
              <a:rPr lang="pt-BR" sz="2400" dirty="0">
                <a:solidFill>
                  <a:schemeClr val="tx2"/>
                </a:solidFill>
              </a:rPr>
              <a:t>Sistema Aquífero Serra </a:t>
            </a:r>
            <a:r>
              <a:rPr lang="pt-BR" sz="2400" dirty="0" smtClean="0">
                <a:solidFill>
                  <a:schemeClr val="tx2"/>
                </a:solidFill>
              </a:rPr>
              <a:t>Geral</a:t>
            </a:r>
          </a:p>
          <a:p>
            <a:pPr>
              <a:buFont typeface="Wingdings" panose="05000000000000000000" pitchFamily="2" charset="2"/>
              <a:buChar char="Ø"/>
            </a:pPr>
            <a:r>
              <a:rPr lang="pt-BR" sz="2400" dirty="0">
                <a:solidFill>
                  <a:schemeClr val="tx2"/>
                </a:solidFill>
              </a:rPr>
              <a:t>Sistema Aquífero </a:t>
            </a:r>
            <a:r>
              <a:rPr lang="pt-BR" sz="2400" dirty="0" smtClean="0">
                <a:solidFill>
                  <a:schemeClr val="tx2"/>
                </a:solidFill>
              </a:rPr>
              <a:t>Guarani</a:t>
            </a:r>
          </a:p>
          <a:p>
            <a:pPr>
              <a:buFont typeface="Wingdings" panose="05000000000000000000" pitchFamily="2" charset="2"/>
              <a:buChar char="Ø"/>
            </a:pPr>
            <a:r>
              <a:rPr lang="pt-BR" sz="2400" dirty="0">
                <a:solidFill>
                  <a:schemeClr val="tx2"/>
                </a:solidFill>
              </a:rPr>
              <a:t>Sistema Aquífero </a:t>
            </a:r>
            <a:r>
              <a:rPr lang="pt-BR" sz="2400" dirty="0" smtClean="0">
                <a:solidFill>
                  <a:schemeClr val="tx2"/>
                </a:solidFill>
              </a:rPr>
              <a:t>Aquidauana</a:t>
            </a:r>
          </a:p>
          <a:p>
            <a:pPr>
              <a:buFont typeface="Wingdings" panose="05000000000000000000" pitchFamily="2" charset="2"/>
              <a:buChar char="Ø"/>
            </a:pPr>
            <a:r>
              <a:rPr lang="pt-BR" sz="2400" dirty="0">
                <a:solidFill>
                  <a:schemeClr val="tx2"/>
                </a:solidFill>
              </a:rPr>
              <a:t>Sistema Aquífero Furnas-Rio </a:t>
            </a:r>
            <a:r>
              <a:rPr lang="pt-BR" sz="2400" dirty="0" smtClean="0">
                <a:solidFill>
                  <a:schemeClr val="tx2"/>
                </a:solidFill>
              </a:rPr>
              <a:t>Ivaí</a:t>
            </a:r>
          </a:p>
          <a:p>
            <a:pPr>
              <a:buFont typeface="Wingdings" panose="05000000000000000000" pitchFamily="2" charset="2"/>
              <a:buChar char="Ø"/>
            </a:pPr>
            <a:r>
              <a:rPr lang="pt-BR" sz="2400" dirty="0">
                <a:solidFill>
                  <a:schemeClr val="tx2"/>
                </a:solidFill>
              </a:rPr>
              <a:t>Sistema Aquífero Alto </a:t>
            </a:r>
            <a:r>
              <a:rPr lang="pt-BR" sz="2400" dirty="0" smtClean="0">
                <a:solidFill>
                  <a:schemeClr val="tx2"/>
                </a:solidFill>
              </a:rPr>
              <a:t>Paraguai</a:t>
            </a:r>
          </a:p>
          <a:p>
            <a:pPr>
              <a:buFont typeface="Wingdings" panose="05000000000000000000" pitchFamily="2" charset="2"/>
              <a:buChar char="Ø"/>
            </a:pPr>
            <a:r>
              <a:rPr lang="pt-BR" sz="2400" dirty="0">
                <a:solidFill>
                  <a:schemeClr val="tx2"/>
                </a:solidFill>
              </a:rPr>
              <a:t>Sistema Aquífero </a:t>
            </a:r>
            <a:r>
              <a:rPr lang="pt-BR" sz="2400" dirty="0" smtClean="0">
                <a:solidFill>
                  <a:schemeClr val="tx2"/>
                </a:solidFill>
              </a:rPr>
              <a:t>Araras</a:t>
            </a:r>
          </a:p>
          <a:p>
            <a:pPr>
              <a:buFont typeface="Wingdings" panose="05000000000000000000" pitchFamily="2" charset="2"/>
              <a:buChar char="Ø"/>
            </a:pPr>
            <a:r>
              <a:rPr lang="pt-BR" sz="2400" dirty="0">
                <a:solidFill>
                  <a:schemeClr val="tx2"/>
                </a:solidFill>
              </a:rPr>
              <a:t>Sistema Aquífero </a:t>
            </a:r>
            <a:r>
              <a:rPr lang="pt-BR" sz="2400" dirty="0" smtClean="0">
                <a:solidFill>
                  <a:schemeClr val="tx2"/>
                </a:solidFill>
              </a:rPr>
              <a:t>Corumbá</a:t>
            </a:r>
          </a:p>
          <a:p>
            <a:pPr>
              <a:buFont typeface="Wingdings" panose="05000000000000000000" pitchFamily="2" charset="2"/>
              <a:buChar char="Ø"/>
            </a:pPr>
            <a:r>
              <a:rPr lang="pt-BR" sz="2400" dirty="0">
                <a:solidFill>
                  <a:schemeClr val="tx2"/>
                </a:solidFill>
              </a:rPr>
              <a:t>Sistema Aquífero Fraturado Centro-Sul</a:t>
            </a:r>
            <a:endParaRPr lang="pt-BR" sz="2400" dirty="0" smtClean="0">
              <a:solidFill>
                <a:schemeClr val="tx2"/>
              </a:solidFill>
            </a:endParaRPr>
          </a:p>
          <a:p>
            <a:pPr>
              <a:buFont typeface="Wingdings" panose="05000000000000000000" pitchFamily="2" charset="2"/>
              <a:buChar char="Ø"/>
            </a:pPr>
            <a:endParaRPr lang="pt-BR" sz="2400" dirty="0" smtClean="0">
              <a:solidFill>
                <a:schemeClr val="tx2"/>
              </a:solidFill>
            </a:endParaRPr>
          </a:p>
          <a:p>
            <a:endParaRPr lang="pt-BR" sz="2400" dirty="0">
              <a:latin typeface="Trebuchet MS" panose="020B0603020202020204" pitchFamily="34" charset="0"/>
            </a:endParaRPr>
          </a:p>
        </p:txBody>
      </p:sp>
      <p:sp>
        <p:nvSpPr>
          <p:cNvPr id="3" name="Título 2"/>
          <p:cNvSpPr>
            <a:spLocks noGrp="1"/>
          </p:cNvSpPr>
          <p:nvPr>
            <p:ph type="title"/>
          </p:nvPr>
        </p:nvSpPr>
        <p:spPr>
          <a:xfrm>
            <a:off x="5292080" y="548680"/>
            <a:ext cx="3600400" cy="826729"/>
          </a:xfrm>
        </p:spPr>
        <p:txBody>
          <a:bodyPr>
            <a:normAutofit/>
          </a:bodyPr>
          <a:lstStyle/>
          <a:p>
            <a:r>
              <a:rPr lang="pt-BR" sz="2400" dirty="0" smtClean="0"/>
              <a:t>Estrutura da Apresentação</a:t>
            </a:r>
            <a:endParaRPr lang="pt-BR" sz="2400" dirty="0"/>
          </a:p>
        </p:txBody>
      </p:sp>
    </p:spTree>
    <p:extLst>
      <p:ext uri="{BB962C8B-B14F-4D97-AF65-F5344CB8AC3E}">
        <p14:creationId xmlns:p14="http://schemas.microsoft.com/office/powerpoint/2010/main" val="3243857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07936" y="1556792"/>
            <a:ext cx="8568952" cy="4752528"/>
          </a:xfrm>
        </p:spPr>
        <p:txBody>
          <a:bodyPr>
            <a:normAutofit fontScale="25000" lnSpcReduction="20000"/>
          </a:bodyPr>
          <a:lstStyle/>
          <a:p>
            <a:pPr marL="0" indent="0" algn="just">
              <a:spcBef>
                <a:spcPts val="1200"/>
              </a:spcBef>
              <a:buNone/>
            </a:pPr>
            <a:endParaRPr lang="pt-BR" sz="8000" dirty="0" smtClean="0"/>
          </a:p>
          <a:p>
            <a:pPr algn="just">
              <a:spcBef>
                <a:spcPts val="1200"/>
              </a:spcBef>
            </a:pPr>
            <a:endParaRPr lang="pt-BR" sz="8000" dirty="0"/>
          </a:p>
          <a:p>
            <a:pPr algn="just">
              <a:spcBef>
                <a:spcPts val="1200"/>
              </a:spcBef>
            </a:pPr>
            <a:endParaRPr lang="pt-BR" sz="8000" dirty="0" smtClean="0"/>
          </a:p>
          <a:p>
            <a:pPr algn="just">
              <a:spcBef>
                <a:spcPts val="1200"/>
              </a:spcBef>
            </a:pPr>
            <a:endParaRPr lang="pt-BR" sz="8000" dirty="0"/>
          </a:p>
          <a:p>
            <a:pPr algn="just">
              <a:spcBef>
                <a:spcPts val="1200"/>
              </a:spcBef>
            </a:pPr>
            <a:endParaRPr lang="pt-BR" sz="8000" dirty="0" smtClean="0"/>
          </a:p>
          <a:p>
            <a:pPr algn="just">
              <a:spcBef>
                <a:spcPts val="1200"/>
              </a:spcBef>
            </a:pPr>
            <a:endParaRPr lang="pt-BR" sz="8000" dirty="0" smtClean="0"/>
          </a:p>
          <a:p>
            <a:pPr algn="just">
              <a:spcBef>
                <a:spcPts val="1200"/>
              </a:spcBef>
            </a:pPr>
            <a:endParaRPr lang="pt-BR" sz="8000" dirty="0"/>
          </a:p>
          <a:p>
            <a:pPr algn="just">
              <a:spcBef>
                <a:spcPts val="1200"/>
              </a:spcBef>
            </a:pPr>
            <a:r>
              <a:rPr lang="pt-BR" sz="8000" dirty="0" smtClean="0"/>
              <a:t>SANESUL/TAHAL </a:t>
            </a:r>
            <a:r>
              <a:rPr lang="pt-BR" sz="8000" dirty="0"/>
              <a:t>(1998) </a:t>
            </a:r>
            <a:r>
              <a:rPr lang="pt-BR" sz="8000" dirty="0" smtClean="0"/>
              <a:t>mostra a </a:t>
            </a:r>
            <a:r>
              <a:rPr lang="pt-BR" sz="8000" dirty="0"/>
              <a:t>baixa mineralização das águas do SABC e </a:t>
            </a:r>
            <a:r>
              <a:rPr lang="pt-BR" sz="8000" dirty="0" smtClean="0"/>
              <a:t>avalia </a:t>
            </a:r>
            <a:r>
              <a:rPr lang="pt-BR" sz="8000" dirty="0"/>
              <a:t>que estas têm pH </a:t>
            </a:r>
            <a:r>
              <a:rPr lang="pt-BR" sz="8000" dirty="0" smtClean="0"/>
              <a:t>entre </a:t>
            </a:r>
            <a:r>
              <a:rPr lang="pt-BR" sz="8000" dirty="0"/>
              <a:t>5,5 a 8,0. Lastoria </a:t>
            </a:r>
            <a:r>
              <a:rPr lang="pt-BR" sz="8000" i="1" dirty="0"/>
              <a:t>et al</a:t>
            </a:r>
            <a:r>
              <a:rPr lang="pt-BR" sz="8000" dirty="0"/>
              <a:t>. (2005</a:t>
            </a:r>
            <a:r>
              <a:rPr lang="pt-BR" sz="8000" dirty="0" smtClean="0"/>
              <a:t>) descrevem valores </a:t>
            </a:r>
            <a:r>
              <a:rPr lang="pt-BR" sz="8000" dirty="0"/>
              <a:t>de condutividade elétrica </a:t>
            </a:r>
            <a:r>
              <a:rPr lang="pt-BR" sz="8000" dirty="0" smtClean="0"/>
              <a:t>entre </a:t>
            </a:r>
            <a:r>
              <a:rPr lang="pt-BR" sz="8000" dirty="0"/>
              <a:t>40 μS/cm até 300 μS/cm. Cavazzana (2011) avalia que o fluxo de águas ácidas provenientes da superfície (ricas em CO2) pelos interstícios das rochas basálticas do SASG traz a dissolução de minerais que podem estar precipitados nas amígdalas das rochas, provocando o aumento de cátions, da alcalinidade e do </a:t>
            </a:r>
            <a:r>
              <a:rPr lang="pt-BR" sz="8000" dirty="0" smtClean="0"/>
              <a:t>pH. </a:t>
            </a:r>
          </a:p>
          <a:p>
            <a:pPr algn="just">
              <a:spcBef>
                <a:spcPts val="1200"/>
              </a:spcBef>
            </a:pPr>
            <a:endParaRPr lang="pt-BR" sz="8000" dirty="0"/>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4788024" y="620688"/>
            <a:ext cx="4104456" cy="461665"/>
          </a:xfrm>
          <a:prstGeom prst="rect">
            <a:avLst/>
          </a:prstGeom>
          <a:noFill/>
        </p:spPr>
        <p:txBody>
          <a:bodyPr wrap="square" rtlCol="0">
            <a:spAutoFit/>
          </a:bodyPr>
          <a:lstStyle/>
          <a:p>
            <a:pPr algn="ctr"/>
            <a:r>
              <a:rPr lang="pt-BR" sz="2400" b="1" dirty="0" smtClean="0"/>
              <a:t>Sistema Aquífero Serra Geral</a:t>
            </a:r>
            <a:endParaRPr lang="pt-BR" sz="2400" b="1" dirty="0"/>
          </a:p>
        </p:txBody>
      </p:sp>
      <p:graphicFrame>
        <p:nvGraphicFramePr>
          <p:cNvPr id="3" name="Tabela 2"/>
          <p:cNvGraphicFramePr>
            <a:graphicFrameLocks noGrp="1"/>
          </p:cNvGraphicFramePr>
          <p:nvPr>
            <p:extLst>
              <p:ext uri="{D42A27DB-BD31-4B8C-83A1-F6EECF244321}">
                <p14:modId xmlns:p14="http://schemas.microsoft.com/office/powerpoint/2010/main" val="1574403134"/>
              </p:ext>
            </p:extLst>
          </p:nvPr>
        </p:nvGraphicFramePr>
        <p:xfrm>
          <a:off x="755576" y="1556792"/>
          <a:ext cx="8064896" cy="2448273"/>
        </p:xfrm>
        <a:graphic>
          <a:graphicData uri="http://schemas.openxmlformats.org/drawingml/2006/table">
            <a:tbl>
              <a:tblPr firstRow="1" firstCol="1" bandRow="1">
                <a:tableStyleId>{5C22544A-7EE6-4342-B048-85BDC9FD1C3A}</a:tableStyleId>
              </a:tblPr>
              <a:tblGrid>
                <a:gridCol w="1343580"/>
                <a:gridCol w="1344434"/>
                <a:gridCol w="1344434"/>
                <a:gridCol w="1343580"/>
                <a:gridCol w="1344434"/>
                <a:gridCol w="1344434"/>
              </a:tblGrid>
              <a:tr h="1073749">
                <a:tc>
                  <a:txBody>
                    <a:bodyPr/>
                    <a:lstStyle/>
                    <a:p>
                      <a:pPr algn="ctr">
                        <a:lnSpc>
                          <a:spcPct val="115000"/>
                        </a:lnSpc>
                        <a:spcAft>
                          <a:spcPts val="0"/>
                        </a:spcAft>
                      </a:pPr>
                      <a:r>
                        <a:rPr lang="pt-BR" sz="1400" dirty="0">
                          <a:effectLst/>
                        </a:rPr>
                        <a:t>N = 74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Nível Estático (m)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Nível Dinâmico (m)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Vazão (m</a:t>
                      </a:r>
                      <a:r>
                        <a:rPr lang="pt-BR" sz="1400" baseline="30000">
                          <a:effectLst/>
                        </a:rPr>
                        <a:t>3</a:t>
                      </a:r>
                      <a:r>
                        <a:rPr lang="pt-BR" sz="1400">
                          <a:effectLst/>
                        </a:rPr>
                        <a:t>/h)</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Capacidade Específica (m</a:t>
                      </a:r>
                      <a:r>
                        <a:rPr lang="pt-BR" sz="1400" baseline="30000">
                          <a:effectLst/>
                        </a:rPr>
                        <a:t>3</a:t>
                      </a:r>
                      <a:r>
                        <a:rPr lang="pt-BR" sz="1400">
                          <a:effectLst/>
                        </a:rPr>
                        <a:t>/h/m)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Profundidade (m)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3631">
                <a:tc>
                  <a:txBody>
                    <a:bodyPr/>
                    <a:lstStyle/>
                    <a:p>
                      <a:pPr algn="ctr">
                        <a:lnSpc>
                          <a:spcPct val="115000"/>
                        </a:lnSpc>
                        <a:spcAft>
                          <a:spcPts val="0"/>
                        </a:spcAft>
                      </a:pPr>
                      <a:r>
                        <a:rPr lang="pt-BR" sz="1400">
                          <a:effectLst/>
                        </a:rPr>
                        <a:t>Mínima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11,7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0,017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36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631">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96,0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136,5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100,0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12,000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300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631">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23,4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54,1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21,8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1,388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124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631">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14,5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45,5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15,6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0,792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120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48470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412776"/>
            <a:ext cx="8568952" cy="4968552"/>
          </a:xfrm>
        </p:spPr>
        <p:txBody>
          <a:bodyPr>
            <a:normAutofit fontScale="25000" lnSpcReduction="20000"/>
          </a:bodyPr>
          <a:lstStyle/>
          <a:p>
            <a:pPr algn="just">
              <a:spcBef>
                <a:spcPts val="1200"/>
              </a:spcBef>
            </a:pPr>
            <a:r>
              <a:rPr lang="pt-BR" sz="8000" dirty="0"/>
              <a:t>O Sistema Aquífero Guarani </a:t>
            </a:r>
            <a:r>
              <a:rPr lang="pt-BR" sz="8000" dirty="0" smtClean="0"/>
              <a:t>(SAG) tem </a:t>
            </a:r>
            <a:r>
              <a:rPr lang="pt-BR" sz="8000" dirty="0"/>
              <a:t>suas áreas de afloramento na borda oriental da BHRP, desde o sul até o norte da </a:t>
            </a:r>
            <a:r>
              <a:rPr lang="pt-BR" sz="8000" dirty="0" smtClean="0"/>
              <a:t>bacia. Ocupa </a:t>
            </a:r>
            <a:r>
              <a:rPr lang="pt-BR" sz="8000" dirty="0"/>
              <a:t>6,85% da área da Bacia do Rio Paraguai (Cerca de 24.432,852 km</a:t>
            </a:r>
            <a:r>
              <a:rPr lang="pt-BR" sz="8000" baseline="30000" dirty="0"/>
              <a:t>2</a:t>
            </a:r>
            <a:r>
              <a:rPr lang="pt-BR" sz="8000" dirty="0"/>
              <a:t>).</a:t>
            </a:r>
            <a:endParaRPr lang="pt-BR" sz="8000" dirty="0" smtClean="0"/>
          </a:p>
          <a:p>
            <a:pPr algn="just">
              <a:spcBef>
                <a:spcPts val="1200"/>
              </a:spcBef>
            </a:pPr>
            <a:r>
              <a:rPr lang="pt-BR" sz="8000" dirty="0" smtClean="0"/>
              <a:t>É constituído </a:t>
            </a:r>
            <a:r>
              <a:rPr lang="pt-BR" sz="8000" dirty="0"/>
              <a:t>por arenitos das formações Pirambóia, na base, e Botucatu, no topo. A Formação Pirambóia é formada por arenitos de granulação média a fina, localmente grossos e </a:t>
            </a:r>
            <a:r>
              <a:rPr lang="pt-BR" sz="8000" dirty="0" smtClean="0"/>
              <a:t>conglomeráticos, </a:t>
            </a:r>
            <a:r>
              <a:rPr lang="pt-BR" sz="8000" dirty="0"/>
              <a:t>com lâminas ricas em argila ou silte. A Formação Botucatu é constituída predominantemente por arenitos de granulação média a fina, avermelhados, com grãos de alta esfericidade e bem </a:t>
            </a:r>
            <a:r>
              <a:rPr lang="pt-BR" sz="8000" dirty="0" smtClean="0"/>
              <a:t>selecionados. </a:t>
            </a:r>
            <a:r>
              <a:rPr lang="pt-BR" sz="8000" dirty="0"/>
              <a:t>Na BHRP, o SAG está assentado </a:t>
            </a:r>
            <a:r>
              <a:rPr lang="pt-BR" sz="8000" dirty="0" smtClean="0"/>
              <a:t>sobre </a:t>
            </a:r>
            <a:r>
              <a:rPr lang="pt-BR" sz="8000" dirty="0"/>
              <a:t>a Formação Aquidauana e, em menor proporção, sobre a Formação Palermo, Grupo Passa Dois e Formação Ponta Grossa. Na Chapada dos Guimarães, seu contato inferior ocorre por discordância angular com o Grupo Cuiabá; e parte dele, a porção confinada (cerca de 58% do SAG da BHRP), está recoberto </a:t>
            </a:r>
            <a:r>
              <a:rPr lang="pt-BR" sz="8000" dirty="0" smtClean="0"/>
              <a:t>pelas formações Serra </a:t>
            </a:r>
            <a:r>
              <a:rPr lang="pt-BR" sz="8000" dirty="0"/>
              <a:t>Geral </a:t>
            </a:r>
            <a:r>
              <a:rPr lang="pt-BR" sz="8000" dirty="0" smtClean="0"/>
              <a:t>Bauru</a:t>
            </a:r>
            <a:r>
              <a:rPr lang="pt-BR" sz="8000" dirty="0"/>
              <a:t>, Caiuá e Cachoeirinha</a:t>
            </a:r>
            <a:r>
              <a:rPr lang="pt-BR" sz="8000" dirty="0" smtClean="0"/>
              <a:t>.</a:t>
            </a:r>
          </a:p>
          <a:p>
            <a:pPr algn="just">
              <a:spcBef>
                <a:spcPts val="1200"/>
              </a:spcBef>
            </a:pPr>
            <a:r>
              <a:rPr lang="pt-BR" sz="8000" dirty="0" smtClean="0"/>
              <a:t>De </a:t>
            </a:r>
            <a:r>
              <a:rPr lang="pt-BR" sz="8000" dirty="0"/>
              <a:t>acordo com o banco de dados do SIAGAS/CPRM, a espessura do Sistema Aquífero Guarani na área da BHRP pode ser superior a 300 metros, como ocorre em Campo Grande (MS). Gonçalves &amp; Schneider (1970) mencionam espessuras de 464 metros em subsuperfície no poço 2-TQ-1-MT, na região de Alto Taquari (MT)</a:t>
            </a:r>
            <a:endParaRPr lang="pt-BR" sz="8000" dirty="0" smtClean="0"/>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Guarani</a:t>
            </a:r>
            <a:endParaRPr lang="pt-BR" sz="2400" b="1" dirty="0"/>
          </a:p>
        </p:txBody>
      </p:sp>
    </p:spTree>
    <p:extLst>
      <p:ext uri="{BB962C8B-B14F-4D97-AF65-F5344CB8AC3E}">
        <p14:creationId xmlns:p14="http://schemas.microsoft.com/office/powerpoint/2010/main" val="1132357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196752"/>
            <a:ext cx="8568952" cy="5544616"/>
          </a:xfrm>
        </p:spPr>
        <p:txBody>
          <a:bodyPr>
            <a:normAutofit/>
          </a:bodyPr>
          <a:lstStyle/>
          <a:p>
            <a:pPr algn="just">
              <a:spcBef>
                <a:spcPts val="1200"/>
              </a:spcBef>
            </a:pPr>
            <a:r>
              <a:rPr lang="pt-BR" sz="2000" dirty="0"/>
              <a:t>Os poços com as maiores vazões do SAG </a:t>
            </a:r>
            <a:r>
              <a:rPr lang="pt-BR" sz="2000" dirty="0" smtClean="0"/>
              <a:t>nos dois estados estão </a:t>
            </a:r>
            <a:r>
              <a:rPr lang="pt-BR" sz="2000" dirty="0"/>
              <a:t>fora da área da BHRP, em municípios próximos a porção central da Bacia Geológica do Paraná, como Três </a:t>
            </a:r>
            <a:r>
              <a:rPr lang="pt-BR" sz="2000" dirty="0" smtClean="0"/>
              <a:t>Lagoas e Cassilândia, </a:t>
            </a:r>
            <a:r>
              <a:rPr lang="pt-BR" sz="2000" dirty="0"/>
              <a:t>com vazões entre 169 e 300 m</a:t>
            </a:r>
            <a:r>
              <a:rPr lang="pt-BR" sz="2000" baseline="30000" dirty="0"/>
              <a:t>3</a:t>
            </a:r>
            <a:r>
              <a:rPr lang="pt-BR" sz="2000" dirty="0"/>
              <a:t>/h</a:t>
            </a:r>
            <a:r>
              <a:rPr lang="pt-BR" sz="2000" dirty="0" smtClean="0"/>
              <a:t>. Mesmo assim, na região da BHRP, o SAG apresenta grande importância</a:t>
            </a:r>
            <a:r>
              <a:rPr lang="pt-BR" sz="2000" dirty="0"/>
              <a:t>, sendo possível definir a produtividade como moderada para o SAG livre </a:t>
            </a:r>
            <a:r>
              <a:rPr lang="pt-BR" sz="2000" dirty="0" smtClean="0"/>
              <a:t>e </a:t>
            </a:r>
            <a:r>
              <a:rPr lang="pt-BR" sz="2000" dirty="0"/>
              <a:t>alta para o SAG </a:t>
            </a:r>
            <a:r>
              <a:rPr lang="pt-BR" sz="2000" dirty="0" smtClean="0"/>
              <a:t>semi-confinado.</a:t>
            </a:r>
          </a:p>
          <a:p>
            <a:pPr algn="just">
              <a:spcBef>
                <a:spcPts val="1200"/>
              </a:spcBef>
            </a:pPr>
            <a:r>
              <a:rPr lang="pt-BR" sz="2000" dirty="0" smtClean="0"/>
              <a:t>SAG livre:</a:t>
            </a:r>
          </a:p>
          <a:p>
            <a:pPr marL="0" indent="0" algn="just">
              <a:spcBef>
                <a:spcPts val="1200"/>
              </a:spcBef>
              <a:buNone/>
            </a:pPr>
            <a:endParaRPr lang="pt-BR" sz="2400" dirty="0"/>
          </a:p>
          <a:p>
            <a:pPr algn="just"/>
            <a:endParaRPr lang="pt-BR" dirty="0"/>
          </a:p>
          <a:p>
            <a:pPr algn="just"/>
            <a:endParaRPr lang="pt-BR" dirty="0"/>
          </a:p>
        </p:txBody>
      </p:sp>
      <p:sp>
        <p:nvSpPr>
          <p:cNvPr id="4" name="CaixaDeTexto 3"/>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Guarani</a:t>
            </a:r>
            <a:endParaRPr lang="pt-BR" sz="2400" b="1" dirty="0"/>
          </a:p>
        </p:txBody>
      </p:sp>
      <p:graphicFrame>
        <p:nvGraphicFramePr>
          <p:cNvPr id="5" name="Tabela 4"/>
          <p:cNvGraphicFramePr>
            <a:graphicFrameLocks noGrp="1"/>
          </p:cNvGraphicFramePr>
          <p:nvPr>
            <p:extLst>
              <p:ext uri="{D42A27DB-BD31-4B8C-83A1-F6EECF244321}">
                <p14:modId xmlns:p14="http://schemas.microsoft.com/office/powerpoint/2010/main" val="1577615955"/>
              </p:ext>
            </p:extLst>
          </p:nvPr>
        </p:nvGraphicFramePr>
        <p:xfrm>
          <a:off x="755576" y="3645024"/>
          <a:ext cx="7992888" cy="2664294"/>
        </p:xfrm>
        <a:graphic>
          <a:graphicData uri="http://schemas.openxmlformats.org/drawingml/2006/table">
            <a:tbl>
              <a:tblPr firstRow="1" firstCol="1" bandRow="1">
                <a:tableStyleId>{5C22544A-7EE6-4342-B048-85BDC9FD1C3A}</a:tableStyleId>
              </a:tblPr>
              <a:tblGrid>
                <a:gridCol w="1331584"/>
                <a:gridCol w="1332430"/>
                <a:gridCol w="1332430"/>
                <a:gridCol w="1331584"/>
                <a:gridCol w="1332430"/>
                <a:gridCol w="1332430"/>
              </a:tblGrid>
              <a:tr h="1168490">
                <a:tc>
                  <a:txBody>
                    <a:bodyPr/>
                    <a:lstStyle/>
                    <a:p>
                      <a:pPr algn="ctr">
                        <a:lnSpc>
                          <a:spcPct val="115000"/>
                        </a:lnSpc>
                        <a:spcAft>
                          <a:spcPts val="0"/>
                        </a:spcAft>
                      </a:pPr>
                      <a:r>
                        <a:rPr lang="pt-BR" sz="1400" dirty="0">
                          <a:effectLst/>
                        </a:rPr>
                        <a:t>N = 150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3951">
                <a:tc>
                  <a:txBody>
                    <a:bodyPr/>
                    <a:lstStyle/>
                    <a:p>
                      <a:pPr algn="ctr">
                        <a:lnSpc>
                          <a:spcPct val="115000"/>
                        </a:lnSpc>
                        <a:spcAft>
                          <a:spcPts val="0"/>
                        </a:spcAft>
                      </a:pPr>
                      <a:r>
                        <a:rPr lang="pt-BR" sz="1400">
                          <a:effectLst/>
                        </a:rPr>
                        <a:t>Mínima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0,000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3951">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181,0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257,0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150,0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7,992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356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3951">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25,3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55,6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20,6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0,913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113</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3951">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48,0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15,9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0,480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115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71583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16902" y="1268760"/>
            <a:ext cx="8568952" cy="5472608"/>
          </a:xfrm>
        </p:spPr>
        <p:txBody>
          <a:bodyPr>
            <a:normAutofit fontScale="40000" lnSpcReduction="20000"/>
          </a:bodyPr>
          <a:lstStyle/>
          <a:p>
            <a:pPr algn="just">
              <a:spcBef>
                <a:spcPts val="1200"/>
              </a:spcBef>
            </a:pPr>
            <a:r>
              <a:rPr lang="pt-BR" sz="5000" dirty="0" smtClean="0"/>
              <a:t>SAG Semi-confinado:</a:t>
            </a:r>
            <a:endParaRPr lang="pt-BR" sz="5000" dirty="0"/>
          </a:p>
          <a:p>
            <a:pPr marL="0" indent="0" algn="just">
              <a:spcBef>
                <a:spcPts val="1200"/>
              </a:spcBef>
              <a:buNone/>
            </a:pPr>
            <a:endParaRPr lang="pt-BR" sz="8000" dirty="0" smtClean="0"/>
          </a:p>
          <a:p>
            <a:pPr marL="0" indent="0" algn="just">
              <a:spcBef>
                <a:spcPts val="1200"/>
              </a:spcBef>
              <a:buNone/>
            </a:pPr>
            <a:endParaRPr lang="pt-BR" sz="8000" dirty="0" smtClean="0"/>
          </a:p>
          <a:p>
            <a:pPr marL="0" indent="0" algn="just">
              <a:spcBef>
                <a:spcPts val="1200"/>
              </a:spcBef>
              <a:buNone/>
            </a:pPr>
            <a:endParaRPr lang="pt-BR" sz="8000" dirty="0" smtClean="0"/>
          </a:p>
          <a:p>
            <a:pPr marL="0" indent="0" algn="just">
              <a:spcBef>
                <a:spcPts val="1200"/>
              </a:spcBef>
              <a:buNone/>
            </a:pPr>
            <a:endParaRPr lang="pt-BR" sz="8000" dirty="0"/>
          </a:p>
          <a:p>
            <a:pPr algn="just">
              <a:spcBef>
                <a:spcPts val="1200"/>
              </a:spcBef>
            </a:pPr>
            <a:endParaRPr lang="pt-BR" sz="5000" dirty="0" smtClean="0"/>
          </a:p>
          <a:p>
            <a:pPr algn="just">
              <a:spcBef>
                <a:spcPts val="1200"/>
              </a:spcBef>
            </a:pPr>
            <a:r>
              <a:rPr lang="pt-BR" sz="5000" dirty="0" smtClean="0"/>
              <a:t>As águas do SAG na BHRP apresentam baixo </a:t>
            </a:r>
            <a:r>
              <a:rPr lang="pt-BR" sz="5000" dirty="0"/>
              <a:t>grau de </a:t>
            </a:r>
            <a:r>
              <a:rPr lang="pt-BR" sz="5000" dirty="0" smtClean="0"/>
              <a:t>mineralização, são </a:t>
            </a:r>
            <a:r>
              <a:rPr lang="pt-BR" sz="5000" dirty="0"/>
              <a:t>levemente ácidas, com pH's variando de 4,85 a 9,20, com ocorrência de águas mais ácidas próximas às zonas de afloramento e águas mais básicas com o aumento do confinamento. </a:t>
            </a:r>
            <a:r>
              <a:rPr lang="pt-BR" sz="5000" dirty="0" smtClean="0"/>
              <a:t>Apresentam condutividades </a:t>
            </a:r>
            <a:r>
              <a:rPr lang="pt-BR" sz="5000" dirty="0"/>
              <a:t>elétricas entre 50 e 200 </a:t>
            </a:r>
            <a:r>
              <a:rPr lang="pt-BR" sz="5000" dirty="0" smtClean="0"/>
              <a:t>μS/cm, </a:t>
            </a:r>
            <a:r>
              <a:rPr lang="pt-BR" sz="5000" dirty="0"/>
              <a:t>podendo atingir até mais de 1.000 μS/cm nas zonas de maior confinamento do SAG. </a:t>
            </a:r>
            <a:r>
              <a:rPr lang="pt-BR" sz="5000" dirty="0" smtClean="0"/>
              <a:t>A temperatura </a:t>
            </a:r>
            <a:r>
              <a:rPr lang="pt-BR" sz="5000" dirty="0"/>
              <a:t>das águas do SAG </a:t>
            </a:r>
            <a:r>
              <a:rPr lang="pt-BR" sz="5000" dirty="0" smtClean="0"/>
              <a:t>na bacia varia </a:t>
            </a:r>
            <a:r>
              <a:rPr lang="pt-BR" sz="5000" dirty="0"/>
              <a:t>entre </a:t>
            </a:r>
            <a:r>
              <a:rPr lang="pt-BR" sz="5000" dirty="0" smtClean="0"/>
              <a:t>30</a:t>
            </a:r>
            <a:r>
              <a:rPr lang="pt-BR" sz="5000" baseline="30000" dirty="0" smtClean="0"/>
              <a:t>o</a:t>
            </a:r>
            <a:r>
              <a:rPr lang="pt-BR" sz="5000" dirty="0" smtClean="0"/>
              <a:t> </a:t>
            </a:r>
            <a:r>
              <a:rPr lang="pt-BR" sz="5000" dirty="0"/>
              <a:t>e </a:t>
            </a:r>
            <a:r>
              <a:rPr lang="pt-BR" sz="5000" dirty="0" smtClean="0"/>
              <a:t>36</a:t>
            </a:r>
            <a:r>
              <a:rPr lang="pt-BR" sz="5000" baseline="30000" dirty="0"/>
              <a:t>o</a:t>
            </a:r>
            <a:r>
              <a:rPr lang="pt-BR" sz="5000" dirty="0" smtClean="0"/>
              <a:t>C </a:t>
            </a:r>
            <a:r>
              <a:rPr lang="pt-BR" sz="5000" dirty="0"/>
              <a:t>e nas regiões de afloramento entre </a:t>
            </a:r>
            <a:r>
              <a:rPr lang="pt-BR" sz="5000" dirty="0" smtClean="0"/>
              <a:t>25</a:t>
            </a:r>
            <a:r>
              <a:rPr lang="pt-BR" sz="5000" baseline="30000" dirty="0"/>
              <a:t>o</a:t>
            </a:r>
            <a:r>
              <a:rPr lang="pt-BR" sz="5000" dirty="0" smtClean="0"/>
              <a:t> </a:t>
            </a:r>
            <a:r>
              <a:rPr lang="pt-BR" sz="5000" dirty="0"/>
              <a:t>e </a:t>
            </a:r>
            <a:r>
              <a:rPr lang="pt-BR" sz="5000" dirty="0" smtClean="0"/>
              <a:t>28</a:t>
            </a:r>
            <a:r>
              <a:rPr lang="pt-BR" sz="5000" baseline="30000" dirty="0" smtClean="0"/>
              <a:t>o</a:t>
            </a:r>
            <a:r>
              <a:rPr lang="pt-BR" sz="5000" dirty="0" smtClean="0"/>
              <a:t>C. Nesta região as </a:t>
            </a:r>
            <a:r>
              <a:rPr lang="pt-BR" sz="5000" dirty="0"/>
              <a:t>condições de confinamento do SAG não configuram uma situação favorável para a utilização do potencial hidrotermal</a:t>
            </a:r>
            <a:r>
              <a:rPr lang="pt-BR" sz="5000" dirty="0" smtClean="0"/>
              <a:t>.</a:t>
            </a:r>
          </a:p>
          <a:p>
            <a:pPr algn="just">
              <a:spcBef>
                <a:spcPts val="1200"/>
              </a:spcBef>
            </a:pPr>
            <a:endParaRPr lang="pt-BR" sz="8000" dirty="0" smtClean="0"/>
          </a:p>
          <a:p>
            <a:pPr algn="just">
              <a:spcBef>
                <a:spcPts val="1200"/>
              </a:spcBef>
            </a:pPr>
            <a:endParaRPr lang="pt-BR" sz="8000" dirty="0"/>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5" name="CaixaDeTexto 4"/>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Guarani</a:t>
            </a:r>
            <a:endParaRPr lang="pt-BR" sz="2400" b="1" dirty="0"/>
          </a:p>
        </p:txBody>
      </p:sp>
      <p:graphicFrame>
        <p:nvGraphicFramePr>
          <p:cNvPr id="6" name="Tabela 5"/>
          <p:cNvGraphicFramePr>
            <a:graphicFrameLocks noGrp="1"/>
          </p:cNvGraphicFramePr>
          <p:nvPr>
            <p:extLst>
              <p:ext uri="{D42A27DB-BD31-4B8C-83A1-F6EECF244321}">
                <p14:modId xmlns:p14="http://schemas.microsoft.com/office/powerpoint/2010/main" val="579922362"/>
              </p:ext>
            </p:extLst>
          </p:nvPr>
        </p:nvGraphicFramePr>
        <p:xfrm>
          <a:off x="683568" y="1700808"/>
          <a:ext cx="8064896" cy="2448272"/>
        </p:xfrm>
        <a:graphic>
          <a:graphicData uri="http://schemas.openxmlformats.org/drawingml/2006/table">
            <a:tbl>
              <a:tblPr firstRow="1" firstCol="1" bandRow="1">
                <a:tableStyleId>{5C22544A-7EE6-4342-B048-85BDC9FD1C3A}</a:tableStyleId>
              </a:tblPr>
              <a:tblGrid>
                <a:gridCol w="1343580"/>
                <a:gridCol w="1344434"/>
                <a:gridCol w="1344434"/>
                <a:gridCol w="1343580"/>
                <a:gridCol w="1344434"/>
                <a:gridCol w="1344434"/>
              </a:tblGrid>
              <a:tr h="1073748">
                <a:tc>
                  <a:txBody>
                    <a:bodyPr/>
                    <a:lstStyle/>
                    <a:p>
                      <a:pPr algn="ctr">
                        <a:lnSpc>
                          <a:spcPct val="115000"/>
                        </a:lnSpc>
                        <a:spcAft>
                          <a:spcPts val="0"/>
                        </a:spcAft>
                      </a:pPr>
                      <a:r>
                        <a:rPr lang="pt-BR" sz="1400" dirty="0">
                          <a:effectLst/>
                        </a:rPr>
                        <a:t>N = 36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3631">
                <a:tc>
                  <a:txBody>
                    <a:bodyPr/>
                    <a:lstStyle/>
                    <a:p>
                      <a:pPr algn="ctr">
                        <a:lnSpc>
                          <a:spcPct val="115000"/>
                        </a:lnSpc>
                        <a:spcAft>
                          <a:spcPts val="0"/>
                        </a:spcAft>
                      </a:pPr>
                      <a:r>
                        <a:rPr lang="pt-BR" sz="1400">
                          <a:effectLst/>
                        </a:rPr>
                        <a:t>Mínima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5,0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0,067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35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631">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194,0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360,0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210,0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6,111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638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631">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48,1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86,3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33,7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1,244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164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631">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23,1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59,5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13,2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0,765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113</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09586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412776"/>
            <a:ext cx="8568952" cy="4968552"/>
          </a:xfrm>
        </p:spPr>
        <p:txBody>
          <a:bodyPr>
            <a:normAutofit fontScale="25000" lnSpcReduction="20000"/>
          </a:bodyPr>
          <a:lstStyle/>
          <a:p>
            <a:pPr algn="just">
              <a:spcBef>
                <a:spcPts val="1200"/>
              </a:spcBef>
            </a:pPr>
            <a:r>
              <a:rPr lang="pt-BR" sz="8000" dirty="0"/>
              <a:t>O Sistema Aquífero Aquidauana (SAAq) na Bacia Hidrográfica do Rio Paraguai aflora desde o sul até a parte leste, ocorrendo superficialmente em uma faixa de direção </a:t>
            </a:r>
            <a:r>
              <a:rPr lang="pt-BR" sz="8000" dirty="0" smtClean="0"/>
              <a:t>SW-NE com largura máxima de 60 km, </a:t>
            </a:r>
            <a:r>
              <a:rPr lang="pt-BR" sz="8000" dirty="0"/>
              <a:t>indo de Antônio João (MS) até Campo Verde (MT). Ocupa 6,24% (22.246,024 km</a:t>
            </a:r>
            <a:r>
              <a:rPr lang="pt-BR" sz="8000" baseline="30000" dirty="0"/>
              <a:t>2</a:t>
            </a:r>
            <a:r>
              <a:rPr lang="pt-BR" sz="8000" dirty="0"/>
              <a:t>) da área da </a:t>
            </a:r>
            <a:r>
              <a:rPr lang="pt-BR" sz="8000" dirty="0" smtClean="0"/>
              <a:t>BHRP.</a:t>
            </a:r>
          </a:p>
          <a:p>
            <a:pPr algn="just">
              <a:spcBef>
                <a:spcPts val="1200"/>
              </a:spcBef>
            </a:pPr>
            <a:r>
              <a:rPr lang="pt-BR" sz="8000" dirty="0"/>
              <a:t>O SAAq é constituído pelas rochas sedimentares de idade carbonífera superior associadas à formação geológica </a:t>
            </a:r>
            <a:r>
              <a:rPr lang="pt-BR" sz="8000" dirty="0" smtClean="0"/>
              <a:t>homônima pertencente ao Grupo Itararé. É composto, </a:t>
            </a:r>
            <a:r>
              <a:rPr lang="pt-BR" sz="8000" dirty="0"/>
              <a:t>em termos gerais, por arenitos de várias granulações, secundariamente siltitos, argilitos, ritmitos, lamitos com clastos e </a:t>
            </a:r>
            <a:r>
              <a:rPr lang="pt-BR" sz="8000" dirty="0" smtClean="0"/>
              <a:t>diamictitos.</a:t>
            </a:r>
          </a:p>
          <a:p>
            <a:pPr algn="just">
              <a:spcBef>
                <a:spcPts val="1200"/>
              </a:spcBef>
            </a:pPr>
            <a:r>
              <a:rPr lang="pt-BR" sz="8000" dirty="0"/>
              <a:t>Na região da BHRP, o SAAq é limitado na base </a:t>
            </a:r>
            <a:r>
              <a:rPr lang="pt-BR" sz="8000" dirty="0" smtClean="0"/>
              <a:t>pelas formações </a:t>
            </a:r>
            <a:r>
              <a:rPr lang="pt-BR" sz="8000" dirty="0"/>
              <a:t>Furnas e Ponta </a:t>
            </a:r>
            <a:r>
              <a:rPr lang="pt-BR" sz="8000" dirty="0" smtClean="0"/>
              <a:t>Grossa </a:t>
            </a:r>
            <a:r>
              <a:rPr lang="pt-BR" sz="8000" dirty="0"/>
              <a:t>ou ainda </a:t>
            </a:r>
            <a:r>
              <a:rPr lang="pt-BR" sz="8000" dirty="0" smtClean="0"/>
              <a:t>pelo embasamento cristalino. </a:t>
            </a:r>
            <a:r>
              <a:rPr lang="pt-BR" sz="8000" dirty="0"/>
              <a:t>No topo, em quase toda a sua extensão, o contato é efetuado </a:t>
            </a:r>
            <a:r>
              <a:rPr lang="pt-BR" sz="8000" dirty="0" smtClean="0"/>
              <a:t>com </a:t>
            </a:r>
            <a:r>
              <a:rPr lang="pt-BR" sz="8000" dirty="0"/>
              <a:t>os arenitos da Formação Botucatu e, de forma bastante secundária, com as rochas do Grupo Passa Dois e Formação </a:t>
            </a:r>
            <a:r>
              <a:rPr lang="pt-BR" sz="8000" dirty="0" smtClean="0"/>
              <a:t>Palermo. </a:t>
            </a:r>
            <a:r>
              <a:rPr lang="pt-BR" sz="8000" dirty="0"/>
              <a:t>A espessura máxima atingida no </a:t>
            </a:r>
            <a:r>
              <a:rPr lang="pt-BR" sz="8000" dirty="0" smtClean="0"/>
              <a:t>SAAq nesta bacia </a:t>
            </a:r>
            <a:r>
              <a:rPr lang="pt-BR" sz="8000" dirty="0"/>
              <a:t>foi registrada </a:t>
            </a:r>
            <a:r>
              <a:rPr lang="pt-BR" sz="8000" dirty="0" smtClean="0"/>
              <a:t>no Poço </a:t>
            </a:r>
            <a:r>
              <a:rPr lang="pt-BR" sz="8000" dirty="0"/>
              <a:t>da Petrobras </a:t>
            </a:r>
            <a:r>
              <a:rPr lang="pt-BR" sz="8000" dirty="0" smtClean="0"/>
              <a:t>2-AG-1-MT (Alto Garças/MT), sendo </a:t>
            </a:r>
            <a:r>
              <a:rPr lang="pt-BR" sz="8000" dirty="0"/>
              <a:t>de 799 metros. </a:t>
            </a:r>
            <a:r>
              <a:rPr lang="pt-BR" sz="8000" dirty="0" smtClean="0"/>
              <a:t>Por  meio do </a:t>
            </a:r>
            <a:r>
              <a:rPr lang="pt-BR" sz="8000" dirty="0"/>
              <a:t>banco de dados do SIAGAS/CPRM na área da BHRP, pode-se observar que o SAAq varia bastante de espessura, desde 20 metros em Juscimeira (MT) até a máxima medida em Rondonópolis (MT), indicando 476 metros de sedimentos da Formação Aquidauana.</a:t>
            </a:r>
            <a:endParaRPr lang="pt-BR" sz="7600" dirty="0"/>
          </a:p>
          <a:p>
            <a:pPr algn="just"/>
            <a:endParaRPr lang="pt-BR" dirty="0"/>
          </a:p>
          <a:p>
            <a:pPr algn="just"/>
            <a:endParaRPr lang="pt-BR" dirty="0"/>
          </a:p>
        </p:txBody>
      </p:sp>
      <p:sp>
        <p:nvSpPr>
          <p:cNvPr id="4" name="CaixaDeTexto 3"/>
          <p:cNvSpPr txBox="1"/>
          <p:nvPr/>
        </p:nvSpPr>
        <p:spPr>
          <a:xfrm>
            <a:off x="5036548" y="548680"/>
            <a:ext cx="3960440" cy="461665"/>
          </a:xfrm>
          <a:prstGeom prst="rect">
            <a:avLst/>
          </a:prstGeom>
          <a:noFill/>
        </p:spPr>
        <p:txBody>
          <a:bodyPr wrap="square" rtlCol="0">
            <a:spAutoFit/>
          </a:bodyPr>
          <a:lstStyle/>
          <a:p>
            <a:pPr algn="ctr"/>
            <a:r>
              <a:rPr lang="pt-BR" sz="2400" b="1" dirty="0" smtClean="0"/>
              <a:t>Sistema Aquífero Aquidauana</a:t>
            </a:r>
            <a:endParaRPr lang="pt-BR" sz="2400" b="1" dirty="0"/>
          </a:p>
        </p:txBody>
      </p:sp>
    </p:spTree>
    <p:extLst>
      <p:ext uri="{BB962C8B-B14F-4D97-AF65-F5344CB8AC3E}">
        <p14:creationId xmlns:p14="http://schemas.microsoft.com/office/powerpoint/2010/main" val="2425731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412776"/>
            <a:ext cx="8568952" cy="4968552"/>
          </a:xfrm>
        </p:spPr>
        <p:txBody>
          <a:bodyPr>
            <a:normAutofit fontScale="25000" lnSpcReduction="20000"/>
          </a:bodyPr>
          <a:lstStyle/>
          <a:p>
            <a:pPr algn="just">
              <a:spcBef>
                <a:spcPts val="1200"/>
              </a:spcBef>
            </a:pPr>
            <a:r>
              <a:rPr lang="pt-BR" sz="8000" dirty="0" smtClean="0"/>
              <a:t>A </a:t>
            </a:r>
            <a:r>
              <a:rPr lang="pt-BR" sz="8000" dirty="0"/>
              <a:t>Formação </a:t>
            </a:r>
            <a:r>
              <a:rPr lang="pt-BR" sz="8000" dirty="0" smtClean="0"/>
              <a:t>Aquidauana, </a:t>
            </a:r>
            <a:r>
              <a:rPr lang="pt-BR" sz="8000" dirty="0"/>
              <a:t>no início dos seus eventos diagenéticos, sofreu processos intensos de silicificação </a:t>
            </a:r>
            <a:r>
              <a:rPr lang="pt-BR" sz="8000" dirty="0" smtClean="0"/>
              <a:t>e </a:t>
            </a:r>
            <a:r>
              <a:rPr lang="pt-BR" sz="8000" dirty="0"/>
              <a:t>cimentação ferruginosa nas fácies arenosas. Posteriormente houve uma forte compactação química, onde a porosidade primária foi bastante reduzida e sucedeu a geração de porosidade secundária.</a:t>
            </a:r>
            <a:endParaRPr lang="pt-BR" sz="8000" dirty="0" smtClean="0"/>
          </a:p>
          <a:p>
            <a:pPr algn="just">
              <a:spcBef>
                <a:spcPts val="1200"/>
              </a:spcBef>
            </a:pPr>
            <a:r>
              <a:rPr lang="pt-BR" sz="8000" dirty="0" smtClean="0"/>
              <a:t>Neste sentido</a:t>
            </a:r>
            <a:r>
              <a:rPr lang="pt-BR" sz="8000" dirty="0"/>
              <a:t>, avalia-se que </a:t>
            </a:r>
            <a:r>
              <a:rPr lang="pt-BR" sz="8000" dirty="0" smtClean="0"/>
              <a:t>os </a:t>
            </a:r>
            <a:r>
              <a:rPr lang="pt-BR" sz="8000" dirty="0"/>
              <a:t>sedimentos que compõem o SAAq na BHRP constituem um sistema aquífero de extensão regional </a:t>
            </a:r>
            <a:r>
              <a:rPr lang="pt-BR" sz="8000" dirty="0" smtClean="0"/>
              <a:t>(inclusive transfronteiriço, </a:t>
            </a:r>
            <a:r>
              <a:rPr lang="pt-BR" sz="8000" dirty="0"/>
              <a:t>onde no Paraguai é constituído pela Formação Aquidabán), com porosidade granular e localmente fissurado (dupla porosidade), livre a confinado, heterogêneo e anisotrópico</a:t>
            </a:r>
            <a:r>
              <a:rPr lang="pt-BR" sz="8000" dirty="0" smtClean="0"/>
              <a:t>.</a:t>
            </a:r>
          </a:p>
          <a:p>
            <a:pPr algn="just">
              <a:spcBef>
                <a:spcPts val="1200"/>
              </a:spcBef>
            </a:pPr>
            <a:r>
              <a:rPr lang="pt-BR" sz="8000" dirty="0" smtClean="0"/>
              <a:t>Nas </a:t>
            </a:r>
            <a:r>
              <a:rPr lang="pt-BR" sz="8000" dirty="0"/>
              <a:t>áreas de ocorrência </a:t>
            </a:r>
            <a:r>
              <a:rPr lang="pt-BR" sz="8000" dirty="0" smtClean="0"/>
              <a:t>de </a:t>
            </a:r>
            <a:r>
              <a:rPr lang="pt-BR" sz="8000" dirty="0"/>
              <a:t>espessos pacotes de arenitos </a:t>
            </a:r>
            <a:r>
              <a:rPr lang="pt-BR" sz="8000" dirty="0" smtClean="0"/>
              <a:t>cimentados, </a:t>
            </a:r>
            <a:r>
              <a:rPr lang="pt-BR" sz="8000" dirty="0"/>
              <a:t>este sistema aquífero comporta-se como fraturado, onde o armazenamento e o fornecimento de água subterrânea estão relacionados aos planos de falha e fratura, sendo baixo o potencial hidrogeológico</a:t>
            </a:r>
            <a:r>
              <a:rPr lang="pt-BR" sz="8000" dirty="0" smtClean="0"/>
              <a:t>.</a:t>
            </a:r>
          </a:p>
          <a:p>
            <a:pPr algn="just">
              <a:spcBef>
                <a:spcPts val="1200"/>
              </a:spcBef>
            </a:pPr>
            <a:r>
              <a:rPr lang="pt-BR" sz="7600" dirty="0" smtClean="0"/>
              <a:t>No geral, é </a:t>
            </a:r>
            <a:r>
              <a:rPr lang="pt-BR" sz="7600" dirty="0"/>
              <a:t>possível </a:t>
            </a:r>
            <a:r>
              <a:rPr lang="pt-BR" sz="7600" dirty="0" smtClean="0"/>
              <a:t>classificar </a:t>
            </a:r>
            <a:r>
              <a:rPr lang="pt-BR" sz="7600" dirty="0"/>
              <a:t>a produtividade </a:t>
            </a:r>
            <a:r>
              <a:rPr lang="pt-BR" sz="7600" dirty="0" smtClean="0"/>
              <a:t>do SAAq como moderada na BHRP, </a:t>
            </a:r>
            <a:r>
              <a:rPr lang="pt-BR" sz="7600" dirty="0"/>
              <a:t>sendo </a:t>
            </a:r>
            <a:r>
              <a:rPr lang="pt-BR" sz="7600" dirty="0" smtClean="0"/>
              <a:t>menor </a:t>
            </a:r>
            <a:r>
              <a:rPr lang="pt-BR" sz="7600" dirty="0"/>
              <a:t>especialmente </a:t>
            </a:r>
            <a:r>
              <a:rPr lang="pt-BR" sz="7600" dirty="0" smtClean="0"/>
              <a:t>nas áreas com arenitos cimentados e/ou com forte contribuição das rochas de origem pelítica. </a:t>
            </a:r>
            <a:endParaRPr lang="pt-BR" sz="76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5036548" y="548680"/>
            <a:ext cx="3960440" cy="461665"/>
          </a:xfrm>
          <a:prstGeom prst="rect">
            <a:avLst/>
          </a:prstGeom>
          <a:noFill/>
        </p:spPr>
        <p:txBody>
          <a:bodyPr wrap="square" rtlCol="0">
            <a:spAutoFit/>
          </a:bodyPr>
          <a:lstStyle/>
          <a:p>
            <a:pPr algn="ctr"/>
            <a:r>
              <a:rPr lang="pt-BR" sz="2400" b="1" dirty="0" smtClean="0"/>
              <a:t>Sistema Aquífero Aquidauana</a:t>
            </a:r>
            <a:endParaRPr lang="pt-BR" sz="2400" b="1" dirty="0"/>
          </a:p>
        </p:txBody>
      </p:sp>
    </p:spTree>
    <p:extLst>
      <p:ext uri="{BB962C8B-B14F-4D97-AF65-F5344CB8AC3E}">
        <p14:creationId xmlns:p14="http://schemas.microsoft.com/office/powerpoint/2010/main" val="195898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257360"/>
            <a:ext cx="8568952" cy="5472608"/>
          </a:xfrm>
        </p:spPr>
        <p:txBody>
          <a:bodyPr>
            <a:normAutofit/>
          </a:bodyPr>
          <a:lstStyle/>
          <a:p>
            <a:pPr marL="0" indent="0" algn="just">
              <a:spcBef>
                <a:spcPts val="1200"/>
              </a:spcBef>
              <a:buNone/>
            </a:pPr>
            <a:endParaRPr lang="pt-BR" sz="8000" dirty="0" smtClean="0"/>
          </a:p>
          <a:p>
            <a:pPr marL="0" indent="0" algn="just">
              <a:spcBef>
                <a:spcPts val="1200"/>
              </a:spcBef>
              <a:buNone/>
            </a:pPr>
            <a:endParaRPr lang="pt-BR" sz="8000" dirty="0" smtClean="0"/>
          </a:p>
          <a:p>
            <a:pPr marL="0" indent="0" algn="just">
              <a:spcBef>
                <a:spcPts val="1200"/>
              </a:spcBef>
              <a:buNone/>
            </a:pPr>
            <a:endParaRPr lang="pt-BR" sz="800" dirty="0" smtClean="0"/>
          </a:p>
          <a:p>
            <a:pPr algn="just">
              <a:spcBef>
                <a:spcPts val="1200"/>
              </a:spcBef>
            </a:pPr>
            <a:r>
              <a:rPr lang="pt-BR" sz="2000" dirty="0" smtClean="0"/>
              <a:t>As </a:t>
            </a:r>
            <a:r>
              <a:rPr lang="pt-BR" sz="2000" dirty="0"/>
              <a:t>águas do SAAq têm baixa mineralização </a:t>
            </a:r>
            <a:r>
              <a:rPr lang="pt-BR" sz="2000" dirty="0" smtClean="0"/>
              <a:t>com </a:t>
            </a:r>
            <a:r>
              <a:rPr lang="pt-BR" sz="2000" dirty="0"/>
              <a:t>pH </a:t>
            </a:r>
            <a:r>
              <a:rPr lang="pt-BR" sz="2000" dirty="0" smtClean="0"/>
              <a:t>normalmente variando de </a:t>
            </a:r>
            <a:r>
              <a:rPr lang="pt-BR" sz="2000" dirty="0"/>
              <a:t>4,5 a </a:t>
            </a:r>
            <a:r>
              <a:rPr lang="pt-BR" sz="2000" dirty="0" smtClean="0"/>
              <a:t>7,8, com uma leve tendência </a:t>
            </a:r>
            <a:r>
              <a:rPr lang="pt-BR" sz="2000" dirty="0"/>
              <a:t>a alcalinidade. </a:t>
            </a:r>
            <a:r>
              <a:rPr lang="pt-BR" sz="2000" dirty="0" smtClean="0"/>
              <a:t>São </a:t>
            </a:r>
            <a:r>
              <a:rPr lang="pt-BR" sz="2000" dirty="0"/>
              <a:t>de boa qualidade físico-química e são classificadas como bicarbonatadas </a:t>
            </a:r>
            <a:r>
              <a:rPr lang="pt-BR" sz="2000" dirty="0" smtClean="0"/>
              <a:t>sódica-cálcicas.</a:t>
            </a:r>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3221794428"/>
              </p:ext>
            </p:extLst>
          </p:nvPr>
        </p:nvGraphicFramePr>
        <p:xfrm>
          <a:off x="611558" y="1412776"/>
          <a:ext cx="8136906" cy="2448272"/>
        </p:xfrm>
        <a:graphic>
          <a:graphicData uri="http://schemas.openxmlformats.org/drawingml/2006/table">
            <a:tbl>
              <a:tblPr firstRow="1" firstCol="1" bandRow="1">
                <a:tableStyleId>{5C22544A-7EE6-4342-B048-85BDC9FD1C3A}</a:tableStyleId>
              </a:tblPr>
              <a:tblGrid>
                <a:gridCol w="1355577"/>
                <a:gridCol w="1356438"/>
                <a:gridCol w="1356438"/>
                <a:gridCol w="1355577"/>
                <a:gridCol w="1356438"/>
                <a:gridCol w="1356438"/>
              </a:tblGrid>
              <a:tr h="1073748">
                <a:tc>
                  <a:txBody>
                    <a:bodyPr/>
                    <a:lstStyle/>
                    <a:p>
                      <a:pPr algn="ctr">
                        <a:lnSpc>
                          <a:spcPct val="115000"/>
                        </a:lnSpc>
                        <a:spcAft>
                          <a:spcPts val="0"/>
                        </a:spcAft>
                      </a:pPr>
                      <a:r>
                        <a:rPr lang="pt-BR" sz="1400" dirty="0">
                          <a:effectLst/>
                        </a:rPr>
                        <a:t>N = 96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3631">
                <a:tc>
                  <a:txBody>
                    <a:bodyPr/>
                    <a:lstStyle/>
                    <a:p>
                      <a:pPr algn="ctr">
                        <a:lnSpc>
                          <a:spcPct val="115000"/>
                        </a:lnSpc>
                        <a:spcAft>
                          <a:spcPts val="0"/>
                        </a:spcAft>
                      </a:pPr>
                      <a:r>
                        <a:rPr lang="pt-BR" sz="1400">
                          <a:effectLst/>
                        </a:rPr>
                        <a:t>Mínima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8,8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0,017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22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631">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70,0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150,0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46,0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4,029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450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631">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18,4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52,5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15,5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0,658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134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631">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13,5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44,9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11,5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0,397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120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CaixaDeTexto 6"/>
          <p:cNvSpPr txBox="1"/>
          <p:nvPr/>
        </p:nvSpPr>
        <p:spPr>
          <a:xfrm>
            <a:off x="5036548" y="548680"/>
            <a:ext cx="3960440" cy="461665"/>
          </a:xfrm>
          <a:prstGeom prst="rect">
            <a:avLst/>
          </a:prstGeom>
          <a:noFill/>
        </p:spPr>
        <p:txBody>
          <a:bodyPr wrap="square" rtlCol="0">
            <a:spAutoFit/>
          </a:bodyPr>
          <a:lstStyle/>
          <a:p>
            <a:pPr algn="ctr"/>
            <a:r>
              <a:rPr lang="pt-BR" sz="2400" b="1" dirty="0" smtClean="0"/>
              <a:t>Sistema Aquífero Aquidauana</a:t>
            </a:r>
            <a:endParaRPr lang="pt-BR" sz="2400" b="1" dirty="0"/>
          </a:p>
        </p:txBody>
      </p:sp>
    </p:spTree>
    <p:extLst>
      <p:ext uri="{BB962C8B-B14F-4D97-AF65-F5344CB8AC3E}">
        <p14:creationId xmlns:p14="http://schemas.microsoft.com/office/powerpoint/2010/main" val="3568168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78944" y="1268760"/>
            <a:ext cx="8568952" cy="5256584"/>
          </a:xfrm>
        </p:spPr>
        <p:txBody>
          <a:bodyPr>
            <a:normAutofit fontScale="25000" lnSpcReduction="20000"/>
          </a:bodyPr>
          <a:lstStyle/>
          <a:p>
            <a:pPr algn="just">
              <a:spcBef>
                <a:spcPts val="1200"/>
              </a:spcBef>
            </a:pPr>
            <a:r>
              <a:rPr lang="pt-BR" sz="8000" dirty="0"/>
              <a:t>O Sistema Aquífero Furnas-Rio Ivaí (SAFRI) </a:t>
            </a:r>
            <a:r>
              <a:rPr lang="pt-BR" sz="8000" dirty="0" smtClean="0"/>
              <a:t>tem </a:t>
            </a:r>
            <a:r>
              <a:rPr lang="pt-BR" sz="8000" dirty="0"/>
              <a:t>suas áreas de afloramento na borda oriental da BHRP, basicamente em uma faixa de largura máxima de 30 km, com direção SW-NE em Mato Grosso do Sul e que muda para SE-NW em Mato Grosso. Ocupa 3,17% da área da Bacia do Rio Paraguai (Cerca de 11.314,956 km</a:t>
            </a:r>
            <a:r>
              <a:rPr lang="pt-BR" sz="8000" baseline="30000" dirty="0"/>
              <a:t>2</a:t>
            </a:r>
            <a:r>
              <a:rPr lang="pt-BR" sz="8000" dirty="0" smtClean="0"/>
              <a:t>).</a:t>
            </a:r>
          </a:p>
          <a:p>
            <a:pPr algn="just">
              <a:spcBef>
                <a:spcPts val="1200"/>
              </a:spcBef>
            </a:pPr>
            <a:r>
              <a:rPr lang="pt-BR" sz="8000" dirty="0"/>
              <a:t>O </a:t>
            </a:r>
            <a:r>
              <a:rPr lang="pt-BR" sz="8000" dirty="0" smtClean="0"/>
              <a:t>SAFRI </a:t>
            </a:r>
            <a:r>
              <a:rPr lang="pt-BR" sz="8000" dirty="0"/>
              <a:t>é constituído por </a:t>
            </a:r>
            <a:r>
              <a:rPr lang="pt-BR" sz="8000" dirty="0" smtClean="0"/>
              <a:t>rochas </a:t>
            </a:r>
            <a:r>
              <a:rPr lang="pt-BR" sz="8000" dirty="0"/>
              <a:t>do Grupo Rio Ivaí, na base, e Formação Furnas, no topo. A Formação </a:t>
            </a:r>
            <a:r>
              <a:rPr lang="pt-BR" sz="8000" dirty="0" smtClean="0"/>
              <a:t>Furnas é </a:t>
            </a:r>
            <a:r>
              <a:rPr lang="pt-BR" sz="8000" dirty="0"/>
              <a:t>de idade devoniana, formada basicamente de quartzo-arenitos esbranquiçados finos a grossos. Lutitos e ruditos são bastante </a:t>
            </a:r>
            <a:r>
              <a:rPr lang="pt-BR" sz="8000" dirty="0" smtClean="0"/>
              <a:t>subordinados</a:t>
            </a:r>
            <a:r>
              <a:rPr lang="pt-BR" sz="8000" dirty="0"/>
              <a:t>. O Grupo Rio Ivaí é uma unidade litoestratigráfica de idade neo-ordoviciana a </a:t>
            </a:r>
            <a:r>
              <a:rPr lang="pt-BR" sz="8000" dirty="0" err="1"/>
              <a:t>eosiluriana</a:t>
            </a:r>
            <a:r>
              <a:rPr lang="pt-BR" sz="8000" dirty="0"/>
              <a:t>, composta por composto na base por um pacote </a:t>
            </a:r>
            <a:r>
              <a:rPr lang="pt-BR" sz="8000" dirty="0" smtClean="0"/>
              <a:t>arenoso (Formação </a:t>
            </a:r>
            <a:r>
              <a:rPr lang="pt-BR" sz="8000" dirty="0"/>
              <a:t>Alto Garças</a:t>
            </a:r>
            <a:r>
              <a:rPr lang="pt-BR" sz="8000" dirty="0" smtClean="0"/>
              <a:t>), sobreposto </a:t>
            </a:r>
            <a:r>
              <a:rPr lang="pt-BR" sz="8000" dirty="0"/>
              <a:t>pelos diamictitos da Formação Iapó</a:t>
            </a:r>
            <a:r>
              <a:rPr lang="pt-BR" sz="8000" dirty="0" smtClean="0"/>
              <a:t>, culminando </a:t>
            </a:r>
            <a:r>
              <a:rPr lang="pt-BR" sz="8000" dirty="0"/>
              <a:t>com </a:t>
            </a:r>
            <a:r>
              <a:rPr lang="pt-BR" sz="8000" dirty="0" smtClean="0"/>
              <a:t>os pelitos da Formação Vila Maria. As </a:t>
            </a:r>
            <a:r>
              <a:rPr lang="pt-BR" sz="8000" dirty="0"/>
              <a:t>informações cartográficas disponíveis </a:t>
            </a:r>
            <a:r>
              <a:rPr lang="pt-BR" sz="8000" dirty="0" smtClean="0"/>
              <a:t>na BHRP não </a:t>
            </a:r>
            <a:r>
              <a:rPr lang="pt-BR" sz="8000" dirty="0"/>
              <a:t>permitem sua individualização, sendo apresentada de forma indivisa</a:t>
            </a:r>
            <a:r>
              <a:rPr lang="pt-BR" sz="8000" dirty="0" smtClean="0"/>
              <a:t>. </a:t>
            </a:r>
          </a:p>
          <a:p>
            <a:pPr algn="just">
              <a:spcBef>
                <a:spcPts val="1200"/>
              </a:spcBef>
            </a:pPr>
            <a:r>
              <a:rPr lang="pt-BR" sz="8000" dirty="0"/>
              <a:t>É importante relatar que as rochas do Grupo Rio Ivaí, no interior da BHRP, tanto do ponto de vista superficial quanto subsuperficial, tem distribuição geográfica bastante limitada e a sua ocorrência é descontínua. Esta característica faz com que volumetricamente o SAFRI </a:t>
            </a:r>
            <a:r>
              <a:rPr lang="pt-BR" sz="8000" dirty="0" smtClean="0"/>
              <a:t>nesta bacia </a:t>
            </a:r>
            <a:r>
              <a:rPr lang="pt-BR" sz="8000" dirty="0"/>
              <a:t>seja composto basicamente pelas rochas da Formação Furnas</a:t>
            </a:r>
            <a:r>
              <a:rPr lang="pt-BR" sz="8000" dirty="0" smtClean="0"/>
              <a:t>.</a:t>
            </a:r>
          </a:p>
        </p:txBody>
      </p:sp>
      <p:sp>
        <p:nvSpPr>
          <p:cNvPr id="4" name="CaixaDeTexto 3"/>
          <p:cNvSpPr txBox="1"/>
          <p:nvPr/>
        </p:nvSpPr>
        <p:spPr>
          <a:xfrm>
            <a:off x="4563420" y="692696"/>
            <a:ext cx="4464496" cy="461665"/>
          </a:xfrm>
          <a:prstGeom prst="rect">
            <a:avLst/>
          </a:prstGeom>
          <a:noFill/>
        </p:spPr>
        <p:txBody>
          <a:bodyPr wrap="square" rtlCol="0">
            <a:spAutoFit/>
          </a:bodyPr>
          <a:lstStyle/>
          <a:p>
            <a:pPr algn="ctr"/>
            <a:r>
              <a:rPr lang="pt-BR" sz="2400" b="1" dirty="0" smtClean="0"/>
              <a:t>Sistema Aquífero Furnas - Rio Ivaí</a:t>
            </a:r>
            <a:endParaRPr lang="pt-BR" sz="2400" b="1" dirty="0"/>
          </a:p>
        </p:txBody>
      </p:sp>
    </p:spTree>
    <p:extLst>
      <p:ext uri="{BB962C8B-B14F-4D97-AF65-F5344CB8AC3E}">
        <p14:creationId xmlns:p14="http://schemas.microsoft.com/office/powerpoint/2010/main" val="3915749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86956" y="1412776"/>
            <a:ext cx="8352928" cy="4536504"/>
          </a:xfrm>
        </p:spPr>
        <p:txBody>
          <a:bodyPr>
            <a:normAutofit fontScale="25000" lnSpcReduction="20000"/>
          </a:bodyPr>
          <a:lstStyle/>
          <a:p>
            <a:pPr algn="just">
              <a:spcBef>
                <a:spcPts val="1200"/>
              </a:spcBef>
            </a:pPr>
            <a:r>
              <a:rPr lang="pt-BR" sz="8000" dirty="0"/>
              <a:t>De acordo com o banco de dados do SIAGAS/CPRM, a espessura do Sistema Aquífero Furnas-Rio Ivaí na área da BHRP pode ser superior a 598 metros, como ocorre em Rondonópolis (MT). Na região de “borda” deste sistema aquífero na Bacia Geológica do Paraná, esta unidade é pouco espessa e repousa diretamente sobre o embasamento cristalino (Formação Cuiabá</a:t>
            </a:r>
            <a:r>
              <a:rPr lang="pt-BR" sz="8000" dirty="0" smtClean="0"/>
              <a:t>).</a:t>
            </a:r>
          </a:p>
          <a:p>
            <a:pPr algn="just">
              <a:spcBef>
                <a:spcPts val="1200"/>
              </a:spcBef>
            </a:pPr>
            <a:r>
              <a:rPr lang="pt-BR" sz="8000" dirty="0"/>
              <a:t>Na região da </a:t>
            </a:r>
            <a:r>
              <a:rPr lang="pt-BR" sz="8000" dirty="0" smtClean="0"/>
              <a:t>BHRP, </a:t>
            </a:r>
            <a:r>
              <a:rPr lang="pt-BR" sz="8000" dirty="0"/>
              <a:t>o SAFRI é um sistema aquífero do tipo poroso, livre a confinado. A caracterização apropriada da geometria desta unidade aquífera na região está condicionada à disponibilidade de poços totalmente penetrantes; entretanto, no caso SAFRI na área de estudo, esta condição não é plenamente satisfeita. Geralmente, os poços perfurados para a captação de água apenas atingem o topo da unidade, e mesmo poços com maior penetração no sistema aquífero não atingem as unidades inferiores</a:t>
            </a:r>
            <a:r>
              <a:rPr lang="pt-BR" sz="8000" dirty="0" smtClean="0"/>
              <a:t>. Migliorini </a:t>
            </a:r>
            <a:r>
              <a:rPr lang="pt-BR" sz="8000" i="1" dirty="0"/>
              <a:t>et al</a:t>
            </a:r>
            <a:r>
              <a:rPr lang="pt-BR" sz="8000" dirty="0"/>
              <a:t>. (2006) descreve que o poço de maior espessura perfurada no SAFRI, identificado em Rondonópolis (</a:t>
            </a:r>
            <a:r>
              <a:rPr lang="pt-BR" sz="8000" smtClean="0"/>
              <a:t>MT</a:t>
            </a:r>
            <a:r>
              <a:rPr lang="pt-BR" sz="8000" smtClean="0"/>
              <a:t>), </a:t>
            </a:r>
            <a:r>
              <a:rPr lang="pt-BR" sz="8000" dirty="0" smtClean="0"/>
              <a:t>tem </a:t>
            </a:r>
            <a:r>
              <a:rPr lang="pt-BR" sz="8000" dirty="0"/>
              <a:t>capacidade específica de 15 m</a:t>
            </a:r>
            <a:r>
              <a:rPr lang="pt-BR" sz="8000" baseline="30000" dirty="0"/>
              <a:t>3</a:t>
            </a:r>
            <a:r>
              <a:rPr lang="pt-BR" sz="8000" dirty="0"/>
              <a:t>/h/m, produzindo 250 m</a:t>
            </a:r>
            <a:r>
              <a:rPr lang="pt-BR" sz="8000" baseline="30000" dirty="0"/>
              <a:t>3</a:t>
            </a:r>
            <a:r>
              <a:rPr lang="pt-BR" sz="8000" dirty="0"/>
              <a:t>/h para um rebaixamento de 17 metros.</a:t>
            </a:r>
            <a:endParaRPr lang="pt-BR" sz="8000" dirty="0" smtClean="0"/>
          </a:p>
          <a:p>
            <a:pPr algn="just">
              <a:spcBef>
                <a:spcPts val="1200"/>
              </a:spcBef>
            </a:pPr>
            <a:r>
              <a:rPr lang="pt-BR" sz="8000" dirty="0" smtClean="0"/>
              <a:t>Foi </a:t>
            </a:r>
            <a:r>
              <a:rPr lang="pt-BR" sz="8000" dirty="0"/>
              <a:t>possível definir a produtividade como a</a:t>
            </a:r>
            <a:r>
              <a:rPr lang="pt-BR" sz="8000" dirty="0" smtClean="0"/>
              <a:t>lta </a:t>
            </a:r>
            <a:r>
              <a:rPr lang="pt-BR" sz="8000" dirty="0"/>
              <a:t>para o SAFRI </a:t>
            </a:r>
            <a:r>
              <a:rPr lang="pt-BR" sz="8000" dirty="0" smtClean="0"/>
              <a:t>livre </a:t>
            </a:r>
            <a:r>
              <a:rPr lang="pt-BR" sz="8000" dirty="0"/>
              <a:t>e o SAFRI </a:t>
            </a:r>
            <a:r>
              <a:rPr lang="pt-BR" sz="8000" dirty="0" smtClean="0"/>
              <a:t>confinado </a:t>
            </a:r>
            <a:r>
              <a:rPr lang="pt-BR" sz="8000" dirty="0"/>
              <a:t>na Bacia Hidrográfica do Rio Paraguai</a:t>
            </a:r>
            <a:r>
              <a:rPr lang="pt-BR" sz="8000" dirty="0" smtClean="0"/>
              <a:t>.</a:t>
            </a:r>
          </a:p>
        </p:txBody>
      </p:sp>
      <p:sp>
        <p:nvSpPr>
          <p:cNvPr id="4" name="CaixaDeTexto 3"/>
          <p:cNvSpPr txBox="1"/>
          <p:nvPr/>
        </p:nvSpPr>
        <p:spPr>
          <a:xfrm>
            <a:off x="4563420" y="692696"/>
            <a:ext cx="4464496" cy="461665"/>
          </a:xfrm>
          <a:prstGeom prst="rect">
            <a:avLst/>
          </a:prstGeom>
          <a:noFill/>
        </p:spPr>
        <p:txBody>
          <a:bodyPr wrap="square" rtlCol="0">
            <a:spAutoFit/>
          </a:bodyPr>
          <a:lstStyle/>
          <a:p>
            <a:pPr algn="ctr"/>
            <a:r>
              <a:rPr lang="pt-BR" sz="2400" b="1" dirty="0" smtClean="0"/>
              <a:t>Sistema Aquífero Furnas - Rio Ivaí</a:t>
            </a:r>
            <a:endParaRPr lang="pt-BR" sz="2400" b="1" dirty="0"/>
          </a:p>
        </p:txBody>
      </p:sp>
    </p:spTree>
    <p:extLst>
      <p:ext uri="{BB962C8B-B14F-4D97-AF65-F5344CB8AC3E}">
        <p14:creationId xmlns:p14="http://schemas.microsoft.com/office/powerpoint/2010/main" val="4173631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63420" y="692696"/>
            <a:ext cx="4464496" cy="461665"/>
          </a:xfrm>
          <a:prstGeom prst="rect">
            <a:avLst/>
          </a:prstGeom>
          <a:noFill/>
        </p:spPr>
        <p:txBody>
          <a:bodyPr wrap="square" rtlCol="0">
            <a:spAutoFit/>
          </a:bodyPr>
          <a:lstStyle/>
          <a:p>
            <a:pPr algn="ctr"/>
            <a:r>
              <a:rPr lang="pt-BR" sz="2400" b="1" dirty="0" smtClean="0"/>
              <a:t>Sistema Aquífero Furnas - Rio Ivaí</a:t>
            </a:r>
            <a:endParaRPr lang="pt-BR" sz="2400" b="1" dirty="0"/>
          </a:p>
        </p:txBody>
      </p:sp>
      <p:graphicFrame>
        <p:nvGraphicFramePr>
          <p:cNvPr id="5" name="Tabela 4"/>
          <p:cNvGraphicFramePr>
            <a:graphicFrameLocks noGrp="1"/>
          </p:cNvGraphicFramePr>
          <p:nvPr>
            <p:extLst>
              <p:ext uri="{D42A27DB-BD31-4B8C-83A1-F6EECF244321}">
                <p14:modId xmlns:p14="http://schemas.microsoft.com/office/powerpoint/2010/main" val="3179894298"/>
              </p:ext>
            </p:extLst>
          </p:nvPr>
        </p:nvGraphicFramePr>
        <p:xfrm>
          <a:off x="683568" y="1556792"/>
          <a:ext cx="7992888" cy="2160241"/>
        </p:xfrm>
        <a:graphic>
          <a:graphicData uri="http://schemas.openxmlformats.org/drawingml/2006/table">
            <a:tbl>
              <a:tblPr firstRow="1" firstCol="1" bandRow="1">
                <a:tableStyleId>{5C22544A-7EE6-4342-B048-85BDC9FD1C3A}</a:tableStyleId>
              </a:tblPr>
              <a:tblGrid>
                <a:gridCol w="1331584"/>
                <a:gridCol w="1332430"/>
                <a:gridCol w="1332430"/>
                <a:gridCol w="1331584"/>
                <a:gridCol w="1332430"/>
                <a:gridCol w="1332430"/>
              </a:tblGrid>
              <a:tr h="947425">
                <a:tc>
                  <a:txBody>
                    <a:bodyPr/>
                    <a:lstStyle/>
                    <a:p>
                      <a:pPr algn="ctr">
                        <a:lnSpc>
                          <a:spcPct val="115000"/>
                        </a:lnSpc>
                        <a:spcAft>
                          <a:spcPts val="0"/>
                        </a:spcAft>
                      </a:pPr>
                      <a:r>
                        <a:rPr lang="pt-BR" sz="1400" dirty="0">
                          <a:effectLst/>
                        </a:rPr>
                        <a:t>N = 329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3204">
                <a:tc>
                  <a:txBody>
                    <a:bodyPr/>
                    <a:lstStyle/>
                    <a:p>
                      <a:pPr algn="ctr">
                        <a:lnSpc>
                          <a:spcPct val="115000"/>
                        </a:lnSpc>
                        <a:spcAft>
                          <a:spcPts val="0"/>
                        </a:spcAft>
                      </a:pPr>
                      <a:r>
                        <a:rPr lang="pt-BR" sz="1400">
                          <a:effectLst/>
                        </a:rPr>
                        <a:t>Mínima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4,0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0,000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32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3204">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90,0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120,0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240,0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11,169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402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3204">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24,2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44,4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24,7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1,475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129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3204">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40,0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14,4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1,121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111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2475562056"/>
              </p:ext>
            </p:extLst>
          </p:nvPr>
        </p:nvGraphicFramePr>
        <p:xfrm>
          <a:off x="683568" y="4147442"/>
          <a:ext cx="7992888" cy="2305893"/>
        </p:xfrm>
        <a:graphic>
          <a:graphicData uri="http://schemas.openxmlformats.org/drawingml/2006/table">
            <a:tbl>
              <a:tblPr firstRow="1" firstCol="1" bandRow="1">
                <a:tableStyleId>{5C22544A-7EE6-4342-B048-85BDC9FD1C3A}</a:tableStyleId>
              </a:tblPr>
              <a:tblGrid>
                <a:gridCol w="1331584"/>
                <a:gridCol w="1332430"/>
                <a:gridCol w="1332430"/>
                <a:gridCol w="1331584"/>
                <a:gridCol w="1332430"/>
                <a:gridCol w="1332430"/>
              </a:tblGrid>
              <a:tr h="1011305">
                <a:tc>
                  <a:txBody>
                    <a:bodyPr/>
                    <a:lstStyle/>
                    <a:p>
                      <a:pPr algn="ctr">
                        <a:lnSpc>
                          <a:spcPct val="115000"/>
                        </a:lnSpc>
                        <a:spcAft>
                          <a:spcPts val="0"/>
                        </a:spcAft>
                      </a:pPr>
                      <a:r>
                        <a:rPr lang="pt-BR" sz="1400" dirty="0">
                          <a:effectLst/>
                        </a:rPr>
                        <a:t>N = 172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3647">
                <a:tc>
                  <a:txBody>
                    <a:bodyPr/>
                    <a:lstStyle/>
                    <a:p>
                      <a:pPr algn="ctr">
                        <a:lnSpc>
                          <a:spcPct val="115000"/>
                        </a:lnSpc>
                        <a:spcAft>
                          <a:spcPts val="0"/>
                        </a:spcAft>
                      </a:pPr>
                      <a:r>
                        <a:rPr lang="pt-BR" sz="1400">
                          <a:effectLst/>
                        </a:rPr>
                        <a:t>Mínima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0,054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60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3647">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119,7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170,2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240,0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21,000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759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3647">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24,9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46,8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26,9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1,852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207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3647">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21,1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44,0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14,4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1,140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150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CaixaDeTexto 6"/>
          <p:cNvSpPr txBox="1"/>
          <p:nvPr/>
        </p:nvSpPr>
        <p:spPr>
          <a:xfrm>
            <a:off x="755576" y="1193477"/>
            <a:ext cx="1673407" cy="400110"/>
          </a:xfrm>
          <a:prstGeom prst="rect">
            <a:avLst/>
          </a:prstGeom>
          <a:noFill/>
        </p:spPr>
        <p:txBody>
          <a:bodyPr wrap="none" rtlCol="0">
            <a:spAutoFit/>
          </a:bodyPr>
          <a:lstStyle/>
          <a:p>
            <a:pPr marL="342900" indent="-342900">
              <a:buFont typeface="Arial" panose="020B0604020202020204" pitchFamily="34" charset="0"/>
              <a:buChar char="•"/>
            </a:pPr>
            <a:r>
              <a:rPr lang="pt-BR" sz="2000" dirty="0" smtClean="0"/>
              <a:t>SAFRI Livre</a:t>
            </a:r>
            <a:endParaRPr lang="pt-BR" sz="2000" dirty="0"/>
          </a:p>
        </p:txBody>
      </p:sp>
      <p:sp>
        <p:nvSpPr>
          <p:cNvPr id="8" name="CaixaDeTexto 7"/>
          <p:cNvSpPr txBox="1"/>
          <p:nvPr/>
        </p:nvSpPr>
        <p:spPr>
          <a:xfrm>
            <a:off x="755576" y="3732182"/>
            <a:ext cx="2304256" cy="400110"/>
          </a:xfrm>
          <a:prstGeom prst="rect">
            <a:avLst/>
          </a:prstGeom>
          <a:noFill/>
        </p:spPr>
        <p:txBody>
          <a:bodyPr wrap="square" rtlCol="0">
            <a:spAutoFit/>
          </a:bodyPr>
          <a:lstStyle/>
          <a:p>
            <a:pPr marL="342900" indent="-342900">
              <a:buFont typeface="Arial" panose="020B0604020202020204" pitchFamily="34" charset="0"/>
              <a:buChar char="•"/>
            </a:pPr>
            <a:r>
              <a:rPr lang="pt-BR" sz="2000" dirty="0" smtClean="0"/>
              <a:t>SAFRI Confinado</a:t>
            </a:r>
            <a:endParaRPr lang="pt-BR" sz="2000" dirty="0"/>
          </a:p>
        </p:txBody>
      </p:sp>
    </p:spTree>
    <p:extLst>
      <p:ext uri="{BB962C8B-B14F-4D97-AF65-F5344CB8AC3E}">
        <p14:creationId xmlns:p14="http://schemas.microsoft.com/office/powerpoint/2010/main" val="2050067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628800"/>
            <a:ext cx="8640960" cy="5112568"/>
          </a:xfrm>
        </p:spPr>
        <p:txBody>
          <a:bodyPr>
            <a:normAutofit fontScale="25000" lnSpcReduction="20000"/>
          </a:bodyPr>
          <a:lstStyle/>
          <a:p>
            <a:pPr marL="0" indent="0" algn="just">
              <a:spcBef>
                <a:spcPts val="1200"/>
              </a:spcBef>
              <a:buNone/>
            </a:pPr>
            <a:r>
              <a:rPr lang="pt-BR" sz="8000" dirty="0"/>
              <a:t>Para a classificação da produtividade dos sistemas aquíferos da </a:t>
            </a:r>
            <a:r>
              <a:rPr lang="pt-BR" sz="8000" dirty="0" smtClean="0"/>
              <a:t>Bacia do Rio Paraguai </a:t>
            </a:r>
            <a:r>
              <a:rPr lang="pt-BR" sz="8000" dirty="0"/>
              <a:t>foi utilizada a relação entre dois critérios obtidos por meio da estatística dos parâmetros hidráulicos dos poços: a vazão estabilizada média dos poços (m</a:t>
            </a:r>
            <a:r>
              <a:rPr lang="pt-BR" sz="8000" baseline="30000" dirty="0"/>
              <a:t>3</a:t>
            </a:r>
            <a:r>
              <a:rPr lang="pt-BR" sz="8000" dirty="0"/>
              <a:t>/h) e a capacidade específica média (m</a:t>
            </a:r>
            <a:r>
              <a:rPr lang="pt-BR" sz="8000" baseline="30000" dirty="0"/>
              <a:t>3</a:t>
            </a:r>
            <a:r>
              <a:rPr lang="pt-BR" sz="8000" dirty="0"/>
              <a:t>/h/m), além das dimensões do sistema aquífero, em especial a espessura</a:t>
            </a:r>
            <a:r>
              <a:rPr lang="pt-BR" sz="8000" dirty="0" smtClean="0"/>
              <a:t>. </a:t>
            </a:r>
            <a:r>
              <a:rPr lang="pt-BR" sz="8000" dirty="0"/>
              <a:t>A produtividade dos sistemas aquíferos foi assim determinada</a:t>
            </a:r>
            <a:r>
              <a:rPr lang="pt-BR" sz="8000" dirty="0" smtClean="0"/>
              <a:t>:</a:t>
            </a:r>
          </a:p>
          <a:p>
            <a:pPr lvl="1" algn="just">
              <a:spcBef>
                <a:spcPts val="1200"/>
              </a:spcBef>
              <a:buFont typeface="Wingdings" panose="05000000000000000000" pitchFamily="2" charset="2"/>
              <a:buChar char="Ø"/>
            </a:pPr>
            <a:r>
              <a:rPr lang="pt-BR" sz="8000" b="1" i="1" dirty="0" smtClean="0"/>
              <a:t>Variável</a:t>
            </a:r>
            <a:r>
              <a:rPr lang="pt-BR" sz="8000" dirty="0"/>
              <a:t>: vazão e capacidade específica muito variáveis. Aquífero de dimensão expressiva.</a:t>
            </a:r>
          </a:p>
          <a:p>
            <a:pPr lvl="1" algn="just">
              <a:spcBef>
                <a:spcPts val="1200"/>
              </a:spcBef>
              <a:buFont typeface="Wingdings" panose="05000000000000000000" pitchFamily="2" charset="2"/>
              <a:buChar char="Ø"/>
            </a:pPr>
            <a:r>
              <a:rPr lang="pt-BR" sz="8000" b="1" i="1" dirty="0" smtClean="0"/>
              <a:t>Muito </a:t>
            </a:r>
            <a:r>
              <a:rPr lang="pt-BR" sz="8000" b="1" i="1" dirty="0"/>
              <a:t>baixa</a:t>
            </a:r>
            <a:r>
              <a:rPr lang="pt-BR" sz="8000" dirty="0"/>
              <a:t>: são os aquitardes. Vazão e capacidade específica muito baixas.</a:t>
            </a:r>
          </a:p>
          <a:p>
            <a:pPr lvl="1" algn="just">
              <a:spcBef>
                <a:spcPts val="1200"/>
              </a:spcBef>
              <a:buFont typeface="Wingdings" panose="05000000000000000000" pitchFamily="2" charset="2"/>
              <a:buChar char="Ø"/>
            </a:pPr>
            <a:r>
              <a:rPr lang="pt-BR" sz="8000" b="1" i="1" dirty="0" smtClean="0"/>
              <a:t>Baixa</a:t>
            </a:r>
            <a:r>
              <a:rPr lang="pt-BR" sz="8000" dirty="0"/>
              <a:t>: vazão ou capacidade específica baixa; ou ainda com dimensões pouco expressivas.</a:t>
            </a:r>
          </a:p>
          <a:p>
            <a:pPr lvl="1" algn="just">
              <a:spcBef>
                <a:spcPts val="1200"/>
              </a:spcBef>
              <a:buFont typeface="Wingdings" panose="05000000000000000000" pitchFamily="2" charset="2"/>
              <a:buChar char="Ø"/>
            </a:pPr>
            <a:r>
              <a:rPr lang="pt-BR" sz="8000" b="1" i="1" dirty="0" smtClean="0"/>
              <a:t>Moderada</a:t>
            </a:r>
            <a:r>
              <a:rPr lang="pt-BR" sz="8000" dirty="0"/>
              <a:t>: vazão e capacidade específica moderadas. Dimensões expressivas do aquífero.</a:t>
            </a:r>
          </a:p>
          <a:p>
            <a:pPr lvl="1" algn="just">
              <a:spcBef>
                <a:spcPts val="1200"/>
              </a:spcBef>
              <a:buFont typeface="Wingdings" panose="05000000000000000000" pitchFamily="2" charset="2"/>
              <a:buChar char="Ø"/>
            </a:pPr>
            <a:r>
              <a:rPr lang="pt-BR" sz="8000" b="1" i="1" dirty="0" smtClean="0"/>
              <a:t>Alta</a:t>
            </a:r>
            <a:r>
              <a:rPr lang="pt-BR" sz="8000" dirty="0"/>
              <a:t>: vazão e capacidade específica elevadas. Dimensões expressivas do aquífero.</a:t>
            </a:r>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5508104" y="620688"/>
            <a:ext cx="3168352" cy="461665"/>
          </a:xfrm>
          <a:prstGeom prst="rect">
            <a:avLst/>
          </a:prstGeom>
          <a:noFill/>
        </p:spPr>
        <p:txBody>
          <a:bodyPr wrap="square" rtlCol="0">
            <a:spAutoFit/>
          </a:bodyPr>
          <a:lstStyle/>
          <a:p>
            <a:pPr algn="ctr"/>
            <a:r>
              <a:rPr lang="pt-BR" sz="2400" b="1" dirty="0" smtClean="0"/>
              <a:t>Introdução</a:t>
            </a:r>
            <a:endParaRPr lang="pt-BR" sz="2400" b="1" dirty="0"/>
          </a:p>
        </p:txBody>
      </p:sp>
    </p:spTree>
    <p:extLst>
      <p:ext uri="{BB962C8B-B14F-4D97-AF65-F5344CB8AC3E}">
        <p14:creationId xmlns:p14="http://schemas.microsoft.com/office/powerpoint/2010/main" val="461907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772816"/>
            <a:ext cx="8352928" cy="4104456"/>
          </a:xfrm>
        </p:spPr>
        <p:txBody>
          <a:bodyPr>
            <a:normAutofit fontScale="25000" lnSpcReduction="20000"/>
          </a:bodyPr>
          <a:lstStyle/>
          <a:p>
            <a:pPr algn="just">
              <a:spcBef>
                <a:spcPts val="1200"/>
              </a:spcBef>
            </a:pPr>
            <a:r>
              <a:rPr lang="pt-BR" sz="8000" dirty="0" smtClean="0"/>
              <a:t>A </a:t>
            </a:r>
            <a:r>
              <a:rPr lang="pt-BR" sz="8000" dirty="0"/>
              <a:t>qualidade da água subterrânea do SAFRI geralmente é boa. Os valores </a:t>
            </a:r>
            <a:r>
              <a:rPr lang="pt-BR" sz="8000" dirty="0" smtClean="0"/>
              <a:t>de pH </a:t>
            </a:r>
            <a:r>
              <a:rPr lang="pt-BR" sz="8000" dirty="0"/>
              <a:t>estão entre 5,0 e 7,2, com média em 6,2, indicando que estas águas variam entre a neutralidade e a acidez. A condutividade elétrica se apresentou entre 8,1 e 30 μS/cm, com média em 55,7 μS/cm, indicando águas subterrâneas com baixas concentrações de sais dissolvidos. São águas pouco mineralizadas, com baixos teores de Ca, Mg, Na e K. O ferro e o nitrato são praticamente ausentes e o cloreto e o sulfato apresentam concentrações muito baixas</a:t>
            </a:r>
            <a:r>
              <a:rPr lang="pt-BR" sz="8000" dirty="0" smtClean="0"/>
              <a:t>.</a:t>
            </a:r>
          </a:p>
          <a:p>
            <a:pPr algn="just">
              <a:spcBef>
                <a:spcPts val="1200"/>
              </a:spcBef>
            </a:pPr>
            <a:r>
              <a:rPr lang="pt-BR" sz="8000" dirty="0"/>
              <a:t>Na região sudoeste de Mato Grosso, </a:t>
            </a:r>
            <a:r>
              <a:rPr lang="pt-BR" sz="8000" dirty="0" smtClean="0"/>
              <a:t>na área </a:t>
            </a:r>
            <a:r>
              <a:rPr lang="pt-BR" sz="8000" dirty="0"/>
              <a:t>da BHRP, </a:t>
            </a:r>
            <a:r>
              <a:rPr lang="pt-BR" sz="8000" dirty="0" smtClean="0"/>
              <a:t>podem ser encontradas águas </a:t>
            </a:r>
            <a:r>
              <a:rPr lang="pt-BR" sz="8000" dirty="0"/>
              <a:t>deste sistema </a:t>
            </a:r>
            <a:r>
              <a:rPr lang="pt-BR" sz="8000" dirty="0" smtClean="0"/>
              <a:t>aquífero hipotermais </a:t>
            </a:r>
            <a:r>
              <a:rPr lang="pt-BR" sz="8000" dirty="0"/>
              <a:t>(27,1 a 30,7</a:t>
            </a:r>
            <a:r>
              <a:rPr lang="pt-BR" sz="8000" baseline="30000" dirty="0"/>
              <a:t>o</a:t>
            </a:r>
            <a:r>
              <a:rPr lang="pt-BR" sz="8000" dirty="0"/>
              <a:t>C), mesotermais (33 a 36</a:t>
            </a:r>
            <a:r>
              <a:rPr lang="pt-BR" sz="8000" baseline="30000" dirty="0"/>
              <a:t>o</a:t>
            </a:r>
            <a:r>
              <a:rPr lang="pt-BR" sz="8000" dirty="0"/>
              <a:t>C), isotermais (36 a </a:t>
            </a:r>
            <a:r>
              <a:rPr lang="pt-BR" sz="8000" dirty="0" smtClean="0"/>
              <a:t>38</a:t>
            </a:r>
            <a:r>
              <a:rPr lang="pt-BR" sz="8000" baseline="30000" dirty="0" smtClean="0"/>
              <a:t>o</a:t>
            </a:r>
            <a:r>
              <a:rPr lang="pt-BR" sz="8000" dirty="0" smtClean="0"/>
              <a:t>C</a:t>
            </a:r>
            <a:r>
              <a:rPr lang="pt-BR" sz="8000" dirty="0"/>
              <a:t>) e hipertermais (maior que 38</a:t>
            </a:r>
            <a:r>
              <a:rPr lang="pt-BR" sz="8000" baseline="30000" dirty="0"/>
              <a:t>o</a:t>
            </a:r>
            <a:r>
              <a:rPr lang="pt-BR" sz="8000" dirty="0"/>
              <a:t>C</a:t>
            </a:r>
            <a:r>
              <a:rPr lang="pt-BR" sz="8000" dirty="0" smtClean="0"/>
              <a:t>). </a:t>
            </a:r>
            <a:r>
              <a:rPr lang="pt-BR" sz="8000" dirty="0"/>
              <a:t>Em Poxoréo (MT), Cutrim </a:t>
            </a:r>
            <a:r>
              <a:rPr lang="pt-BR" sz="8000" i="1" dirty="0"/>
              <a:t>et al</a:t>
            </a:r>
            <a:r>
              <a:rPr lang="pt-BR" sz="8000" dirty="0"/>
              <a:t>. (2002) afirmam a existência de poço tubular para abastecimento de água com 759 metros de profundidade, cuja temperatura da água deste poço é superior a </a:t>
            </a:r>
            <a:r>
              <a:rPr lang="pt-BR" sz="8000" dirty="0" smtClean="0"/>
              <a:t>51</a:t>
            </a:r>
            <a:r>
              <a:rPr lang="pt-BR" sz="8000" baseline="30000" dirty="0" smtClean="0"/>
              <a:t>o</a:t>
            </a:r>
            <a:r>
              <a:rPr lang="pt-BR" sz="8000" dirty="0" smtClean="0"/>
              <a:t>C</a:t>
            </a:r>
            <a:r>
              <a:rPr lang="pt-BR" sz="8000" dirty="0"/>
              <a:t>.</a:t>
            </a:r>
            <a:endParaRPr lang="pt-BR" sz="8000" dirty="0" smtClean="0"/>
          </a:p>
        </p:txBody>
      </p:sp>
      <p:sp>
        <p:nvSpPr>
          <p:cNvPr id="4" name="CaixaDeTexto 3"/>
          <p:cNvSpPr txBox="1"/>
          <p:nvPr/>
        </p:nvSpPr>
        <p:spPr>
          <a:xfrm>
            <a:off x="4563420" y="692696"/>
            <a:ext cx="4464496" cy="461665"/>
          </a:xfrm>
          <a:prstGeom prst="rect">
            <a:avLst/>
          </a:prstGeom>
          <a:noFill/>
        </p:spPr>
        <p:txBody>
          <a:bodyPr wrap="square" rtlCol="0">
            <a:spAutoFit/>
          </a:bodyPr>
          <a:lstStyle/>
          <a:p>
            <a:pPr algn="ctr"/>
            <a:r>
              <a:rPr lang="pt-BR" sz="2400" b="1" dirty="0" smtClean="0"/>
              <a:t>Sistema Aquífero Furnas - Rio Ivaí</a:t>
            </a:r>
            <a:endParaRPr lang="pt-BR" sz="2400" b="1" dirty="0"/>
          </a:p>
        </p:txBody>
      </p:sp>
    </p:spTree>
    <p:extLst>
      <p:ext uri="{BB962C8B-B14F-4D97-AF65-F5344CB8AC3E}">
        <p14:creationId xmlns:p14="http://schemas.microsoft.com/office/powerpoint/2010/main" val="3198378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78944" y="1340768"/>
            <a:ext cx="8568952" cy="4680520"/>
          </a:xfrm>
        </p:spPr>
        <p:txBody>
          <a:bodyPr>
            <a:normAutofit fontScale="25000" lnSpcReduction="20000"/>
          </a:bodyPr>
          <a:lstStyle/>
          <a:p>
            <a:pPr algn="just">
              <a:spcBef>
                <a:spcPts val="1200"/>
              </a:spcBef>
            </a:pPr>
            <a:r>
              <a:rPr lang="pt-BR" sz="8000" dirty="0"/>
              <a:t>O Sistema Aquífero Alto Paraguai (SAAP) na </a:t>
            </a:r>
            <a:r>
              <a:rPr lang="pt-BR" sz="8000" dirty="0" smtClean="0"/>
              <a:t>BHRP </a:t>
            </a:r>
            <a:r>
              <a:rPr lang="pt-BR" sz="8000" dirty="0"/>
              <a:t>aflora na sua porção norte, apenas no Estado de Mato Grosso, ocorrendo superficialmente em uma faixa de direção SW-NE, indo de </a:t>
            </a:r>
            <a:r>
              <a:rPr lang="pt-BR" sz="8000" dirty="0" smtClean="0"/>
              <a:t>Cáceres </a:t>
            </a:r>
            <a:r>
              <a:rPr lang="pt-BR" sz="8000" dirty="0"/>
              <a:t>até </a:t>
            </a:r>
            <a:r>
              <a:rPr lang="pt-BR" sz="8000" dirty="0" smtClean="0"/>
              <a:t>Planalto </a:t>
            </a:r>
            <a:r>
              <a:rPr lang="pt-BR" sz="8000" dirty="0"/>
              <a:t>da </a:t>
            </a:r>
            <a:r>
              <a:rPr lang="pt-BR" sz="8000" dirty="0" smtClean="0"/>
              <a:t>Serra. </a:t>
            </a:r>
            <a:r>
              <a:rPr lang="pt-BR" sz="8000" dirty="0"/>
              <a:t>Ocupa 1,61% (10.100,388 km</a:t>
            </a:r>
            <a:r>
              <a:rPr lang="pt-BR" sz="8000" baseline="30000" dirty="0"/>
              <a:t>2</a:t>
            </a:r>
            <a:r>
              <a:rPr lang="pt-BR" sz="8000" dirty="0"/>
              <a:t>) da área da </a:t>
            </a:r>
            <a:r>
              <a:rPr lang="pt-BR" sz="8000" dirty="0" smtClean="0"/>
              <a:t>bacia.</a:t>
            </a:r>
          </a:p>
          <a:p>
            <a:pPr algn="just">
              <a:spcBef>
                <a:spcPts val="1200"/>
              </a:spcBef>
            </a:pPr>
            <a:r>
              <a:rPr lang="pt-BR" sz="8000" dirty="0"/>
              <a:t>O SAAP é constituído </a:t>
            </a:r>
            <a:r>
              <a:rPr lang="pt-BR" sz="8000" dirty="0" smtClean="0"/>
              <a:t>por rochas de </a:t>
            </a:r>
            <a:r>
              <a:rPr lang="pt-BR" sz="8000" dirty="0"/>
              <a:t>idade eocambriana a ordoviciana </a:t>
            </a:r>
            <a:r>
              <a:rPr lang="pt-BR" sz="8000" dirty="0" smtClean="0"/>
              <a:t>associadas </a:t>
            </a:r>
            <a:r>
              <a:rPr lang="pt-BR" sz="8000" dirty="0"/>
              <a:t>às formações, da base para o topo, Raizama, Sepotuba e Diamantino, pertencentes ao Grupo Alto Paraguai. </a:t>
            </a:r>
            <a:endParaRPr lang="pt-BR" sz="8000" dirty="0" smtClean="0"/>
          </a:p>
          <a:p>
            <a:pPr algn="just">
              <a:spcBef>
                <a:spcPts val="1200"/>
              </a:spcBef>
            </a:pPr>
            <a:r>
              <a:rPr lang="pt-BR" sz="8000" dirty="0" smtClean="0"/>
              <a:t>A </a:t>
            </a:r>
            <a:r>
              <a:rPr lang="pt-BR" sz="8000" dirty="0"/>
              <a:t>Formação </a:t>
            </a:r>
            <a:r>
              <a:rPr lang="pt-BR" sz="8000" dirty="0" smtClean="0"/>
              <a:t>Raizama constitui-se </a:t>
            </a:r>
            <a:r>
              <a:rPr lang="pt-BR" sz="8000" dirty="0"/>
              <a:t>de arenitos </a:t>
            </a:r>
            <a:r>
              <a:rPr lang="pt-BR" sz="8000" dirty="0" smtClean="0"/>
              <a:t>de cores variegadas, </a:t>
            </a:r>
            <a:r>
              <a:rPr lang="pt-BR" sz="8000" dirty="0"/>
              <a:t>médios a grossos, com níveis </a:t>
            </a:r>
            <a:r>
              <a:rPr lang="pt-BR" sz="8000" dirty="0" smtClean="0"/>
              <a:t>conglomeráticos e </a:t>
            </a:r>
            <a:r>
              <a:rPr lang="pt-BR" sz="8000" dirty="0"/>
              <a:t>finas intercalações de folhelhos e siltitos. </a:t>
            </a:r>
            <a:endParaRPr lang="pt-BR" sz="8000" dirty="0" smtClean="0"/>
          </a:p>
          <a:p>
            <a:pPr algn="just">
              <a:spcBef>
                <a:spcPts val="1200"/>
              </a:spcBef>
            </a:pPr>
            <a:r>
              <a:rPr lang="pt-BR" sz="8000" dirty="0" smtClean="0"/>
              <a:t>A </a:t>
            </a:r>
            <a:r>
              <a:rPr lang="pt-BR" sz="8000" dirty="0"/>
              <a:t>Formação Sepotuba tem constituição litológica essencialmente </a:t>
            </a:r>
            <a:r>
              <a:rPr lang="pt-BR" sz="8000" dirty="0" smtClean="0"/>
              <a:t>pelítica, com </a:t>
            </a:r>
            <a:r>
              <a:rPr lang="pt-BR" sz="8000" dirty="0"/>
              <a:t>predomínio de folhelhos e </a:t>
            </a:r>
            <a:r>
              <a:rPr lang="pt-BR" sz="8000" dirty="0" smtClean="0"/>
              <a:t>siltitos, </a:t>
            </a:r>
            <a:r>
              <a:rPr lang="pt-BR" sz="8000" dirty="0"/>
              <a:t>com intercalações subordinadas de arenitos </a:t>
            </a:r>
            <a:r>
              <a:rPr lang="pt-BR" sz="8000" dirty="0" smtClean="0"/>
              <a:t>finos e </a:t>
            </a:r>
            <a:r>
              <a:rPr lang="pt-BR" sz="8000" dirty="0"/>
              <a:t>localmente de margas e </a:t>
            </a:r>
            <a:r>
              <a:rPr lang="pt-BR" sz="8000" dirty="0" smtClean="0"/>
              <a:t>camadas </a:t>
            </a:r>
            <a:r>
              <a:rPr lang="pt-BR" sz="8000" dirty="0"/>
              <a:t>delgadas de calcário e sílex</a:t>
            </a:r>
            <a:r>
              <a:rPr lang="pt-BR" sz="8000" dirty="0" smtClean="0"/>
              <a:t>.</a:t>
            </a:r>
          </a:p>
          <a:p>
            <a:pPr algn="just">
              <a:spcBef>
                <a:spcPts val="1200"/>
              </a:spcBef>
            </a:pPr>
            <a:r>
              <a:rPr lang="pt-BR" sz="8000" dirty="0" smtClean="0"/>
              <a:t> </a:t>
            </a:r>
            <a:r>
              <a:rPr lang="pt-BR" sz="8000" dirty="0"/>
              <a:t>A Formação Diamantino é composta pela intercalação de </a:t>
            </a:r>
            <a:r>
              <a:rPr lang="pt-BR" sz="8000" dirty="0" smtClean="0"/>
              <a:t>arcóseos finos, siltitos </a:t>
            </a:r>
            <a:r>
              <a:rPr lang="pt-BR" sz="8000" dirty="0"/>
              <a:t>e </a:t>
            </a:r>
            <a:r>
              <a:rPr lang="pt-BR" sz="8000" dirty="0" smtClean="0"/>
              <a:t>folhelhos, </a:t>
            </a:r>
            <a:r>
              <a:rPr lang="pt-BR" sz="8000" dirty="0"/>
              <a:t>localmente calcíferos. </a:t>
            </a:r>
            <a:endParaRPr lang="pt-BR" sz="8000" dirty="0" smtClean="0"/>
          </a:p>
          <a:p>
            <a:pPr algn="just">
              <a:spcBef>
                <a:spcPts val="1200"/>
              </a:spcBef>
            </a:pPr>
            <a:r>
              <a:rPr lang="pt-BR" sz="8000" dirty="0" smtClean="0"/>
              <a:t>Este conjunto forma </a:t>
            </a:r>
            <a:r>
              <a:rPr lang="pt-BR" sz="8000" dirty="0"/>
              <a:t>um sistema aquífero </a:t>
            </a:r>
            <a:r>
              <a:rPr lang="pt-BR" sz="8000" dirty="0" smtClean="0"/>
              <a:t>espesso</a:t>
            </a:r>
            <a:r>
              <a:rPr lang="pt-BR" sz="8000" dirty="0"/>
              <a:t>, podendo atingir espessuras na ordem de 1.000 </a:t>
            </a:r>
            <a:r>
              <a:rPr lang="pt-BR" sz="8000" dirty="0" smtClean="0"/>
              <a:t>metros.</a:t>
            </a:r>
            <a:endParaRPr lang="pt-BR" sz="8000" dirty="0"/>
          </a:p>
        </p:txBody>
      </p:sp>
      <p:sp>
        <p:nvSpPr>
          <p:cNvPr id="4" name="CaixaDeTexto 3"/>
          <p:cNvSpPr txBox="1"/>
          <p:nvPr/>
        </p:nvSpPr>
        <p:spPr>
          <a:xfrm>
            <a:off x="4563420" y="692696"/>
            <a:ext cx="4464496" cy="461665"/>
          </a:xfrm>
          <a:prstGeom prst="rect">
            <a:avLst/>
          </a:prstGeom>
          <a:noFill/>
        </p:spPr>
        <p:txBody>
          <a:bodyPr wrap="square" rtlCol="0">
            <a:spAutoFit/>
          </a:bodyPr>
          <a:lstStyle/>
          <a:p>
            <a:pPr algn="ctr"/>
            <a:r>
              <a:rPr lang="pt-BR" sz="2400" b="1" dirty="0" smtClean="0"/>
              <a:t>Sistema Aquífero Alto Paraguai</a:t>
            </a:r>
            <a:endParaRPr lang="pt-BR" sz="2400" b="1" dirty="0"/>
          </a:p>
        </p:txBody>
      </p:sp>
    </p:spTree>
    <p:extLst>
      <p:ext uri="{BB962C8B-B14F-4D97-AF65-F5344CB8AC3E}">
        <p14:creationId xmlns:p14="http://schemas.microsoft.com/office/powerpoint/2010/main" val="706395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1484784"/>
            <a:ext cx="8568952" cy="4032448"/>
          </a:xfrm>
        </p:spPr>
        <p:txBody>
          <a:bodyPr>
            <a:normAutofit/>
          </a:bodyPr>
          <a:lstStyle/>
          <a:p>
            <a:pPr algn="just">
              <a:lnSpc>
                <a:spcPct val="80000"/>
              </a:lnSpc>
              <a:spcBef>
                <a:spcPts val="1200"/>
              </a:spcBef>
            </a:pPr>
            <a:r>
              <a:rPr lang="pt-BR" sz="2000" dirty="0"/>
              <a:t>De Paula &amp; Campos (2016) descrevem que o Grupo Alto Paraguai na BHRP é formado de rochas metassedimentares de muito baixo grau metamórfico, o que traz um comportamento fraturado para as zonas mais próximas do núcleo do orógeno, um comportamento essencialmente intergranular para aquelas zonas mais externas, e um comportamento misto, de dupla porosidade, para as zonas intermediárias do SAAP</a:t>
            </a:r>
            <a:r>
              <a:rPr lang="pt-BR" sz="2000" dirty="0" smtClean="0"/>
              <a:t>.</a:t>
            </a:r>
          </a:p>
          <a:p>
            <a:pPr algn="just">
              <a:lnSpc>
                <a:spcPct val="80000"/>
              </a:lnSpc>
              <a:spcBef>
                <a:spcPts val="1200"/>
              </a:spcBef>
            </a:pPr>
            <a:r>
              <a:rPr lang="pt-BR" sz="2000" dirty="0" smtClean="0"/>
              <a:t>Hidraulicamente</a:t>
            </a:r>
            <a:r>
              <a:rPr lang="pt-BR" sz="2000" dirty="0"/>
              <a:t>, o SAAP </a:t>
            </a:r>
            <a:r>
              <a:rPr lang="pt-BR" sz="2000" dirty="0" smtClean="0"/>
              <a:t>é </a:t>
            </a:r>
            <a:r>
              <a:rPr lang="pt-BR" sz="2000" dirty="0"/>
              <a:t>heterogêneo, anisotrópico, de baixa permeabilidade e com transmissão de água condicionada a porosidades planares (fraturas, falhas e acamamentos) e intergranulares (primárias e secundárias por dissolução de cimentos e grãos instáveis). Assim, devido </a:t>
            </a:r>
            <a:r>
              <a:rPr lang="pt-BR" sz="2000" dirty="0" smtClean="0"/>
              <a:t>estas características do SAAP, </a:t>
            </a:r>
            <a:r>
              <a:rPr lang="pt-BR" sz="2000" dirty="0"/>
              <a:t>ocorrem dificuldades para a exploração do recurso hídrico e no sucesso de grandes vazões.</a:t>
            </a:r>
            <a:endParaRPr lang="pt-BR" sz="2000" dirty="0" smtClean="0"/>
          </a:p>
          <a:p>
            <a:pPr algn="just">
              <a:lnSpc>
                <a:spcPct val="80000"/>
              </a:lnSpc>
              <a:spcBef>
                <a:spcPts val="1200"/>
              </a:spcBef>
            </a:pPr>
            <a:r>
              <a:rPr lang="pt-BR" sz="2000" dirty="0" smtClean="0"/>
              <a:t>Foi </a:t>
            </a:r>
            <a:r>
              <a:rPr lang="pt-BR" sz="2000" dirty="0"/>
              <a:t>possível avaliar a produtividade baixa deste sistema aquífero na Bacia </a:t>
            </a:r>
            <a:r>
              <a:rPr lang="pt-BR" sz="2000" dirty="0" smtClean="0"/>
              <a:t>Hidrográfica </a:t>
            </a:r>
            <a:r>
              <a:rPr lang="pt-BR" sz="2000" dirty="0"/>
              <a:t>do Paraguai.</a:t>
            </a:r>
            <a:endParaRPr lang="pt-BR" sz="2000" dirty="0" smtClean="0"/>
          </a:p>
        </p:txBody>
      </p:sp>
      <p:sp>
        <p:nvSpPr>
          <p:cNvPr id="4" name="CaixaDeTexto 3"/>
          <p:cNvSpPr txBox="1"/>
          <p:nvPr/>
        </p:nvSpPr>
        <p:spPr>
          <a:xfrm>
            <a:off x="4563420" y="692696"/>
            <a:ext cx="4464496" cy="461665"/>
          </a:xfrm>
          <a:prstGeom prst="rect">
            <a:avLst/>
          </a:prstGeom>
          <a:noFill/>
        </p:spPr>
        <p:txBody>
          <a:bodyPr wrap="square" rtlCol="0">
            <a:spAutoFit/>
          </a:bodyPr>
          <a:lstStyle/>
          <a:p>
            <a:pPr algn="ctr"/>
            <a:r>
              <a:rPr lang="pt-BR" sz="2400" b="1" dirty="0" smtClean="0"/>
              <a:t>Sistema Aquífero Alto Paraguai</a:t>
            </a:r>
            <a:endParaRPr lang="pt-BR" sz="2400" b="1" dirty="0"/>
          </a:p>
        </p:txBody>
      </p:sp>
    </p:spTree>
    <p:extLst>
      <p:ext uri="{BB962C8B-B14F-4D97-AF65-F5344CB8AC3E}">
        <p14:creationId xmlns:p14="http://schemas.microsoft.com/office/powerpoint/2010/main" val="1643424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78944" y="1340768"/>
            <a:ext cx="8568952" cy="5328592"/>
          </a:xfrm>
        </p:spPr>
        <p:txBody>
          <a:bodyPr>
            <a:normAutofit/>
          </a:bodyPr>
          <a:lstStyle/>
          <a:p>
            <a:pPr algn="just">
              <a:spcBef>
                <a:spcPts val="1200"/>
              </a:spcBef>
            </a:pPr>
            <a:endParaRPr lang="pt-BR" sz="2000" dirty="0" smtClean="0"/>
          </a:p>
          <a:p>
            <a:pPr algn="just">
              <a:spcBef>
                <a:spcPts val="1200"/>
              </a:spcBef>
            </a:pPr>
            <a:endParaRPr lang="pt-BR" sz="2000" dirty="0"/>
          </a:p>
          <a:p>
            <a:pPr algn="just">
              <a:spcBef>
                <a:spcPts val="1200"/>
              </a:spcBef>
            </a:pPr>
            <a:endParaRPr lang="pt-BR" sz="2000" dirty="0" smtClean="0"/>
          </a:p>
          <a:p>
            <a:pPr algn="just">
              <a:spcBef>
                <a:spcPts val="1200"/>
              </a:spcBef>
            </a:pPr>
            <a:endParaRPr lang="pt-BR" sz="2000" dirty="0"/>
          </a:p>
          <a:p>
            <a:pPr algn="just">
              <a:spcBef>
                <a:spcPts val="1200"/>
              </a:spcBef>
            </a:pPr>
            <a:endParaRPr lang="pt-BR" sz="2000" dirty="0" smtClean="0"/>
          </a:p>
          <a:p>
            <a:pPr algn="just">
              <a:spcBef>
                <a:spcPts val="1200"/>
              </a:spcBef>
            </a:pPr>
            <a:endParaRPr lang="pt-BR" sz="2000" dirty="0" smtClean="0"/>
          </a:p>
          <a:p>
            <a:pPr algn="just">
              <a:spcBef>
                <a:spcPts val="1200"/>
              </a:spcBef>
            </a:pPr>
            <a:endParaRPr lang="pt-BR" sz="2000" dirty="0" smtClean="0"/>
          </a:p>
          <a:p>
            <a:pPr algn="just">
              <a:spcBef>
                <a:spcPts val="1200"/>
              </a:spcBef>
            </a:pPr>
            <a:r>
              <a:rPr lang="pt-BR" sz="2000" dirty="0" smtClean="0"/>
              <a:t>Migliorini </a:t>
            </a:r>
            <a:r>
              <a:rPr lang="pt-BR" sz="2000" i="1" dirty="0"/>
              <a:t>et al</a:t>
            </a:r>
            <a:r>
              <a:rPr lang="pt-BR" sz="2000" dirty="0"/>
              <a:t>. (2006) </a:t>
            </a:r>
            <a:r>
              <a:rPr lang="pt-BR" sz="2000" dirty="0" smtClean="0"/>
              <a:t> e De </a:t>
            </a:r>
            <a:r>
              <a:rPr lang="pt-BR" sz="2000" dirty="0"/>
              <a:t>Paula (2015) </a:t>
            </a:r>
            <a:r>
              <a:rPr lang="pt-BR" sz="2000" dirty="0" smtClean="0"/>
              <a:t> avaliam </a:t>
            </a:r>
            <a:r>
              <a:rPr lang="pt-BR" sz="2000" dirty="0"/>
              <a:t>que </a:t>
            </a:r>
            <a:r>
              <a:rPr lang="pt-BR" sz="2000" dirty="0" smtClean="0"/>
              <a:t>as </a:t>
            </a:r>
            <a:r>
              <a:rPr lang="pt-BR" sz="2000" dirty="0"/>
              <a:t>águas </a:t>
            </a:r>
            <a:r>
              <a:rPr lang="pt-BR" sz="2000" dirty="0" smtClean="0"/>
              <a:t>subterrâneas do SAAP são de boa </a:t>
            </a:r>
            <a:r>
              <a:rPr lang="pt-BR" sz="2000" dirty="0"/>
              <a:t>qualidade para consumo humano em função de baixos teores de sólidos totais dissolvidos e condutividade elétrica encontrada nos poços analisados, que variam entre </a:t>
            </a:r>
            <a:r>
              <a:rPr lang="pt-BR" sz="2000" dirty="0" smtClean="0"/>
              <a:t>116,9 </a:t>
            </a:r>
            <a:r>
              <a:rPr lang="pt-BR" sz="2000" dirty="0"/>
              <a:t>e </a:t>
            </a:r>
            <a:r>
              <a:rPr lang="pt-BR" sz="2000" dirty="0" smtClean="0"/>
              <a:t>337 </a:t>
            </a:r>
            <a:r>
              <a:rPr lang="pt-BR" sz="2000" dirty="0"/>
              <a:t>μS/cm.</a:t>
            </a:r>
            <a:endParaRPr lang="pt-BR" sz="2000" dirty="0" smtClean="0"/>
          </a:p>
        </p:txBody>
      </p:sp>
      <p:sp>
        <p:nvSpPr>
          <p:cNvPr id="4" name="CaixaDeTexto 3"/>
          <p:cNvSpPr txBox="1"/>
          <p:nvPr/>
        </p:nvSpPr>
        <p:spPr>
          <a:xfrm>
            <a:off x="4563420" y="692696"/>
            <a:ext cx="4464496" cy="461665"/>
          </a:xfrm>
          <a:prstGeom prst="rect">
            <a:avLst/>
          </a:prstGeom>
          <a:noFill/>
        </p:spPr>
        <p:txBody>
          <a:bodyPr wrap="square" rtlCol="0">
            <a:spAutoFit/>
          </a:bodyPr>
          <a:lstStyle/>
          <a:p>
            <a:pPr algn="ctr"/>
            <a:r>
              <a:rPr lang="pt-BR" sz="2400" b="1" dirty="0" smtClean="0"/>
              <a:t>Sistema Aquífero Alto Paraguai</a:t>
            </a:r>
            <a:endParaRPr lang="pt-BR" sz="2400" b="1" dirty="0"/>
          </a:p>
        </p:txBody>
      </p:sp>
      <p:graphicFrame>
        <p:nvGraphicFramePr>
          <p:cNvPr id="5" name="Tabela 4"/>
          <p:cNvGraphicFramePr>
            <a:graphicFrameLocks noGrp="1"/>
          </p:cNvGraphicFramePr>
          <p:nvPr>
            <p:extLst>
              <p:ext uri="{D42A27DB-BD31-4B8C-83A1-F6EECF244321}">
                <p14:modId xmlns:p14="http://schemas.microsoft.com/office/powerpoint/2010/main" val="990764053"/>
              </p:ext>
            </p:extLst>
          </p:nvPr>
        </p:nvGraphicFramePr>
        <p:xfrm>
          <a:off x="539552" y="1556792"/>
          <a:ext cx="8308344" cy="2880321"/>
        </p:xfrm>
        <a:graphic>
          <a:graphicData uri="http://schemas.openxmlformats.org/drawingml/2006/table">
            <a:tbl>
              <a:tblPr firstRow="1" firstCol="1" bandRow="1">
                <a:tableStyleId>{5C22544A-7EE6-4342-B048-85BDC9FD1C3A}</a:tableStyleId>
              </a:tblPr>
              <a:tblGrid>
                <a:gridCol w="1384138"/>
                <a:gridCol w="1385017"/>
                <a:gridCol w="1385017"/>
                <a:gridCol w="1384138"/>
                <a:gridCol w="1385017"/>
                <a:gridCol w="1385017"/>
              </a:tblGrid>
              <a:tr h="1263233">
                <a:tc>
                  <a:txBody>
                    <a:bodyPr/>
                    <a:lstStyle/>
                    <a:p>
                      <a:pPr algn="ctr">
                        <a:lnSpc>
                          <a:spcPct val="115000"/>
                        </a:lnSpc>
                        <a:spcAft>
                          <a:spcPts val="0"/>
                        </a:spcAft>
                      </a:pPr>
                      <a:r>
                        <a:rPr lang="pt-BR" sz="1400" dirty="0">
                          <a:effectLst/>
                        </a:rPr>
                        <a:t>N = 34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4272">
                <a:tc>
                  <a:txBody>
                    <a:bodyPr/>
                    <a:lstStyle/>
                    <a:p>
                      <a:pPr algn="ctr">
                        <a:lnSpc>
                          <a:spcPct val="115000"/>
                        </a:lnSpc>
                        <a:spcAft>
                          <a:spcPts val="0"/>
                        </a:spcAft>
                      </a:pPr>
                      <a:r>
                        <a:rPr lang="pt-BR" sz="1400">
                          <a:effectLst/>
                        </a:rPr>
                        <a:t>Mínima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4,1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11,8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0,017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26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4272">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85,0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153,0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72,0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4,138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212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4272">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21,2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50,5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11,0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0,596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98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4272">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15,9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45,5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7,4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0,378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100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0043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268760"/>
            <a:ext cx="8568952" cy="5400600"/>
          </a:xfrm>
        </p:spPr>
        <p:txBody>
          <a:bodyPr>
            <a:normAutofit fontScale="25000" lnSpcReduction="20000"/>
          </a:bodyPr>
          <a:lstStyle/>
          <a:p>
            <a:pPr algn="just">
              <a:spcBef>
                <a:spcPts val="1200"/>
              </a:spcBef>
            </a:pPr>
            <a:r>
              <a:rPr lang="pt-BR" sz="8000" dirty="0"/>
              <a:t>O Sistema Aquífero Araras (SAAr) ocorre nas porções norte e noroeste da Bacia Hidrográfica do Rio Paraguai, incidindo apenas no Estado de Mato Grosso, normalmente sob a forma de lentes na direção </a:t>
            </a:r>
            <a:r>
              <a:rPr lang="pt-BR" sz="8000" dirty="0" smtClean="0"/>
              <a:t>SW-NE. Ocupa </a:t>
            </a:r>
            <a:r>
              <a:rPr lang="pt-BR" sz="8000" dirty="0"/>
              <a:t>2,69% (5.727,707 km</a:t>
            </a:r>
            <a:r>
              <a:rPr lang="pt-BR" sz="8000" baseline="30000" dirty="0"/>
              <a:t>2</a:t>
            </a:r>
            <a:r>
              <a:rPr lang="pt-BR" sz="8000" dirty="0"/>
              <a:t>) da área da </a:t>
            </a:r>
            <a:r>
              <a:rPr lang="pt-BR" sz="8000" dirty="0" smtClean="0"/>
              <a:t>Bacia.</a:t>
            </a:r>
          </a:p>
          <a:p>
            <a:pPr algn="just">
              <a:spcBef>
                <a:spcPts val="1200"/>
              </a:spcBef>
            </a:pPr>
            <a:r>
              <a:rPr lang="pt-BR" sz="8000" dirty="0"/>
              <a:t>O Sistema Aquífero Araras é constituído por um pacote pelito-carbonático de idade neoproterozoica, associado às formações, da base para o topo, Mirassol d’Oeste, Guia, Serra do Quilombo e Nobres, pertencentes ao Grupo </a:t>
            </a:r>
            <a:r>
              <a:rPr lang="pt-BR" sz="8000" dirty="0" smtClean="0"/>
              <a:t>Araras.</a:t>
            </a:r>
          </a:p>
          <a:p>
            <a:pPr algn="just">
              <a:spcBef>
                <a:spcPts val="1200"/>
              </a:spcBef>
            </a:pPr>
            <a:r>
              <a:rPr lang="pt-BR" sz="8000" dirty="0" smtClean="0"/>
              <a:t>O SAAR está depositado diretamente </a:t>
            </a:r>
            <a:r>
              <a:rPr lang="pt-BR" sz="8000" dirty="0"/>
              <a:t>ao diamictito da Formação Puga (Sistema Aquífero Fraturado Centro-Sul). </a:t>
            </a:r>
            <a:r>
              <a:rPr lang="pt-BR" sz="8000" dirty="0" smtClean="0"/>
              <a:t>Quando </a:t>
            </a:r>
            <a:r>
              <a:rPr lang="pt-BR" sz="8000" dirty="0"/>
              <a:t>não aflora é recoberto por contato normal e gradacional </a:t>
            </a:r>
            <a:r>
              <a:rPr lang="pt-BR" sz="8000" dirty="0" smtClean="0"/>
              <a:t>pelas rochas do </a:t>
            </a:r>
            <a:r>
              <a:rPr lang="pt-BR" sz="8000" dirty="0"/>
              <a:t>Grupo Alto Paraguai. A espessura do pacote formado </a:t>
            </a:r>
            <a:r>
              <a:rPr lang="pt-BR" sz="8000" dirty="0" smtClean="0"/>
              <a:t>pelo Grupo </a:t>
            </a:r>
            <a:r>
              <a:rPr lang="pt-BR" sz="8000" dirty="0"/>
              <a:t>Araras foi estimada por CPRM (1975) em até 800 metros, e por Nogueira (2003) em 700 metros máximos</a:t>
            </a:r>
            <a:r>
              <a:rPr lang="pt-BR" sz="8000" dirty="0" smtClean="0"/>
              <a:t>.</a:t>
            </a:r>
          </a:p>
          <a:p>
            <a:pPr algn="just">
              <a:spcBef>
                <a:spcPts val="1200"/>
              </a:spcBef>
            </a:pPr>
            <a:r>
              <a:rPr lang="pt-BR" sz="8000" dirty="0"/>
              <a:t>O SAAr é um sistema aquífero fraturado-cárstico do tipo livre, de extensão regional, permeabilidade média a baixa, ampliada localmente pela dissolução cárstica</a:t>
            </a:r>
            <a:r>
              <a:rPr lang="pt-BR" sz="8000" dirty="0" smtClean="0"/>
              <a:t>.</a:t>
            </a:r>
            <a:r>
              <a:rPr lang="pt-BR" sz="8000" dirty="0"/>
              <a:t> </a:t>
            </a:r>
            <a:r>
              <a:rPr lang="pt-BR" sz="8000" dirty="0" smtClean="0"/>
              <a:t>A </a:t>
            </a:r>
            <a:r>
              <a:rPr lang="pt-BR" sz="8000" dirty="0"/>
              <a:t>produtividade </a:t>
            </a:r>
            <a:r>
              <a:rPr lang="pt-BR" sz="8000" dirty="0" smtClean="0"/>
              <a:t>é variável, </a:t>
            </a:r>
            <a:r>
              <a:rPr lang="pt-BR" sz="8000" dirty="0"/>
              <a:t>porém normalmente baixa a muito </a:t>
            </a:r>
            <a:r>
              <a:rPr lang="pt-BR" sz="8000" dirty="0" smtClean="0"/>
              <a:t>baixa.  </a:t>
            </a:r>
            <a:r>
              <a:rPr lang="pt-BR" sz="8000" dirty="0"/>
              <a:t>É importante salientar que esta característica de produtividade variável cabe ao SAAr devido a este ser um sistema aquífero fraturado-cárstico e consequentemente vazões altas podem ser encontradas nas áreas que sofreram maior processo de carstificação.</a:t>
            </a:r>
            <a:endParaRPr lang="pt-BR" sz="8000" dirty="0" smtClean="0"/>
          </a:p>
        </p:txBody>
      </p:sp>
      <p:sp>
        <p:nvSpPr>
          <p:cNvPr id="4" name="CaixaDeTexto 3"/>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Araras</a:t>
            </a:r>
            <a:endParaRPr lang="pt-BR" sz="2400" b="1" dirty="0"/>
          </a:p>
        </p:txBody>
      </p:sp>
    </p:spTree>
    <p:extLst>
      <p:ext uri="{BB962C8B-B14F-4D97-AF65-F5344CB8AC3E}">
        <p14:creationId xmlns:p14="http://schemas.microsoft.com/office/powerpoint/2010/main" val="2980322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78944" y="1340768"/>
            <a:ext cx="8568952" cy="5328592"/>
          </a:xfrm>
        </p:spPr>
        <p:txBody>
          <a:bodyPr>
            <a:normAutofit/>
          </a:bodyPr>
          <a:lstStyle/>
          <a:p>
            <a:pPr algn="just">
              <a:spcBef>
                <a:spcPts val="1200"/>
              </a:spcBef>
            </a:pPr>
            <a:endParaRPr lang="pt-BR" sz="2000" dirty="0" smtClean="0"/>
          </a:p>
          <a:p>
            <a:pPr algn="just">
              <a:spcBef>
                <a:spcPts val="1200"/>
              </a:spcBef>
            </a:pPr>
            <a:endParaRPr lang="pt-BR" sz="2000" dirty="0"/>
          </a:p>
          <a:p>
            <a:pPr algn="just">
              <a:spcBef>
                <a:spcPts val="1200"/>
              </a:spcBef>
            </a:pPr>
            <a:endParaRPr lang="pt-BR" sz="2000" dirty="0" smtClean="0"/>
          </a:p>
          <a:p>
            <a:pPr algn="just">
              <a:spcBef>
                <a:spcPts val="1200"/>
              </a:spcBef>
            </a:pPr>
            <a:endParaRPr lang="pt-BR" sz="2000" dirty="0"/>
          </a:p>
          <a:p>
            <a:pPr algn="just">
              <a:spcBef>
                <a:spcPts val="1200"/>
              </a:spcBef>
            </a:pPr>
            <a:endParaRPr lang="pt-BR" sz="2000" dirty="0" smtClean="0"/>
          </a:p>
          <a:p>
            <a:pPr algn="just">
              <a:spcBef>
                <a:spcPts val="1200"/>
              </a:spcBef>
            </a:pPr>
            <a:endParaRPr lang="pt-BR" sz="2000" dirty="0" smtClean="0"/>
          </a:p>
          <a:p>
            <a:pPr algn="just">
              <a:spcBef>
                <a:spcPts val="1200"/>
              </a:spcBef>
            </a:pPr>
            <a:endParaRPr lang="pt-BR" sz="2000" dirty="0" smtClean="0"/>
          </a:p>
          <a:p>
            <a:pPr algn="just">
              <a:spcBef>
                <a:spcPts val="1200"/>
              </a:spcBef>
            </a:pPr>
            <a:r>
              <a:rPr lang="pt-BR" sz="2000" dirty="0"/>
              <a:t>Migliorini </a:t>
            </a:r>
            <a:r>
              <a:rPr lang="pt-BR" sz="2000" i="1" dirty="0"/>
              <a:t>et al</a:t>
            </a:r>
            <a:r>
              <a:rPr lang="pt-BR" sz="2000" dirty="0"/>
              <a:t>. (2006) e De Paula (2015) descrevem que as águas do SAAr têm a qualidade físico-química relativamente boa, porém é comum a ocorrência de águas carbonatadas em poços de pouca vazão.</a:t>
            </a:r>
            <a:endParaRPr lang="pt-BR" sz="2000" dirty="0" smtClean="0"/>
          </a:p>
        </p:txBody>
      </p:sp>
      <p:sp>
        <p:nvSpPr>
          <p:cNvPr id="6" name="CaixaDeTexto 5"/>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Araras</a:t>
            </a:r>
            <a:endParaRPr lang="pt-BR" sz="2400" b="1" dirty="0"/>
          </a:p>
        </p:txBody>
      </p:sp>
      <p:graphicFrame>
        <p:nvGraphicFramePr>
          <p:cNvPr id="3" name="Tabela 2"/>
          <p:cNvGraphicFramePr>
            <a:graphicFrameLocks noGrp="1"/>
          </p:cNvGraphicFramePr>
          <p:nvPr>
            <p:extLst>
              <p:ext uri="{D42A27DB-BD31-4B8C-83A1-F6EECF244321}">
                <p14:modId xmlns:p14="http://schemas.microsoft.com/office/powerpoint/2010/main" val="3851666830"/>
              </p:ext>
            </p:extLst>
          </p:nvPr>
        </p:nvGraphicFramePr>
        <p:xfrm>
          <a:off x="539550" y="1347434"/>
          <a:ext cx="8208914" cy="3024334"/>
        </p:xfrm>
        <a:graphic>
          <a:graphicData uri="http://schemas.openxmlformats.org/drawingml/2006/table">
            <a:tbl>
              <a:tblPr firstRow="1" firstCol="1" bandRow="1">
                <a:tableStyleId>{5C22544A-7EE6-4342-B048-85BDC9FD1C3A}</a:tableStyleId>
              </a:tblPr>
              <a:tblGrid>
                <a:gridCol w="1367573"/>
                <a:gridCol w="1368442"/>
                <a:gridCol w="1368442"/>
                <a:gridCol w="1367573"/>
                <a:gridCol w="1368442"/>
                <a:gridCol w="1368442"/>
              </a:tblGrid>
              <a:tr h="1326394">
                <a:tc>
                  <a:txBody>
                    <a:bodyPr/>
                    <a:lstStyle/>
                    <a:p>
                      <a:pPr algn="ctr">
                        <a:lnSpc>
                          <a:spcPct val="115000"/>
                        </a:lnSpc>
                        <a:spcAft>
                          <a:spcPts val="0"/>
                        </a:spcAft>
                      </a:pPr>
                      <a:r>
                        <a:rPr lang="pt-BR" sz="1400" dirty="0">
                          <a:effectLst/>
                        </a:rPr>
                        <a:t>N = 13</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Profundidade (m)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4485">
                <a:tc>
                  <a:txBody>
                    <a:bodyPr/>
                    <a:lstStyle/>
                    <a:p>
                      <a:pPr algn="ctr">
                        <a:lnSpc>
                          <a:spcPct val="115000"/>
                        </a:lnSpc>
                        <a:spcAft>
                          <a:spcPts val="0"/>
                        </a:spcAft>
                      </a:pPr>
                      <a:r>
                        <a:rPr lang="pt-BR" sz="1400">
                          <a:effectLst/>
                        </a:rPr>
                        <a:t>Mínima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6,5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8,9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0,035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80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4485">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63,0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179,0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31,7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1,313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205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4485">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20,6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63,2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8,3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0,299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107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4485">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14,0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58,0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4,6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0,144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98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675598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268760"/>
            <a:ext cx="8568952" cy="5400600"/>
          </a:xfrm>
        </p:spPr>
        <p:txBody>
          <a:bodyPr>
            <a:normAutofit fontScale="25000" lnSpcReduction="20000"/>
          </a:bodyPr>
          <a:lstStyle/>
          <a:p>
            <a:pPr algn="just">
              <a:spcBef>
                <a:spcPts val="1200"/>
              </a:spcBef>
            </a:pPr>
            <a:r>
              <a:rPr lang="pt-BR" sz="8000" dirty="0"/>
              <a:t>O Sistema Aquífero Corumbá (SAC) tem suas áreas de afloramento nas regiões sul e oeste da bacia estudada, incidindo exclusivamente no Estado de Mato Grosso do Sul, normalmente sob a forma de lentes na direção SE-NW, em uma faixa de largura máxima de 45 km</a:t>
            </a:r>
            <a:r>
              <a:rPr lang="pt-BR" sz="8000" dirty="0" smtClean="0"/>
              <a:t>. Ocupa </a:t>
            </a:r>
            <a:r>
              <a:rPr lang="pt-BR" sz="8000" dirty="0"/>
              <a:t>uma área de 9.611,623 km</a:t>
            </a:r>
            <a:r>
              <a:rPr lang="pt-BR" sz="8000" baseline="30000" dirty="0"/>
              <a:t>2</a:t>
            </a:r>
            <a:r>
              <a:rPr lang="pt-BR" sz="8000" dirty="0"/>
              <a:t> (2,83% do total da BHRP)</a:t>
            </a:r>
            <a:endParaRPr lang="pt-BR" sz="8000" dirty="0" smtClean="0"/>
          </a:p>
          <a:p>
            <a:pPr algn="just">
              <a:spcBef>
                <a:spcPts val="1200"/>
              </a:spcBef>
            </a:pPr>
            <a:r>
              <a:rPr lang="pt-BR" sz="8000" dirty="0"/>
              <a:t>O Sistema Aquífero Corumbá representa um conjunto de unidades sedimentares </a:t>
            </a:r>
            <a:r>
              <a:rPr lang="pt-BR" sz="8000" dirty="0" smtClean="0"/>
              <a:t>carbonáticas e siliciclásticas de </a:t>
            </a:r>
            <a:r>
              <a:rPr lang="pt-BR" sz="8000" dirty="0"/>
              <a:t>idade neoproterozoica, associado às formações, da base para o topo: Cadiueus, Cerradinho, Bocaina, Tamengo e Guaicurus, todas pertencentes ao Grupo Corumbá.</a:t>
            </a:r>
            <a:endParaRPr lang="pt-BR" sz="8000" dirty="0" smtClean="0"/>
          </a:p>
          <a:p>
            <a:pPr algn="just">
              <a:spcBef>
                <a:spcPts val="1200"/>
              </a:spcBef>
            </a:pPr>
            <a:r>
              <a:rPr lang="pt-BR" sz="8000" dirty="0" smtClean="0"/>
              <a:t>O SAC está depositado sobre os diamictitos </a:t>
            </a:r>
            <a:r>
              <a:rPr lang="pt-BR" sz="8000" dirty="0"/>
              <a:t>da Formação </a:t>
            </a:r>
            <a:r>
              <a:rPr lang="pt-BR" sz="8000" dirty="0" smtClean="0"/>
              <a:t>Puga e, em menor   expressão, sobre outras unidades do embasamento cristalino </a:t>
            </a:r>
            <a:r>
              <a:rPr lang="pt-BR" sz="8000" dirty="0"/>
              <a:t>(Sistema Aquífero Fraturado Centro-Sul). </a:t>
            </a:r>
            <a:endParaRPr lang="pt-BR" sz="8000" dirty="0" smtClean="0"/>
          </a:p>
          <a:p>
            <a:pPr algn="just">
              <a:spcBef>
                <a:spcPts val="1200"/>
              </a:spcBef>
            </a:pPr>
            <a:r>
              <a:rPr lang="pt-BR" sz="8000" dirty="0" smtClean="0"/>
              <a:t>O SAC </a:t>
            </a:r>
            <a:r>
              <a:rPr lang="pt-BR" sz="8000" dirty="0"/>
              <a:t>é um sistema aquífero fraturado-cárstico do tipo livre, de extensão regional, onde o armazenamento ocorre especialmente em rochas calcárias e dolomíticas, ou seja, seu alto potencial de produção está associado a feições de dissolução. Tem a porosidade dominantemente secundária, formada por zonas cársticas. </a:t>
            </a:r>
            <a:r>
              <a:rPr lang="pt-BR" sz="8000" dirty="0" smtClean="0"/>
              <a:t>A </a:t>
            </a:r>
            <a:r>
              <a:rPr lang="pt-BR" sz="8000" dirty="0"/>
              <a:t>produtividade </a:t>
            </a:r>
            <a:r>
              <a:rPr lang="pt-BR" sz="8000" dirty="0" smtClean="0"/>
              <a:t>é variável, entretanto é </a:t>
            </a:r>
            <a:r>
              <a:rPr lang="pt-BR" sz="8000" dirty="0"/>
              <a:t>importante salientar que esta característica </a:t>
            </a:r>
            <a:r>
              <a:rPr lang="pt-BR" sz="8000" dirty="0" smtClean="0"/>
              <a:t>cabe </a:t>
            </a:r>
            <a:r>
              <a:rPr lang="pt-BR" sz="8000" dirty="0"/>
              <a:t>ao </a:t>
            </a:r>
            <a:r>
              <a:rPr lang="pt-BR" sz="8000" dirty="0" smtClean="0"/>
              <a:t>SAC </a:t>
            </a:r>
            <a:r>
              <a:rPr lang="pt-BR" sz="8000" dirty="0"/>
              <a:t>devido a este ser um sistema aquífero fraturado-cárstico e consequentemente vazões altas podem ser encontradas nas áreas que sofreram maior processo de carstificação.</a:t>
            </a:r>
            <a:endParaRPr lang="pt-BR" sz="8000" dirty="0" smtClean="0"/>
          </a:p>
        </p:txBody>
      </p:sp>
      <p:sp>
        <p:nvSpPr>
          <p:cNvPr id="4" name="CaixaDeTexto 3"/>
          <p:cNvSpPr txBox="1"/>
          <p:nvPr/>
        </p:nvSpPr>
        <p:spPr>
          <a:xfrm>
            <a:off x="5148064" y="548680"/>
            <a:ext cx="3600400" cy="461665"/>
          </a:xfrm>
          <a:prstGeom prst="rect">
            <a:avLst/>
          </a:prstGeom>
          <a:noFill/>
        </p:spPr>
        <p:txBody>
          <a:bodyPr wrap="square" rtlCol="0">
            <a:spAutoFit/>
          </a:bodyPr>
          <a:lstStyle/>
          <a:p>
            <a:pPr algn="ctr"/>
            <a:r>
              <a:rPr lang="pt-BR" sz="2400" b="1" dirty="0" smtClean="0"/>
              <a:t>Sistema Aquífero Corumbá</a:t>
            </a:r>
            <a:endParaRPr lang="pt-BR" sz="2400" b="1" dirty="0"/>
          </a:p>
        </p:txBody>
      </p:sp>
    </p:spTree>
    <p:extLst>
      <p:ext uri="{BB962C8B-B14F-4D97-AF65-F5344CB8AC3E}">
        <p14:creationId xmlns:p14="http://schemas.microsoft.com/office/powerpoint/2010/main" val="1836271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78944" y="1340768"/>
            <a:ext cx="8568952" cy="5328592"/>
          </a:xfrm>
        </p:spPr>
        <p:txBody>
          <a:bodyPr>
            <a:normAutofit/>
          </a:bodyPr>
          <a:lstStyle/>
          <a:p>
            <a:pPr algn="just">
              <a:spcBef>
                <a:spcPts val="1200"/>
              </a:spcBef>
            </a:pPr>
            <a:endParaRPr lang="pt-BR" sz="2000" dirty="0" smtClean="0"/>
          </a:p>
          <a:p>
            <a:pPr algn="just">
              <a:spcBef>
                <a:spcPts val="1200"/>
              </a:spcBef>
            </a:pPr>
            <a:endParaRPr lang="pt-BR" sz="2000" dirty="0"/>
          </a:p>
          <a:p>
            <a:pPr algn="just">
              <a:spcBef>
                <a:spcPts val="1200"/>
              </a:spcBef>
            </a:pPr>
            <a:endParaRPr lang="pt-BR" sz="2000" dirty="0" smtClean="0"/>
          </a:p>
          <a:p>
            <a:pPr algn="just">
              <a:spcBef>
                <a:spcPts val="1200"/>
              </a:spcBef>
            </a:pPr>
            <a:endParaRPr lang="pt-BR" sz="2000" dirty="0"/>
          </a:p>
          <a:p>
            <a:pPr algn="just">
              <a:spcBef>
                <a:spcPts val="1200"/>
              </a:spcBef>
            </a:pPr>
            <a:endParaRPr lang="pt-BR" sz="2000" dirty="0" smtClean="0"/>
          </a:p>
          <a:p>
            <a:pPr algn="just">
              <a:spcBef>
                <a:spcPts val="1200"/>
              </a:spcBef>
            </a:pPr>
            <a:endParaRPr lang="pt-BR" sz="2000" dirty="0" smtClean="0"/>
          </a:p>
          <a:p>
            <a:pPr algn="just">
              <a:spcBef>
                <a:spcPts val="1200"/>
              </a:spcBef>
            </a:pPr>
            <a:endParaRPr lang="pt-BR" sz="2000" dirty="0" smtClean="0"/>
          </a:p>
          <a:p>
            <a:pPr algn="just">
              <a:spcBef>
                <a:spcPts val="1200"/>
              </a:spcBef>
            </a:pPr>
            <a:r>
              <a:rPr lang="pt-BR" sz="2000" dirty="0" smtClean="0"/>
              <a:t>As </a:t>
            </a:r>
            <a:r>
              <a:rPr lang="pt-BR" sz="2000" dirty="0"/>
              <a:t>águas do </a:t>
            </a:r>
            <a:r>
              <a:rPr lang="pt-BR" sz="2000" dirty="0" smtClean="0"/>
              <a:t>SAC </a:t>
            </a:r>
            <a:r>
              <a:rPr lang="pt-BR" sz="2000" dirty="0"/>
              <a:t>têm a qualidade físico-química relativamente boa, porém é comum a ocorrência de águas carbonatadas </a:t>
            </a:r>
            <a:r>
              <a:rPr lang="pt-BR" sz="2000" dirty="0" smtClean="0"/>
              <a:t>com </a:t>
            </a:r>
            <a:r>
              <a:rPr lang="pt-BR" sz="2000" dirty="0"/>
              <a:t>pH’s alcalinos. Dias </a:t>
            </a:r>
            <a:r>
              <a:rPr lang="pt-BR" sz="2000" i="1" dirty="0"/>
              <a:t>et al</a:t>
            </a:r>
            <a:r>
              <a:rPr lang="pt-BR" sz="2000" dirty="0"/>
              <a:t>. (2012) avaliaram, do ponto de vista hidroquímico, a água de 18 poços perfurados no SAC, na cidade de Bonito (MS), e concluíram que os dados de qualidade de água estão de acordo com </a:t>
            </a:r>
            <a:r>
              <a:rPr lang="pt-BR" sz="2000" dirty="0" smtClean="0"/>
              <a:t>a Portaria </a:t>
            </a:r>
            <a:r>
              <a:rPr lang="pt-BR" sz="2000" dirty="0"/>
              <a:t>MS 2.914/2011.</a:t>
            </a:r>
            <a:endParaRPr lang="pt-BR" sz="2000" dirty="0" smtClean="0"/>
          </a:p>
        </p:txBody>
      </p:sp>
      <p:sp>
        <p:nvSpPr>
          <p:cNvPr id="6" name="CaixaDeTexto 5"/>
          <p:cNvSpPr txBox="1"/>
          <p:nvPr/>
        </p:nvSpPr>
        <p:spPr>
          <a:xfrm>
            <a:off x="5148064" y="548680"/>
            <a:ext cx="3600400" cy="461665"/>
          </a:xfrm>
          <a:prstGeom prst="rect">
            <a:avLst/>
          </a:prstGeom>
          <a:noFill/>
        </p:spPr>
        <p:txBody>
          <a:bodyPr wrap="square" rtlCol="0">
            <a:spAutoFit/>
          </a:bodyPr>
          <a:lstStyle/>
          <a:p>
            <a:pPr algn="ctr"/>
            <a:r>
              <a:rPr lang="pt-BR" sz="2400" b="1" dirty="0" smtClean="0"/>
              <a:t>Sistema Aquífero Corumbá</a:t>
            </a:r>
            <a:endParaRPr lang="pt-BR" sz="2400" b="1" dirty="0"/>
          </a:p>
        </p:txBody>
      </p:sp>
      <p:graphicFrame>
        <p:nvGraphicFramePr>
          <p:cNvPr id="4" name="Tabela 3"/>
          <p:cNvGraphicFramePr>
            <a:graphicFrameLocks noGrp="1"/>
          </p:cNvGraphicFramePr>
          <p:nvPr>
            <p:extLst>
              <p:ext uri="{D42A27DB-BD31-4B8C-83A1-F6EECF244321}">
                <p14:modId xmlns:p14="http://schemas.microsoft.com/office/powerpoint/2010/main" val="2004271502"/>
              </p:ext>
            </p:extLst>
          </p:nvPr>
        </p:nvGraphicFramePr>
        <p:xfrm>
          <a:off x="539552" y="1340768"/>
          <a:ext cx="8208914" cy="3024334"/>
        </p:xfrm>
        <a:graphic>
          <a:graphicData uri="http://schemas.openxmlformats.org/drawingml/2006/table">
            <a:tbl>
              <a:tblPr firstRow="1" firstCol="1" bandRow="1">
                <a:tableStyleId>{5C22544A-7EE6-4342-B048-85BDC9FD1C3A}</a:tableStyleId>
              </a:tblPr>
              <a:tblGrid>
                <a:gridCol w="1367573"/>
                <a:gridCol w="1368442"/>
                <a:gridCol w="1368442"/>
                <a:gridCol w="1367573"/>
                <a:gridCol w="1368442"/>
                <a:gridCol w="1368442"/>
              </a:tblGrid>
              <a:tr h="1326394">
                <a:tc>
                  <a:txBody>
                    <a:bodyPr/>
                    <a:lstStyle/>
                    <a:p>
                      <a:pPr algn="ctr">
                        <a:lnSpc>
                          <a:spcPct val="115000"/>
                        </a:lnSpc>
                        <a:spcAft>
                          <a:spcPts val="0"/>
                        </a:spcAft>
                      </a:pPr>
                      <a:r>
                        <a:rPr lang="pt-BR" sz="1400" dirty="0">
                          <a:effectLst/>
                        </a:rPr>
                        <a:t>N = 77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Profundidade (m)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4485">
                <a:tc>
                  <a:txBody>
                    <a:bodyPr/>
                    <a:lstStyle/>
                    <a:p>
                      <a:pPr algn="ctr">
                        <a:lnSpc>
                          <a:spcPct val="115000"/>
                        </a:lnSpc>
                        <a:spcAft>
                          <a:spcPts val="0"/>
                        </a:spcAft>
                      </a:pPr>
                      <a:r>
                        <a:rPr lang="pt-BR" sz="1400">
                          <a:effectLst/>
                        </a:rPr>
                        <a:t>Mínima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0,003</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4485">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100,0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133,0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79,0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6,316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221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4485">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12,5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45,2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13,6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0,515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78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4485">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9,0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36,0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5,0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0,125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70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210478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78944" y="1340768"/>
            <a:ext cx="8568952" cy="4680520"/>
          </a:xfrm>
        </p:spPr>
        <p:txBody>
          <a:bodyPr>
            <a:normAutofit fontScale="25000" lnSpcReduction="20000"/>
          </a:bodyPr>
          <a:lstStyle/>
          <a:p>
            <a:pPr algn="just">
              <a:spcBef>
                <a:spcPts val="1200"/>
              </a:spcBef>
            </a:pPr>
            <a:r>
              <a:rPr lang="pt-BR" sz="8000" dirty="0"/>
              <a:t>O Sistema Aquífero Fraturado Centro-Sul (SAFCS) tem áreas de afloramento distribuídas por toda a Bacia Hidrográfica do Rio Paraguai, especialmente nas regiões norte, noroeste e sul da bacia. Trata-se do segundo maior sistema aquífero da BHRP, onde ocupa 15,45% (55.115,085 km</a:t>
            </a:r>
            <a:r>
              <a:rPr lang="pt-BR" sz="8000" baseline="30000" dirty="0"/>
              <a:t>2</a:t>
            </a:r>
            <a:r>
              <a:rPr lang="pt-BR" sz="8000" dirty="0"/>
              <a:t>) da área </a:t>
            </a:r>
            <a:r>
              <a:rPr lang="pt-BR" sz="8000" dirty="0" smtClean="0"/>
              <a:t>do seu total.</a:t>
            </a:r>
          </a:p>
          <a:p>
            <a:pPr algn="just">
              <a:spcBef>
                <a:spcPts val="1200"/>
              </a:spcBef>
            </a:pPr>
            <a:r>
              <a:rPr lang="pt-BR" sz="8000" dirty="0"/>
              <a:t>O SAFCS na Bacia do Rio Paraguai é caracterizado como do tipo fraturado, anisotrópico e descontínuo, sendo formado pelo conjunto de rochas ígneas e metamórficas de alto grau (granitos, gnaisses, migmatitos, granodioritos, tonalitos, anfibolitos, pegmatitos, etc.) e rochas quartzíticas, xistosas e filíticas de médio a baixo grau metamórfico (quartzitos, metarenitos, xistos, filitos, ardósias, folhelhos, arcóseos, etc.), quase todas de idade proterozoica</a:t>
            </a:r>
            <a:r>
              <a:rPr lang="pt-BR" sz="8000" dirty="0" smtClean="0"/>
              <a:t>. </a:t>
            </a:r>
          </a:p>
          <a:p>
            <a:pPr algn="just">
              <a:spcBef>
                <a:spcPts val="1200"/>
              </a:spcBef>
            </a:pPr>
            <a:r>
              <a:rPr lang="pt-BR" sz="8000" dirty="0"/>
              <a:t>Os poços perfurados no SAFCS apresentam produtividade muito heterogênea, que depende principalmente de trama, densidade, abertura e quantidade das descontinuidades geológicas, além da espessura do manto de alteração</a:t>
            </a:r>
            <a:r>
              <a:rPr lang="pt-BR" sz="8000" dirty="0" smtClean="0"/>
              <a:t>.</a:t>
            </a:r>
          </a:p>
          <a:p>
            <a:pPr algn="just">
              <a:spcBef>
                <a:spcPts val="1200"/>
              </a:spcBef>
            </a:pPr>
            <a:r>
              <a:rPr lang="pt-BR" sz="8000" dirty="0"/>
              <a:t>O potencial de produção de águas subterrâneas do SAFCS é, de modo geral, mais baixo </a:t>
            </a:r>
            <a:r>
              <a:rPr lang="pt-BR" sz="8000" dirty="0" smtClean="0"/>
              <a:t>em relação aos sistemas </a:t>
            </a:r>
            <a:r>
              <a:rPr lang="pt-BR" sz="8000" dirty="0"/>
              <a:t>aquíferos granulares, no entanto, é de grande importância para o abastecimento local de, por exemplo, indústrias, propriedades rurais e condomínios</a:t>
            </a:r>
            <a:r>
              <a:rPr lang="pt-BR" sz="8000" dirty="0" smtClean="0"/>
              <a:t>.</a:t>
            </a:r>
            <a:endParaRPr lang="pt-BR" sz="8000" dirty="0"/>
          </a:p>
        </p:txBody>
      </p:sp>
      <p:sp>
        <p:nvSpPr>
          <p:cNvPr id="4" name="CaixaDeTexto 3"/>
          <p:cNvSpPr txBox="1"/>
          <p:nvPr/>
        </p:nvSpPr>
        <p:spPr>
          <a:xfrm>
            <a:off x="4860032" y="548680"/>
            <a:ext cx="4464496" cy="690638"/>
          </a:xfrm>
          <a:prstGeom prst="rect">
            <a:avLst/>
          </a:prstGeom>
          <a:noFill/>
        </p:spPr>
        <p:txBody>
          <a:bodyPr wrap="square" rtlCol="0">
            <a:spAutoFit/>
          </a:bodyPr>
          <a:lstStyle/>
          <a:p>
            <a:pPr algn="ctr">
              <a:lnSpc>
                <a:spcPct val="80000"/>
              </a:lnSpc>
            </a:pPr>
            <a:r>
              <a:rPr lang="pt-BR" sz="2400" b="1" dirty="0" smtClean="0"/>
              <a:t>Sistema Aquífero Fraturado Centro-Sul</a:t>
            </a:r>
            <a:endParaRPr lang="pt-BR" sz="2400" b="1" dirty="0"/>
          </a:p>
        </p:txBody>
      </p:sp>
    </p:spTree>
    <p:extLst>
      <p:ext uri="{BB962C8B-B14F-4D97-AF65-F5344CB8AC3E}">
        <p14:creationId xmlns:p14="http://schemas.microsoft.com/office/powerpoint/2010/main" val="1766007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196752"/>
            <a:ext cx="8568952" cy="5472608"/>
          </a:xfrm>
        </p:spPr>
        <p:txBody>
          <a:bodyPr>
            <a:normAutofit/>
          </a:bodyPr>
          <a:lstStyle/>
          <a:p>
            <a:pPr algn="just">
              <a:spcBef>
                <a:spcPts val="1200"/>
              </a:spcBef>
            </a:pPr>
            <a:r>
              <a:rPr lang="pt-BR" sz="2000" dirty="0" smtClean="0"/>
              <a:t>Foi </a:t>
            </a:r>
            <a:r>
              <a:rPr lang="pt-BR" sz="2000" dirty="0"/>
              <a:t>possível avaliar que a produtividade é normalmente baixa a muito baixa neste sistema aquífero </a:t>
            </a:r>
            <a:r>
              <a:rPr lang="pt-BR" sz="2000" dirty="0" smtClean="0"/>
              <a:t>na BHRP, porém com um grande </a:t>
            </a:r>
            <a:r>
              <a:rPr lang="pt-BR" sz="2000" dirty="0"/>
              <a:t>desvio </a:t>
            </a:r>
            <a:r>
              <a:rPr lang="pt-BR" sz="2000" dirty="0" smtClean="0"/>
              <a:t>padrão, </a:t>
            </a:r>
            <a:r>
              <a:rPr lang="pt-BR" sz="2000" dirty="0" err="1" smtClean="0"/>
              <a:t>apre-sentando</a:t>
            </a:r>
            <a:r>
              <a:rPr lang="pt-BR" sz="2000" dirty="0" smtClean="0"/>
              <a:t> vazões de até 200 m³/h </a:t>
            </a:r>
            <a:r>
              <a:rPr lang="pt-BR" sz="2000" dirty="0"/>
              <a:t>e capacidade específica </a:t>
            </a:r>
            <a:r>
              <a:rPr lang="pt-BR" sz="2000" dirty="0" smtClean="0"/>
              <a:t>de 6,667 m³/h/m.</a:t>
            </a:r>
          </a:p>
          <a:p>
            <a:pPr algn="just">
              <a:spcBef>
                <a:spcPts val="1200"/>
              </a:spcBef>
            </a:pPr>
            <a:endParaRPr lang="pt-BR" sz="2000" dirty="0"/>
          </a:p>
          <a:p>
            <a:pPr algn="just">
              <a:spcBef>
                <a:spcPts val="1200"/>
              </a:spcBef>
            </a:pPr>
            <a:endParaRPr lang="pt-BR" sz="2000" dirty="0"/>
          </a:p>
          <a:p>
            <a:pPr algn="just">
              <a:spcBef>
                <a:spcPts val="1200"/>
              </a:spcBef>
            </a:pPr>
            <a:endParaRPr lang="pt-BR" sz="7200" dirty="0"/>
          </a:p>
          <a:p>
            <a:pPr algn="just">
              <a:spcBef>
                <a:spcPts val="1200"/>
              </a:spcBef>
            </a:pPr>
            <a:endParaRPr lang="pt-BR" sz="2000" dirty="0"/>
          </a:p>
          <a:p>
            <a:pPr algn="just"/>
            <a:r>
              <a:rPr lang="pt-BR" sz="2000" dirty="0" smtClean="0"/>
              <a:t>As </a:t>
            </a:r>
            <a:r>
              <a:rPr lang="pt-BR" sz="2000" dirty="0"/>
              <a:t>águas </a:t>
            </a:r>
            <a:r>
              <a:rPr lang="pt-BR" sz="2000" dirty="0" smtClean="0"/>
              <a:t>do SAFCS geralmente são </a:t>
            </a:r>
            <a:r>
              <a:rPr lang="pt-BR" sz="2000" dirty="0"/>
              <a:t>de boa qualidade natural, com baixas concentrações dos principais parâmetros físico-químicos </a:t>
            </a:r>
            <a:r>
              <a:rPr lang="pt-BR" sz="2000" dirty="0" smtClean="0"/>
              <a:t>analisados a partir da </a:t>
            </a:r>
            <a:r>
              <a:rPr lang="pt-BR" sz="2000" dirty="0"/>
              <a:t>Portaria MS </a:t>
            </a:r>
            <a:r>
              <a:rPr lang="pt-BR" sz="2000" dirty="0" smtClean="0"/>
              <a:t>2.914/2011</a:t>
            </a:r>
            <a:r>
              <a:rPr lang="pt-BR" sz="2000" dirty="0"/>
              <a:t>.</a:t>
            </a:r>
            <a:r>
              <a:rPr lang="pt-BR" sz="2000" dirty="0" smtClean="0"/>
              <a:t> Contudo é normal observar resultados com teores </a:t>
            </a:r>
            <a:r>
              <a:rPr lang="pt-BR" sz="2000" dirty="0"/>
              <a:t>elevados de ferro </a:t>
            </a:r>
            <a:r>
              <a:rPr lang="pt-BR" sz="2000" dirty="0" smtClean="0"/>
              <a:t>e turbidez.</a:t>
            </a:r>
            <a:endParaRPr lang="pt-BR" dirty="0"/>
          </a:p>
        </p:txBody>
      </p:sp>
      <p:sp>
        <p:nvSpPr>
          <p:cNvPr id="5" name="CaixaDeTexto 4"/>
          <p:cNvSpPr txBox="1"/>
          <p:nvPr/>
        </p:nvSpPr>
        <p:spPr>
          <a:xfrm>
            <a:off x="4860032" y="548680"/>
            <a:ext cx="4464496" cy="690638"/>
          </a:xfrm>
          <a:prstGeom prst="rect">
            <a:avLst/>
          </a:prstGeom>
          <a:noFill/>
        </p:spPr>
        <p:txBody>
          <a:bodyPr wrap="square" rtlCol="0">
            <a:spAutoFit/>
          </a:bodyPr>
          <a:lstStyle/>
          <a:p>
            <a:pPr algn="ctr">
              <a:lnSpc>
                <a:spcPct val="80000"/>
              </a:lnSpc>
            </a:pPr>
            <a:r>
              <a:rPr lang="pt-BR" sz="2400" b="1" dirty="0" smtClean="0"/>
              <a:t>Sistema Aquífero Fraturado Centro-Sul</a:t>
            </a:r>
            <a:endParaRPr lang="pt-BR" sz="2400" b="1" dirty="0"/>
          </a:p>
        </p:txBody>
      </p:sp>
      <p:graphicFrame>
        <p:nvGraphicFramePr>
          <p:cNvPr id="6" name="Tabela 5"/>
          <p:cNvGraphicFramePr>
            <a:graphicFrameLocks noGrp="1"/>
          </p:cNvGraphicFramePr>
          <p:nvPr>
            <p:extLst>
              <p:ext uri="{D42A27DB-BD31-4B8C-83A1-F6EECF244321}">
                <p14:modId xmlns:p14="http://schemas.microsoft.com/office/powerpoint/2010/main" val="866550977"/>
              </p:ext>
            </p:extLst>
          </p:nvPr>
        </p:nvGraphicFramePr>
        <p:xfrm>
          <a:off x="539552" y="2276872"/>
          <a:ext cx="8208914" cy="2088232"/>
        </p:xfrm>
        <a:graphic>
          <a:graphicData uri="http://schemas.openxmlformats.org/drawingml/2006/table">
            <a:tbl>
              <a:tblPr firstRow="1" firstCol="1" bandRow="1">
                <a:tableStyleId>{5C22544A-7EE6-4342-B048-85BDC9FD1C3A}</a:tableStyleId>
              </a:tblPr>
              <a:tblGrid>
                <a:gridCol w="1367573"/>
                <a:gridCol w="1368442"/>
                <a:gridCol w="1368442"/>
                <a:gridCol w="1367573"/>
                <a:gridCol w="1368442"/>
                <a:gridCol w="1368442"/>
              </a:tblGrid>
              <a:tr h="915844">
                <a:tc>
                  <a:txBody>
                    <a:bodyPr/>
                    <a:lstStyle/>
                    <a:p>
                      <a:pPr algn="ctr">
                        <a:lnSpc>
                          <a:spcPct val="115000"/>
                        </a:lnSpc>
                        <a:spcAft>
                          <a:spcPts val="0"/>
                        </a:spcAft>
                      </a:pPr>
                      <a:r>
                        <a:rPr lang="pt-BR" sz="1400" dirty="0">
                          <a:effectLst/>
                        </a:rPr>
                        <a:t>N = 1.409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Nível Estático (m)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Nível Dinâmico (m)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Vazão (m</a:t>
                      </a:r>
                      <a:r>
                        <a:rPr lang="pt-BR" sz="1400" baseline="30000">
                          <a:effectLst/>
                        </a:rPr>
                        <a:t>3</a:t>
                      </a:r>
                      <a:r>
                        <a:rPr lang="pt-BR" sz="1400">
                          <a:effectLst/>
                        </a:rPr>
                        <a:t>/h)</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Capacidade Específica (m</a:t>
                      </a:r>
                      <a:r>
                        <a:rPr lang="pt-BR" sz="1400" baseline="30000">
                          <a:effectLst/>
                        </a:rPr>
                        <a:t>3</a:t>
                      </a:r>
                      <a:r>
                        <a:rPr lang="pt-BR" sz="1400">
                          <a:effectLst/>
                        </a:rPr>
                        <a:t>/h/m)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3097">
                <a:tc>
                  <a:txBody>
                    <a:bodyPr/>
                    <a:lstStyle/>
                    <a:p>
                      <a:pPr algn="ctr">
                        <a:lnSpc>
                          <a:spcPct val="115000"/>
                        </a:lnSpc>
                        <a:spcAft>
                          <a:spcPts val="0"/>
                        </a:spcAft>
                      </a:pPr>
                      <a:r>
                        <a:rPr lang="pt-BR" sz="1400">
                          <a:effectLst/>
                        </a:rPr>
                        <a:t>Mínima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0,004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3097">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90,9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173,0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200,0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6,667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311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3097">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13,6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52,8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8,7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0,374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105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3097">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11,0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49,0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5,8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0,187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100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426805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508104" y="620688"/>
            <a:ext cx="3168352" cy="461665"/>
          </a:xfrm>
          <a:prstGeom prst="rect">
            <a:avLst/>
          </a:prstGeom>
          <a:noFill/>
        </p:spPr>
        <p:txBody>
          <a:bodyPr wrap="square" rtlCol="0">
            <a:spAutoFit/>
          </a:bodyPr>
          <a:lstStyle/>
          <a:p>
            <a:pPr algn="ctr"/>
            <a:r>
              <a:rPr lang="pt-BR" sz="2400" b="1" dirty="0" smtClean="0"/>
              <a:t>Introdução</a:t>
            </a:r>
            <a:endParaRPr lang="pt-BR" sz="2400" b="1"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464083426"/>
              </p:ext>
            </p:extLst>
          </p:nvPr>
        </p:nvGraphicFramePr>
        <p:xfrm>
          <a:off x="611560" y="1268761"/>
          <a:ext cx="7920880" cy="5558453"/>
        </p:xfrm>
        <a:graphic>
          <a:graphicData uri="http://schemas.openxmlformats.org/drawingml/2006/table">
            <a:tbl>
              <a:tblPr firstRow="1" firstCol="1" bandRow="1">
                <a:tableStyleId>{5C22544A-7EE6-4342-B048-85BDC9FD1C3A}</a:tableStyleId>
              </a:tblPr>
              <a:tblGrid>
                <a:gridCol w="2399993"/>
                <a:gridCol w="1226162"/>
                <a:gridCol w="1164809"/>
                <a:gridCol w="1352477"/>
                <a:gridCol w="1777439"/>
              </a:tblGrid>
              <a:tr h="233871">
                <a:tc gridSpan="5">
                  <a:txBody>
                    <a:bodyPr/>
                    <a:lstStyle/>
                    <a:p>
                      <a:pPr algn="ctr">
                        <a:lnSpc>
                          <a:spcPct val="115000"/>
                        </a:lnSpc>
                        <a:spcAft>
                          <a:spcPts val="0"/>
                        </a:spcAft>
                      </a:pPr>
                      <a:r>
                        <a:rPr lang="pt-BR" sz="1400" dirty="0">
                          <a:effectLst/>
                        </a:rPr>
                        <a:t>SISTEMAS AQUÍFEROS/AQUITARDES NA BACIA DO PARAGUAI</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651173">
                <a:tc>
                  <a:txBody>
                    <a:bodyPr/>
                    <a:lstStyle/>
                    <a:p>
                      <a:pPr algn="ctr">
                        <a:lnSpc>
                          <a:spcPct val="115000"/>
                        </a:lnSpc>
                        <a:spcAft>
                          <a:spcPts val="0"/>
                        </a:spcAft>
                      </a:pPr>
                      <a:r>
                        <a:rPr lang="pt-BR" sz="1400" dirty="0">
                          <a:effectLst/>
                        </a:rPr>
                        <a:t>Sistema Aquífero/Aquitarde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Área Aflorante (km²)</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 Área da Bacia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Classificação Regional</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Produtividade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gridSpan="5">
                  <a:txBody>
                    <a:bodyPr/>
                    <a:lstStyle/>
                    <a:p>
                      <a:pPr algn="ctr">
                        <a:lnSpc>
                          <a:spcPct val="115000"/>
                        </a:lnSpc>
                        <a:spcAft>
                          <a:spcPts val="0"/>
                        </a:spcAft>
                      </a:pPr>
                      <a:r>
                        <a:rPr lang="pt-BR" sz="1400" dirty="0">
                          <a:effectLst/>
                        </a:rPr>
                        <a:t>Porosos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33871">
                <a:tc>
                  <a:txBody>
                    <a:bodyPr/>
                    <a:lstStyle/>
                    <a:p>
                      <a:pPr algn="ctr">
                        <a:lnSpc>
                          <a:spcPct val="115000"/>
                        </a:lnSpc>
                        <a:spcAft>
                          <a:spcPts val="0"/>
                        </a:spcAft>
                      </a:pPr>
                      <a:r>
                        <a:rPr lang="pt-BR" sz="1400" dirty="0">
                          <a:effectLst/>
                        </a:rPr>
                        <a:t>Pantanal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162.378,612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45,51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Variável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Cachoeirinha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6.770,928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1,90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Baixa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Parecis</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12.365,607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3,47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Alta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Bauru-Caiuá</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14.841,684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4,16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Baixa a Moderada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Guarani</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24.432,852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6,85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Moderada a Alta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dirty="0">
                          <a:effectLst/>
                        </a:rPr>
                        <a:t>Passa Dois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398,774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0,11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smtClean="0">
                          <a:effectLst/>
                        </a:rPr>
                        <a:t>Aquitarde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Muito Baixa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dirty="0">
                          <a:effectLst/>
                        </a:rPr>
                        <a:t>Palermo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378,766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0,11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smtClean="0">
                          <a:effectLst/>
                        </a:rPr>
                        <a:t>Aquitarde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Muito Baixa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Aquidauana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22.246,024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6,24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Moderada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Ponta Grossa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9.238,470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2,59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Muito Baixa a Baixa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Furnas-Rio Ivaí</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11.314,956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3,17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Alta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Coimbra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31,736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smtClean="0">
                          <a:effectLst/>
                        </a:rPr>
                        <a:t>Baixa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Alto Paraguai</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10.100,388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1,61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Baixa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gridSpan="5">
                  <a:txBody>
                    <a:bodyPr/>
                    <a:lstStyle/>
                    <a:p>
                      <a:pPr algn="ctr">
                        <a:lnSpc>
                          <a:spcPct val="115000"/>
                        </a:lnSpc>
                        <a:spcAft>
                          <a:spcPts val="0"/>
                        </a:spcAft>
                      </a:pPr>
                      <a:r>
                        <a:rPr lang="pt-BR" sz="1400" dirty="0">
                          <a:effectLst/>
                        </a:rPr>
                        <a:t>Cársticos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33871">
                <a:tc>
                  <a:txBody>
                    <a:bodyPr/>
                    <a:lstStyle/>
                    <a:p>
                      <a:pPr algn="ctr">
                        <a:lnSpc>
                          <a:spcPct val="115000"/>
                        </a:lnSpc>
                        <a:spcAft>
                          <a:spcPts val="0"/>
                        </a:spcAft>
                      </a:pPr>
                      <a:r>
                        <a:rPr lang="pt-BR" sz="1400">
                          <a:effectLst/>
                        </a:rPr>
                        <a:t>Corumbá</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9.611,623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2,83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Variável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Araras</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5.727,707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2,69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Variável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gridSpan="5">
                  <a:txBody>
                    <a:bodyPr/>
                    <a:lstStyle/>
                    <a:p>
                      <a:pPr algn="ctr">
                        <a:lnSpc>
                          <a:spcPct val="115000"/>
                        </a:lnSpc>
                        <a:spcAft>
                          <a:spcPts val="0"/>
                        </a:spcAft>
                      </a:pPr>
                      <a:r>
                        <a:rPr lang="pt-BR" sz="1400" dirty="0">
                          <a:effectLst/>
                        </a:rPr>
                        <a:t>Fraturados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33871">
                <a:tc>
                  <a:txBody>
                    <a:bodyPr/>
                    <a:lstStyle/>
                    <a:p>
                      <a:pPr algn="ctr">
                        <a:lnSpc>
                          <a:spcPct val="115000"/>
                        </a:lnSpc>
                        <a:spcAft>
                          <a:spcPts val="0"/>
                        </a:spcAft>
                      </a:pPr>
                      <a:r>
                        <a:rPr lang="pt-BR" sz="1400">
                          <a:effectLst/>
                        </a:rPr>
                        <a:t>Serra Geral</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11.808,768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3,31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Moderada a Alta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871">
                <a:tc>
                  <a:txBody>
                    <a:bodyPr/>
                    <a:lstStyle/>
                    <a:p>
                      <a:pPr algn="ctr">
                        <a:lnSpc>
                          <a:spcPct val="115000"/>
                        </a:lnSpc>
                        <a:spcAft>
                          <a:spcPts val="0"/>
                        </a:spcAft>
                      </a:pPr>
                      <a:r>
                        <a:rPr lang="pt-BR" sz="1400">
                          <a:effectLst/>
                        </a:rPr>
                        <a:t>Fraturado Centro-Sul</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55.115,085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15,45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Aquífero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Muito Baixa a Baixa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504951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8" descr="twi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274" y="5221114"/>
            <a:ext cx="1234470" cy="83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10" descr="youtub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3132" y="5393371"/>
            <a:ext cx="1838900" cy="6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p:cNvSpPr txBox="1"/>
          <p:nvPr/>
        </p:nvSpPr>
        <p:spPr>
          <a:xfrm>
            <a:off x="6056701" y="5970766"/>
            <a:ext cx="2691763" cy="338554"/>
          </a:xfrm>
          <a:prstGeom prst="rect">
            <a:avLst/>
          </a:prstGeom>
          <a:noFill/>
        </p:spPr>
        <p:txBody>
          <a:bodyPr wrap="none" rtlCol="0">
            <a:spAutoFit/>
          </a:bodyPr>
          <a:lstStyle/>
          <a:p>
            <a:r>
              <a:rPr lang="pt-BR" sz="1600" b="1" dirty="0" smtClean="0"/>
              <a:t>www.youtube.com/anagovbr</a:t>
            </a:r>
            <a:endParaRPr lang="pt-BR" sz="1600" b="1" dirty="0"/>
          </a:p>
        </p:txBody>
      </p:sp>
      <p:sp>
        <p:nvSpPr>
          <p:cNvPr id="7" name="CaixaDeTexto 6"/>
          <p:cNvSpPr txBox="1"/>
          <p:nvPr/>
        </p:nvSpPr>
        <p:spPr>
          <a:xfrm>
            <a:off x="395536" y="5970766"/>
            <a:ext cx="2549544" cy="338554"/>
          </a:xfrm>
          <a:prstGeom prst="rect">
            <a:avLst/>
          </a:prstGeom>
          <a:noFill/>
        </p:spPr>
        <p:txBody>
          <a:bodyPr wrap="none" rtlCol="0">
            <a:spAutoFit/>
          </a:bodyPr>
          <a:lstStyle/>
          <a:p>
            <a:r>
              <a:rPr lang="pt-BR" sz="1600" b="1" dirty="0" smtClean="0"/>
              <a:t>www.twitter.com/anagovbr</a:t>
            </a:r>
            <a:endParaRPr lang="pt-BR" sz="1600" b="1" dirty="0"/>
          </a:p>
        </p:txBody>
      </p:sp>
      <p:sp>
        <p:nvSpPr>
          <p:cNvPr id="8" name="Título 1"/>
          <p:cNvSpPr txBox="1">
            <a:spLocks/>
          </p:cNvSpPr>
          <p:nvPr/>
        </p:nvSpPr>
        <p:spPr>
          <a:xfrm>
            <a:off x="428625" y="1628800"/>
            <a:ext cx="8229600" cy="2808312"/>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t-BR" sz="14000" b="1" dirty="0" smtClean="0">
                <a:latin typeface="Calibri" pitchFamily="34" charset="0"/>
                <a:cs typeface="Calibri" pitchFamily="34" charset="0"/>
              </a:rPr>
              <a:t>Obrigado!</a:t>
            </a:r>
            <a:endParaRPr lang="pt-BR" sz="14000" b="1" dirty="0">
              <a:latin typeface="Calibri" pitchFamily="34" charset="0"/>
              <a:cs typeface="Calibri" pitchFamily="34" charset="0"/>
            </a:endParaRPr>
          </a:p>
          <a:p>
            <a:pPr>
              <a:defRPr/>
            </a:pPr>
            <a:endParaRPr lang="pt-BR" sz="8800" b="1" dirty="0">
              <a:latin typeface="Calibri" pitchFamily="34" charset="0"/>
              <a:cs typeface="Calibri" pitchFamily="34" charset="0"/>
            </a:endParaRPr>
          </a:p>
          <a:p>
            <a:pPr>
              <a:defRPr/>
            </a:pPr>
            <a:endParaRPr lang="pt-BR" sz="8800" b="1" dirty="0">
              <a:latin typeface="Calibri" pitchFamily="34" charset="0"/>
              <a:cs typeface="Calibri" pitchFamily="34" charset="0"/>
            </a:endParaRPr>
          </a:p>
          <a:p>
            <a:pPr>
              <a:defRPr/>
            </a:pPr>
            <a:r>
              <a:rPr lang="pt-BR" sz="10000" b="1" dirty="0" smtClean="0">
                <a:latin typeface="Calibri" pitchFamily="34" charset="0"/>
                <a:cs typeface="Calibri" pitchFamily="34" charset="0"/>
              </a:rPr>
              <a:t>Fabrício Bueno da Fonseca Cardoso</a:t>
            </a:r>
          </a:p>
          <a:p>
            <a:pPr>
              <a:defRPr/>
            </a:pPr>
            <a:r>
              <a:rPr lang="pt-BR" sz="8800" b="1" dirty="0" smtClean="0">
                <a:latin typeface="Calibri" pitchFamily="34" charset="0"/>
                <a:cs typeface="Calibri" pitchFamily="34" charset="0"/>
              </a:rPr>
              <a:t>Especialista em Recursos Hídricos</a:t>
            </a:r>
            <a:endParaRPr lang="pt-BR" sz="8800" b="1" dirty="0">
              <a:latin typeface="Calibri" pitchFamily="34" charset="0"/>
              <a:cs typeface="Calibri" pitchFamily="34" charset="0"/>
            </a:endParaRPr>
          </a:p>
          <a:p>
            <a:pPr>
              <a:defRPr/>
            </a:pPr>
            <a:endParaRPr lang="pt-BR" sz="8800" b="1" dirty="0">
              <a:latin typeface="Calibri" pitchFamily="34" charset="0"/>
              <a:cs typeface="Calibri" pitchFamily="34" charset="0"/>
            </a:endParaRPr>
          </a:p>
          <a:p>
            <a:r>
              <a:rPr lang="pt-BR" sz="8800" b="1" dirty="0" smtClean="0">
                <a:latin typeface="Calibri" pitchFamily="34" charset="0"/>
              </a:rPr>
              <a:t>fabricio.cardoso@ana.gov.br  </a:t>
            </a:r>
            <a:r>
              <a:rPr lang="pt-BR" sz="8800" b="1" dirty="0">
                <a:latin typeface="Calibri" pitchFamily="34" charset="0"/>
              </a:rPr>
              <a:t>|  (+55) (61) </a:t>
            </a:r>
            <a:r>
              <a:rPr lang="pt-BR" sz="8800" b="1" dirty="0" smtClean="0">
                <a:latin typeface="Calibri" pitchFamily="34" charset="0"/>
              </a:rPr>
              <a:t>2109-5387</a:t>
            </a:r>
            <a:endParaRPr lang="pt-BR" sz="8800" b="1" dirty="0">
              <a:latin typeface="Calibri" pitchFamily="34" charset="0"/>
            </a:endParaRPr>
          </a:p>
          <a:p>
            <a:endParaRPr lang="pt-BR" sz="8800" b="1" dirty="0">
              <a:solidFill>
                <a:srgbClr val="002060"/>
              </a:solidFill>
              <a:latin typeface="Calibri" pitchFamily="34" charset="0"/>
              <a:cs typeface="Calibri" pitchFamily="34" charset="0"/>
            </a:endParaRPr>
          </a:p>
          <a:p>
            <a:r>
              <a:rPr lang="pt-BR" sz="10000" b="1" dirty="0" smtClean="0">
                <a:latin typeface="Calibri" pitchFamily="34" charset="0"/>
                <a:cs typeface="Calibri" pitchFamily="34" charset="0"/>
              </a:rPr>
              <a:t>www.ana.gov.br</a:t>
            </a:r>
            <a:endParaRPr lang="pt-BR" sz="10000" b="1" dirty="0">
              <a:latin typeface="Calibri" pitchFamily="34" charset="0"/>
              <a:cs typeface="Calibri" pitchFamily="34" charset="0"/>
            </a:endParaRPr>
          </a:p>
        </p:txBody>
      </p:sp>
      <p:pic>
        <p:nvPicPr>
          <p:cNvPr id="1026" name="Picture 2" descr="http://teenspeak.org/wp-content/uploads/2009/01/facebook_logo.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0051" y="5393371"/>
            <a:ext cx="1666747" cy="627331"/>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3160578" y="5970766"/>
            <a:ext cx="2765694" cy="338554"/>
          </a:xfrm>
          <a:prstGeom prst="rect">
            <a:avLst/>
          </a:prstGeom>
          <a:noFill/>
        </p:spPr>
        <p:txBody>
          <a:bodyPr wrap="none" rtlCol="0">
            <a:spAutoFit/>
          </a:bodyPr>
          <a:lstStyle/>
          <a:p>
            <a:r>
              <a:rPr lang="pt-BR" sz="1600" b="1" dirty="0" smtClean="0"/>
              <a:t>www.facebook.com/anagovbr</a:t>
            </a:r>
            <a:endParaRPr lang="pt-BR" sz="1600" b="1" dirty="0"/>
          </a:p>
        </p:txBody>
      </p:sp>
    </p:spTree>
    <p:extLst>
      <p:ext uri="{BB962C8B-B14F-4D97-AF65-F5344CB8AC3E}">
        <p14:creationId xmlns:p14="http://schemas.microsoft.com/office/powerpoint/2010/main" val="912736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597352"/>
          </a:xfrm>
          <a:prstGeom prst="rect">
            <a:avLst/>
          </a:prstGeom>
          <a:noFill/>
          <a:ln>
            <a:noFill/>
          </a:ln>
        </p:spPr>
      </p:pic>
    </p:spTree>
    <p:extLst>
      <p:ext uri="{BB962C8B-B14F-4D97-AF65-F5344CB8AC3E}">
        <p14:creationId xmlns:p14="http://schemas.microsoft.com/office/powerpoint/2010/main" val="23429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556792"/>
            <a:ext cx="8568952" cy="4752528"/>
          </a:xfrm>
        </p:spPr>
        <p:txBody>
          <a:bodyPr>
            <a:normAutofit fontScale="25000" lnSpcReduction="20000"/>
          </a:bodyPr>
          <a:lstStyle/>
          <a:p>
            <a:pPr algn="just">
              <a:spcBef>
                <a:spcPts val="1200"/>
              </a:spcBef>
            </a:pPr>
            <a:r>
              <a:rPr lang="pt-BR" sz="8000" dirty="0"/>
              <a:t>O Sistema Aquífero Pantanal (SAPn) está totalmente inserido na Região Hidrográfica do </a:t>
            </a:r>
            <a:r>
              <a:rPr lang="pt-BR" sz="8000" dirty="0" smtClean="0"/>
              <a:t>Paraguai. Ocupa </a:t>
            </a:r>
            <a:r>
              <a:rPr lang="pt-BR" sz="8000" dirty="0"/>
              <a:t>uma área aflorante de 162.378,612 km² (45,51% da BHRP</a:t>
            </a:r>
            <a:r>
              <a:rPr lang="pt-BR" sz="8000" dirty="0" smtClean="0"/>
              <a:t>). É transfronteiriço.</a:t>
            </a:r>
          </a:p>
          <a:p>
            <a:pPr algn="just">
              <a:spcBef>
                <a:spcPts val="1200"/>
              </a:spcBef>
            </a:pPr>
            <a:r>
              <a:rPr lang="pt-BR" sz="8000" dirty="0"/>
              <a:t>Este sistema aquífero está na Bacia do Pantanal, uma depressão ainda em processo de entulhamento de sedimentos cenozoicos fluviais e lacustrinos, com altitudes entre 80 e 190 metros, circundada por planaltos da Bacia do Paraná (leste) e da Bacia do </a:t>
            </a:r>
            <a:r>
              <a:rPr lang="pt-BR" sz="8000" dirty="0" err="1"/>
              <a:t>Gran</a:t>
            </a:r>
            <a:r>
              <a:rPr lang="pt-BR" sz="8000" dirty="0"/>
              <a:t> </a:t>
            </a:r>
            <a:r>
              <a:rPr lang="pt-BR" sz="8000" dirty="0" err="1"/>
              <a:t>Chaco</a:t>
            </a:r>
            <a:r>
              <a:rPr lang="pt-BR" sz="8000" dirty="0"/>
              <a:t> (sudoeste</a:t>
            </a:r>
            <a:r>
              <a:rPr lang="pt-BR" sz="8000" dirty="0" smtClean="0"/>
              <a:t>).</a:t>
            </a:r>
          </a:p>
          <a:p>
            <a:pPr algn="just">
              <a:spcBef>
                <a:spcPts val="1200"/>
              </a:spcBef>
            </a:pPr>
            <a:r>
              <a:rPr lang="pt-BR" sz="8000" dirty="0"/>
              <a:t>Sua principal unidade geológica é a Formação Pantanal, de idade cenozoica, que contém depósitos aluvionares, constituídos por sedimentos arenosos e silto-argilosos, com pouco cascalho e por lateritos </a:t>
            </a:r>
            <a:r>
              <a:rPr lang="pt-BR" sz="8000" dirty="0" smtClean="0"/>
              <a:t>ferruginosos.</a:t>
            </a:r>
          </a:p>
          <a:p>
            <a:pPr algn="just">
              <a:spcBef>
                <a:spcPts val="1200"/>
              </a:spcBef>
            </a:pPr>
            <a:r>
              <a:rPr lang="pt-BR" sz="8000" dirty="0" smtClean="0"/>
              <a:t>Informações </a:t>
            </a:r>
            <a:r>
              <a:rPr lang="pt-BR" sz="8000" dirty="0"/>
              <a:t>de subsuperfície da Petrobras são restritas a treze poços perfurados no princípio dos anos 60. No poço mais profundo (2SB 0001A MS) foram perfurados 412,50 metros na Formação Pantanal, não tendo sido alcançado o </a:t>
            </a:r>
            <a:r>
              <a:rPr lang="pt-BR" sz="8000" dirty="0" smtClean="0"/>
              <a:t>embasamento. </a:t>
            </a:r>
            <a:r>
              <a:rPr lang="pt-BR" sz="8000" dirty="0"/>
              <a:t>A espessura sedimentar máxima é de cerca de 550 metros e foi inferida a partir de dados sísmicos. Esta profundidade é atingida na região central do município de </a:t>
            </a:r>
            <a:r>
              <a:rPr lang="pt-BR" sz="8000" dirty="0" smtClean="0"/>
              <a:t>Corumbá.</a:t>
            </a:r>
            <a:endParaRPr lang="pt-BR" sz="8000" dirty="0"/>
          </a:p>
          <a:p>
            <a:pPr algn="just">
              <a:spcBef>
                <a:spcPts val="1200"/>
              </a:spcBef>
            </a:pPr>
            <a:endParaRPr lang="pt-BR" sz="7200" dirty="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Pantanal</a:t>
            </a:r>
            <a:endParaRPr lang="pt-BR" sz="2400" b="1" dirty="0"/>
          </a:p>
        </p:txBody>
      </p:sp>
    </p:spTree>
    <p:extLst>
      <p:ext uri="{BB962C8B-B14F-4D97-AF65-F5344CB8AC3E}">
        <p14:creationId xmlns:p14="http://schemas.microsoft.com/office/powerpoint/2010/main" val="2026138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0"/>
            <a:ext cx="4536504" cy="6858000"/>
          </a:xfrm>
          <a:prstGeom prst="rect">
            <a:avLst/>
          </a:prstGeom>
          <a:noFill/>
          <a:ln>
            <a:noFill/>
          </a:ln>
        </p:spPr>
      </p:pic>
    </p:spTree>
    <p:extLst>
      <p:ext uri="{BB962C8B-B14F-4D97-AF65-F5344CB8AC3E}">
        <p14:creationId xmlns:p14="http://schemas.microsoft.com/office/powerpoint/2010/main" val="328587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268760"/>
            <a:ext cx="8424936" cy="5184576"/>
          </a:xfrm>
        </p:spPr>
        <p:txBody>
          <a:bodyPr>
            <a:normAutofit/>
          </a:bodyPr>
          <a:lstStyle/>
          <a:p>
            <a:pPr algn="just">
              <a:spcBef>
                <a:spcPts val="1200"/>
              </a:spcBef>
            </a:pPr>
            <a:r>
              <a:rPr lang="pt-BR" sz="2000" dirty="0"/>
              <a:t>O Sistema Aquífero Pantanal (SAPn) </a:t>
            </a:r>
            <a:r>
              <a:rPr lang="pt-BR" sz="2000" dirty="0" smtClean="0"/>
              <a:t>é </a:t>
            </a:r>
            <a:r>
              <a:rPr lang="pt-BR" sz="2000" dirty="0"/>
              <a:t>um sistema aquífero do tipo poroso, livre a confinado. </a:t>
            </a:r>
            <a:r>
              <a:rPr lang="pt-BR" sz="2000" dirty="0" smtClean="0"/>
              <a:t>A sua maior </a:t>
            </a:r>
            <a:r>
              <a:rPr lang="pt-BR" sz="2000" dirty="0"/>
              <a:t>importância </a:t>
            </a:r>
            <a:r>
              <a:rPr lang="pt-BR" sz="2000" dirty="0" smtClean="0"/>
              <a:t>reside </a:t>
            </a:r>
            <a:r>
              <a:rPr lang="pt-BR" sz="2000" dirty="0"/>
              <a:t>na manutenção do ecossistema </a:t>
            </a:r>
            <a:r>
              <a:rPr lang="pt-BR" sz="2000" dirty="0" smtClean="0"/>
              <a:t>Pantanal </a:t>
            </a:r>
            <a:r>
              <a:rPr lang="pt-BR" sz="2000" dirty="0"/>
              <a:t>e </a:t>
            </a:r>
            <a:r>
              <a:rPr lang="pt-BR" sz="2000" dirty="0" smtClean="0"/>
              <a:t>o abastecimento </a:t>
            </a:r>
            <a:r>
              <a:rPr lang="pt-BR" sz="2000" dirty="0"/>
              <a:t>das comunidades locais e populações indígenas. A produção dos poços </a:t>
            </a:r>
            <a:r>
              <a:rPr lang="pt-BR" sz="2000" dirty="0" smtClean="0"/>
              <a:t>normalmente apresenta </a:t>
            </a:r>
            <a:r>
              <a:rPr lang="pt-BR" sz="2000" dirty="0"/>
              <a:t>vazão que satisfaz as necessidades na </a:t>
            </a:r>
            <a:r>
              <a:rPr lang="pt-BR" sz="2000" dirty="0" smtClean="0"/>
              <a:t>região do Pantanal, </a:t>
            </a:r>
            <a:r>
              <a:rPr lang="pt-BR" sz="2000" dirty="0"/>
              <a:t>para </a:t>
            </a:r>
            <a:r>
              <a:rPr lang="pt-BR" sz="2000" dirty="0" smtClean="0"/>
              <a:t>o uso </a:t>
            </a:r>
            <a:r>
              <a:rPr lang="pt-BR" sz="2000" dirty="0"/>
              <a:t>doméstico e na pecuária.</a:t>
            </a:r>
            <a:endParaRPr lang="pt-BR" sz="2000" dirty="0" smtClean="0"/>
          </a:p>
          <a:p>
            <a:pPr algn="just">
              <a:spcBef>
                <a:spcPts val="1200"/>
              </a:spcBef>
            </a:pPr>
            <a:r>
              <a:rPr lang="pt-BR" sz="2000" dirty="0" smtClean="0"/>
              <a:t>A produtividade </a:t>
            </a:r>
            <a:r>
              <a:rPr lang="pt-BR" sz="2000" dirty="0"/>
              <a:t>deste sistema aquífero </a:t>
            </a:r>
            <a:r>
              <a:rPr lang="pt-BR" sz="2000" dirty="0" smtClean="0"/>
              <a:t>é tida como </a:t>
            </a:r>
            <a:r>
              <a:rPr lang="pt-BR" sz="2000" dirty="0"/>
              <a:t>variável, mas normalmente </a:t>
            </a:r>
            <a:r>
              <a:rPr lang="pt-BR" sz="2000" dirty="0" smtClean="0"/>
              <a:t>ocorre </a:t>
            </a:r>
            <a:r>
              <a:rPr lang="pt-BR" sz="2000" dirty="0"/>
              <a:t>entre baixa </a:t>
            </a:r>
            <a:r>
              <a:rPr lang="pt-BR" sz="2000" dirty="0" smtClean="0"/>
              <a:t>e moderada.</a:t>
            </a:r>
          </a:p>
          <a:p>
            <a:pPr algn="just">
              <a:spcBef>
                <a:spcPts val="1200"/>
              </a:spcBef>
            </a:pPr>
            <a:endParaRPr lang="pt-BR" sz="8000" dirty="0" smtClean="0"/>
          </a:p>
          <a:p>
            <a:pPr algn="just">
              <a:spcBef>
                <a:spcPts val="1200"/>
              </a:spcBef>
            </a:pPr>
            <a:endParaRPr lang="pt-BR" sz="7600" dirty="0"/>
          </a:p>
          <a:p>
            <a:pPr algn="just"/>
            <a:endParaRPr lang="pt-BR" dirty="0"/>
          </a:p>
          <a:p>
            <a:pPr algn="just"/>
            <a:endParaRPr lang="pt-BR" dirty="0"/>
          </a:p>
        </p:txBody>
      </p:sp>
      <p:sp>
        <p:nvSpPr>
          <p:cNvPr id="4" name="CaixaDeTexto 3"/>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Pantanal</a:t>
            </a:r>
            <a:endParaRPr lang="pt-BR" sz="2400" b="1" dirty="0"/>
          </a:p>
        </p:txBody>
      </p:sp>
      <p:graphicFrame>
        <p:nvGraphicFramePr>
          <p:cNvPr id="3" name="Tabela 2"/>
          <p:cNvGraphicFramePr>
            <a:graphicFrameLocks noGrp="1"/>
          </p:cNvGraphicFramePr>
          <p:nvPr>
            <p:extLst>
              <p:ext uri="{D42A27DB-BD31-4B8C-83A1-F6EECF244321}">
                <p14:modId xmlns:p14="http://schemas.microsoft.com/office/powerpoint/2010/main" val="100391206"/>
              </p:ext>
            </p:extLst>
          </p:nvPr>
        </p:nvGraphicFramePr>
        <p:xfrm>
          <a:off x="683570" y="4027972"/>
          <a:ext cx="8064894" cy="2376263"/>
        </p:xfrm>
        <a:graphic>
          <a:graphicData uri="http://schemas.openxmlformats.org/drawingml/2006/table">
            <a:tbl>
              <a:tblPr firstRow="1" firstCol="1" bandRow="1">
                <a:tableStyleId>{5C22544A-7EE6-4342-B048-85BDC9FD1C3A}</a:tableStyleId>
              </a:tblPr>
              <a:tblGrid>
                <a:gridCol w="1344149"/>
                <a:gridCol w="1344149"/>
                <a:gridCol w="1344149"/>
                <a:gridCol w="1344149"/>
                <a:gridCol w="1344149"/>
                <a:gridCol w="1344149"/>
              </a:tblGrid>
              <a:tr h="1042167">
                <a:tc>
                  <a:txBody>
                    <a:bodyPr/>
                    <a:lstStyle/>
                    <a:p>
                      <a:pPr algn="ctr">
                        <a:lnSpc>
                          <a:spcPct val="115000"/>
                        </a:lnSpc>
                        <a:spcAft>
                          <a:spcPts val="0"/>
                        </a:spcAft>
                      </a:pPr>
                      <a:r>
                        <a:rPr lang="pt-BR" sz="1400" dirty="0">
                          <a:effectLst/>
                        </a:rPr>
                        <a:t>N = 53</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Estático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Nível Dinâmico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Vazão (m</a:t>
                      </a:r>
                      <a:r>
                        <a:rPr lang="pt-BR" sz="1400" baseline="30000" dirty="0">
                          <a:effectLst/>
                        </a:rPr>
                        <a:t>3</a:t>
                      </a:r>
                      <a:r>
                        <a:rPr lang="pt-BR" sz="1400" dirty="0">
                          <a:effectLst/>
                        </a:rPr>
                        <a:t>/h)</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Capacidade Específica (m</a:t>
                      </a:r>
                      <a:r>
                        <a:rPr lang="pt-BR" sz="1400" baseline="30000" dirty="0">
                          <a:effectLst/>
                        </a:rPr>
                        <a:t>3</a:t>
                      </a:r>
                      <a:r>
                        <a:rPr lang="pt-BR" sz="1400" dirty="0">
                          <a:effectLst/>
                        </a:rPr>
                        <a:t>/h/m)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Profundidade (m)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3524">
                <a:tc>
                  <a:txBody>
                    <a:bodyPr/>
                    <a:lstStyle/>
                    <a:p>
                      <a:pPr algn="ctr">
                        <a:lnSpc>
                          <a:spcPct val="115000"/>
                        </a:lnSpc>
                        <a:spcAft>
                          <a:spcPts val="0"/>
                        </a:spcAft>
                      </a:pPr>
                      <a:r>
                        <a:rPr lang="pt-BR" sz="1400">
                          <a:effectLst/>
                        </a:rPr>
                        <a:t>Mínima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3,2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1,3</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0,069</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10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3524">
                <a:tc>
                  <a:txBody>
                    <a:bodyPr/>
                    <a:lstStyle/>
                    <a:p>
                      <a:pPr algn="ctr">
                        <a:lnSpc>
                          <a:spcPct val="115000"/>
                        </a:lnSpc>
                        <a:spcAft>
                          <a:spcPts val="0"/>
                        </a:spcAft>
                      </a:pPr>
                      <a:r>
                        <a:rPr lang="pt-BR" sz="1400">
                          <a:effectLst/>
                        </a:rPr>
                        <a:t>Máxima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34,0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70,0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39,4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5,743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110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3524">
                <a:tc>
                  <a:txBody>
                    <a:bodyPr/>
                    <a:lstStyle/>
                    <a:p>
                      <a:pPr algn="ctr">
                        <a:lnSpc>
                          <a:spcPct val="115000"/>
                        </a:lnSpc>
                        <a:spcAft>
                          <a:spcPts val="0"/>
                        </a:spcAft>
                      </a:pPr>
                      <a:r>
                        <a:rPr lang="pt-BR" sz="1400">
                          <a:effectLst/>
                        </a:rPr>
                        <a:t>Média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5,1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12,5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13,7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1,774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48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3524">
                <a:tc>
                  <a:txBody>
                    <a:bodyPr/>
                    <a:lstStyle/>
                    <a:p>
                      <a:pPr algn="ctr">
                        <a:lnSpc>
                          <a:spcPct val="115000"/>
                        </a:lnSpc>
                        <a:spcAft>
                          <a:spcPts val="0"/>
                        </a:spcAft>
                      </a:pPr>
                      <a:r>
                        <a:rPr lang="pt-BR" sz="1400">
                          <a:effectLst/>
                        </a:rPr>
                        <a:t>Mediana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3,1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a:effectLst/>
                        </a:rPr>
                        <a:t>8,2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400" dirty="0">
                          <a:effectLst/>
                        </a:rPr>
                        <a:t>12,4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a:effectLst/>
                        </a:rPr>
                        <a:t>0,981</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400" dirty="0">
                          <a:effectLst/>
                        </a:rPr>
                        <a:t>50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940755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844824"/>
            <a:ext cx="8424936" cy="4608512"/>
          </a:xfrm>
        </p:spPr>
        <p:txBody>
          <a:bodyPr>
            <a:normAutofit/>
          </a:bodyPr>
          <a:lstStyle/>
          <a:p>
            <a:pPr algn="just">
              <a:spcBef>
                <a:spcPts val="1200"/>
              </a:spcBef>
            </a:pPr>
            <a:r>
              <a:rPr lang="pt-BR" sz="2000" dirty="0"/>
              <a:t>Em geral, as águas subterrâneas do Sistema Aquífero Pantanal são de boa qualidade, mas localmente </a:t>
            </a:r>
            <a:r>
              <a:rPr lang="pt-BR" sz="2000" dirty="0" smtClean="0"/>
              <a:t>apresentam </a:t>
            </a:r>
            <a:r>
              <a:rPr lang="pt-BR" sz="2000" dirty="0"/>
              <a:t>teores elevados de ferro, carbonato, matéria orgânica e salobridade. Entretanto, para muitos locais isto não é um fator impeditivo para o consumo, uma vez que não há outra fonte de água disponível</a:t>
            </a:r>
            <a:r>
              <a:rPr lang="pt-BR" sz="2000" dirty="0" smtClean="0"/>
              <a:t>. Por </a:t>
            </a:r>
            <a:r>
              <a:rPr lang="pt-BR" sz="2000" dirty="0"/>
              <a:t>ser um </a:t>
            </a:r>
            <a:r>
              <a:rPr lang="pt-BR" sz="2000" dirty="0" smtClean="0"/>
              <a:t>sistema aquífero </a:t>
            </a:r>
            <a:r>
              <a:rPr lang="pt-BR" sz="2000" dirty="0"/>
              <a:t>freático, apresenta grande risco a contaminação, em particular relacionada a atividades agrícolas (agroquímicos) e a criação de </a:t>
            </a:r>
            <a:r>
              <a:rPr lang="pt-BR" sz="2000" dirty="0" smtClean="0"/>
              <a:t>gado.</a:t>
            </a:r>
            <a:endParaRPr lang="pt-BR" sz="7600" dirty="0"/>
          </a:p>
          <a:p>
            <a:pPr algn="just"/>
            <a:endParaRPr lang="pt-BR" dirty="0"/>
          </a:p>
          <a:p>
            <a:pPr algn="just"/>
            <a:endParaRPr lang="pt-BR" dirty="0"/>
          </a:p>
        </p:txBody>
      </p:sp>
      <p:sp>
        <p:nvSpPr>
          <p:cNvPr id="4" name="CaixaDeTexto 3"/>
          <p:cNvSpPr txBox="1"/>
          <p:nvPr/>
        </p:nvSpPr>
        <p:spPr>
          <a:xfrm>
            <a:off x="5220072" y="548680"/>
            <a:ext cx="3528392" cy="461665"/>
          </a:xfrm>
          <a:prstGeom prst="rect">
            <a:avLst/>
          </a:prstGeom>
          <a:noFill/>
        </p:spPr>
        <p:txBody>
          <a:bodyPr wrap="square" rtlCol="0">
            <a:spAutoFit/>
          </a:bodyPr>
          <a:lstStyle/>
          <a:p>
            <a:pPr algn="ctr"/>
            <a:r>
              <a:rPr lang="pt-BR" sz="2400" b="1" dirty="0" smtClean="0"/>
              <a:t>Sistema Aquífero Pantanal</a:t>
            </a:r>
            <a:endParaRPr lang="pt-BR" sz="2400" b="1" dirty="0"/>
          </a:p>
        </p:txBody>
      </p:sp>
    </p:spTree>
    <p:extLst>
      <p:ext uri="{BB962C8B-B14F-4D97-AF65-F5344CB8AC3E}">
        <p14:creationId xmlns:p14="http://schemas.microsoft.com/office/powerpoint/2010/main" val="3603026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ANA">
      <a:dk1>
        <a:srgbClr val="1F497D"/>
      </a:dk1>
      <a:lt1>
        <a:sysClr val="window" lastClr="FFFFFF"/>
      </a:lt1>
      <a:dk2>
        <a:srgbClr val="1F497D"/>
      </a:dk2>
      <a:lt2>
        <a:srgbClr val="EEECE1"/>
      </a:lt2>
      <a:accent1>
        <a:srgbClr val="1F497D"/>
      </a:accent1>
      <a:accent2>
        <a:srgbClr val="C0504D"/>
      </a:accent2>
      <a:accent3>
        <a:srgbClr val="92D050"/>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8635</TotalTime>
  <Words>5545</Words>
  <Application>Microsoft Office PowerPoint</Application>
  <PresentationFormat>Apresentação na tela (4:3)</PresentationFormat>
  <Paragraphs>746</Paragraphs>
  <Slides>40</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40</vt:i4>
      </vt:variant>
    </vt:vector>
  </HeadingPairs>
  <TitlesOfParts>
    <vt:vector size="47" baseType="lpstr">
      <vt:lpstr>Arial</vt:lpstr>
      <vt:lpstr>Calibri</vt:lpstr>
      <vt:lpstr>Frutiger-Black</vt:lpstr>
      <vt:lpstr>Times New Roman</vt:lpstr>
      <vt:lpstr>Trebuchet MS</vt:lpstr>
      <vt:lpstr>Wingdings</vt:lpstr>
      <vt:lpstr>Tema do Office</vt:lpstr>
      <vt:lpstr>  Caracterização Hidrogeológica da Bacia do Rio Paraguai   </vt:lpstr>
      <vt:lpstr>Estrutura da Apresentação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Agência Nacional de Águas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Windows</dc:creator>
  <cp:lastModifiedBy>Fabricio Bueno da Fonseca Cardoso</cp:lastModifiedBy>
  <cp:revision>597</cp:revision>
  <cp:lastPrinted>2016-06-20T14:04:46Z</cp:lastPrinted>
  <dcterms:created xsi:type="dcterms:W3CDTF">2012-02-10T17:38:07Z</dcterms:created>
  <dcterms:modified xsi:type="dcterms:W3CDTF">2016-06-20T14:35:19Z</dcterms:modified>
</cp:coreProperties>
</file>