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49" r:id="rId1"/>
  </p:sldMasterIdLst>
  <p:notesMasterIdLst>
    <p:notesMasterId r:id="rId8"/>
  </p:notesMasterIdLst>
  <p:handoutMasterIdLst>
    <p:handoutMasterId r:id="rId9"/>
  </p:handoutMasterIdLst>
  <p:sldIdLst>
    <p:sldId id="798" r:id="rId2"/>
    <p:sldId id="799" r:id="rId3"/>
    <p:sldId id="801" r:id="rId4"/>
    <p:sldId id="802" r:id="rId5"/>
    <p:sldId id="800" r:id="rId6"/>
    <p:sldId id="803" r:id="rId7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80D"/>
    <a:srgbClr val="FFA7A7"/>
    <a:srgbClr val="6699FF"/>
    <a:srgbClr val="3333FF"/>
    <a:srgbClr val="003399"/>
    <a:srgbClr val="FFFF99"/>
    <a:srgbClr val="AC1B0C"/>
    <a:srgbClr val="F64032"/>
    <a:srgbClr val="FF505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>
      <p:cViewPr varScale="1">
        <p:scale>
          <a:sx n="116" d="100"/>
          <a:sy n="116" d="100"/>
        </p:scale>
        <p:origin x="63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7FCEB-2FCE-459E-818F-B635A5ACC89B}" type="datetimeFigureOut">
              <a:rPr lang="pt-BR" smtClean="0"/>
              <a:pPr/>
              <a:t>17/06/2016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B353F-30BB-4686-AE29-A31B181CE0A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962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174BFBC-87CC-4905-B4AD-F281EC42F436}" type="datetimeFigureOut">
              <a:rPr lang="pt-BR"/>
              <a:pPr>
                <a:defRPr/>
              </a:pPr>
              <a:t>17/06/2016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2" y="4714877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A4DB271-526C-41B0-B047-69ED5CC0DB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36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/>
        </p:blipFill>
        <p:spPr>
          <a:xfrm>
            <a:off x="0" y="69010"/>
            <a:ext cx="9144000" cy="1155941"/>
          </a:xfrm>
          <a:prstGeom prst="rect">
            <a:avLst/>
          </a:prstGeom>
        </p:spPr>
      </p:pic>
      <p:pic>
        <p:nvPicPr>
          <p:cNvPr id="1026" name="Picture 2" descr="\\agencia\ana\ASCOM\Imprensa\PUBLICIDADE\Marcas e Logos\Logomarca ANA\Assinatura Completa ANA-MMA-BRASIL\ana_mma_governo_dilma_cor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/>
          <a:stretch/>
        </p:blipFill>
        <p:spPr bwMode="auto">
          <a:xfrm>
            <a:off x="6084168" y="6165304"/>
            <a:ext cx="2728929" cy="4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50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17/06/2016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4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17/06/2016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1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273"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6"/>
            <a:ext cx="792088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3568" y="1700808"/>
            <a:ext cx="3456384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 smtClean="0"/>
              <a:t>Título Mestre</a:t>
            </a:r>
            <a:endParaRPr lang="pt-BR" dirty="0"/>
          </a:p>
        </p:txBody>
      </p:sp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292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17/06/2016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5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17/06/2016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1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17/06/2016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6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17/06/2016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0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17/06/2016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3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17/06/2016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8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17/06/2016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39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17/06/2016</a:t>
            </a:fld>
            <a:endParaRPr lang="pt-BR">
              <a:solidFill>
                <a:srgbClr val="1F497D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srgbClr val="1F497D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srgbClr val="1F497D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78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0" r:id="rId1"/>
    <p:sldLayoutId id="2147485251" r:id="rId2"/>
    <p:sldLayoutId id="2147485252" r:id="rId3"/>
    <p:sldLayoutId id="2147485253" r:id="rId4"/>
    <p:sldLayoutId id="2147485254" r:id="rId5"/>
    <p:sldLayoutId id="2147485255" r:id="rId6"/>
    <p:sldLayoutId id="2147485256" r:id="rId7"/>
    <p:sldLayoutId id="2147485257" r:id="rId8"/>
    <p:sldLayoutId id="2147485258" r:id="rId9"/>
    <p:sldLayoutId id="2147485259" r:id="rId10"/>
    <p:sldLayoutId id="21474852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1527" t="82547" r="1286"/>
          <a:stretch/>
        </p:blipFill>
        <p:spPr>
          <a:xfrm>
            <a:off x="6732239" y="5786253"/>
            <a:ext cx="2232249" cy="789186"/>
          </a:xfrm>
          <a:prstGeom prst="rect">
            <a:avLst/>
          </a:prstGeom>
          <a:ln w="28575">
            <a:solidFill>
              <a:srgbClr val="003399"/>
            </a:solidFill>
          </a:ln>
          <a:effectLst>
            <a:softEdge rad="31750"/>
          </a:effectLst>
        </p:spPr>
      </p:pic>
      <p:sp>
        <p:nvSpPr>
          <p:cNvPr id="11" name="CaixaDeTexto 10"/>
          <p:cNvSpPr txBox="1"/>
          <p:nvPr/>
        </p:nvSpPr>
        <p:spPr>
          <a:xfrm>
            <a:off x="0" y="5980316"/>
            <a:ext cx="6408712" cy="830997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Cuiabá e Várzea Grande abrigam 41 % da população urbana da RH Paraguai e são abastecidas por 92% e 100 %, respectivamente, por água superficial.</a:t>
            </a:r>
            <a:endParaRPr lang="pt-BR" sz="16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282" y="4376398"/>
            <a:ext cx="2001119" cy="158495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13988"/>
            <a:ext cx="2054633" cy="1548610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389888"/>
              </p:ext>
            </p:extLst>
          </p:nvPr>
        </p:nvGraphicFramePr>
        <p:xfrm>
          <a:off x="25337" y="1412776"/>
          <a:ext cx="5148064" cy="29260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196015"/>
                <a:gridCol w="416005"/>
                <a:gridCol w="416005"/>
                <a:gridCol w="574422"/>
                <a:gridCol w="829596"/>
                <a:gridCol w="832011"/>
                <a:gridCol w="88401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TIPO</a:t>
                      </a:r>
                      <a:r>
                        <a:rPr lang="pt-BR" sz="1400" baseline="0" dirty="0" smtClean="0"/>
                        <a:t> DE MANANCIAL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/>
                        <a:t>NÚMERO DE SEDES ABASTECIDAS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/>
                        <a:t>POPULAÇÃO URBANA ABASTECIDA – hab. (Ano:2014)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37979">
                <a:tc>
                  <a:txBody>
                    <a:bodyPr/>
                    <a:lstStyle/>
                    <a:p>
                      <a:pPr algn="l"/>
                      <a:endParaRPr lang="pt-BR" sz="1200" baseline="0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MS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MT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TOTAL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MS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MT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TOTAL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63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</a:rPr>
                        <a:t>SUPERFICIAL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aseline="0" dirty="0" smtClean="0">
                          <a:solidFill>
                            <a:srgbClr val="3333FF"/>
                          </a:solidFill>
                        </a:rPr>
                        <a:t>6</a:t>
                      </a:r>
                      <a:endParaRPr lang="pt-BR" sz="1200" baseline="0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aseline="0" dirty="0" smtClean="0">
                          <a:solidFill>
                            <a:srgbClr val="3333FF"/>
                          </a:solidFill>
                        </a:rPr>
                        <a:t>18</a:t>
                      </a:r>
                      <a:endParaRPr lang="pt-BR" sz="1200" baseline="0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aseline="0" dirty="0" smtClean="0">
                          <a:solidFill>
                            <a:srgbClr val="3333FF"/>
                          </a:solidFill>
                        </a:rPr>
                        <a:t>24</a:t>
                      </a:r>
                      <a:endParaRPr lang="pt-BR" sz="1200" baseline="0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169.191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379.546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548.737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</a:rPr>
                        <a:t>SUBTERRÂNEO</a:t>
                      </a: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aseline="0" dirty="0" smtClean="0">
                          <a:solidFill>
                            <a:srgbClr val="3333FF"/>
                          </a:solidFill>
                        </a:rPr>
                        <a:t>21</a:t>
                      </a:r>
                      <a:endParaRPr lang="pt-BR" sz="1200" baseline="0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aseline="0" dirty="0" smtClean="0">
                          <a:solidFill>
                            <a:srgbClr val="3333FF"/>
                          </a:solidFill>
                        </a:rPr>
                        <a:t>19</a:t>
                      </a:r>
                      <a:endParaRPr lang="pt-BR" sz="1200" baseline="0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aseline="0" dirty="0" smtClean="0">
                          <a:solidFill>
                            <a:srgbClr val="3333FF"/>
                          </a:solidFill>
                        </a:rPr>
                        <a:t>40</a:t>
                      </a:r>
                      <a:endParaRPr lang="pt-BR" sz="1200" baseline="0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192.320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118.483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310.803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4565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MISTO – SUPERFICIAL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200" baseline="0" dirty="0" smtClean="0">
                          <a:solidFill>
                            <a:srgbClr val="3333FF"/>
                          </a:solidFill>
                        </a:rPr>
                        <a:t>3</a:t>
                      </a:r>
                      <a:endParaRPr lang="pt-BR" sz="1200" baseline="0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200" baseline="0" dirty="0" smtClean="0">
                          <a:solidFill>
                            <a:srgbClr val="3333FF"/>
                          </a:solidFill>
                        </a:rPr>
                        <a:t>11</a:t>
                      </a:r>
                      <a:endParaRPr lang="pt-BR" sz="1200" baseline="0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200" baseline="0" dirty="0" smtClean="0">
                          <a:solidFill>
                            <a:srgbClr val="3333FF"/>
                          </a:solidFill>
                        </a:rPr>
                        <a:t>14</a:t>
                      </a:r>
                      <a:endParaRPr lang="pt-BR" sz="1200" baseline="0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61.246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789.125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850.371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455">
                <a:tc rowSpan="2"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MISTO – SUBTERRÂNEO</a:t>
                      </a:r>
                    </a:p>
                    <a:p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4696">
                <a:tc v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sz="1100" baseline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100" baseline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13.281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198.705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211.986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38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TOTAL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aseline="0" dirty="0" smtClean="0">
                          <a:solidFill>
                            <a:srgbClr val="3333FF"/>
                          </a:solidFill>
                        </a:rPr>
                        <a:t>30</a:t>
                      </a:r>
                      <a:endParaRPr lang="pt-BR" sz="1200" baseline="0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aseline="0" dirty="0" smtClean="0">
                          <a:solidFill>
                            <a:srgbClr val="3333FF"/>
                          </a:solidFill>
                        </a:rPr>
                        <a:t>48</a:t>
                      </a:r>
                      <a:endParaRPr lang="pt-BR" sz="1200" baseline="0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aseline="0" dirty="0" smtClean="0">
                          <a:solidFill>
                            <a:srgbClr val="3333FF"/>
                          </a:solidFill>
                        </a:rPr>
                        <a:t>78</a:t>
                      </a:r>
                      <a:endParaRPr lang="pt-BR" sz="1200" baseline="0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436.038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1.486.859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3333FF"/>
                          </a:solidFill>
                        </a:rPr>
                        <a:t>1.921.897</a:t>
                      </a:r>
                      <a:endParaRPr lang="pt-BR" sz="1200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r="28738"/>
          <a:stretch/>
        </p:blipFill>
        <p:spPr>
          <a:xfrm>
            <a:off x="5220072" y="1049896"/>
            <a:ext cx="3672408" cy="473635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788024" y="403565"/>
            <a:ext cx="43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TIPO DE MANANCIAL DE ABASTECIMENTO URBANO DE ÁGUA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88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4788024" y="1412776"/>
            <a:ext cx="4355976" cy="5336319"/>
            <a:chOff x="4788024" y="1412776"/>
            <a:chExt cx="4355976" cy="5336319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2"/>
            <a:srcRect l="1260" r="28562"/>
            <a:stretch/>
          </p:blipFill>
          <p:spPr>
            <a:xfrm>
              <a:off x="4870607" y="1412776"/>
              <a:ext cx="4248473" cy="4493141"/>
            </a:xfrm>
            <a:prstGeom prst="rect">
              <a:avLst/>
            </a:prstGeom>
            <a:ln>
              <a:solidFill>
                <a:srgbClr val="03080D"/>
              </a:solidFill>
            </a:ln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3"/>
            <a:srcRect l="82197" t="51602" b="27564"/>
            <a:stretch/>
          </p:blipFill>
          <p:spPr>
            <a:xfrm>
              <a:off x="7524328" y="4882868"/>
              <a:ext cx="1594752" cy="1786492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4"/>
            <a:srcRect l="44665" t="77624"/>
            <a:stretch/>
          </p:blipFill>
          <p:spPr>
            <a:xfrm>
              <a:off x="5794069" y="5743722"/>
              <a:ext cx="3349931" cy="1005373"/>
            </a:xfrm>
            <a:prstGeom prst="rect">
              <a:avLst/>
            </a:prstGeom>
          </p:spPr>
        </p:pic>
        <p:sp>
          <p:nvSpPr>
            <p:cNvPr id="13" name="Retângulo 12"/>
            <p:cNvSpPr/>
            <p:nvPr/>
          </p:nvSpPr>
          <p:spPr>
            <a:xfrm>
              <a:off x="4788024" y="5733256"/>
              <a:ext cx="1006045" cy="590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4139952" y="489446"/>
            <a:ext cx="5181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DIAGNÓSTICO ATUALIZADO </a:t>
            </a:r>
            <a:r>
              <a:rPr lang="pt-BR" dirty="0" smtClean="0"/>
              <a:t>DOS SISTEMAS PRODUTORES DE ÁGUA PARA ABASTECIMENTO </a:t>
            </a:r>
            <a:r>
              <a:rPr lang="pt-BR" dirty="0" smtClean="0"/>
              <a:t>URBANO</a:t>
            </a:r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717616"/>
              </p:ext>
            </p:extLst>
          </p:nvPr>
        </p:nvGraphicFramePr>
        <p:xfrm>
          <a:off x="4785" y="1828016"/>
          <a:ext cx="4968541" cy="318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33"/>
                <a:gridCol w="720080"/>
                <a:gridCol w="504056"/>
                <a:gridCol w="6480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/>
                        <a:t>DIAGNÓSTICO COM DEMANDAS RECALCULADAS PARA 2014</a:t>
                      </a:r>
                      <a:endParaRPr lang="pt-BR" sz="1400" baseline="0" dirty="0"/>
                    </a:p>
                  </a:txBody>
                  <a:tcPr anchor="ctr">
                    <a:solidFill>
                      <a:srgbClr val="FFA7A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/>
                        <a:t>NÚMERO DE SEDES MUNICIPAIS</a:t>
                      </a:r>
                      <a:endParaRPr lang="pt-BR" sz="1400" baseline="0" dirty="0"/>
                    </a:p>
                  </a:txBody>
                  <a:tcPr anchor="ctr">
                    <a:solidFill>
                      <a:srgbClr val="FFA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400" baseline="0" dirty="0"/>
                    </a:p>
                  </a:txBody>
                  <a:tcPr>
                    <a:solidFill>
                      <a:srgbClr val="FFA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400" baseline="0" dirty="0"/>
                    </a:p>
                  </a:txBody>
                  <a:tcPr>
                    <a:solidFill>
                      <a:srgbClr val="FFA7A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MS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MT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TOTAL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SATISFATÓRIAS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33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54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Proposta do ATLAS Brasil proporcionará MAIOR FOLGA ao sistema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Proposta do ATLAS Brasil necessita IMPLANTAÇÃO IMEDIATA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SITUAÇÃO CRÍTICA mesmo com proposta do ATLAS Brasil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Sem Informação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pt-BR" sz="14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0" y="5181274"/>
            <a:ext cx="5076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Metodologia </a:t>
            </a:r>
            <a:r>
              <a:rPr lang="pt-BR" sz="1600" dirty="0"/>
              <a:t>do </a:t>
            </a:r>
            <a:r>
              <a:rPr lang="pt-BR" sz="1600" dirty="0" smtClean="0"/>
              <a:t>ATLAS Brasil – Abastecimento Urbano de Água aplicada para </a:t>
            </a:r>
            <a:r>
              <a:rPr lang="pt-BR" sz="1600" dirty="0"/>
              <a:t>as demandas </a:t>
            </a:r>
            <a:r>
              <a:rPr lang="pt-BR" sz="1600" dirty="0" smtClean="0"/>
              <a:t>de 2014.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3689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5385"/>
          <a:stretch/>
        </p:blipFill>
        <p:spPr>
          <a:xfrm>
            <a:off x="4644008" y="4365104"/>
            <a:ext cx="4428492" cy="2398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7205" t="7075" r="3376" b="10613"/>
          <a:stretch/>
        </p:blipFill>
        <p:spPr>
          <a:xfrm>
            <a:off x="107504" y="908720"/>
            <a:ext cx="6696744" cy="3350861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66146"/>
              </p:ext>
            </p:extLst>
          </p:nvPr>
        </p:nvGraphicFramePr>
        <p:xfrm>
          <a:off x="-19950" y="4472815"/>
          <a:ext cx="4744995" cy="2238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134"/>
                <a:gridCol w="2803861"/>
              </a:tblGrid>
              <a:tr h="37020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DIAGNÓSTICO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SEDES MUNICIPAIS</a:t>
                      </a:r>
                      <a:endParaRPr lang="pt-BR" sz="1200" dirty="0"/>
                    </a:p>
                  </a:txBody>
                  <a:tcPr anchor="ctr"/>
                </a:tc>
              </a:tr>
              <a:tr h="711100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Necessita</a:t>
                      </a:r>
                      <a:r>
                        <a:rPr lang="pt-BR" sz="1200" baseline="0" dirty="0" smtClean="0"/>
                        <a:t> NOVO MANANCIAL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BONITO (MS); CURVELÂNDIA, GLÓRIA DO OESTE,</a:t>
                      </a:r>
                      <a:r>
                        <a:rPr lang="pt-BR" sz="1200" baseline="0" dirty="0" smtClean="0"/>
                        <a:t> SÃO PEDRO DA CIPA, LAMBARI D’OESTE E POCONÉ (MT)</a:t>
                      </a:r>
                      <a:endParaRPr lang="pt-BR" sz="1200" dirty="0"/>
                    </a:p>
                  </a:txBody>
                  <a:tcPr anchor="ctr"/>
                </a:tc>
              </a:tr>
              <a:tr h="517269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Necessita AMPLIAÇÃO DO SISTEMA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VÁRZEA GRANDE (MT)</a:t>
                      </a:r>
                      <a:endParaRPr lang="pt-BR" sz="1200" dirty="0"/>
                    </a:p>
                  </a:txBody>
                  <a:tcPr anchor="ctr"/>
                </a:tc>
              </a:tr>
              <a:tr h="49084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SITUAÇÃO</a:t>
                      </a:r>
                      <a:r>
                        <a:rPr lang="pt-BR" sz="1200" baseline="0" dirty="0" smtClean="0"/>
                        <a:t> CRÍTICA mesmo com proposta do ATLAS Brasil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ARENÁPOLIS (MT)</a:t>
                      </a:r>
                      <a:endParaRPr lang="pt-BR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020272" y="6467217"/>
            <a:ext cx="197971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DEMANDA 2014: 43 l/s</a:t>
            </a:r>
            <a:endParaRPr lang="pt-BR" sz="1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824536" y="3896844"/>
            <a:ext cx="197971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DEMANDA 2014: 878,3 l/s</a:t>
            </a:r>
            <a:endParaRPr lang="pt-BR" sz="1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67579" y="548680"/>
            <a:ext cx="331236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PROPOSTAS DO ATLAS Brasil – Abastecimento Urbano de Água - 2010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156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1663442"/>
            <a:ext cx="8280920" cy="4894770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Índice </a:t>
            </a:r>
            <a:r>
              <a:rPr lang="pt-BR" dirty="0"/>
              <a:t>de atendimento urbano de água (IN </a:t>
            </a:r>
            <a:r>
              <a:rPr lang="pt-BR" dirty="0" smtClean="0"/>
              <a:t>023 – SNIS/2013) </a:t>
            </a:r>
          </a:p>
          <a:p>
            <a:r>
              <a:rPr lang="pt-BR" dirty="0" smtClean="0"/>
              <a:t>Região </a:t>
            </a:r>
            <a:r>
              <a:rPr lang="pt-BR" dirty="0"/>
              <a:t>hidrográfica do rio Paraguai </a:t>
            </a:r>
            <a:r>
              <a:rPr lang="pt-BR" dirty="0" smtClean="0"/>
              <a:t> - 96,5 </a:t>
            </a:r>
            <a:r>
              <a:rPr lang="pt-BR" dirty="0"/>
              <a:t>% </a:t>
            </a:r>
            <a:endParaRPr lang="pt-BR" dirty="0" smtClean="0"/>
          </a:p>
          <a:p>
            <a:r>
              <a:rPr lang="pt-BR" dirty="0" smtClean="0"/>
              <a:t>Brasil - 90,88</a:t>
            </a:r>
            <a:r>
              <a:rPr lang="pt-BR" dirty="0"/>
              <a:t>% </a:t>
            </a:r>
            <a:endParaRPr lang="pt-BR" dirty="0" smtClean="0"/>
          </a:p>
          <a:p>
            <a:r>
              <a:rPr lang="pt-BR" dirty="0"/>
              <a:t>S</a:t>
            </a:r>
            <a:r>
              <a:rPr lang="pt-BR" dirty="0" smtClean="0"/>
              <a:t>omente </a:t>
            </a:r>
            <a:r>
              <a:rPr lang="pt-BR" dirty="0"/>
              <a:t>5 sedes municipais com índice de atendimento inferior à </a:t>
            </a:r>
            <a:r>
              <a:rPr lang="pt-BR" dirty="0" smtClean="0"/>
              <a:t>média: Sonora (MS) - 89,7%</a:t>
            </a:r>
          </a:p>
          <a:p>
            <a:pPr marL="0" indent="0">
              <a:buNone/>
            </a:pPr>
            <a:r>
              <a:rPr lang="pt-BR" dirty="0" smtClean="0"/>
              <a:t>                                   </a:t>
            </a:r>
            <a:r>
              <a:rPr lang="pt-BR" dirty="0"/>
              <a:t>Cuiabá </a:t>
            </a:r>
            <a:r>
              <a:rPr lang="pt-BR" dirty="0" smtClean="0"/>
              <a:t>(MT) - 94,8%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    </a:t>
            </a:r>
            <a:r>
              <a:rPr lang="pt-BR" dirty="0" err="1" smtClean="0"/>
              <a:t>Itiquira</a:t>
            </a:r>
            <a:r>
              <a:rPr lang="pt-BR" dirty="0" smtClean="0"/>
              <a:t> (MT) - 89,7%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    Nova </a:t>
            </a:r>
            <a:r>
              <a:rPr lang="pt-BR" dirty="0"/>
              <a:t>Olímpia </a:t>
            </a:r>
            <a:r>
              <a:rPr lang="pt-BR" dirty="0" smtClean="0"/>
              <a:t>(MT)- 92,6</a:t>
            </a:r>
            <a:r>
              <a:rPr lang="pt-BR" dirty="0"/>
              <a:t>%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    </a:t>
            </a:r>
            <a:r>
              <a:rPr lang="pt-BR" dirty="0"/>
              <a:t>Várzea Grande </a:t>
            </a:r>
            <a:r>
              <a:rPr lang="pt-BR" dirty="0" smtClean="0"/>
              <a:t>(MT) - 90</a:t>
            </a:r>
            <a:r>
              <a:rPr lang="pt-BR" dirty="0"/>
              <a:t>%</a:t>
            </a:r>
            <a:r>
              <a:rPr lang="pt-BR" dirty="0" smtClean="0"/>
              <a:t>.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Se considerarmos como meta a cobertura de 100% -  são </a:t>
            </a:r>
            <a:r>
              <a:rPr lang="pt-BR" dirty="0"/>
              <a:t>61,8 mil habitantes sem atendimento de água em toda a RH.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87416" y="764704"/>
            <a:ext cx="5256584" cy="81269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 COM REDE DE DISTRIBUIÇÃO</a:t>
            </a:r>
            <a:endParaRPr 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5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901159" y="476672"/>
            <a:ext cx="2703289" cy="826729"/>
          </a:xfrm>
        </p:spPr>
        <p:txBody>
          <a:bodyPr>
            <a:normAutofit/>
          </a:bodyPr>
          <a:lstStyle/>
          <a:p>
            <a:pPr algn="r"/>
            <a:r>
              <a:rPr lang="pt-BR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ÍNDICE </a:t>
            </a:r>
            <a:r>
              <a:rPr lang="pt-BR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PERDAS</a:t>
            </a:r>
            <a:br>
              <a:rPr lang="pt-BR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Fonte: SNIS 2013</a:t>
            </a: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13" y="3010512"/>
            <a:ext cx="542925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611560" y="1556792"/>
            <a:ext cx="78731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Índice Médio de Perdas da RH Paraguai : 59%</a:t>
            </a:r>
          </a:p>
          <a:p>
            <a:r>
              <a:rPr lang="pt-BR" dirty="0" smtClean="0"/>
              <a:t>Índice de Perdas BRASIL: 37%</a:t>
            </a:r>
          </a:p>
          <a:p>
            <a:r>
              <a:rPr lang="pt-BR" dirty="0" smtClean="0"/>
              <a:t>Seis das mais populosas cidades da RH apresentam índice de perdas superior a 50%.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767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139952" y="1052736"/>
            <a:ext cx="4896544" cy="826729"/>
          </a:xfrm>
        </p:spPr>
        <p:txBody>
          <a:bodyPr>
            <a:noAutofit/>
          </a:bodyPr>
          <a:lstStyle/>
          <a:p>
            <a:pPr algn="ctr"/>
            <a:r>
              <a:rPr lang="pt-BR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INVESTIMENTO PARA INFRAESTRUTURAS DE PRODUÇÃO DE ÁGUA PARA A  RH PARAGUAI</a:t>
            </a: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19672" y="4509120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(*) Valores monetários corrigidos </a:t>
            </a:r>
            <a:r>
              <a:rPr lang="pt-BR" dirty="0"/>
              <a:t>com os índices do SINAPI, de Julho 2010 para Março </a:t>
            </a:r>
            <a:r>
              <a:rPr lang="pt-BR" dirty="0" smtClean="0"/>
              <a:t>2016.</a:t>
            </a: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356026"/>
              </p:ext>
            </p:extLst>
          </p:nvPr>
        </p:nvGraphicFramePr>
        <p:xfrm>
          <a:off x="1547664" y="2276872"/>
          <a:ext cx="6336704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33123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ESTADO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INVESTIMENTOS NOS SISTEMAS</a:t>
                      </a:r>
                      <a:r>
                        <a:rPr lang="pt-BR" baseline="0" dirty="0" smtClean="0"/>
                        <a:t> DE PRODUÇÃO DE ÁGUA (R$ MILHÕES) *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MATO GROSSO DO SUL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20,08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MATO GROSSO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75,03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TOTAL NA RH PARAGUAI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95,11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213168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8557</TotalTime>
  <Words>439</Words>
  <Application>Microsoft Office PowerPoint</Application>
  <PresentationFormat>Apresentação na tela (4:3)</PresentationFormat>
  <Paragraphs>106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Calibri</vt:lpstr>
      <vt:lpstr>2_Tema do Office</vt:lpstr>
      <vt:lpstr>Apresentação do PowerPoint</vt:lpstr>
      <vt:lpstr>Apresentação do PowerPoint</vt:lpstr>
      <vt:lpstr>Apresentação do PowerPoint</vt:lpstr>
      <vt:lpstr>COBERTURA COM REDE DE DISTRIBUIÇÃO</vt:lpstr>
      <vt:lpstr>ÍNDICE DE PERDAS Fonte: SNIS 2013</vt:lpstr>
      <vt:lpstr>INVESTIMENTO PARA INFRAESTRUTURAS DE PRODUÇÃO DE ÁGUA PARA A  RH PARAGUAI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Sérgio Rodrigues Ayrimoraes Soares</dc:creator>
  <cp:lastModifiedBy>Elizabeth Siqueira Juliato</cp:lastModifiedBy>
  <cp:revision>842</cp:revision>
  <cp:lastPrinted>2012-11-06T15:07:36Z</cp:lastPrinted>
  <dcterms:created xsi:type="dcterms:W3CDTF">1601-01-01T00:00:00Z</dcterms:created>
  <dcterms:modified xsi:type="dcterms:W3CDTF">2016-06-17T21:01:56Z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