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r:id="rId1"/>
  </p:sldMasterIdLst>
  <p:notesMasterIdLst>
    <p:notesMasterId r:id="rId21"/>
  </p:notesMasterIdLst>
  <p:handoutMasterIdLst>
    <p:handoutMasterId r:id="rId22"/>
  </p:handoutMasterIdLst>
  <p:sldIdLst>
    <p:sldId id="256" r:id="rId2"/>
    <p:sldId id="312" r:id="rId3"/>
    <p:sldId id="338" r:id="rId4"/>
    <p:sldId id="339" r:id="rId5"/>
    <p:sldId id="340" r:id="rId6"/>
    <p:sldId id="337" r:id="rId7"/>
    <p:sldId id="324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41" r:id="rId20"/>
  </p:sldIdLst>
  <p:sldSz cx="9144000" cy="6858000" type="screen4x3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126ED6"/>
    <a:srgbClr val="00FF00"/>
    <a:srgbClr val="000000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0857" autoAdjust="0"/>
  </p:normalViewPr>
  <p:slideViewPr>
    <p:cSldViewPr>
      <p:cViewPr>
        <p:scale>
          <a:sx n="100" d="100"/>
          <a:sy n="100" d="100"/>
        </p:scale>
        <p:origin x="-1048" y="4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09B63-EBE2-41E2-BF93-7DC78DBE36BB}" type="datetimeFigureOut">
              <a:rPr lang="pt-BR" smtClean="0"/>
              <a:pPr/>
              <a:t>9/3/15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CE316-E1C4-4F5F-B361-9BD37800122C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883209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A02C1-9132-496C-BC23-04E29B742F38}" type="datetimeFigureOut">
              <a:rPr lang="pt-BR" smtClean="0"/>
              <a:pPr/>
              <a:t>9/3/15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DB521-3354-4585-BE1E-B677A5B01C3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739777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1419" t="1004" r="10110" b="82397"/>
          <a:stretch/>
        </p:blipFill>
        <p:spPr>
          <a:xfrm>
            <a:off x="0" y="69010"/>
            <a:ext cx="9144000" cy="1155941"/>
          </a:xfrm>
          <a:prstGeom prst="rect">
            <a:avLst/>
          </a:prstGeom>
        </p:spPr>
      </p:pic>
      <p:sp>
        <p:nvSpPr>
          <p:cNvPr id="5" name="Forma livre 4"/>
          <p:cNvSpPr/>
          <p:nvPr userDrawn="1"/>
        </p:nvSpPr>
        <p:spPr>
          <a:xfrm>
            <a:off x="671804" y="18661"/>
            <a:ext cx="2407372" cy="914400"/>
          </a:xfrm>
          <a:custGeom>
            <a:avLst/>
            <a:gdLst>
              <a:gd name="connsiteX0" fmla="*/ 0 w 2407372"/>
              <a:gd name="connsiteY0" fmla="*/ 0 h 914400"/>
              <a:gd name="connsiteX1" fmla="*/ 18661 w 2407372"/>
              <a:gd name="connsiteY1" fmla="*/ 858417 h 914400"/>
              <a:gd name="connsiteX2" fmla="*/ 279918 w 2407372"/>
              <a:gd name="connsiteY2" fmla="*/ 914400 h 914400"/>
              <a:gd name="connsiteX3" fmla="*/ 1045029 w 2407372"/>
              <a:gd name="connsiteY3" fmla="*/ 914400 h 914400"/>
              <a:gd name="connsiteX4" fmla="*/ 1810139 w 2407372"/>
              <a:gd name="connsiteY4" fmla="*/ 914400 h 914400"/>
              <a:gd name="connsiteX5" fmla="*/ 2164702 w 2407372"/>
              <a:gd name="connsiteY5" fmla="*/ 821094 h 914400"/>
              <a:gd name="connsiteX6" fmla="*/ 2090057 w 2407372"/>
              <a:gd name="connsiteY6" fmla="*/ 37323 h 914400"/>
              <a:gd name="connsiteX7" fmla="*/ 0 w 2407372"/>
              <a:gd name="connsiteY7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7372" h="914400">
                <a:moveTo>
                  <a:pt x="0" y="0"/>
                </a:moveTo>
                <a:lnTo>
                  <a:pt x="18661" y="858417"/>
                </a:lnTo>
                <a:lnTo>
                  <a:pt x="279918" y="914400"/>
                </a:lnTo>
                <a:lnTo>
                  <a:pt x="1045029" y="914400"/>
                </a:lnTo>
                <a:lnTo>
                  <a:pt x="1810139" y="914400"/>
                </a:lnTo>
                <a:lnTo>
                  <a:pt x="2164702" y="821094"/>
                </a:lnTo>
                <a:cubicBezTo>
                  <a:pt x="2145597" y="18667"/>
                  <a:pt x="2407372" y="37323"/>
                  <a:pt x="2090057" y="3732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n>
                <a:noFill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996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614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0902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1419" t="1004" r="10110" b="82273"/>
          <a:stretch/>
        </p:blipFill>
        <p:spPr>
          <a:xfrm>
            <a:off x="0" y="69011"/>
            <a:ext cx="9144000" cy="1164566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2492896"/>
            <a:ext cx="7920880" cy="40653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3568" y="1700808"/>
            <a:ext cx="3456384" cy="826729"/>
          </a:xfrm>
        </p:spPr>
        <p:txBody>
          <a:bodyPr>
            <a:normAutofit/>
          </a:bodyPr>
          <a:lstStyle>
            <a:lvl1pPr algn="l">
              <a:defRPr sz="3200" b="1" baseline="0"/>
            </a:lvl1pPr>
          </a:lstStyle>
          <a:p>
            <a:r>
              <a:rPr lang="pt-BR" dirty="0" smtClean="0"/>
              <a:t>Título Mestre</a:t>
            </a:r>
            <a:endParaRPr lang="pt-BR" dirty="0"/>
          </a:p>
        </p:txBody>
      </p:sp>
      <p:pic>
        <p:nvPicPr>
          <p:cNvPr id="5" name="Picture 3" descr="\\agencia\ana\ASCOM\Imprensa\PUBLICIDADE\Marcas e Logos\Logomarca ANA\logomarca ANA - Cor -RGB - JPEG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t="13992" b="19620"/>
          <a:stretch/>
        </p:blipFill>
        <p:spPr bwMode="auto">
          <a:xfrm>
            <a:off x="899592" y="172915"/>
            <a:ext cx="1656184" cy="733010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rma livre 5"/>
          <p:cNvSpPr/>
          <p:nvPr userDrawn="1"/>
        </p:nvSpPr>
        <p:spPr>
          <a:xfrm>
            <a:off x="671804" y="18661"/>
            <a:ext cx="2407372" cy="914400"/>
          </a:xfrm>
          <a:custGeom>
            <a:avLst/>
            <a:gdLst>
              <a:gd name="connsiteX0" fmla="*/ 0 w 2407372"/>
              <a:gd name="connsiteY0" fmla="*/ 0 h 914400"/>
              <a:gd name="connsiteX1" fmla="*/ 18661 w 2407372"/>
              <a:gd name="connsiteY1" fmla="*/ 858417 h 914400"/>
              <a:gd name="connsiteX2" fmla="*/ 279918 w 2407372"/>
              <a:gd name="connsiteY2" fmla="*/ 914400 h 914400"/>
              <a:gd name="connsiteX3" fmla="*/ 1045029 w 2407372"/>
              <a:gd name="connsiteY3" fmla="*/ 914400 h 914400"/>
              <a:gd name="connsiteX4" fmla="*/ 1810139 w 2407372"/>
              <a:gd name="connsiteY4" fmla="*/ 914400 h 914400"/>
              <a:gd name="connsiteX5" fmla="*/ 2164702 w 2407372"/>
              <a:gd name="connsiteY5" fmla="*/ 821094 h 914400"/>
              <a:gd name="connsiteX6" fmla="*/ 2090057 w 2407372"/>
              <a:gd name="connsiteY6" fmla="*/ 37323 h 914400"/>
              <a:gd name="connsiteX7" fmla="*/ 0 w 2407372"/>
              <a:gd name="connsiteY7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7372" h="914400">
                <a:moveTo>
                  <a:pt x="0" y="0"/>
                </a:moveTo>
                <a:lnTo>
                  <a:pt x="18661" y="858417"/>
                </a:lnTo>
                <a:lnTo>
                  <a:pt x="279918" y="914400"/>
                </a:lnTo>
                <a:lnTo>
                  <a:pt x="1045029" y="914400"/>
                </a:lnTo>
                <a:lnTo>
                  <a:pt x="1810139" y="914400"/>
                </a:lnTo>
                <a:lnTo>
                  <a:pt x="2164702" y="821094"/>
                </a:lnTo>
                <a:cubicBezTo>
                  <a:pt x="2145597" y="18667"/>
                  <a:pt x="2407372" y="37323"/>
                  <a:pt x="2090057" y="3732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n>
                <a:noFill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7804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30158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0874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26842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8345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7188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5058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FA0F-1DCC-4CB8-8089-F129DB6149C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06104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7FA0F-1DCC-4CB8-8089-F129DB6149C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1472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???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7627" y="1412776"/>
            <a:ext cx="4566373" cy="4607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79512" y="1143000"/>
            <a:ext cx="4392488" cy="3657600"/>
          </a:xfrm>
        </p:spPr>
        <p:txBody>
          <a:bodyPr>
            <a:noAutofit/>
          </a:bodyPr>
          <a:lstStyle/>
          <a:p>
            <a:pPr algn="l"/>
            <a:r>
              <a:rPr lang="pt-BR" sz="4000" b="1" u="sng" dirty="0" smtClean="0"/>
              <a:t>Comunicação, mobilização e participação social</a:t>
            </a:r>
            <a:r>
              <a:rPr lang="pt-BR" sz="4000" b="1" u="sng" dirty="0" smtClean="0"/>
              <a:t> </a:t>
            </a:r>
            <a:r>
              <a:rPr lang="pt-BR" sz="4000" b="1" u="sng" dirty="0" smtClean="0"/>
              <a:t>em planos de recursos h</a:t>
            </a:r>
            <a:r>
              <a:rPr lang="pt-BR" sz="4000" b="1" u="sng" dirty="0" smtClean="0"/>
              <a:t>ídricos</a:t>
            </a:r>
            <a:endParaRPr lang="pt-BR" sz="4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67543" y="5301208"/>
            <a:ext cx="3818705" cy="432048"/>
          </a:xfrm>
        </p:spPr>
        <p:txBody>
          <a:bodyPr>
            <a:noAutofit/>
          </a:bodyPr>
          <a:lstStyle/>
          <a:p>
            <a:pPr marL="0" indent="0">
              <a:lnSpc>
                <a:spcPts val="2500"/>
              </a:lnSpc>
              <a:buNone/>
            </a:pPr>
            <a:r>
              <a:rPr lang="pt-BR" sz="2400" b="1" dirty="0" smtClean="0"/>
              <a:t>Luís Mello</a:t>
            </a:r>
            <a:endParaRPr lang="pt-BR" sz="2400" b="1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67544" y="5805264"/>
            <a:ext cx="5472608" cy="350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500"/>
              </a:lnSpc>
              <a:buFont typeface="Arial" pitchFamily="34" charset="0"/>
              <a:buNone/>
            </a:pPr>
            <a:r>
              <a:rPr lang="pt-BR" sz="2400" b="1" dirty="0" smtClean="0"/>
              <a:t>Campo Grande</a:t>
            </a:r>
            <a:r>
              <a:rPr lang="pt-BR" sz="2400" b="1" dirty="0" smtClean="0"/>
              <a:t> </a:t>
            </a:r>
            <a:r>
              <a:rPr lang="pt-BR" sz="2400" b="1" dirty="0" smtClean="0"/>
              <a:t>–</a:t>
            </a:r>
            <a:r>
              <a:rPr lang="pt-BR" sz="2400" b="1" dirty="0" smtClean="0"/>
              <a:t> </a:t>
            </a:r>
            <a:r>
              <a:rPr lang="pt-BR" sz="2400" b="1" dirty="0" smtClean="0"/>
              <a:t>setembro</a:t>
            </a:r>
            <a:r>
              <a:rPr lang="pt-BR" sz="2400" b="1" dirty="0" smtClean="0"/>
              <a:t> </a:t>
            </a:r>
            <a:r>
              <a:rPr lang="pt-BR" sz="2400" b="1" dirty="0" smtClean="0"/>
              <a:t>de 2015</a:t>
            </a:r>
          </a:p>
        </p:txBody>
      </p:sp>
      <p:pic>
        <p:nvPicPr>
          <p:cNvPr id="9" name="Picture 3" descr="\\agencia\ana\ASCOM\Imprensa\PUBLICIDADE\Marcas e Logos\Logomarca ANA\logomarca ANA - Cor -RGB - JPEG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t="13992" b="19620"/>
          <a:stretch/>
        </p:blipFill>
        <p:spPr bwMode="auto">
          <a:xfrm>
            <a:off x="899592" y="172915"/>
            <a:ext cx="1656184" cy="733010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120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19200"/>
            <a:ext cx="861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Apoio logístico, moderação e registro para os Encontros Ampliados</a:t>
            </a:r>
            <a:endParaRPr lang="pt-BR" sz="2000" dirty="0" smtClean="0"/>
          </a:p>
          <a:p>
            <a:pPr algn="just"/>
            <a:r>
              <a:rPr lang="pt-BR" sz="2000" dirty="0" smtClean="0"/>
              <a:t>Os Encontros Ampliados são eventos programados para apresentação dos resultados produzidos durante a elaboração do PIRH ao CBH-PARANAPANEMA. Tem por objetivo o esclarecimento de dúvidas e a coleta de contribuições para serem incorporadas ao conteúdo do Plano, com duração de um dia.</a:t>
            </a:r>
          </a:p>
          <a:p>
            <a:pPr algn="just"/>
            <a:r>
              <a:rPr lang="pt-BR" sz="2000" dirty="0" smtClean="0"/>
              <a:t>A fim de ampliar a participação social, esses encontros serão abertos ao público de modo a envolver os </a:t>
            </a:r>
            <a:r>
              <a:rPr lang="pt-BR" sz="2000" dirty="0" err="1" smtClean="0"/>
              <a:t>CBHs</a:t>
            </a:r>
            <a:r>
              <a:rPr lang="pt-BR" sz="2000" dirty="0" smtClean="0"/>
              <a:t> Afluentes. O público estimado é de 200 pessoas por evento. </a:t>
            </a:r>
            <a:endParaRPr lang="pt-BR" sz="2000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555750" y="4318000"/>
          <a:ext cx="6032500" cy="1549400"/>
        </p:xfrm>
        <a:graphic>
          <a:graphicData uri="http://schemas.openxmlformats.org/presentationml/2006/ole">
            <p:oleObj spid="_x0000_s22530" name="Document" r:id="rId3" imgW="6032500" imgH="1549400" progId="Word.Document.12">
              <p:link updateAutomatic="1"/>
            </p:oleObj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36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475125"/>
            <a:ext cx="8610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Oficinas para participação social na definição do Plano de Ações</a:t>
            </a:r>
            <a:endParaRPr lang="pt-BR" sz="2000" dirty="0" smtClean="0"/>
          </a:p>
          <a:p>
            <a:pPr algn="just"/>
            <a:r>
              <a:rPr lang="pt-BR" sz="2000" dirty="0" smtClean="0"/>
              <a:t>As oficinas ocorrerão por CBH Afluente em locais definidos pelos </a:t>
            </a:r>
            <a:r>
              <a:rPr lang="pt-BR" sz="2000" dirty="0" err="1" smtClean="0"/>
              <a:t>CBHs</a:t>
            </a:r>
            <a:r>
              <a:rPr lang="pt-BR" sz="2000" dirty="0" smtClean="0"/>
              <a:t> Afluentes e o CBH-PARANAPANEMA, na área de abrangência da UGRH, e serão coordenadas e acompanhadas pela ANA em conjunto com o Grupo Técnico de Acompanhamento do Plano (</a:t>
            </a:r>
            <a:r>
              <a:rPr lang="pt-BR" sz="2000" dirty="0" err="1" smtClean="0"/>
              <a:t>GT-Plano</a:t>
            </a:r>
            <a:r>
              <a:rPr lang="pt-BR" sz="2000" dirty="0" smtClean="0"/>
              <a:t>). As oficinas terão duração de um dia cada.</a:t>
            </a:r>
            <a:endParaRPr lang="pt-BR" sz="2000" dirty="0" smtClean="0"/>
          </a:p>
          <a:p>
            <a:pPr algn="just"/>
            <a:r>
              <a:rPr lang="pt-BR" sz="2000" dirty="0" smtClean="0"/>
              <a:t>S</a:t>
            </a:r>
            <a:r>
              <a:rPr lang="pt-BR" sz="2000" dirty="0" smtClean="0"/>
              <a:t>ão 6 (seis) oficinas para a elaboração do diagnóstico participativo; e </a:t>
            </a:r>
          </a:p>
          <a:p>
            <a:pPr algn="just"/>
            <a:r>
              <a:rPr lang="pt-BR" sz="2000" dirty="0" smtClean="0"/>
              <a:t>S</a:t>
            </a:r>
            <a:r>
              <a:rPr lang="pt-BR" sz="2000" dirty="0" smtClean="0"/>
              <a:t>eis</a:t>
            </a:r>
            <a:r>
              <a:rPr lang="pt-BR" sz="2000" dirty="0" smtClean="0"/>
              <a:t> </a:t>
            </a:r>
            <a:r>
              <a:rPr lang="pt-BR" sz="2000" dirty="0" smtClean="0"/>
              <a:t>oficinas previstas para serem </a:t>
            </a:r>
            <a:r>
              <a:rPr lang="pt-BR" sz="2000" dirty="0" smtClean="0"/>
              <a:t>realizadas </a:t>
            </a:r>
            <a:r>
              <a:rPr lang="pt-BR" sz="2000" dirty="0" smtClean="0"/>
              <a:t>durante a etapa de “Plano de Ações” e tem por objetivo obter contribuições junto aos </a:t>
            </a:r>
            <a:r>
              <a:rPr lang="pt-BR" sz="2000" dirty="0" err="1" smtClean="0"/>
              <a:t>CBHs</a:t>
            </a:r>
            <a:r>
              <a:rPr lang="pt-BR" sz="2000" dirty="0" smtClean="0"/>
              <a:t> Afluentes sobre as ações que constarão no PIRH Paranapanema, definindo visões de futuro e indicando prioridades.</a:t>
            </a:r>
          </a:p>
          <a:p>
            <a:pPr algn="just"/>
            <a:r>
              <a:rPr lang="pt-BR" sz="2000" dirty="0" smtClean="0"/>
              <a:t>O público estimado para cada oficina é de 60 pessoas, a ser definido pelo do CBH Paranapanema e SAS/ANA.</a:t>
            </a:r>
          </a:p>
          <a:p>
            <a:pPr algn="just"/>
            <a:r>
              <a:rPr lang="pt-BR" sz="2000" dirty="0" smtClean="0"/>
              <a:t>A </a:t>
            </a:r>
            <a:r>
              <a:rPr lang="pt-BR" sz="2000" i="1" dirty="0" smtClean="0"/>
              <a:t>Contratada</a:t>
            </a:r>
            <a:r>
              <a:rPr lang="pt-BR" sz="2000" dirty="0" smtClean="0"/>
              <a:t> será responsável por desenvolver as atividades de divulgação dos eventos, inscrições, fornecimento de estrutura e logística, inscrição dos interessados, moderação e relatoria das oficinas, registro, consolidação e entrega dos resultados em forma de relatórios, imagens e vídeos.</a:t>
            </a:r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36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475125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Produtos de comunicação e mobilização</a:t>
            </a:r>
          </a:p>
          <a:p>
            <a:endParaRPr lang="pt-BR" sz="2000" b="1" dirty="0" smtClean="0"/>
          </a:p>
          <a:p>
            <a:r>
              <a:rPr lang="pt-BR" sz="2000" b="1" dirty="0" smtClean="0"/>
              <a:t>Formação e atualização permanente de mailing de contatos</a:t>
            </a:r>
            <a:endParaRPr lang="pt-BR" sz="2000" dirty="0" smtClean="0"/>
          </a:p>
          <a:p>
            <a:pPr lvl="0"/>
            <a:r>
              <a:rPr lang="pt-BR" sz="2000" dirty="0" smtClean="0"/>
              <a:t>Pesquisa de Mailing</a:t>
            </a:r>
          </a:p>
          <a:p>
            <a:pPr lvl="0"/>
            <a:r>
              <a:rPr lang="pt-BR" sz="2000" dirty="0" smtClean="0"/>
              <a:t>Gerenciamento de Mailing pré existente</a:t>
            </a:r>
          </a:p>
          <a:p>
            <a:pPr lvl="0"/>
            <a:r>
              <a:rPr lang="pt-BR" sz="2000" dirty="0" smtClean="0"/>
              <a:t>Sistema online de gerenciamento de mailing com atualização via internet</a:t>
            </a:r>
          </a:p>
          <a:p>
            <a:endParaRPr lang="pt-BR" sz="2000" b="1" dirty="0" smtClean="0"/>
          </a:p>
          <a:p>
            <a:r>
              <a:rPr lang="pt-BR" sz="2000" b="1" dirty="0" smtClean="0"/>
              <a:t>Produção de conteúdo para diversas mídias</a:t>
            </a:r>
            <a:endParaRPr lang="pt-BR" sz="2000" dirty="0" smtClean="0"/>
          </a:p>
          <a:p>
            <a:r>
              <a:rPr lang="pt-BR" sz="2000" dirty="0" smtClean="0"/>
              <a:t>Produção para o site do CBH Paranapanema e para mídias sociais</a:t>
            </a:r>
          </a:p>
          <a:p>
            <a:r>
              <a:rPr lang="pt-BR" sz="2000" dirty="0" smtClean="0"/>
              <a:t>Boletim eletrônico bimestral</a:t>
            </a:r>
          </a:p>
          <a:p>
            <a:r>
              <a:rPr lang="pt-BR" sz="2000" dirty="0" smtClean="0"/>
              <a:t>Boletim impresso – 4 boletins com tiragem de 1000 exemplares cada</a:t>
            </a:r>
          </a:p>
          <a:p>
            <a:r>
              <a:rPr lang="pt-BR" sz="2000" dirty="0" smtClean="0"/>
              <a:t>Spots de rádio</a:t>
            </a:r>
          </a:p>
          <a:p>
            <a:r>
              <a:rPr lang="pt-BR" sz="2000" dirty="0" smtClean="0"/>
              <a:t>Produção e distribuição de spots para rádio (5 spots) com informações sobre o processo de mobilização para o PIRH da UGRH do Paranapanema.</a:t>
            </a:r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36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475125"/>
            <a:ext cx="8610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/>
              <a:t>Assessoria de Imprensa</a:t>
            </a:r>
            <a:endParaRPr lang="pt-BR" sz="2000" dirty="0" smtClean="0"/>
          </a:p>
          <a:p>
            <a:pPr algn="just"/>
            <a:r>
              <a:rPr lang="pt-BR" sz="2000" dirty="0" smtClean="0"/>
              <a:t>As ações de assessoria de imprensa devem incluir:</a:t>
            </a:r>
          </a:p>
          <a:p>
            <a:pPr lvl="0" algn="just"/>
            <a:r>
              <a:rPr lang="pt-BR" sz="2000" dirty="0" smtClean="0"/>
              <a:t>Relacionamento com a mídia;</a:t>
            </a:r>
          </a:p>
          <a:p>
            <a:pPr algn="just"/>
            <a:r>
              <a:rPr lang="pt-BR" sz="2000" dirty="0" smtClean="0"/>
              <a:t>O relacionamento com a mídia é constante e deve ser realizado durante todo o processo de elaboração do PIRH e durante a sua divulgação. Consiste no atendimento de jornalistas e oferecimento de pautas e entrevistas para a imprensa local e especializada.</a:t>
            </a:r>
          </a:p>
          <a:p>
            <a:pPr algn="just"/>
            <a:endParaRPr lang="pt-BR" sz="2000" dirty="0" smtClean="0"/>
          </a:p>
          <a:p>
            <a:pPr lvl="0" algn="just"/>
            <a:r>
              <a:rPr lang="pt-BR" sz="2000" b="1" u="sng" dirty="0" smtClean="0"/>
              <a:t>Encontros de Relacionamento com a Mídia</a:t>
            </a:r>
            <a:endParaRPr lang="pt-BR" sz="2000" dirty="0" smtClean="0"/>
          </a:p>
          <a:p>
            <a:pPr algn="just"/>
            <a:r>
              <a:rPr lang="pt-BR" sz="2000" dirty="0" smtClean="0"/>
              <a:t>Os Encontros de Relacionamento com a Mídia são encontros do tipo “Café da Manhã” com o objetivo de explicar o processo de construção do PIRH Paranapanema e sua importância para a UGRH Paranapanema. Serão realizados oito encontros, sendo quatro no início do processo e quatro ao final, para até 30 pessoas, </a:t>
            </a:r>
            <a:r>
              <a:rPr lang="pt-BR" sz="2000" b="1" dirty="0" smtClean="0"/>
              <a:t>em cidades de médio e grande porte localizadas na UGRH Paranapanema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36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475125"/>
            <a:ext cx="8610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ü"/>
            </a:pPr>
            <a:r>
              <a:rPr lang="pt-BR" sz="2000" b="1" dirty="0" smtClean="0"/>
              <a:t>Vídeo sobre a UGRH Paranapanema</a:t>
            </a:r>
            <a:endParaRPr lang="pt-BR" sz="2000" dirty="0" smtClean="0"/>
          </a:p>
          <a:p>
            <a:r>
              <a:rPr lang="pt-BR" sz="2000" dirty="0" smtClean="0"/>
              <a:t>O vídeo será exibido no início dos encontros e oficinas promovidos durante a mobilização.</a:t>
            </a:r>
          </a:p>
          <a:p>
            <a:endParaRPr lang="pt-BR" sz="2000" dirty="0" smtClean="0"/>
          </a:p>
          <a:p>
            <a:pPr>
              <a:buFont typeface="Wingdings" charset="2"/>
              <a:buChar char="ü"/>
            </a:pPr>
            <a:r>
              <a:rPr lang="pt-BR" sz="2000" b="1" dirty="0" smtClean="0"/>
              <a:t>Publicação escrita e vídeo sobre o processo de mobilização e construção do PIRH</a:t>
            </a:r>
            <a:endParaRPr lang="pt-BR" sz="2000" dirty="0" smtClean="0"/>
          </a:p>
          <a:p>
            <a:r>
              <a:rPr lang="pt-BR" sz="2000" dirty="0" smtClean="0"/>
              <a:t>Produção de uma publicação e de um vídeo, ao final do processo, para relatar o processo de produção e mobilização para a construção do PIRH Paranapanema, mostrando os desafios, as dificuldades e superações para o envolvimento das pessoas e dos diferentes públicos, com entrevistas e depoimentos.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36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475125"/>
            <a:ext cx="861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Encontros de divulgação do PIRH</a:t>
            </a:r>
            <a:endParaRPr lang="pt-BR" sz="2000" dirty="0" smtClean="0"/>
          </a:p>
          <a:p>
            <a:r>
              <a:rPr lang="pt-BR" sz="2000" dirty="0" smtClean="0"/>
              <a:t>Ao final do Plano, deverão ser promovidos dois eventos de divulgação do PIRH Paranapanema, um no estado de São Paulo e outro no estado do Paraná.</a:t>
            </a:r>
          </a:p>
          <a:p>
            <a:r>
              <a:rPr lang="pt-BR" sz="2000" dirty="0" smtClean="0"/>
              <a:t>Para cada um desses eventos prevê-se a participação de 200 pessoas. Para que esses encontros aconteçam é necessário estabelecer uma estratégia de comunicação e mobilização que se inicie durante a etapa final do PIRH e que consiga atrair os tomadores de decisão em âmbito dos estados e da União.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36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838200"/>
            <a:ext cx="86106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b="1" dirty="0" smtClean="0"/>
              <a:t>Atividades necessárias para cada evento</a:t>
            </a:r>
            <a:endParaRPr lang="pt-BR" sz="2000" dirty="0" smtClean="0"/>
          </a:p>
          <a:p>
            <a:r>
              <a:rPr lang="pt-BR" sz="2000" dirty="0" smtClean="0"/>
              <a:t>Para a realização dos eventos, a </a:t>
            </a:r>
            <a:r>
              <a:rPr lang="pt-BR" sz="2000" i="1" dirty="0" smtClean="0"/>
              <a:t>Contratada</a:t>
            </a:r>
            <a:r>
              <a:rPr lang="pt-BR" sz="2000" dirty="0" smtClean="0"/>
              <a:t> será responsável por desenvolver as seguintes atividades: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Elaboração e envio de convites;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Divulgação do evento;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Sinalização: criação e produção banners, faixa de mesa, fundo de palco;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Montagem e desmontagem do local do evento;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Confirmação de presença e inscrição prévia de interessados;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Moderação e relatoria, de acordo com perfil definido pela contratante;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Material de consumo para participantes: blocos, canetas e pastas personalizadas;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Diagramação e impressão de programação e resumo sobre o evento, em 4 cores;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Confecção de crachás para todos os participantes;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Recepção, com no mínimo quatro recepcionistas e um coordenador;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Registro de presença;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Suporte Nutricional;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Fornecimento de estrutura e logística;</a:t>
            </a:r>
          </a:p>
          <a:p>
            <a:pPr lvl="0">
              <a:buFont typeface="Wingdings" charset="2"/>
              <a:buChar char="ü"/>
            </a:pPr>
            <a:r>
              <a:rPr lang="pt-BR" sz="2000" dirty="0" smtClean="0"/>
              <a:t>Apoio à sociedade civil (alimentação, hospedagem e transporte).</a:t>
            </a:r>
            <a:endParaRPr lang="pt-BR" sz="20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36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46055"/>
            <a:ext cx="861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EQUIPE TÉCNICA</a:t>
            </a:r>
            <a:endParaRPr lang="pt-BR" sz="2000" dirty="0" smtClean="0"/>
          </a:p>
          <a:p>
            <a:r>
              <a:rPr lang="pt-BR" sz="2000" dirty="0" smtClean="0"/>
              <a:t>Para o cumprimento dos serviços previstos, a equipe técnica mínima para o Projeto terá:</a:t>
            </a:r>
          </a:p>
          <a:p>
            <a:pPr lvl="0">
              <a:buFont typeface="Wingdings" charset="2"/>
              <a:buChar char="ü"/>
            </a:pPr>
            <a:r>
              <a:rPr lang="pt-BR" sz="2000" b="1" dirty="0" smtClean="0"/>
              <a:t>Coordenador(a) de Projeto</a:t>
            </a:r>
            <a:endParaRPr lang="pt-BR" sz="2000" dirty="0" smtClean="0"/>
          </a:p>
          <a:p>
            <a:pPr lvl="0">
              <a:buFont typeface="Wingdings" charset="2"/>
              <a:buChar char="ü"/>
            </a:pPr>
            <a:r>
              <a:rPr lang="pt-BR" sz="2000" b="1" dirty="0" smtClean="0"/>
              <a:t>Profissionais especializados em planejamento participativo e moderação de eventos</a:t>
            </a:r>
            <a:endParaRPr lang="pt-BR" sz="2000" dirty="0" smtClean="0"/>
          </a:p>
          <a:p>
            <a:pPr lvl="0">
              <a:buFont typeface="Wingdings" charset="2"/>
              <a:buChar char="ü"/>
            </a:pPr>
            <a:r>
              <a:rPr lang="pt-BR" sz="2000" b="1" dirty="0" smtClean="0"/>
              <a:t>Profissional em Comunicação Social</a:t>
            </a:r>
            <a:endParaRPr lang="pt-BR" sz="2000" dirty="0" smtClean="0"/>
          </a:p>
          <a:p>
            <a:pPr lvl="0">
              <a:buFont typeface="Wingdings" charset="2"/>
              <a:buChar char="ü"/>
            </a:pPr>
            <a:r>
              <a:rPr lang="pt-BR" sz="2000" b="1" dirty="0" smtClean="0"/>
              <a:t>Auxiliar Administrativo</a:t>
            </a:r>
            <a:endParaRPr lang="pt-BR" sz="20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36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447800"/>
            <a:ext cx="8610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Os </a:t>
            </a:r>
            <a:r>
              <a:rPr lang="pt-BR" sz="2000" b="1" dirty="0" smtClean="0"/>
              <a:t>serviços contratados deverão ocorrer de forma coordenada e contínua com as atividades em desenvolvimento no PIRH e com os processos de análise e tomada de decisão por parte do CBH Paranapanema.</a:t>
            </a:r>
            <a:r>
              <a:rPr lang="pt-BR" sz="2000" dirty="0" smtClean="0"/>
              <a:t> A etapa inicial, de diagnóstico participativo, que envolve atividades de mobilização e realização da primeira rodada de oficinas, já foi realizada por ANA, membros do </a:t>
            </a:r>
            <a:r>
              <a:rPr lang="pt-BR" sz="2000" dirty="0" err="1" smtClean="0"/>
              <a:t>CBH-Paranapanema</a:t>
            </a:r>
            <a:r>
              <a:rPr lang="pt-BR" sz="2000" dirty="0" smtClean="0"/>
              <a:t> e órgãos gestores de Paraná e São Paulo, com apoio dos comitês estaduais da bacia.</a:t>
            </a:r>
          </a:p>
          <a:p>
            <a:pPr algn="just"/>
            <a:r>
              <a:rPr lang="pt-BR" sz="2000" dirty="0" smtClean="0"/>
              <a:t> </a:t>
            </a:r>
          </a:p>
          <a:p>
            <a:pPr algn="just"/>
            <a:r>
              <a:rPr lang="pt-BR" sz="2000" dirty="0" smtClean="0"/>
              <a:t>Estima-se que as atividades de comunicação e mobilização social ocorrerão em um prazo de 15 meses, sendo um mês ao início dedicado ao planejamento das atividades e dois meses ao final para a realização de dois eventos de divulgação do PIRH Paranapanema nos estados do Paraná e de São Paulo, e para a elaboração de relatórios e produtos finais.</a:t>
            </a:r>
            <a:endParaRPr lang="pt-BR" sz="20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36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447800"/>
            <a:ext cx="8610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Vendo-se o exemplo do CBH Paranapanema, temos o apoio estruturado para as a</a:t>
            </a:r>
            <a:r>
              <a:rPr lang="pt-BR" sz="2000" dirty="0" smtClean="0"/>
              <a:t>ções de comunicação, mobilização e planejamento participativo construído de acordo com as características do comitê e da bacia.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O apoio ao CBH Grande incorpora modificações considerando também suas características institucionais e as demandas e características da bacia.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 proposta da ANA é apoiar essas atividades com uma abordagem integrada, em articulação com as instâncias responsáveis por sua coordenação, procurando atender às demandas específicas de cada situação.  </a:t>
            </a:r>
            <a:endParaRPr lang="pt-BR" sz="20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36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019800"/>
            <a:ext cx="9144000" cy="1587"/>
          </a:xfrm>
          <a:prstGeom prst="line">
            <a:avLst/>
          </a:prstGeom>
          <a:noFill/>
          <a:ln w="76200">
            <a:solidFill>
              <a:schemeClr val="tx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1524000"/>
            <a:ext cx="9178925" cy="1587"/>
          </a:xfrm>
          <a:prstGeom prst="line">
            <a:avLst/>
          </a:prstGeom>
          <a:noFill/>
          <a:ln w="76200">
            <a:solidFill>
              <a:schemeClr val="tx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" name="TextBox 9"/>
          <p:cNvSpPr txBox="1"/>
          <p:nvPr/>
        </p:nvSpPr>
        <p:spPr>
          <a:xfrm>
            <a:off x="304800" y="1828800"/>
            <a:ext cx="8534400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sz="2400" b="1" dirty="0" smtClean="0"/>
              <a:t>As diretrizes, metas e programas definidos</a:t>
            </a:r>
            <a:r>
              <a:rPr lang="pt-BR" sz="2400" b="1" dirty="0" smtClean="0"/>
              <a:t> em um plano de recursos h</a:t>
            </a:r>
            <a:r>
              <a:rPr lang="pt-BR" sz="2400" b="1" dirty="0" smtClean="0"/>
              <a:t>ídricos</a:t>
            </a:r>
            <a:r>
              <a:rPr lang="pt-BR" sz="2400" b="1" dirty="0" smtClean="0"/>
              <a:t> devem </a:t>
            </a:r>
            <a:r>
              <a:rPr lang="pt-BR" sz="2400" b="1" dirty="0" smtClean="0"/>
              <a:t>ser pactuados social e politicamente, visando legitimidade ao </a:t>
            </a:r>
            <a:r>
              <a:rPr lang="pt-BR" sz="2400" b="1" dirty="0" smtClean="0"/>
              <a:t>planejamento.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Para </a:t>
            </a:r>
            <a:r>
              <a:rPr lang="pt-BR" sz="2400" dirty="0" smtClean="0"/>
              <a:t>atingir esse objetivo torna-se necessário uma metodologia baseada na articulação político-institucional ligada a uma base técnica sólida e bem estruturada, proporcionando a participação e a contribuição dos atores </a:t>
            </a:r>
            <a:r>
              <a:rPr lang="pt-BR" sz="2400" dirty="0" smtClean="0"/>
              <a:t>sociais envolvidos, </a:t>
            </a:r>
            <a:r>
              <a:rPr lang="pt-BR" sz="2400" dirty="0" smtClean="0"/>
              <a:t>tendo o meio técnico como gerador de subsídios necessários à tomada de decisões e negociações sociais.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019800"/>
            <a:ext cx="9144000" cy="1587"/>
          </a:xfrm>
          <a:prstGeom prst="line">
            <a:avLst/>
          </a:prstGeom>
          <a:noFill/>
          <a:ln w="76200">
            <a:solidFill>
              <a:schemeClr val="tx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1524000"/>
            <a:ext cx="9178925" cy="1587"/>
          </a:xfrm>
          <a:prstGeom prst="line">
            <a:avLst/>
          </a:prstGeom>
          <a:noFill/>
          <a:ln w="76200">
            <a:solidFill>
              <a:schemeClr val="tx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" name="TextBox 9"/>
          <p:cNvSpPr txBox="1"/>
          <p:nvPr/>
        </p:nvSpPr>
        <p:spPr>
          <a:xfrm>
            <a:off x="304800" y="1828800"/>
            <a:ext cx="8534400" cy="39703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dirty="0" smtClean="0"/>
              <a:t>Para garantir uma efetiva construção participativa </a:t>
            </a:r>
            <a:r>
              <a:rPr lang="pt-BR" dirty="0" smtClean="0"/>
              <a:t>de um plano </a:t>
            </a:r>
            <a:r>
              <a:rPr lang="pt-BR" dirty="0" smtClean="0"/>
              <a:t>é necessário:</a:t>
            </a:r>
            <a:endParaRPr lang="pt-BR" dirty="0" smtClean="0"/>
          </a:p>
          <a:p>
            <a:pPr marL="0" lvl="1" algn="just">
              <a:buFont typeface="Wingdings" charset="2"/>
              <a:buChar char="ü"/>
            </a:pPr>
            <a:r>
              <a:rPr lang="pt-BR" dirty="0" smtClean="0"/>
              <a:t>propiciar </a:t>
            </a:r>
            <a:r>
              <a:rPr lang="pt-BR" dirty="0" smtClean="0"/>
              <a:t>maior compreensão dos seus objetivos e do plano de ações necessários para resolver os principais problemas relacionados aos recursos hídricos da região;</a:t>
            </a:r>
          </a:p>
          <a:p>
            <a:pPr marL="0" lvl="1" algn="just">
              <a:buFont typeface="Wingdings" charset="2"/>
              <a:buChar char="ü"/>
            </a:pPr>
            <a:r>
              <a:rPr lang="pt-BR" dirty="0" smtClean="0"/>
              <a:t>estimular</a:t>
            </a:r>
            <a:r>
              <a:rPr lang="pt-BR" dirty="0" smtClean="0"/>
              <a:t> o comprometimento </a:t>
            </a:r>
            <a:r>
              <a:rPr lang="pt-BR" dirty="0" smtClean="0"/>
              <a:t>dos atores na</a:t>
            </a:r>
            <a:r>
              <a:rPr lang="pt-BR" dirty="0" smtClean="0"/>
              <a:t> sua implementação;</a:t>
            </a:r>
            <a:endParaRPr lang="pt-BR" dirty="0" smtClean="0"/>
          </a:p>
          <a:p>
            <a:pPr marL="0" lvl="1" algn="just">
              <a:buFont typeface="Wingdings" charset="2"/>
              <a:buChar char="ü"/>
            </a:pPr>
            <a:r>
              <a:rPr lang="pt-BR" dirty="0" smtClean="0"/>
              <a:t>oportunizar a apropriação dos saberes locais;</a:t>
            </a:r>
          </a:p>
          <a:p>
            <a:pPr marL="0" lvl="1" algn="just">
              <a:buFont typeface="Wingdings" charset="2"/>
              <a:buChar char="ü"/>
            </a:pPr>
            <a:r>
              <a:rPr lang="pt-BR" dirty="0" smtClean="0"/>
              <a:t>estimular a participação e envolvimento dos diversos segmentos da </a:t>
            </a:r>
            <a:r>
              <a:rPr lang="pt-BR" dirty="0" smtClean="0"/>
              <a:t>sociedade;</a:t>
            </a:r>
            <a:endParaRPr lang="pt-BR" dirty="0" smtClean="0"/>
          </a:p>
          <a:p>
            <a:pPr marL="0" lvl="1" algn="just">
              <a:buFont typeface="Wingdings" charset="2"/>
              <a:buChar char="ü"/>
            </a:pPr>
            <a:r>
              <a:rPr lang="pt-BR" dirty="0" smtClean="0"/>
              <a:t>propiciar ambiente de troca de informações e conhecimentos;</a:t>
            </a:r>
          </a:p>
          <a:p>
            <a:pPr marL="0" lvl="1" algn="just">
              <a:buFont typeface="Wingdings" charset="2"/>
              <a:buChar char="ü"/>
            </a:pPr>
            <a:r>
              <a:rPr lang="pt-BR" dirty="0" smtClean="0"/>
              <a:t>manter os atores motivados no processo de </a:t>
            </a:r>
            <a:r>
              <a:rPr lang="pt-BR" dirty="0" smtClean="0"/>
              <a:t>elaboração do plano.</a:t>
            </a:r>
          </a:p>
          <a:p>
            <a:pPr marL="0" lvl="1" algn="just"/>
            <a:endParaRPr lang="pt-BR" dirty="0" smtClean="0"/>
          </a:p>
          <a:p>
            <a:pPr marL="0" lvl="1" algn="just"/>
            <a:r>
              <a:rPr lang="pt-BR" b="1" dirty="0" smtClean="0"/>
              <a:t>Busca</a:t>
            </a:r>
            <a:r>
              <a:rPr lang="pt-BR" b="1" dirty="0" smtClean="0"/>
              <a:t>-se um</a:t>
            </a:r>
            <a:r>
              <a:rPr lang="pt-BR" b="1" dirty="0" smtClean="0"/>
              <a:t> planejamento </a:t>
            </a:r>
            <a:r>
              <a:rPr lang="pt-BR" b="1" dirty="0" smtClean="0"/>
              <a:t>construído de maneira coletiva com a participação dos órgãos gestores dos estados, da união e setores usuários, bem como uma sociedade com conhecimento sobre as políticas nacional e estaduais de recursos hídricos, dos objetivos do planejamento e dos responsáveis pelas ações.</a:t>
            </a:r>
          </a:p>
          <a:p>
            <a:pPr marL="0" lvl="1" algn="just">
              <a:buFont typeface="Wingdings" charset="2"/>
              <a:buChar char="ü"/>
            </a:pPr>
            <a:endParaRPr lang="pt-BR" dirty="0" smtClean="0"/>
          </a:p>
          <a:p>
            <a:pPr marL="0" lvl="1" algn="just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019800"/>
            <a:ext cx="9144000" cy="1587"/>
          </a:xfrm>
          <a:prstGeom prst="line">
            <a:avLst/>
          </a:prstGeom>
          <a:noFill/>
          <a:ln w="76200">
            <a:solidFill>
              <a:schemeClr val="tx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1524000"/>
            <a:ext cx="9178925" cy="1587"/>
          </a:xfrm>
          <a:prstGeom prst="line">
            <a:avLst/>
          </a:prstGeom>
          <a:noFill/>
          <a:ln w="76200">
            <a:solidFill>
              <a:schemeClr val="tx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" name="TextBox 9"/>
          <p:cNvSpPr txBox="1"/>
          <p:nvPr/>
        </p:nvSpPr>
        <p:spPr>
          <a:xfrm>
            <a:off x="304800" y="1828800"/>
            <a:ext cx="8534400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400" dirty="0" smtClean="0"/>
              <a:t>Ao final da elaboração do</a:t>
            </a:r>
            <a:r>
              <a:rPr lang="pt-BR" sz="2400" dirty="0" smtClean="0"/>
              <a:t> plano, </a:t>
            </a:r>
            <a:r>
              <a:rPr lang="pt-BR" sz="2400" dirty="0" smtClean="0"/>
              <a:t>espera-</a:t>
            </a:r>
            <a:r>
              <a:rPr lang="pt-BR" sz="2400" dirty="0" smtClean="0"/>
              <a:t>se dos envolvidos:</a:t>
            </a:r>
          </a:p>
          <a:p>
            <a:pPr>
              <a:buFont typeface="Wingdings" charset="2"/>
              <a:buChar char="ü"/>
            </a:pPr>
            <a:r>
              <a:rPr lang="pt-BR" sz="2400" dirty="0" smtClean="0"/>
              <a:t>uma evolu</a:t>
            </a:r>
            <a:r>
              <a:rPr lang="pt-BR" sz="2400" dirty="0" smtClean="0"/>
              <a:t>ção no</a:t>
            </a:r>
            <a:r>
              <a:rPr lang="pt-BR" sz="2400" dirty="0" smtClean="0"/>
              <a:t> </a:t>
            </a:r>
            <a:r>
              <a:rPr lang="pt-BR" sz="2400" dirty="0" smtClean="0"/>
              <a:t>entendimento da importância da gestão dos recursos hídricos, impactos sobre a </a:t>
            </a:r>
            <a:r>
              <a:rPr lang="pt-BR" sz="2400" dirty="0" smtClean="0"/>
              <a:t>regulação;</a:t>
            </a:r>
          </a:p>
          <a:p>
            <a:pPr>
              <a:buFont typeface="Wingdings" charset="2"/>
              <a:buChar char="ü"/>
            </a:pPr>
            <a:r>
              <a:rPr lang="pt-BR" sz="2400" dirty="0" smtClean="0"/>
              <a:t>o estabelecimento </a:t>
            </a:r>
            <a:r>
              <a:rPr lang="pt-BR" sz="2400" dirty="0" smtClean="0"/>
              <a:t>de </a:t>
            </a:r>
            <a:r>
              <a:rPr lang="pt-BR" sz="2400" dirty="0" smtClean="0"/>
              <a:t>compromissos </a:t>
            </a:r>
            <a:r>
              <a:rPr lang="pt-BR" sz="2400" dirty="0" smtClean="0"/>
              <a:t>com as ações previstas no Plano de Ações para atingir as metas pactuadas entre os diversos atores com papel interveniente na gestão dos recursos hídricos da </a:t>
            </a:r>
            <a:r>
              <a:rPr lang="pt-BR" sz="2400" dirty="0" smtClean="0"/>
              <a:t>UGRH;</a:t>
            </a:r>
          </a:p>
          <a:p>
            <a:pPr>
              <a:buFont typeface="Wingdings" charset="2"/>
              <a:buChar char="ü"/>
            </a:pPr>
            <a:r>
              <a:rPr lang="pt-BR" sz="2400" dirty="0" smtClean="0"/>
              <a:t>a sua utiliza</a:t>
            </a:r>
            <a:r>
              <a:rPr lang="pt-BR" sz="2400" dirty="0" smtClean="0"/>
              <a:t>ção</a:t>
            </a:r>
            <a:r>
              <a:rPr lang="pt-BR" sz="2400" dirty="0" smtClean="0"/>
              <a:t> </a:t>
            </a:r>
            <a:r>
              <a:rPr lang="pt-BR" sz="2400" dirty="0" smtClean="0"/>
              <a:t>de maneira efetiva pelos órgãos </a:t>
            </a:r>
            <a:r>
              <a:rPr lang="pt-BR" sz="2400" dirty="0" smtClean="0"/>
              <a:t>gestores, </a:t>
            </a:r>
            <a:r>
              <a:rPr lang="pt-BR" sz="2400" dirty="0" smtClean="0"/>
              <a:t>pelos setores usuários e pelas prefeituras locais.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019800"/>
            <a:ext cx="9144000" cy="1587"/>
          </a:xfrm>
          <a:prstGeom prst="line">
            <a:avLst/>
          </a:prstGeom>
          <a:noFill/>
          <a:ln w="76200">
            <a:solidFill>
              <a:schemeClr val="tx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1524000"/>
            <a:ext cx="9178925" cy="1587"/>
          </a:xfrm>
          <a:prstGeom prst="line">
            <a:avLst/>
          </a:prstGeom>
          <a:noFill/>
          <a:ln w="76200">
            <a:solidFill>
              <a:schemeClr val="tx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" name="TextBox 9"/>
          <p:cNvSpPr txBox="1"/>
          <p:nvPr/>
        </p:nvSpPr>
        <p:spPr>
          <a:xfrm>
            <a:off x="304800" y="1828800"/>
            <a:ext cx="8534400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pt-BR" sz="2400" dirty="0" smtClean="0"/>
              <a:t>O apoio da ANA aos processos de mobiliza</a:t>
            </a:r>
            <a:r>
              <a:rPr lang="pt-BR" sz="2400" dirty="0" smtClean="0"/>
              <a:t>ção e participação social na elaboração de planos de recursos hídricos procura considerar as experiências já obtidas em diversas bacias e comitês.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A Resolução </a:t>
            </a:r>
            <a:r>
              <a:rPr lang="pt-BR" sz="2400" dirty="0" smtClean="0"/>
              <a:t>n</a:t>
            </a:r>
            <a:r>
              <a:rPr lang="pt-BR" sz="2400" baseline="30000" dirty="0" smtClean="0"/>
              <a:t>o</a:t>
            </a:r>
            <a:r>
              <a:rPr lang="pt-BR" sz="2400" dirty="0" smtClean="0"/>
              <a:t> 145, de 12 de dezembro de 2012 do Conselho Nacional de Recursos Hídricos (CNRH), principalmente o Parágrafo Único do art. </a:t>
            </a:r>
            <a:r>
              <a:rPr lang="pt-BR" sz="2400" dirty="0" smtClean="0"/>
              <a:t>4</a:t>
            </a:r>
            <a:r>
              <a:rPr lang="pt-BR" sz="2400" baseline="30000" dirty="0" smtClean="0"/>
              <a:t>º</a:t>
            </a:r>
            <a:r>
              <a:rPr lang="pt-BR" sz="2400" dirty="0" smtClean="0"/>
              <a:t> define a</a:t>
            </a:r>
            <a:r>
              <a:rPr lang="pt-BR" sz="2400" dirty="0" smtClean="0"/>
              <a:t>ções básicas que devem ser implementadas.</a:t>
            </a:r>
            <a:r>
              <a:rPr lang="pt-BR" sz="2400" dirty="0" smtClean="0"/>
              <a:t> </a:t>
            </a:r>
            <a:r>
              <a:rPr lang="pt-BR" sz="2400" dirty="0" smtClean="0"/>
              <a:t> 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019800"/>
            <a:ext cx="9144000" cy="1587"/>
          </a:xfrm>
          <a:prstGeom prst="line">
            <a:avLst/>
          </a:prstGeom>
          <a:noFill/>
          <a:ln w="76200">
            <a:solidFill>
              <a:schemeClr val="tx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1524000"/>
            <a:ext cx="9178925" cy="1587"/>
          </a:xfrm>
          <a:prstGeom prst="line">
            <a:avLst/>
          </a:prstGeom>
          <a:noFill/>
          <a:ln w="76200">
            <a:solidFill>
              <a:schemeClr val="tx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" name="TextBox 9"/>
          <p:cNvSpPr txBox="1"/>
          <p:nvPr/>
        </p:nvSpPr>
        <p:spPr>
          <a:xfrm>
            <a:off x="304800" y="1828800"/>
            <a:ext cx="85344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/>
              <a:t>Experi</a:t>
            </a:r>
            <a:r>
              <a:rPr lang="pt-BR" sz="2400" b="1" dirty="0" smtClean="0"/>
              <a:t>ências recentes de apoio estruturado da ANA para comunicação, mobilização e participação social na elaboração de planos de recursos hídricos:</a:t>
            </a:r>
          </a:p>
          <a:p>
            <a:pPr algn="just"/>
            <a:r>
              <a:rPr lang="pt-BR" sz="2400" b="1" dirty="0" smtClean="0"/>
              <a:t>CBH Paranapanema – já em execução</a:t>
            </a:r>
            <a:endParaRPr lang="pt-BR" sz="2400" b="1" dirty="0" smtClean="0"/>
          </a:p>
          <a:p>
            <a:pPr algn="just"/>
            <a:r>
              <a:rPr lang="pt-BR" sz="2400" b="1" dirty="0" smtClean="0"/>
              <a:t>CBH Grande – em fase de contrata</a:t>
            </a:r>
            <a:r>
              <a:rPr lang="pt-BR" sz="2400" b="1" dirty="0" smtClean="0"/>
              <a:t>ção</a:t>
            </a:r>
          </a:p>
          <a:p>
            <a:pPr algn="just"/>
            <a:endParaRPr lang="pt-BR" sz="2400" b="1" dirty="0" smtClean="0"/>
          </a:p>
          <a:p>
            <a:pPr algn="just"/>
            <a:r>
              <a:rPr lang="pt-BR" sz="2400" b="1" dirty="0" smtClean="0"/>
              <a:t>A ANA contrata empresas especializadas especificamente para essas atividades, que trabalham em articulação com os comitês, com os grupos de trabalho de acompanhamento dos planos e com as equipes técnicas responsáveis pela elaboração desse instrumento de gestão </a:t>
            </a:r>
            <a:endParaRPr lang="pt-B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19200"/>
            <a:ext cx="861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As </a:t>
            </a:r>
            <a:r>
              <a:rPr lang="pt-BR" sz="2000" dirty="0" smtClean="0"/>
              <a:t>atividades principais </a:t>
            </a:r>
            <a:r>
              <a:rPr lang="pt-BR" sz="2000" dirty="0" smtClean="0"/>
              <a:t>das contrataç</a:t>
            </a:r>
            <a:r>
              <a:rPr lang="pt-BR" sz="2000" dirty="0" smtClean="0"/>
              <a:t>ões</a:t>
            </a:r>
            <a:r>
              <a:rPr lang="pt-BR" sz="2000" dirty="0" smtClean="0"/>
              <a:t> </a:t>
            </a:r>
            <a:r>
              <a:rPr lang="pt-BR" sz="2000" dirty="0" smtClean="0"/>
              <a:t>relacionam-se a:</a:t>
            </a:r>
          </a:p>
          <a:p>
            <a:pPr lvl="0"/>
            <a:r>
              <a:rPr lang="pt-BR" sz="2000" b="1" dirty="0" smtClean="0"/>
              <a:t>Planejamento, monitoramento e avaliação: </a:t>
            </a:r>
            <a:r>
              <a:rPr lang="pt-BR" sz="2000" dirty="0" smtClean="0"/>
              <a:t>conjunto de atividades contínuas a serem implementadas ao longo de todo prazo de execução do projeto, consolidando-se em entregas de produtos e em </a:t>
            </a:r>
            <a:r>
              <a:rPr lang="pt-BR" sz="2000" dirty="0" smtClean="0"/>
              <a:t>relatórios</a:t>
            </a:r>
            <a:r>
              <a:rPr lang="pt-BR" sz="2000" dirty="0" smtClean="0"/>
              <a:t>.</a:t>
            </a:r>
            <a:endParaRPr lang="pt-BR" sz="2000" dirty="0" smtClean="0"/>
          </a:p>
          <a:p>
            <a:pPr lvl="0"/>
            <a:r>
              <a:rPr lang="pt-BR" sz="2000" b="1" dirty="0" smtClean="0"/>
              <a:t>Realização de eventos de participação social</a:t>
            </a:r>
            <a:r>
              <a:rPr lang="pt-BR" sz="2000" dirty="0" smtClean="0"/>
              <a:t>: apoio logístico de eventos, planejamento, moderação, relatoria e análise sintética das oficinas de trabalho e dos encontros ampliados, previstos nos termos de referência para orientar a construção </a:t>
            </a:r>
            <a:r>
              <a:rPr lang="pt-BR" sz="2000" dirty="0" smtClean="0"/>
              <a:t>do</a:t>
            </a:r>
            <a:r>
              <a:rPr lang="pt-BR" sz="2000" dirty="0" smtClean="0"/>
              <a:t> plano</a:t>
            </a:r>
            <a:r>
              <a:rPr lang="pt-BR" sz="2000" dirty="0" smtClean="0"/>
              <a:t>.</a:t>
            </a:r>
            <a:endParaRPr lang="pt-BR" sz="2000" dirty="0" smtClean="0"/>
          </a:p>
          <a:p>
            <a:pPr lvl="0"/>
            <a:r>
              <a:rPr lang="pt-BR" sz="2000" b="1" dirty="0" smtClean="0"/>
              <a:t>Comunicação e mobilização:</a:t>
            </a:r>
            <a:r>
              <a:rPr lang="pt-BR" sz="2000" dirty="0" smtClean="0"/>
              <a:t> atividades de comunicação, mobilização, acompanhamento e divulgação dos produtos e das decisões relacionadas ao PIRH Paranapanema; registro, consolidação e divulgação de contribuições oriundas da participação social.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36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2438400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Principais produtos e serviços a serem realizados de comunicação, mobilização e planejamento participativo</a:t>
            </a:r>
            <a:r>
              <a:rPr lang="pt-BR" sz="2800" dirty="0" smtClean="0">
                <a:solidFill>
                  <a:srgbClr val="FF0000"/>
                </a:solidFill>
              </a:rPr>
              <a:t> previstos na contrata</a:t>
            </a:r>
            <a:r>
              <a:rPr lang="pt-BR" sz="2800" dirty="0" smtClean="0">
                <a:solidFill>
                  <a:srgbClr val="FF0000"/>
                </a:solidFill>
              </a:rPr>
              <a:t>ção para o CBH Paranapanema</a:t>
            </a:r>
            <a:endParaRPr lang="pt-BR" sz="2800" dirty="0" smtClean="0">
              <a:solidFill>
                <a:srgbClr val="FF0000"/>
              </a:solidFill>
            </a:endParaRPr>
          </a:p>
          <a:p>
            <a:pPr algn="ctr"/>
            <a:endParaRPr lang="pt-B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36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19200"/>
            <a:ext cx="8610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Apoio às reuniões de acompanhamento técnico do </a:t>
            </a:r>
            <a:r>
              <a:rPr lang="pt-BR" sz="2000" b="1" dirty="0" err="1" smtClean="0"/>
              <a:t>GT-Plano</a:t>
            </a:r>
            <a:r>
              <a:rPr lang="pt-BR" sz="2000" b="1" dirty="0" smtClean="0"/>
              <a:t> ampliado</a:t>
            </a:r>
            <a:endParaRPr lang="pt-BR" sz="2000" dirty="0" smtClean="0"/>
          </a:p>
          <a:p>
            <a:pPr algn="just"/>
            <a:r>
              <a:rPr lang="pt-BR" sz="2000" dirty="0" smtClean="0"/>
              <a:t>As reuniões desta instância terão periodicidade bimestral, totalizando 7 reuniões, com duração de um dia. </a:t>
            </a:r>
          </a:p>
          <a:p>
            <a:pPr algn="just"/>
            <a:r>
              <a:rPr lang="pt-BR" sz="2000" dirty="0" smtClean="0"/>
              <a:t>A </a:t>
            </a:r>
            <a:r>
              <a:rPr lang="pt-BR" sz="2000" i="1" dirty="0" smtClean="0"/>
              <a:t>Contratada</a:t>
            </a:r>
            <a:r>
              <a:rPr lang="pt-BR" sz="2000" dirty="0" smtClean="0"/>
              <a:t> deverá providenciar, para essas reuniões, a locação de imóveis, suporte nutricional (período da manhã e da tarde) e apoio à sociedade civil organizada, caracterizada como colaboradores eventuais, os quais tem direito de hospedagem e duas refeições diárias, quando for o caso. O colaborador eventual não poderá ter vínculo com a Administração ou receber diária de outras instituições por motivo da mesma viagem.</a:t>
            </a:r>
          </a:p>
          <a:p>
            <a:pPr algn="just"/>
            <a:r>
              <a:rPr lang="pt-BR" sz="2000" dirty="0" smtClean="0"/>
              <a:t>O público estimado para cada reunião é de 20 pessoas, em local a ser definido pelo CBH Paranapanema, dentro da UGRH Paranapanema.</a:t>
            </a:r>
            <a:endParaRPr lang="pt-BR" sz="20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36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ANA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1F497D"/>
      </a:accent1>
      <a:accent2>
        <a:srgbClr val="C0504D"/>
      </a:accent2>
      <a:accent3>
        <a:srgbClr val="92D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3498</TotalTime>
  <Words>1822</Words>
  <Application>Microsoft Office PowerPoint</Application>
  <PresentationFormat>On-screen Show (4:3)</PresentationFormat>
  <Paragraphs>103</Paragraphs>
  <Slides>19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Tema do Office</vt:lpstr>
      <vt:lpstr>???</vt:lpstr>
      <vt:lpstr>Comunicação, mobilização e participação social em planos de recursos hídricos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Agência Nacional de Águas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Luís Mello</cp:lastModifiedBy>
  <cp:revision>206</cp:revision>
  <cp:lastPrinted>2013-10-01T19:36:12Z</cp:lastPrinted>
  <dcterms:created xsi:type="dcterms:W3CDTF">2015-09-03T11:11:34Z</dcterms:created>
  <dcterms:modified xsi:type="dcterms:W3CDTF">2015-09-03T12:16:18Z</dcterms:modified>
</cp:coreProperties>
</file>