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6" r:id="rId1"/>
    <p:sldMasterId id="2147483698" r:id="rId2"/>
    <p:sldMasterId id="2147483713" r:id="rId3"/>
    <p:sldMasterId id="2147483725" r:id="rId4"/>
  </p:sldMasterIdLst>
  <p:notesMasterIdLst>
    <p:notesMasterId r:id="rId55"/>
  </p:notesMasterIdLst>
  <p:handoutMasterIdLst>
    <p:handoutMasterId r:id="rId56"/>
  </p:handoutMasterIdLst>
  <p:sldIdLst>
    <p:sldId id="372" r:id="rId5"/>
    <p:sldId id="377" r:id="rId6"/>
    <p:sldId id="378" r:id="rId7"/>
    <p:sldId id="414" r:id="rId8"/>
    <p:sldId id="415" r:id="rId9"/>
    <p:sldId id="416" r:id="rId10"/>
    <p:sldId id="433" r:id="rId11"/>
    <p:sldId id="379" r:id="rId12"/>
    <p:sldId id="434" r:id="rId13"/>
    <p:sldId id="435" r:id="rId14"/>
    <p:sldId id="411" r:id="rId15"/>
    <p:sldId id="436" r:id="rId16"/>
    <p:sldId id="370" r:id="rId17"/>
    <p:sldId id="384" r:id="rId18"/>
    <p:sldId id="418" r:id="rId19"/>
    <p:sldId id="419" r:id="rId20"/>
    <p:sldId id="437" r:id="rId21"/>
    <p:sldId id="439" r:id="rId22"/>
    <p:sldId id="420" r:id="rId23"/>
    <p:sldId id="385" r:id="rId24"/>
    <p:sldId id="407" r:id="rId25"/>
    <p:sldId id="405" r:id="rId26"/>
    <p:sldId id="422" r:id="rId27"/>
    <p:sldId id="423" r:id="rId28"/>
    <p:sldId id="408" r:id="rId29"/>
    <p:sldId id="386" r:id="rId30"/>
    <p:sldId id="390" r:id="rId31"/>
    <p:sldId id="424" r:id="rId32"/>
    <p:sldId id="425" r:id="rId33"/>
    <p:sldId id="426" r:id="rId34"/>
    <p:sldId id="409" r:id="rId35"/>
    <p:sldId id="392" r:id="rId36"/>
    <p:sldId id="393" r:id="rId37"/>
    <p:sldId id="428" r:id="rId38"/>
    <p:sldId id="429" r:id="rId39"/>
    <p:sldId id="383" r:id="rId40"/>
    <p:sldId id="376" r:id="rId41"/>
    <p:sldId id="430" r:id="rId42"/>
    <p:sldId id="431" r:id="rId43"/>
    <p:sldId id="389" r:id="rId44"/>
    <p:sldId id="432" r:id="rId45"/>
    <p:sldId id="410" r:id="rId46"/>
    <p:sldId id="394" r:id="rId47"/>
    <p:sldId id="395" r:id="rId48"/>
    <p:sldId id="396" r:id="rId49"/>
    <p:sldId id="397" r:id="rId50"/>
    <p:sldId id="398" r:id="rId51"/>
    <p:sldId id="399" r:id="rId52"/>
    <p:sldId id="406" r:id="rId53"/>
    <p:sldId id="313" r:id="rId54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FF5050"/>
    <a:srgbClr val="FFFF99"/>
    <a:srgbClr val="FF3333"/>
    <a:srgbClr val="FFFF66"/>
    <a:srgbClr val="FF7C80"/>
    <a:srgbClr val="1B1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1367" autoAdjust="0"/>
  </p:normalViewPr>
  <p:slideViewPr>
    <p:cSldViewPr>
      <p:cViewPr varScale="1">
        <p:scale>
          <a:sx n="76" d="100"/>
          <a:sy n="76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NTRADA\RH-Paraguai\PAM_BAP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ENTRADA\RH-Paraguai\CANA\_Resumo_CanaSat_Grande-Paraguai-Paranapanema-Parana&#237;b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NTRADA\RH-Paraguai\1_PPM%20Tota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NTRADA\RH-Paraguai\1_PPM%20Tota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84898168331602E-2"/>
          <c:y val="4.4079342817070703E-2"/>
          <c:w val="0.83320546025986597"/>
          <c:h val="0.86296025759753403"/>
        </c:manualLayout>
      </c:layout>
      <c:barChart>
        <c:barDir val="col"/>
        <c:grouping val="clustered"/>
        <c:varyColors val="0"/>
        <c:ser>
          <c:idx val="5"/>
          <c:order val="1"/>
          <c:tx>
            <c:strRef>
              <c:f>_12_PAM_BAP!$H$1</c:f>
              <c:strCache>
                <c:ptCount val="1"/>
                <c:pt idx="0">
                  <c:v>Soja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0"/>
              <c:layout>
                <c:manualLayout>
                  <c:x val="1.46462309185065E-2"/>
                  <c:y val="6.010324507042959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C0-4939-9AE9-6B94CD02A8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_12_PAM_BAP!$B$2:$B$12</c:f>
              <c:numCache>
                <c:formatCode>General</c:formatCode>
                <c:ptCount val="11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</c:numCache>
            </c:numRef>
          </c:cat>
          <c:val>
            <c:numRef>
              <c:f>_12_PAM_BAP!$H$2:$H$12</c:f>
              <c:numCache>
                <c:formatCode>#,##0</c:formatCode>
                <c:ptCount val="11"/>
                <c:pt idx="0">
                  <c:v>649408</c:v>
                </c:pt>
                <c:pt idx="1">
                  <c:v>721186</c:v>
                </c:pt>
                <c:pt idx="2">
                  <c:v>650096</c:v>
                </c:pt>
                <c:pt idx="3">
                  <c:v>793573</c:v>
                </c:pt>
                <c:pt idx="4">
                  <c:v>732268</c:v>
                </c:pt>
                <c:pt idx="5">
                  <c:v>799881</c:v>
                </c:pt>
                <c:pt idx="6">
                  <c:v>1058814</c:v>
                </c:pt>
                <c:pt idx="7">
                  <c:v>1062669</c:v>
                </c:pt>
                <c:pt idx="8">
                  <c:v>946516</c:v>
                </c:pt>
                <c:pt idx="9">
                  <c:v>1020341</c:v>
                </c:pt>
                <c:pt idx="10">
                  <c:v>1062112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0-4939-9AE9-6B94CD02A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120808"/>
        <c:axId val="2131560072"/>
      </c:barChart>
      <c:lineChart>
        <c:grouping val="standard"/>
        <c:varyColors val="0"/>
        <c:ser>
          <c:idx val="3"/>
          <c:order val="0"/>
          <c:tx>
            <c:strRef>
              <c:f>_12_PAM_BAP!$F$1</c:f>
              <c:strCache>
                <c:ptCount val="1"/>
                <c:pt idx="0">
                  <c:v>Algodão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10"/>
              <c:layout>
                <c:manualLayout>
                  <c:x val="-1.25539122158627E-2"/>
                  <c:y val="1.602753201878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C0-4939-9AE9-6B94CD02A8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_12_PAM_BAP!$B$2:$B$12</c:f>
              <c:numCache>
                <c:formatCode>General</c:formatCode>
                <c:ptCount val="11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</c:numCache>
            </c:numRef>
          </c:cat>
          <c:val>
            <c:numRef>
              <c:f>_12_PAM_BAP!$F$2:$F$12</c:f>
              <c:numCache>
                <c:formatCode>#,##0</c:formatCode>
                <c:ptCount val="11"/>
                <c:pt idx="0">
                  <c:v>37339</c:v>
                </c:pt>
                <c:pt idx="1">
                  <c:v>58088</c:v>
                </c:pt>
                <c:pt idx="2">
                  <c:v>50777</c:v>
                </c:pt>
                <c:pt idx="3">
                  <c:v>41181</c:v>
                </c:pt>
                <c:pt idx="4">
                  <c:v>76288</c:v>
                </c:pt>
                <c:pt idx="5">
                  <c:v>102550</c:v>
                </c:pt>
                <c:pt idx="6">
                  <c:v>128434</c:v>
                </c:pt>
                <c:pt idx="7">
                  <c:v>111925</c:v>
                </c:pt>
                <c:pt idx="8">
                  <c:v>131317</c:v>
                </c:pt>
                <c:pt idx="9">
                  <c:v>122062</c:v>
                </c:pt>
                <c:pt idx="10">
                  <c:v>146560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C0-4939-9AE9-6B94CD02A8F0}"/>
            </c:ext>
          </c:extLst>
        </c:ser>
        <c:ser>
          <c:idx val="0"/>
          <c:order val="2"/>
          <c:tx>
            <c:strRef>
              <c:f>_12_PAM_BAP!$C$1</c:f>
              <c:strCache>
                <c:ptCount val="1"/>
                <c:pt idx="0">
                  <c:v>Arroz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10"/>
              <c:layout>
                <c:manualLayout>
                  <c:x val="-1.04615935132189E-2"/>
                  <c:y val="-8.0137660093906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C0-4939-9AE9-6B94CD02A8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_12_PAM_BAP!$B$2:$B$12</c:f>
              <c:numCache>
                <c:formatCode>General</c:formatCode>
                <c:ptCount val="11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</c:numCache>
            </c:numRef>
          </c:cat>
          <c:val>
            <c:numRef>
              <c:f>_12_PAM_BAP!$C$2:$C$12</c:f>
              <c:numCache>
                <c:formatCode>#,##0</c:formatCode>
                <c:ptCount val="11"/>
                <c:pt idx="0">
                  <c:v>153986</c:v>
                </c:pt>
                <c:pt idx="1">
                  <c:v>102463</c:v>
                </c:pt>
                <c:pt idx="2">
                  <c:v>81389</c:v>
                </c:pt>
                <c:pt idx="3">
                  <c:v>49683</c:v>
                </c:pt>
                <c:pt idx="4">
                  <c:v>68274</c:v>
                </c:pt>
                <c:pt idx="5">
                  <c:v>41621</c:v>
                </c:pt>
                <c:pt idx="6">
                  <c:v>47808</c:v>
                </c:pt>
                <c:pt idx="7">
                  <c:v>29322</c:v>
                </c:pt>
                <c:pt idx="8">
                  <c:v>24667</c:v>
                </c:pt>
                <c:pt idx="9">
                  <c:v>17143</c:v>
                </c:pt>
                <c:pt idx="10">
                  <c:v>11926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AC0-4939-9AE9-6B94CD02A8F0}"/>
            </c:ext>
          </c:extLst>
        </c:ser>
        <c:ser>
          <c:idx val="4"/>
          <c:order val="3"/>
          <c:tx>
            <c:strRef>
              <c:f>_12_PAM_BAP!$G$1</c:f>
              <c:strCache>
                <c:ptCount val="1"/>
                <c:pt idx="0">
                  <c:v>Milho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10"/>
              <c:layout>
                <c:manualLayout>
                  <c:x val="-2.9292461837012999E-2"/>
                  <c:y val="-3.606194704225779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2060"/>
                        </a:solidFill>
                      </a:rPr>
                      <a:t>488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C0-4939-9AE9-6B94CD02A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_12_PAM_BAP!$B$2:$B$12</c:f>
              <c:numCache>
                <c:formatCode>General</c:formatCode>
                <c:ptCount val="11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</c:numCache>
            </c:numRef>
          </c:cat>
          <c:val>
            <c:numRef>
              <c:f>_12_PAM_BAP!$G$2:$G$12</c:f>
              <c:numCache>
                <c:formatCode>#,##0</c:formatCode>
                <c:ptCount val="11"/>
                <c:pt idx="0">
                  <c:v>198820</c:v>
                </c:pt>
                <c:pt idx="1">
                  <c:v>221680</c:v>
                </c:pt>
                <c:pt idx="2">
                  <c:v>237343</c:v>
                </c:pt>
                <c:pt idx="3">
                  <c:v>239290</c:v>
                </c:pt>
                <c:pt idx="4">
                  <c:v>219580</c:v>
                </c:pt>
                <c:pt idx="5">
                  <c:v>185751</c:v>
                </c:pt>
                <c:pt idx="6">
                  <c:v>207457</c:v>
                </c:pt>
                <c:pt idx="7">
                  <c:v>238585</c:v>
                </c:pt>
                <c:pt idx="8">
                  <c:v>323815</c:v>
                </c:pt>
                <c:pt idx="9">
                  <c:v>376614</c:v>
                </c:pt>
                <c:pt idx="10">
                  <c:v>487876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AC0-4939-9AE9-6B94CD02A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722088"/>
        <c:axId val="2130977832"/>
      </c:lineChart>
      <c:catAx>
        <c:axId val="213072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0977832"/>
        <c:crosses val="autoZero"/>
        <c:auto val="1"/>
        <c:lblAlgn val="ctr"/>
        <c:lblOffset val="100"/>
        <c:noMultiLvlLbl val="0"/>
      </c:catAx>
      <c:valAx>
        <c:axId val="2130977832"/>
        <c:scaling>
          <c:orientation val="minMax"/>
          <c:max val="500000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/>
                  <a:t>Área plantada (mil ha) - exceto </a:t>
                </a:r>
                <a:r>
                  <a:rPr lang="pt-BR" b="0">
                    <a:solidFill>
                      <a:schemeClr val="accent3">
                        <a:lumMod val="75000"/>
                      </a:schemeClr>
                    </a:solidFill>
                  </a:rPr>
                  <a:t>soja</a:t>
                </a:r>
              </a:p>
            </c:rich>
          </c:tx>
          <c:layout>
            <c:manualLayout>
              <c:xMode val="edge"/>
              <c:yMode val="edge"/>
              <c:x val="6.77285211540835E-4"/>
              <c:y val="0.22019446026469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130722088"/>
        <c:crosses val="autoZero"/>
        <c:crossBetween val="between"/>
        <c:majorUnit val="100000"/>
        <c:dispUnits>
          <c:builtInUnit val="thousands"/>
        </c:dispUnits>
      </c:valAx>
      <c:valAx>
        <c:axId val="2131560072"/>
        <c:scaling>
          <c:orientation val="minMax"/>
          <c:max val="1100000"/>
          <c:min val="400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/>
                  <a:t>Área plantada (mil ha) - </a:t>
                </a:r>
                <a:r>
                  <a:rPr lang="pt-BR" b="1">
                    <a:solidFill>
                      <a:schemeClr val="accent3">
                        <a:lumMod val="75000"/>
                      </a:schemeClr>
                    </a:solidFill>
                  </a:rPr>
                  <a:t>soja</a:t>
                </a:r>
              </a:p>
            </c:rich>
          </c:tx>
          <c:layout>
            <c:manualLayout>
              <c:xMode val="edge"/>
              <c:yMode val="edge"/>
              <c:x val="0.96913286240236696"/>
              <c:y val="0.29835436068387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131120808"/>
        <c:crosses val="max"/>
        <c:crossBetween val="between"/>
        <c:dispUnits>
          <c:builtInUnit val="thousands"/>
        </c:dispUnits>
      </c:valAx>
      <c:catAx>
        <c:axId val="2131120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156007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8.4542610139834204E-2"/>
          <c:y val="6.6366073104817E-2"/>
          <c:w val="0.45833889407891798"/>
          <c:h val="0.13023631513101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83671083810696E-2"/>
          <c:y val="0.19852016705926601"/>
          <c:w val="0.88847286946274595"/>
          <c:h val="0.6963324173839080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'RH PAR'!$C$6</c:f>
              <c:strCache>
                <c:ptCount val="1"/>
                <c:pt idx="0">
                  <c:v>Soca</c:v>
                </c:pt>
              </c:strCache>
            </c:strRef>
          </c:tx>
          <c:invertIfNegative val="0"/>
          <c:cat>
            <c:numRef>
              <c:f>'RH PAR'!$B$7:$B$15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'RH PAR'!$C$7:$C$15</c:f>
              <c:numCache>
                <c:formatCode>#,##0</c:formatCode>
                <c:ptCount val="9"/>
                <c:pt idx="0">
                  <c:v>148640.40520000001</c:v>
                </c:pt>
                <c:pt idx="1">
                  <c:v>142879.0007</c:v>
                </c:pt>
                <c:pt idx="2">
                  <c:v>157312.2395</c:v>
                </c:pt>
                <c:pt idx="3">
                  <c:v>172223.59580000001</c:v>
                </c:pt>
                <c:pt idx="4">
                  <c:v>193684.2335</c:v>
                </c:pt>
                <c:pt idx="5">
                  <c:v>211293.18</c:v>
                </c:pt>
                <c:pt idx="6">
                  <c:v>197888.85</c:v>
                </c:pt>
                <c:pt idx="7">
                  <c:v>189504.72</c:v>
                </c:pt>
                <c:pt idx="8">
                  <c:v>189090.9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E-47F1-9D89-DA268F7DDC7A}"/>
            </c:ext>
          </c:extLst>
        </c:ser>
        <c:ser>
          <c:idx val="2"/>
          <c:order val="1"/>
          <c:tx>
            <c:strRef>
              <c:f>'RH PAR'!$D$6</c:f>
              <c:strCache>
                <c:ptCount val="1"/>
                <c:pt idx="0">
                  <c:v>Expansao</c:v>
                </c:pt>
              </c:strCache>
            </c:strRef>
          </c:tx>
          <c:invertIfNegative val="0"/>
          <c:cat>
            <c:numRef>
              <c:f>'RH PAR'!$B$7:$B$15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'RH PAR'!$D$7:$D$15</c:f>
              <c:numCache>
                <c:formatCode>#,##0</c:formatCode>
                <c:ptCount val="9"/>
                <c:pt idx="0">
                  <c:v>16157.520339999999</c:v>
                </c:pt>
                <c:pt idx="1">
                  <c:v>21079.800449999999</c:v>
                </c:pt>
                <c:pt idx="2">
                  <c:v>24447.420559999999</c:v>
                </c:pt>
                <c:pt idx="3">
                  <c:v>19726.10989</c:v>
                </c:pt>
                <c:pt idx="4">
                  <c:v>11201.399659999999</c:v>
                </c:pt>
                <c:pt idx="5">
                  <c:v>7959.87</c:v>
                </c:pt>
                <c:pt idx="6">
                  <c:v>9917.4599999999919</c:v>
                </c:pt>
                <c:pt idx="7">
                  <c:v>4489.92</c:v>
                </c:pt>
                <c:pt idx="8">
                  <c:v>20692.439999999999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E-47F1-9D89-DA268F7DDC7A}"/>
            </c:ext>
          </c:extLst>
        </c:ser>
        <c:ser>
          <c:idx val="3"/>
          <c:order val="2"/>
          <c:tx>
            <c:strRef>
              <c:f>'RH PAR'!$E$6</c:f>
              <c:strCache>
                <c:ptCount val="1"/>
                <c:pt idx="0">
                  <c:v>Reformada</c:v>
                </c:pt>
              </c:strCache>
            </c:strRef>
          </c:tx>
          <c:invertIfNegative val="0"/>
          <c:cat>
            <c:numRef>
              <c:f>'RH PAR'!$B$7:$B$15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'RH PAR'!$E$7:$E$15</c:f>
              <c:numCache>
                <c:formatCode>#,##0</c:formatCode>
                <c:ptCount val="9"/>
                <c:pt idx="0">
                  <c:v>11436.570229999999</c:v>
                </c:pt>
                <c:pt idx="1">
                  <c:v>12327.75</c:v>
                </c:pt>
                <c:pt idx="2">
                  <c:v>17844.391459999999</c:v>
                </c:pt>
                <c:pt idx="3">
                  <c:v>17785.619780000001</c:v>
                </c:pt>
                <c:pt idx="4">
                  <c:v>18859.86</c:v>
                </c:pt>
                <c:pt idx="5">
                  <c:v>5983.38</c:v>
                </c:pt>
                <c:pt idx="6">
                  <c:v>7948.35</c:v>
                </c:pt>
                <c:pt idx="7">
                  <c:v>19901.07</c:v>
                </c:pt>
                <c:pt idx="8">
                  <c:v>16831.8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DE-47F1-9D89-DA268F7DDC7A}"/>
            </c:ext>
          </c:extLst>
        </c:ser>
        <c:ser>
          <c:idx val="4"/>
          <c:order val="3"/>
          <c:tx>
            <c:strRef>
              <c:f>'RH PAR'!$F$6</c:f>
              <c:strCache>
                <c:ptCount val="1"/>
                <c:pt idx="0">
                  <c:v>Em reforma</c:v>
                </c:pt>
              </c:strCache>
            </c:strRef>
          </c:tx>
          <c:invertIfNegative val="0"/>
          <c:cat>
            <c:numRef>
              <c:f>'RH PAR'!$B$7:$B$15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'RH PAR'!$F$7:$F$15</c:f>
              <c:numCache>
                <c:formatCode>#,##0</c:formatCode>
                <c:ptCount val="9"/>
                <c:pt idx="0">
                  <c:v>13861.97978</c:v>
                </c:pt>
                <c:pt idx="1">
                  <c:v>19016.37068</c:v>
                </c:pt>
                <c:pt idx="2">
                  <c:v>19424.699779999981</c:v>
                </c:pt>
                <c:pt idx="3">
                  <c:v>27763.470229999999</c:v>
                </c:pt>
                <c:pt idx="4">
                  <c:v>16890.39</c:v>
                </c:pt>
                <c:pt idx="5">
                  <c:v>10197.81</c:v>
                </c:pt>
                <c:pt idx="6">
                  <c:v>26953.56</c:v>
                </c:pt>
                <c:pt idx="7">
                  <c:v>26023.95</c:v>
                </c:pt>
                <c:pt idx="8">
                  <c:v>23722.2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E-47F1-9D89-DA268F7DD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131557576"/>
        <c:axId val="2131234392"/>
      </c:barChart>
      <c:catAx>
        <c:axId val="213155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1234392"/>
        <c:crosses val="autoZero"/>
        <c:auto val="1"/>
        <c:lblAlgn val="ctr"/>
        <c:lblOffset val="100"/>
        <c:noMultiLvlLbl val="0"/>
      </c:catAx>
      <c:valAx>
        <c:axId val="2131234392"/>
        <c:scaling>
          <c:orientation val="minMax"/>
          <c:max val="250000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/>
              <a:lstStyle/>
              <a:p>
                <a:pPr>
                  <a:defRPr sz="800" b="0"/>
                </a:pPr>
                <a:r>
                  <a:rPr lang="pt-BR" sz="800" b="0"/>
                  <a:t>Área cultivada</a:t>
                </a:r>
                <a:r>
                  <a:rPr lang="pt-BR" sz="800" b="0" baseline="0"/>
                  <a:t> (ha)</a:t>
                </a:r>
                <a:endParaRPr lang="pt-BR" sz="800" b="0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2131557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9563638340673102E-2"/>
          <c:y val="0.110127813138059"/>
          <c:w val="0.87861657514634195"/>
          <c:h val="7.5138324365262299E-2"/>
        </c:manualLayout>
      </c:layout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604145635641701E-2"/>
          <c:y val="3.3398507246984899E-2"/>
          <c:w val="0.90116209031563399"/>
          <c:h val="0.85221906535530201"/>
        </c:manualLayout>
      </c:layout>
      <c:lineChart>
        <c:grouping val="standard"/>
        <c:varyColors val="0"/>
        <c:ser>
          <c:idx val="1"/>
          <c:order val="0"/>
          <c:tx>
            <c:v>Bovinos</c:v>
          </c:tx>
          <c:spPr>
            <a:ln w="19050"/>
          </c:spPr>
          <c:marker>
            <c:symbol val="square"/>
            <c:size val="4"/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0-047B-4846-9DFD-C7DB6C3365FC}"/>
              </c:ext>
            </c:extLst>
          </c:dPt>
          <c:cat>
            <c:numRef>
              <c:f>'_1_PPM_Totais (2)'!$B$38:$B$55</c:f>
              <c:numCache>
                <c:formatCode>0</c:formatCode>
                <c:ptCount val="18"/>
                <c:pt idx="0">
                  <c:v>1978</c:v>
                </c:pt>
                <c:pt idx="1">
                  <c:v>1980</c:v>
                </c:pt>
                <c:pt idx="2">
                  <c:v>1982</c:v>
                </c:pt>
                <c:pt idx="3">
                  <c:v>1984</c:v>
                </c:pt>
                <c:pt idx="4">
                  <c:v>1986</c:v>
                </c:pt>
                <c:pt idx="5">
                  <c:v>1988</c:v>
                </c:pt>
                <c:pt idx="6">
                  <c:v>1990</c:v>
                </c:pt>
                <c:pt idx="7">
                  <c:v>1992</c:v>
                </c:pt>
                <c:pt idx="8">
                  <c:v>1994</c:v>
                </c:pt>
                <c:pt idx="9">
                  <c:v>1996</c:v>
                </c:pt>
                <c:pt idx="10">
                  <c:v>1998</c:v>
                </c:pt>
                <c:pt idx="11">
                  <c:v>2000</c:v>
                </c:pt>
                <c:pt idx="12">
                  <c:v>2002</c:v>
                </c:pt>
                <c:pt idx="13">
                  <c:v>2004</c:v>
                </c:pt>
                <c:pt idx="14">
                  <c:v>2006</c:v>
                </c:pt>
                <c:pt idx="15">
                  <c:v>2008</c:v>
                </c:pt>
                <c:pt idx="16">
                  <c:v>2010</c:v>
                </c:pt>
                <c:pt idx="17">
                  <c:v>2012</c:v>
                </c:pt>
              </c:numCache>
            </c:numRef>
          </c:cat>
          <c:val>
            <c:numRef>
              <c:f>'_1_PPM_Totais (2)'!$D$2:$D$19</c:f>
              <c:numCache>
                <c:formatCode>#,##0</c:formatCode>
                <c:ptCount val="18"/>
                <c:pt idx="0">
                  <c:v>7631304</c:v>
                </c:pt>
                <c:pt idx="1">
                  <c:v>8573887</c:v>
                </c:pt>
                <c:pt idx="2">
                  <c:v>9113596</c:v>
                </c:pt>
                <c:pt idx="3">
                  <c:v>9436611</c:v>
                </c:pt>
                <c:pt idx="4">
                  <c:v>10075693</c:v>
                </c:pt>
                <c:pt idx="5">
                  <c:v>10570076</c:v>
                </c:pt>
                <c:pt idx="6">
                  <c:v>11988326</c:v>
                </c:pt>
                <c:pt idx="7">
                  <c:v>12694090</c:v>
                </c:pt>
                <c:pt idx="8">
                  <c:v>13884214</c:v>
                </c:pt>
                <c:pt idx="9">
                  <c:v>14091739</c:v>
                </c:pt>
                <c:pt idx="10">
                  <c:v>14490917</c:v>
                </c:pt>
                <c:pt idx="11">
                  <c:v>15155329</c:v>
                </c:pt>
                <c:pt idx="12">
                  <c:v>16309970</c:v>
                </c:pt>
                <c:pt idx="13">
                  <c:v>18507824</c:v>
                </c:pt>
                <c:pt idx="14">
                  <c:v>17917942</c:v>
                </c:pt>
                <c:pt idx="15">
                  <c:v>17122728</c:v>
                </c:pt>
                <c:pt idx="16">
                  <c:v>17913180</c:v>
                </c:pt>
                <c:pt idx="17">
                  <c:v>17668991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47B-4846-9DFD-C7DB6C3365FC}"/>
            </c:ext>
          </c:extLst>
        </c:ser>
        <c:ser>
          <c:idx val="0"/>
          <c:order val="1"/>
          <c:tx>
            <c:v>Galináceos</c:v>
          </c:tx>
          <c:spPr>
            <a:ln w="19050"/>
          </c:spPr>
          <c:marker>
            <c:symbol val="circle"/>
            <c:size val="4"/>
          </c:marker>
          <c:cat>
            <c:numRef>
              <c:f>'_1_PPM_Totais (2)'!$B$38:$B$55</c:f>
              <c:numCache>
                <c:formatCode>0</c:formatCode>
                <c:ptCount val="18"/>
                <c:pt idx="0">
                  <c:v>1978</c:v>
                </c:pt>
                <c:pt idx="1">
                  <c:v>1980</c:v>
                </c:pt>
                <c:pt idx="2">
                  <c:v>1982</c:v>
                </c:pt>
                <c:pt idx="3">
                  <c:v>1984</c:v>
                </c:pt>
                <c:pt idx="4">
                  <c:v>1986</c:v>
                </c:pt>
                <c:pt idx="5">
                  <c:v>1988</c:v>
                </c:pt>
                <c:pt idx="6">
                  <c:v>1990</c:v>
                </c:pt>
                <c:pt idx="7">
                  <c:v>1992</c:v>
                </c:pt>
                <c:pt idx="8">
                  <c:v>1994</c:v>
                </c:pt>
                <c:pt idx="9">
                  <c:v>1996</c:v>
                </c:pt>
                <c:pt idx="10">
                  <c:v>1998</c:v>
                </c:pt>
                <c:pt idx="11">
                  <c:v>2000</c:v>
                </c:pt>
                <c:pt idx="12">
                  <c:v>2002</c:v>
                </c:pt>
                <c:pt idx="13">
                  <c:v>2004</c:v>
                </c:pt>
                <c:pt idx="14">
                  <c:v>2006</c:v>
                </c:pt>
                <c:pt idx="15">
                  <c:v>2008</c:v>
                </c:pt>
                <c:pt idx="16">
                  <c:v>2010</c:v>
                </c:pt>
                <c:pt idx="17">
                  <c:v>2012</c:v>
                </c:pt>
              </c:numCache>
            </c:numRef>
          </c:cat>
          <c:val>
            <c:numRef>
              <c:f>'_1_PPM_Totais (2)'!$D$38:$D$55</c:f>
              <c:numCache>
                <c:formatCode>#,##0</c:formatCode>
                <c:ptCount val="18"/>
                <c:pt idx="0">
                  <c:v>3327877</c:v>
                </c:pt>
                <c:pt idx="1">
                  <c:v>3664628</c:v>
                </c:pt>
                <c:pt idx="2">
                  <c:v>3477168</c:v>
                </c:pt>
                <c:pt idx="3">
                  <c:v>3566195</c:v>
                </c:pt>
                <c:pt idx="4">
                  <c:v>3481607</c:v>
                </c:pt>
                <c:pt idx="5">
                  <c:v>3895704</c:v>
                </c:pt>
                <c:pt idx="6">
                  <c:v>4280166</c:v>
                </c:pt>
                <c:pt idx="7">
                  <c:v>4296956</c:v>
                </c:pt>
                <c:pt idx="8">
                  <c:v>5661608</c:v>
                </c:pt>
                <c:pt idx="9">
                  <c:v>9037640</c:v>
                </c:pt>
                <c:pt idx="10">
                  <c:v>9099865</c:v>
                </c:pt>
                <c:pt idx="11">
                  <c:v>9719386</c:v>
                </c:pt>
                <c:pt idx="12">
                  <c:v>11660040</c:v>
                </c:pt>
                <c:pt idx="13">
                  <c:v>11662225</c:v>
                </c:pt>
                <c:pt idx="14">
                  <c:v>12580090</c:v>
                </c:pt>
                <c:pt idx="15">
                  <c:v>14023479</c:v>
                </c:pt>
                <c:pt idx="16">
                  <c:v>13833678</c:v>
                </c:pt>
                <c:pt idx="17">
                  <c:v>12572723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47B-4846-9DFD-C7DB6C336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642520"/>
        <c:axId val="2089647480"/>
      </c:lineChart>
      <c:catAx>
        <c:axId val="20896425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089647480"/>
        <c:crosses val="autoZero"/>
        <c:auto val="1"/>
        <c:lblAlgn val="ctr"/>
        <c:lblOffset val="100"/>
        <c:noMultiLvlLbl val="1"/>
      </c:catAx>
      <c:valAx>
        <c:axId val="2089647480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#,##0" sourceLinked="1"/>
        <c:majorTickMark val="out"/>
        <c:minorTickMark val="none"/>
        <c:tickLblPos val="nextTo"/>
        <c:crossAx val="20896425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1539807524059E-4"/>
                <c:y val="0.24625703838302301"/>
              </c:manualLayout>
            </c:layout>
            <c:tx>
              <c:rich>
                <a:bodyPr/>
                <a:lstStyle/>
                <a:p>
                  <a:pPr>
                    <a:defRPr b="0"/>
                  </a:pPr>
                  <a:r>
                    <a:rPr lang="pt-BR" b="0"/>
                    <a:t>Milhões de cabeças</a:t>
                  </a:r>
                </a:p>
              </c:rich>
            </c:tx>
          </c:dispUnitsLbl>
        </c:dispUnits>
      </c:valAx>
    </c:plotArea>
    <c:legend>
      <c:legendPos val="t"/>
      <c:layout>
        <c:manualLayout>
          <c:xMode val="edge"/>
          <c:yMode val="edge"/>
          <c:x val="7.9922774076317399E-2"/>
          <c:y val="3.62600362600363E-2"/>
          <c:w val="0.14784675953967299"/>
          <c:h val="0.16718669319413801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5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38159128308101"/>
          <c:y val="9.3169616527058297E-2"/>
          <c:w val="0.86690027798110403"/>
          <c:h val="0.79992907281217096"/>
        </c:manualLayout>
      </c:layout>
      <c:lineChart>
        <c:grouping val="standard"/>
        <c:varyColors val="0"/>
        <c:ser>
          <c:idx val="2"/>
          <c:order val="0"/>
          <c:tx>
            <c:v>Suínos</c:v>
          </c:tx>
          <c:spPr>
            <a:ln w="12700"/>
          </c:spPr>
          <c:marker>
            <c:symbol val="circle"/>
            <c:size val="5"/>
          </c:marker>
          <c:dLbls>
            <c:dLbl>
              <c:idx val="17"/>
              <c:layout>
                <c:manualLayout>
                  <c:x val="0"/>
                  <c:y val="-8.136898895545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71-4C95-BA05-B04C64B553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'_1_PPM_Totais (2)'!$B$20:$B$37</c:f>
              <c:numCache>
                <c:formatCode>0</c:formatCode>
                <c:ptCount val="18"/>
                <c:pt idx="0">
                  <c:v>1978</c:v>
                </c:pt>
                <c:pt idx="1">
                  <c:v>1980</c:v>
                </c:pt>
                <c:pt idx="2">
                  <c:v>1982</c:v>
                </c:pt>
                <c:pt idx="3">
                  <c:v>1984</c:v>
                </c:pt>
                <c:pt idx="4">
                  <c:v>1986</c:v>
                </c:pt>
                <c:pt idx="5">
                  <c:v>1988</c:v>
                </c:pt>
                <c:pt idx="6">
                  <c:v>1990</c:v>
                </c:pt>
                <c:pt idx="7">
                  <c:v>1992</c:v>
                </c:pt>
                <c:pt idx="8">
                  <c:v>1994</c:v>
                </c:pt>
                <c:pt idx="9">
                  <c:v>1996</c:v>
                </c:pt>
                <c:pt idx="10">
                  <c:v>1998</c:v>
                </c:pt>
                <c:pt idx="11">
                  <c:v>2000</c:v>
                </c:pt>
                <c:pt idx="12">
                  <c:v>2002</c:v>
                </c:pt>
                <c:pt idx="13">
                  <c:v>2004</c:v>
                </c:pt>
                <c:pt idx="14">
                  <c:v>2006</c:v>
                </c:pt>
                <c:pt idx="15">
                  <c:v>2008</c:v>
                </c:pt>
                <c:pt idx="16">
                  <c:v>2010</c:v>
                </c:pt>
                <c:pt idx="17">
                  <c:v>2012</c:v>
                </c:pt>
              </c:numCache>
            </c:numRef>
          </c:cat>
          <c:val>
            <c:numRef>
              <c:f>'_1_PPM_Totais (2)'!$D$20:$D$37</c:f>
              <c:numCache>
                <c:formatCode>#,##0</c:formatCode>
                <c:ptCount val="18"/>
                <c:pt idx="0">
                  <c:v>588098</c:v>
                </c:pt>
                <c:pt idx="1">
                  <c:v>556403</c:v>
                </c:pt>
                <c:pt idx="2">
                  <c:v>517209</c:v>
                </c:pt>
                <c:pt idx="3">
                  <c:v>556029</c:v>
                </c:pt>
                <c:pt idx="4">
                  <c:v>508961</c:v>
                </c:pt>
                <c:pt idx="5">
                  <c:v>578051</c:v>
                </c:pt>
                <c:pt idx="6">
                  <c:v>589841</c:v>
                </c:pt>
                <c:pt idx="7">
                  <c:v>581611</c:v>
                </c:pt>
                <c:pt idx="8">
                  <c:v>619364</c:v>
                </c:pt>
                <c:pt idx="9">
                  <c:v>401895</c:v>
                </c:pt>
                <c:pt idx="10">
                  <c:v>420139</c:v>
                </c:pt>
                <c:pt idx="11">
                  <c:v>440234</c:v>
                </c:pt>
                <c:pt idx="12">
                  <c:v>491011</c:v>
                </c:pt>
                <c:pt idx="13">
                  <c:v>582867</c:v>
                </c:pt>
                <c:pt idx="14">
                  <c:v>586848</c:v>
                </c:pt>
                <c:pt idx="15">
                  <c:v>584343</c:v>
                </c:pt>
                <c:pt idx="16">
                  <c:v>625429</c:v>
                </c:pt>
                <c:pt idx="17">
                  <c:v>587287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D71-4C95-BA05-B04C64B5539A}"/>
            </c:ext>
          </c:extLst>
        </c:ser>
        <c:ser>
          <c:idx val="1"/>
          <c:order val="1"/>
          <c:tx>
            <c:v>Ovinos</c:v>
          </c:tx>
          <c:spPr>
            <a:ln w="12700"/>
          </c:spPr>
          <c:marker>
            <c:symbol val="square"/>
            <c:size val="4"/>
          </c:marker>
          <c:dLbls>
            <c:dLbl>
              <c:idx val="17"/>
              <c:layout>
                <c:manualLayout>
                  <c:x val="0"/>
                  <c:y val="-5.317345453223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71-4C95-BA05-B04C64B553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'_1_PPM_Totais (2)'!$B$20:$B$37</c:f>
              <c:numCache>
                <c:formatCode>0</c:formatCode>
                <c:ptCount val="18"/>
                <c:pt idx="0">
                  <c:v>1978</c:v>
                </c:pt>
                <c:pt idx="1">
                  <c:v>1980</c:v>
                </c:pt>
                <c:pt idx="2">
                  <c:v>1982</c:v>
                </c:pt>
                <c:pt idx="3">
                  <c:v>1984</c:v>
                </c:pt>
                <c:pt idx="4">
                  <c:v>1986</c:v>
                </c:pt>
                <c:pt idx="5">
                  <c:v>1988</c:v>
                </c:pt>
                <c:pt idx="6">
                  <c:v>1990</c:v>
                </c:pt>
                <c:pt idx="7">
                  <c:v>1992</c:v>
                </c:pt>
                <c:pt idx="8">
                  <c:v>1994</c:v>
                </c:pt>
                <c:pt idx="9">
                  <c:v>1996</c:v>
                </c:pt>
                <c:pt idx="10">
                  <c:v>1998</c:v>
                </c:pt>
                <c:pt idx="11">
                  <c:v>2000</c:v>
                </c:pt>
                <c:pt idx="12">
                  <c:v>2002</c:v>
                </c:pt>
                <c:pt idx="13">
                  <c:v>2004</c:v>
                </c:pt>
                <c:pt idx="14">
                  <c:v>2006</c:v>
                </c:pt>
                <c:pt idx="15">
                  <c:v>2008</c:v>
                </c:pt>
                <c:pt idx="16">
                  <c:v>2010</c:v>
                </c:pt>
                <c:pt idx="17">
                  <c:v>2012</c:v>
                </c:pt>
              </c:numCache>
            </c:numRef>
          </c:cat>
          <c:val>
            <c:numRef>
              <c:f>'_1_PPM_Totais (2)'!$D$74:$D$91</c:f>
              <c:numCache>
                <c:formatCode>#,##0</c:formatCode>
                <c:ptCount val="18"/>
                <c:pt idx="0">
                  <c:v>59833</c:v>
                </c:pt>
                <c:pt idx="1">
                  <c:v>75826</c:v>
                </c:pt>
                <c:pt idx="2">
                  <c:v>80821</c:v>
                </c:pt>
                <c:pt idx="3">
                  <c:v>97318</c:v>
                </c:pt>
                <c:pt idx="4">
                  <c:v>104876</c:v>
                </c:pt>
                <c:pt idx="5">
                  <c:v>115467</c:v>
                </c:pt>
                <c:pt idx="6">
                  <c:v>136216</c:v>
                </c:pt>
                <c:pt idx="7">
                  <c:v>150602</c:v>
                </c:pt>
                <c:pt idx="8">
                  <c:v>164416</c:v>
                </c:pt>
                <c:pt idx="9">
                  <c:v>229793</c:v>
                </c:pt>
                <c:pt idx="10">
                  <c:v>240900</c:v>
                </c:pt>
                <c:pt idx="11">
                  <c:v>257762</c:v>
                </c:pt>
                <c:pt idx="12">
                  <c:v>278300</c:v>
                </c:pt>
                <c:pt idx="13">
                  <c:v>308652</c:v>
                </c:pt>
                <c:pt idx="14">
                  <c:v>350409</c:v>
                </c:pt>
                <c:pt idx="15">
                  <c:v>377611</c:v>
                </c:pt>
                <c:pt idx="16">
                  <c:v>414885</c:v>
                </c:pt>
                <c:pt idx="17">
                  <c:v>327560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D71-4C95-BA05-B04C64B5539A}"/>
            </c:ext>
          </c:extLst>
        </c:ser>
        <c:ser>
          <c:idx val="0"/>
          <c:order val="2"/>
          <c:tx>
            <c:v>Equinos</c:v>
          </c:tx>
          <c:spPr>
            <a:ln w="12700"/>
          </c:spPr>
          <c:marker>
            <c:symbol val="diamond"/>
            <c:size val="5"/>
          </c:marker>
          <c:dLbls>
            <c:dLbl>
              <c:idx val="17"/>
              <c:layout>
                <c:manualLayout>
                  <c:x val="0"/>
                  <c:y val="3.8291288920211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71-4C95-BA05-B04C64B553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'_1_PPM_Totais (2)'!$B$20:$B$37</c:f>
              <c:numCache>
                <c:formatCode>0</c:formatCode>
                <c:ptCount val="18"/>
                <c:pt idx="0">
                  <c:v>1978</c:v>
                </c:pt>
                <c:pt idx="1">
                  <c:v>1980</c:v>
                </c:pt>
                <c:pt idx="2">
                  <c:v>1982</c:v>
                </c:pt>
                <c:pt idx="3">
                  <c:v>1984</c:v>
                </c:pt>
                <c:pt idx="4">
                  <c:v>1986</c:v>
                </c:pt>
                <c:pt idx="5">
                  <c:v>1988</c:v>
                </c:pt>
                <c:pt idx="6">
                  <c:v>1990</c:v>
                </c:pt>
                <c:pt idx="7">
                  <c:v>1992</c:v>
                </c:pt>
                <c:pt idx="8">
                  <c:v>1994</c:v>
                </c:pt>
                <c:pt idx="9">
                  <c:v>1996</c:v>
                </c:pt>
                <c:pt idx="10">
                  <c:v>1998</c:v>
                </c:pt>
                <c:pt idx="11">
                  <c:v>2000</c:v>
                </c:pt>
                <c:pt idx="12">
                  <c:v>2002</c:v>
                </c:pt>
                <c:pt idx="13">
                  <c:v>2004</c:v>
                </c:pt>
                <c:pt idx="14">
                  <c:v>2006</c:v>
                </c:pt>
                <c:pt idx="15">
                  <c:v>2008</c:v>
                </c:pt>
                <c:pt idx="16">
                  <c:v>2010</c:v>
                </c:pt>
                <c:pt idx="17">
                  <c:v>2012</c:v>
                </c:pt>
              </c:numCache>
            </c:numRef>
          </c:cat>
          <c:val>
            <c:numRef>
              <c:f>'_1_PPM_Totais (2)'!$D$56:$D$73</c:f>
              <c:numCache>
                <c:formatCode>#,##0</c:formatCode>
                <c:ptCount val="18"/>
                <c:pt idx="0">
                  <c:v>182323</c:v>
                </c:pt>
                <c:pt idx="1">
                  <c:v>175021</c:v>
                </c:pt>
                <c:pt idx="2">
                  <c:v>183235</c:v>
                </c:pt>
                <c:pt idx="3">
                  <c:v>198369</c:v>
                </c:pt>
                <c:pt idx="4">
                  <c:v>205063</c:v>
                </c:pt>
                <c:pt idx="5">
                  <c:v>210819</c:v>
                </c:pt>
                <c:pt idx="6">
                  <c:v>219232</c:v>
                </c:pt>
                <c:pt idx="7">
                  <c:v>234539</c:v>
                </c:pt>
                <c:pt idx="8">
                  <c:v>294863</c:v>
                </c:pt>
                <c:pt idx="9">
                  <c:v>241190</c:v>
                </c:pt>
                <c:pt idx="10">
                  <c:v>251143</c:v>
                </c:pt>
                <c:pt idx="11">
                  <c:v>260696</c:v>
                </c:pt>
                <c:pt idx="12">
                  <c:v>270667</c:v>
                </c:pt>
                <c:pt idx="13">
                  <c:v>282086</c:v>
                </c:pt>
                <c:pt idx="14">
                  <c:v>281928</c:v>
                </c:pt>
                <c:pt idx="15">
                  <c:v>275726</c:v>
                </c:pt>
                <c:pt idx="16">
                  <c:v>282477</c:v>
                </c:pt>
                <c:pt idx="17">
                  <c:v>262416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D71-4C95-BA05-B04C64B55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486424"/>
        <c:axId val="2130710680"/>
      </c:lineChart>
      <c:catAx>
        <c:axId val="21314864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130710680"/>
        <c:crosses val="autoZero"/>
        <c:auto val="1"/>
        <c:lblAlgn val="ctr"/>
        <c:lblOffset val="100"/>
        <c:noMultiLvlLbl val="0"/>
      </c:catAx>
      <c:valAx>
        <c:axId val="2130710680"/>
        <c:scaling>
          <c:orientation val="minMax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Cabeças</a:t>
                </a:r>
              </a:p>
            </c:rich>
          </c:tx>
          <c:layout>
            <c:manualLayout>
              <c:xMode val="edge"/>
              <c:yMode val="edge"/>
              <c:x val="2.42304511274626E-2"/>
              <c:y val="0.3795686103687079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131486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7092738089678"/>
          <c:y val="3.8926396929507999E-3"/>
          <c:w val="0.42515838406742301"/>
          <c:h val="0.100418794666621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5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591189101594"/>
          <c:y val="5.2568789082756702E-2"/>
          <c:w val="0.82587423236498603"/>
          <c:h val="0.76335386345373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Plan1!$C$2</c:f>
              <c:strCache>
                <c:ptCount val="1"/>
                <c:pt idx="0">
                  <c:v>Minério de Ferro</c:v>
                </c:pt>
              </c:strCache>
            </c:strRef>
          </c:tx>
          <c:invertIfNegative val="0"/>
          <c:trendline>
            <c:trendlineType val="poly"/>
            <c:order val="3"/>
            <c:dispRSqr val="0"/>
            <c:dispEq val="0"/>
          </c:trendline>
          <c:cat>
            <c:strRef>
              <c:f>Plan1!$B$3:$B$14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Plan1!$C$3:$C$14</c:f>
              <c:numCache>
                <c:formatCode>#,##0</c:formatCode>
                <c:ptCount val="12"/>
                <c:pt idx="0">
                  <c:v>162926</c:v>
                </c:pt>
                <c:pt idx="1">
                  <c:v>200282</c:v>
                </c:pt>
                <c:pt idx="2">
                  <c:v>349790</c:v>
                </c:pt>
                <c:pt idx="3">
                  <c:v>549493</c:v>
                </c:pt>
                <c:pt idx="4">
                  <c:v>589150</c:v>
                </c:pt>
                <c:pt idx="5">
                  <c:v>559866</c:v>
                </c:pt>
                <c:pt idx="6">
                  <c:v>701616</c:v>
                </c:pt>
                <c:pt idx="7">
                  <c:v>648412</c:v>
                </c:pt>
                <c:pt idx="8">
                  <c:v>658776</c:v>
                </c:pt>
                <c:pt idx="9">
                  <c:v>497517</c:v>
                </c:pt>
                <c:pt idx="10">
                  <c:v>372222</c:v>
                </c:pt>
                <c:pt idx="11">
                  <c:v>305293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F8-4D7C-91ED-6B5C2B05C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899128"/>
        <c:axId val="-2137896360"/>
      </c:barChart>
      <c:catAx>
        <c:axId val="-2137899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7896360"/>
        <c:crosses val="autoZero"/>
        <c:auto val="1"/>
        <c:lblAlgn val="ctr"/>
        <c:lblOffset val="100"/>
        <c:noMultiLvlLbl val="0"/>
      </c:catAx>
      <c:valAx>
        <c:axId val="-2137896360"/>
        <c:scaling>
          <c:orientation val="minMax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/>
                  <a:t>Tonelada</a:t>
                </a:r>
                <a:r>
                  <a:rPr lang="pt-BR" b="0" baseline="0"/>
                  <a:t> exportada</a:t>
                </a:r>
                <a:endParaRPr lang="pt-BR" b="0"/>
              </a:p>
            </c:rich>
          </c:tx>
          <c:layout>
            <c:manualLayout>
              <c:xMode val="edge"/>
              <c:yMode val="edge"/>
              <c:x val="9.1443383685337592E-3"/>
              <c:y val="0.24707804453886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-2137899128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6340309746694801"/>
          <c:y val="5.70656903948304E-2"/>
          <c:w val="0.23374414337104299"/>
          <c:h val="0.1060378171521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5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Áreas Antrópicas - UPG</a:t>
            </a:r>
          </a:p>
        </c:rich>
      </c:tx>
      <c:layout>
        <c:manualLayout>
          <c:xMode val="edge"/>
          <c:yMode val="edge"/>
          <c:x val="0.10149720502218"/>
          <c:y val="6.1460933644886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20607397625865E-2"/>
          <c:y val="0.358084670981974"/>
          <c:w val="0.984653324584427"/>
          <c:h val="0.37608442062639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Plan1!$C$1:$C$2</c:f>
              <c:strCache>
                <c:ptCount val="2"/>
                <c:pt idx="0">
                  <c:v>Áreas Antrópicas (%)</c:v>
                </c:pt>
                <c:pt idx="1">
                  <c:v>2002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Plan1!$B$3:$B$15</c:f>
              <c:strCache>
                <c:ptCount val="13"/>
                <c:pt idx="0">
                  <c:v>P-1 Jaurú</c:v>
                </c:pt>
                <c:pt idx="1">
                  <c:v>P-2 Alto Paraguai Médio</c:v>
                </c:pt>
                <c:pt idx="2">
                  <c:v>P-3 Alto Paraguai Superior</c:v>
                </c:pt>
                <c:pt idx="3">
                  <c:v>P-4 Alto Rio Cuiabá</c:v>
                </c:pt>
                <c:pt idx="4">
                  <c:v>P-5 São Lourenço</c:v>
                </c:pt>
                <c:pt idx="5">
                  <c:v>P-6 Correntes - Taguarí</c:v>
                </c:pt>
                <c:pt idx="6">
                  <c:v>P-7 Paraguai - Pantanal</c:v>
                </c:pt>
                <c:pt idx="7">
                  <c:v>II.1 Correntes</c:v>
                </c:pt>
                <c:pt idx="8">
                  <c:v>II.2 Taquari</c:v>
                </c:pt>
                <c:pt idx="9">
                  <c:v>II.3 Miranda</c:v>
                </c:pt>
                <c:pt idx="10">
                  <c:v>II.4 Negro</c:v>
                </c:pt>
                <c:pt idx="11">
                  <c:v>II.5 Nabileque</c:v>
                </c:pt>
                <c:pt idx="12">
                  <c:v>II.6 Apa</c:v>
                </c:pt>
              </c:strCache>
            </c:strRef>
          </c:cat>
          <c:val>
            <c:numRef>
              <c:f>Plan1!$C$3:$C$15</c:f>
              <c:numCache>
                <c:formatCode>0%</c:formatCode>
                <c:ptCount val="13"/>
                <c:pt idx="0">
                  <c:v>0.57199999999999995</c:v>
                </c:pt>
                <c:pt idx="1">
                  <c:v>0.51800000000000002</c:v>
                </c:pt>
                <c:pt idx="2">
                  <c:v>0.47099999999999997</c:v>
                </c:pt>
                <c:pt idx="3">
                  <c:v>0.36799999999999999</c:v>
                </c:pt>
                <c:pt idx="4">
                  <c:v>0.55400000000000005</c:v>
                </c:pt>
                <c:pt idx="5">
                  <c:v>0.47399999999999998</c:v>
                </c:pt>
                <c:pt idx="6">
                  <c:v>0.14000000000000001</c:v>
                </c:pt>
                <c:pt idx="7">
                  <c:v>0.52700000000000002</c:v>
                </c:pt>
                <c:pt idx="8">
                  <c:v>0.26100000000000001</c:v>
                </c:pt>
                <c:pt idx="9">
                  <c:v>0.55800000000000005</c:v>
                </c:pt>
                <c:pt idx="10">
                  <c:v>0.17599999999999999</c:v>
                </c:pt>
                <c:pt idx="11">
                  <c:v>0.16800000000000001</c:v>
                </c:pt>
                <c:pt idx="12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F-4E1F-9063-00289D2F0B8D}"/>
            </c:ext>
          </c:extLst>
        </c:ser>
        <c:ser>
          <c:idx val="1"/>
          <c:order val="1"/>
          <c:tx>
            <c:strRef>
              <c:f>Plan1!$D$1:$D$2</c:f>
              <c:strCache>
                <c:ptCount val="2"/>
                <c:pt idx="0">
                  <c:v>Áreas Antrópicas (%)</c:v>
                </c:pt>
                <c:pt idx="1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Plan1!$B$3:$B$15</c:f>
              <c:strCache>
                <c:ptCount val="13"/>
                <c:pt idx="0">
                  <c:v>P-1 Jaurú</c:v>
                </c:pt>
                <c:pt idx="1">
                  <c:v>P-2 Alto Paraguai Médio</c:v>
                </c:pt>
                <c:pt idx="2">
                  <c:v>P-3 Alto Paraguai Superior</c:v>
                </c:pt>
                <c:pt idx="3">
                  <c:v>P-4 Alto Rio Cuiabá</c:v>
                </c:pt>
                <c:pt idx="4">
                  <c:v>P-5 São Lourenço</c:v>
                </c:pt>
                <c:pt idx="5">
                  <c:v>P-6 Correntes - Taguarí</c:v>
                </c:pt>
                <c:pt idx="6">
                  <c:v>P-7 Paraguai - Pantanal</c:v>
                </c:pt>
                <c:pt idx="7">
                  <c:v>II.1 Correntes</c:v>
                </c:pt>
                <c:pt idx="8">
                  <c:v>II.2 Taquari</c:v>
                </c:pt>
                <c:pt idx="9">
                  <c:v>II.3 Miranda</c:v>
                </c:pt>
                <c:pt idx="10">
                  <c:v>II.4 Negro</c:v>
                </c:pt>
                <c:pt idx="11">
                  <c:v>II.5 Nabileque</c:v>
                </c:pt>
                <c:pt idx="12">
                  <c:v>II.6 Apa</c:v>
                </c:pt>
              </c:strCache>
            </c:strRef>
          </c:cat>
          <c:val>
            <c:numRef>
              <c:f>Plan1!$D$3:$D$15</c:f>
              <c:numCache>
                <c:formatCode>0%</c:formatCode>
                <c:ptCount val="13"/>
                <c:pt idx="0">
                  <c:v>0.623</c:v>
                </c:pt>
                <c:pt idx="1">
                  <c:v>0.57799999999999996</c:v>
                </c:pt>
                <c:pt idx="2">
                  <c:v>0.51200000000000001</c:v>
                </c:pt>
                <c:pt idx="3">
                  <c:v>0.439</c:v>
                </c:pt>
                <c:pt idx="4">
                  <c:v>0.6</c:v>
                </c:pt>
                <c:pt idx="5">
                  <c:v>0.53200000000000003</c:v>
                </c:pt>
                <c:pt idx="6">
                  <c:v>0.17199999999999999</c:v>
                </c:pt>
                <c:pt idx="7">
                  <c:v>0.59399999999999997</c:v>
                </c:pt>
                <c:pt idx="8">
                  <c:v>0.29799999999999999</c:v>
                </c:pt>
                <c:pt idx="9">
                  <c:v>0.6</c:v>
                </c:pt>
                <c:pt idx="10">
                  <c:v>0.22900000000000001</c:v>
                </c:pt>
                <c:pt idx="11">
                  <c:v>0.2</c:v>
                </c:pt>
                <c:pt idx="12">
                  <c:v>0.61299999999999999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6F-4E1F-9063-00289D2F0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4326968"/>
        <c:axId val="2134330408"/>
      </c:barChart>
      <c:catAx>
        <c:axId val="213432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4330408"/>
        <c:crosses val="autoZero"/>
        <c:auto val="1"/>
        <c:lblAlgn val="ctr"/>
        <c:lblOffset val="100"/>
        <c:noMultiLvlLbl val="0"/>
      </c:catAx>
      <c:valAx>
        <c:axId val="2134330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3432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8601254539318E-2"/>
          <c:y val="0.19307721473977499"/>
          <c:w val="0.36528245327512798"/>
          <c:h val="0.11023157920724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0.86496</cdr:x>
      <cdr:y>0.28531</cdr:y>
    </cdr:from>
    <cdr:to>
      <cdr:x>0.90293</cdr:x>
      <cdr:y>0.32769</cdr:y>
    </cdr:to>
    <cdr:sp macro="" textlink="">
      <cdr:nvSpPr>
        <cdr:cNvPr id="2" name="Seta para a direita 1"/>
        <cdr:cNvSpPr/>
      </cdr:nvSpPr>
      <cdr:spPr>
        <a:xfrm xmlns:a="http://schemas.openxmlformats.org/drawingml/2006/main" rot="2207376">
          <a:off x="5965926" y="690997"/>
          <a:ext cx="261894" cy="102640"/>
        </a:xfrm>
        <a:prstGeom xmlns:a="http://schemas.openxmlformats.org/drawingml/2006/main" prst="rightArrow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4C574-EBED-47C6-A3F4-5DB644B20AF2}" type="datetimeFigureOut">
              <a:rPr lang="pt-BR" smtClean="0"/>
              <a:t>24/04/2018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2E98-2F15-4EC7-B09C-1B7EFF0EF00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02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75F29-3978-4236-B905-0FD4AB136A87}" type="datetimeFigureOut">
              <a:rPr lang="pt-BR" smtClean="0"/>
              <a:t>24/04/2018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4EDAD-B722-40EF-A711-ACBBC8EF8A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63D6B2-345E-42AF-9526-CEEF3F880DB6}" type="slidenum">
              <a:rPr lang="pt-BR" altLang="pt-BR" b="0">
                <a:solidFill>
                  <a:srgbClr val="000000"/>
                </a:solidFill>
              </a:rPr>
              <a:pPr/>
              <a:t>4</a:t>
            </a:fld>
            <a:endParaRPr lang="pt-BR" altLang="pt-BR" b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D5F82E-43AE-4629-83CA-D1E6CF37FB29}" type="slidenum">
              <a:rPr lang="pt-BR" altLang="pt-BR" b="0">
                <a:solidFill>
                  <a:srgbClr val="000000"/>
                </a:solidFill>
              </a:rPr>
              <a:pPr/>
              <a:t>5</a:t>
            </a:fld>
            <a:endParaRPr lang="pt-BR" altLang="pt-BR" b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7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1E56A2-9756-4477-B240-3650567ED470}" type="slidenum">
              <a:rPr lang="pt-BR" altLang="pt-BR" b="0">
                <a:solidFill>
                  <a:srgbClr val="000000"/>
                </a:solidFill>
              </a:rPr>
              <a:pPr/>
              <a:t>6</a:t>
            </a:fld>
            <a:endParaRPr lang="pt-BR" altLang="pt-BR" b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2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AD078-94BB-4793-87F4-D3E8DB347023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5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6165850"/>
            <a:ext cx="2728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6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14C459F-9CF3-49F5-B26C-CBB186F0083E}" type="datetimeFigureOut">
              <a:rPr lang="pt-BR"/>
              <a:pPr>
                <a:defRPr/>
              </a:pPr>
              <a:t>24/04/2018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736E5A-EF5F-42DB-87DC-06C8EEBDD80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7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87E601-28F8-40C2-97C7-55BEBAC3B53B}" type="datetimeFigureOut">
              <a:rPr lang="pt-BR"/>
              <a:pPr>
                <a:defRPr/>
              </a:pPr>
              <a:t>24/04/2018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473071-86FA-4102-A3C9-4014E39BE7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258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6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6165304"/>
            <a:ext cx="2728929" cy="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6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4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9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9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5732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25732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11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7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8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6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6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748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3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43881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8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36912"/>
            <a:ext cx="8229600" cy="348925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3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4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8538" y="333375"/>
            <a:ext cx="6624637" cy="63341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4244975" cy="25876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50825" y="4008438"/>
            <a:ext cx="4244975" cy="25892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268413"/>
            <a:ext cx="4244975" cy="53292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155C-96F9-459B-905F-B07526388274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5876925"/>
            <a:ext cx="29416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03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5877272"/>
            <a:ext cx="2941888" cy="9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41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23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26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54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5732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25732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11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24F0177-F1D3-439A-A834-8812DAFB9678}" type="datetimeFigureOut">
              <a:rPr lang="pt-BR"/>
              <a:pPr>
                <a:defRPr/>
              </a:pPr>
              <a:t>24/04/2018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4F08DFF-D6DE-42CA-B0F0-F156A3A541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285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98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6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02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748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07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51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36912"/>
            <a:ext cx="8229600" cy="348925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55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77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CF45A-1B23-47A8-85E5-B4EA5133A292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30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BDF16-85D3-43DD-84F7-0641E98F9F3D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83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799AA-1BC8-493E-99D0-1D3EB87568D9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16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25A91-A133-405C-8DDB-B265B97EAC79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EE35F2-FA5F-4FDD-BF2A-36CAD65483C1}" type="datetimeFigureOut">
              <a:rPr lang="pt-BR"/>
              <a:pPr>
                <a:defRPr/>
              </a:pPr>
              <a:t>24/04/2018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3755D83-BE95-43E5-942C-A1BE884BAB0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304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A1B93-6608-4CAC-BC6A-14C059BC2595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72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6ABA9-DB4B-472D-A4C2-8566514DB247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3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59DC2-D1B6-4C37-9C49-D27E58E8F0FD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27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8A2D9-7FF5-4C96-9E59-217958CCCDE8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66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5C44E-4DAF-40A5-B025-3EDD4157A3DD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6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2777D-07FC-4B86-824F-595FE8A0FADD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44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3A717-F2EC-4357-8073-53EFFF89B0C8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22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C6CCE-A472-43E3-AFFD-3FFA155D6DF0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44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168F2-A6B0-4854-AA9F-DC902FF46682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2D5A2-37AF-413D-B6A9-1DE0B19D4F4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2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A4BB8C8-0882-4E40-A037-F047EA106837}" type="datetimeFigureOut">
              <a:rPr lang="pt-BR"/>
              <a:pPr>
                <a:defRPr/>
              </a:pPr>
              <a:t>24/04/2018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E742D57-5BF8-4EE4-8E6C-09197FE5D4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372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635E1-A824-4EE6-A650-04559F8CCC39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8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65D0D8C-8609-4999-8E85-A21E4E1DE821}" type="datetimeFigureOut">
              <a:rPr lang="pt-BR"/>
              <a:pPr>
                <a:defRPr/>
              </a:pPr>
              <a:t>24/04/2018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517638F-A161-4733-A93C-0FEF8F73CF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2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8431ECFB-1D23-4112-846F-AC84A2140A8B}" type="datetimeFigureOut">
              <a:rPr lang="pt-BR"/>
              <a:pPr>
                <a:defRPr/>
              </a:pPr>
              <a:t>24/04/2018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F2E74BA-1527-44F1-8119-D28C3D25B4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32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735AFA94-7694-4E97-86E8-94B229F0BF33}" type="datetimeFigureOut">
              <a:rPr lang="pt-BR"/>
              <a:pPr>
                <a:defRPr/>
              </a:pPr>
              <a:t>24/04/2018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CC9660B-0F49-4421-B2E8-11D44359C9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6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9ECF895-54FD-4E62-9F89-AE85FC58674E}" type="datetimeFigureOut">
              <a:rPr lang="pt-BR"/>
              <a:pPr>
                <a:defRPr/>
              </a:pPr>
              <a:t>24/04/2018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3317A78-3F81-43F0-849B-D723221FA51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8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645FDB07-272C-44E5-A289-C74DCB52ED71}" type="datetimeFigureOut">
              <a:rPr lang="pt-BR"/>
              <a:pPr>
                <a:defRPr/>
              </a:pPr>
              <a:t>24/04/2018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CDDA3A0B-C4FE-47DA-9775-62E5AD5CB1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4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24/04/2018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9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00825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1B5ECA-4011-43E4-9E60-BD698201C078}" type="slidenum">
              <a:rPr lang="pt-BR" altLang="pt-B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7" name="Imagem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hyperlink" Target="http://www.google.com.br/url?sa=i&amp;rct=j&amp;q=FACEBOOK+LOGO&amp;source=images&amp;cd=&amp;cad=rja&amp;docid=FcFCngOm4qG3WM&amp;tbnid=WnsmOCuSOUlvmM:&amp;ved=&amp;url=http://teenspeak.org/2011/11/23/the-latest-facebook-virus/&amp;ei=7GBsUf-CBIywqwGN14CgCA&amp;bvm=bv.45175338,d.aWM&amp;psig=AFQjCNGkuJjF8uBfLR21i7Avrexg2R3-PA&amp;ust=136614359647142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761" y="1793968"/>
            <a:ext cx="3528875" cy="437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54169" y="5733256"/>
            <a:ext cx="219738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t-BR" sz="1600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Campo Grande,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t-BR" sz="1600" dirty="0">
                <a:solidFill>
                  <a:schemeClr val="accent5">
                    <a:lumMod val="25000"/>
                  </a:schemeClr>
                </a:solidFill>
              </a:rPr>
              <a:t>2 de s</a:t>
            </a:r>
            <a:r>
              <a:rPr lang="pt-BR" sz="1600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etembro de 2015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63688" y="1346865"/>
            <a:ext cx="6011489" cy="3539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130000"/>
              <a:defRPr/>
            </a:pPr>
            <a:r>
              <a:rPr lang="pt-BR" sz="17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77777"/>
                </a:solidFill>
                <a:latin typeface="Arial Black" panose="020B0A04020102020204" pitchFamily="34" charset="0"/>
              </a:rPr>
              <a:t>Plano de Recursos Hídricos da RH-Paraguai</a:t>
            </a:r>
            <a:endParaRPr lang="pt-BR" sz="1700" dirty="0"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539552" y="3789040"/>
            <a:ext cx="3026625" cy="83099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77777"/>
                </a:solidFill>
                <a:latin typeface="Arial Black" pitchFamily="34" charset="0"/>
                <a:cs typeface="+mn-cs"/>
              </a:rPr>
              <a:t>Bases do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 w="12700">
                <a:solidFill>
                  <a:schemeClr val="tx1"/>
                </a:solidFill>
                <a:prstDash val="solid"/>
              </a:ln>
              <a:solidFill>
                <a:srgbClr val="777777"/>
              </a:solidFill>
              <a:latin typeface="Arial Black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77777"/>
                </a:solidFill>
                <a:latin typeface="Arial Black" pitchFamily="34" charset="0"/>
                <a:cs typeface="+mn-cs"/>
              </a:rPr>
              <a:t>Diagnóstico Preliminar</a:t>
            </a:r>
          </a:p>
        </p:txBody>
      </p:sp>
    </p:spTree>
    <p:extLst>
      <p:ext uri="{BB962C8B-B14F-4D97-AF65-F5344CB8AC3E}">
        <p14:creationId xmlns:p14="http://schemas.microsoft.com/office/powerpoint/2010/main" val="109990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2875002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3. Prioridades do Plano</a:t>
            </a:r>
          </a:p>
        </p:txBody>
      </p:sp>
    </p:spTree>
    <p:extLst>
      <p:ext uri="{BB962C8B-B14F-4D97-AF65-F5344CB8AC3E}">
        <p14:creationId xmlns:p14="http://schemas.microsoft.com/office/powerpoint/2010/main" val="19330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pt-BR" altLang="pt-BR" kern="0" dirty="0">
                <a:solidFill>
                  <a:srgbClr val="FFFFFF"/>
                </a:solidFill>
              </a:rPr>
              <a:t>3. Prioridades do Plano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048" y="1844824"/>
            <a:ext cx="3993904" cy="4431983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eaLnBrk="1" fontAlgn="base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Elaboração de propostas para a solução de problemas sob </a:t>
            </a:r>
            <a:r>
              <a:rPr lang="pt-BR" altLang="pt-BR" kern="0" dirty="0">
                <a:solidFill>
                  <a:srgbClr val="333333"/>
                </a:solidFill>
                <a:latin typeface="Calibri"/>
              </a:rPr>
              <a:t>governabilidade do sistema de gestão </a:t>
            </a: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de recursos hídricos atuante na bacia;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Para a solução de problemas infraestruturais, deverão ser elaboradas propostas e alternativas de </a:t>
            </a:r>
            <a:r>
              <a:rPr lang="pt-BR" altLang="pt-BR" kern="0" dirty="0">
                <a:solidFill>
                  <a:srgbClr val="333333"/>
                </a:solidFill>
                <a:latin typeface="Calibri"/>
              </a:rPr>
              <a:t>apoio</a:t>
            </a: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 à sua consecução; e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BR" altLang="pt-BR" kern="0" dirty="0">
                <a:solidFill>
                  <a:srgbClr val="333333"/>
                </a:solidFill>
                <a:latin typeface="Calibri"/>
              </a:rPr>
              <a:t>O Plano deverá fornecer, como produto, as estratégias necessárias para a efetivação de suas propostas, com destaque para a atuação político-institucional.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ts val="1200"/>
              </a:spcAft>
              <a:defRPr/>
            </a:pPr>
            <a:endParaRPr lang="pt-BR" altLang="pt-BR" kern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6050" y="1393825"/>
            <a:ext cx="3993902" cy="400110"/>
          </a:xfrm>
          <a:prstGeom prst="rect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altLang="pt-BR" sz="2000" b="0" kern="0" dirty="0">
                <a:solidFill>
                  <a:srgbClr val="FFFFFF"/>
                </a:solidFill>
                <a:latin typeface="Calibri"/>
              </a:rPr>
              <a:t>Em relação aos resultados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55976" y="1829817"/>
            <a:ext cx="4392487" cy="4431983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0" kern="0" dirty="0">
                <a:solidFill>
                  <a:srgbClr val="000000"/>
                </a:solidFill>
                <a:latin typeface="Calibri"/>
              </a:rPr>
              <a:t>A questão hidrelétrica e seus impactos na bacia</a:t>
            </a: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;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Integração técnica, institucional e legal da gestão de recursos hídricos na bacia (conselhos e órgãos gestores, principalmente);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Uso e ocupação do solo no planalto: cultivos anuais, cana, pastagens, seus impactos na planície;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Saneamento ambiental (principalmente esgotamento sanitário);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Sustentabilidade da pesca e do turismo;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Navegação; e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0" kern="0" dirty="0">
                <a:solidFill>
                  <a:srgbClr val="333333"/>
                </a:solidFill>
                <a:latin typeface="Calibri"/>
              </a:rPr>
              <a:t>Mineração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355976" y="1393825"/>
            <a:ext cx="4392488" cy="400110"/>
          </a:xfrm>
          <a:prstGeom prst="rect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15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altLang="pt-BR" sz="2000" b="0" kern="0" dirty="0">
                <a:solidFill>
                  <a:srgbClr val="FFFFFF"/>
                </a:solidFill>
                <a:latin typeface="Calibri"/>
              </a:rPr>
              <a:t>Em relação aos temas</a:t>
            </a:r>
          </a:p>
        </p:txBody>
      </p:sp>
    </p:spTree>
    <p:extLst>
      <p:ext uri="{BB962C8B-B14F-4D97-AF65-F5344CB8AC3E}">
        <p14:creationId xmlns:p14="http://schemas.microsoft.com/office/powerpoint/2010/main" val="219350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2875002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4. Diagnóstico Preliminar</a:t>
            </a:r>
          </a:p>
        </p:txBody>
      </p:sp>
    </p:spTree>
    <p:extLst>
      <p:ext uri="{BB962C8B-B14F-4D97-AF65-F5344CB8AC3E}">
        <p14:creationId xmlns:p14="http://schemas.microsoft.com/office/powerpoint/2010/main" val="54749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664" y="116632"/>
            <a:ext cx="4556866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5" name="Imagem 3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412776"/>
            <a:ext cx="4248472" cy="4248472"/>
          </a:xfrm>
          <a:prstGeom prst="rect">
            <a:avLst/>
          </a:prstGeom>
        </p:spPr>
      </p:pic>
      <p:pic>
        <p:nvPicPr>
          <p:cNvPr id="36" name="Imagem 3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5805264"/>
            <a:ext cx="1194991" cy="879004"/>
          </a:xfrm>
          <a:prstGeom prst="rect">
            <a:avLst/>
          </a:prstGeom>
        </p:spPr>
      </p:pic>
      <p:sp>
        <p:nvSpPr>
          <p:cNvPr id="37" name="Caixa de Texto 2"/>
          <p:cNvSpPr txBox="1">
            <a:spLocks noChangeArrowheads="1"/>
          </p:cNvSpPr>
          <p:nvPr/>
        </p:nvSpPr>
        <p:spPr bwMode="auto">
          <a:xfrm>
            <a:off x="7380312" y="5618287"/>
            <a:ext cx="1645662" cy="20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TNC &amp; WWF (2011)</a:t>
            </a:r>
          </a:p>
        </p:txBody>
      </p:sp>
    </p:spTree>
    <p:extLst>
      <p:ext uri="{BB962C8B-B14F-4D97-AF65-F5344CB8AC3E}">
        <p14:creationId xmlns:p14="http://schemas.microsoft.com/office/powerpoint/2010/main" val="209629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88032"/>
            <a:ext cx="5256584" cy="6381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268760"/>
            <a:ext cx="1584176" cy="3504389"/>
          </a:xfrm>
          <a:prstGeom prst="rect">
            <a:avLst/>
          </a:prstGeom>
        </p:spPr>
      </p:pic>
      <p:sp>
        <p:nvSpPr>
          <p:cNvPr id="11" name="Caixa de Texto 2"/>
          <p:cNvSpPr txBox="1">
            <a:spLocks noChangeArrowheads="1"/>
          </p:cNvSpPr>
          <p:nvPr/>
        </p:nvSpPr>
        <p:spPr bwMode="auto">
          <a:xfrm>
            <a:off x="5868144" y="5229200"/>
            <a:ext cx="2293734" cy="20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ANA, IBGE e Estados (MT e MS)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92080" y="361497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Domínio dos corpos superficiais e unidades de planejamento e gerenciamento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2650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884166"/>
              </p:ext>
            </p:extLst>
          </p:nvPr>
        </p:nvGraphicFramePr>
        <p:xfrm>
          <a:off x="1187624" y="1412776"/>
          <a:ext cx="6534534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o" r:id="rId3" imgW="5952796" imgH="4461462" progId="Word.Document.12">
                  <p:embed/>
                </p:oleObj>
              </mc:Choice>
              <mc:Fallback>
                <p:oleObj name="Documento" r:id="rId3" imgW="5952796" imgH="4461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412776"/>
                        <a:ext cx="6534534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10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2060848"/>
            <a:ext cx="7920880" cy="4065315"/>
          </a:xfrm>
        </p:spPr>
        <p:txBody>
          <a:bodyPr/>
          <a:lstStyle/>
          <a:p>
            <a:r>
              <a:rPr lang="pt-BR" sz="2000" dirty="0"/>
              <a:t>Mato Grosso do Sul: </a:t>
            </a:r>
          </a:p>
          <a:p>
            <a:pPr lvl="1"/>
            <a:r>
              <a:rPr lang="pt-BR" sz="2000" dirty="0"/>
              <a:t>UPG Miranda (Resolução CERH-MS nº 002/2005)</a:t>
            </a:r>
          </a:p>
          <a:p>
            <a:r>
              <a:rPr lang="pt-BR" sz="2000" dirty="0"/>
              <a:t>Mato Grosso: </a:t>
            </a:r>
          </a:p>
          <a:p>
            <a:pPr lvl="1"/>
            <a:r>
              <a:rPr lang="pt-BR" sz="2000" dirty="0"/>
              <a:t>Comitê do Rio Sepotuba (contempla parte da UPG 2 – Alto Paraguai Médio): 2010 </a:t>
            </a:r>
          </a:p>
          <a:p>
            <a:pPr lvl="1"/>
            <a:r>
              <a:rPr lang="pt-BR" sz="2000" dirty="0"/>
              <a:t>Comitê do rio São Lourenço (corresponde à UPG 5): 2013</a:t>
            </a:r>
          </a:p>
          <a:p>
            <a:pPr marL="457200" lvl="1" indent="0">
              <a:buNone/>
            </a:pPr>
            <a:r>
              <a:rPr lang="pt-BR" sz="2000" dirty="0"/>
              <a:t>* Dentre as 13 </a:t>
            </a:r>
            <a:r>
              <a:rPr lang="pt-BR" sz="2000" dirty="0" err="1"/>
              <a:t>UPGs</a:t>
            </a:r>
            <a:r>
              <a:rPr lang="pt-BR" sz="2000" dirty="0"/>
              <a:t> da RH, três possuem comitês, sendo uma UPG apenas parcialmente. Em 2012, foi aprovada a proposta de criação do Comitê do Vale da Margem Esquerda do Rio Cuiabá, tendo como área de abrangência os afluentes da margem esquerda do Rio Cuiabá pertencentes à UPG 4 – Alto Rio Cuiabá. Entretanto, este CBH ainda não foi instalado.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1196752"/>
            <a:ext cx="3456384" cy="826729"/>
          </a:xfrm>
        </p:spPr>
        <p:txBody>
          <a:bodyPr/>
          <a:lstStyle/>
          <a:p>
            <a:r>
              <a:rPr lang="pt-BR" dirty="0"/>
              <a:t>Comitês Estaduais</a:t>
            </a:r>
          </a:p>
        </p:txBody>
      </p:sp>
    </p:spTree>
    <p:extLst>
      <p:ext uri="{BB962C8B-B14F-4D97-AF65-F5344CB8AC3E}">
        <p14:creationId xmlns:p14="http://schemas.microsoft.com/office/powerpoint/2010/main" val="228584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56792"/>
            <a:ext cx="7848872" cy="826729"/>
          </a:xfrm>
        </p:spPr>
        <p:txBody>
          <a:bodyPr>
            <a:noAutofit/>
          </a:bodyPr>
          <a:lstStyle/>
          <a:p>
            <a:r>
              <a:rPr lang="pt-BR" sz="2800" dirty="0"/>
              <a:t>Organização dos Sistemas Estaduais de Gestão de Recursos Hídricos</a:t>
            </a:r>
            <a:br>
              <a:rPr lang="pt-BR" sz="2800" dirty="0"/>
            </a:b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35920"/>
              </p:ext>
            </p:extLst>
          </p:nvPr>
        </p:nvGraphicFramePr>
        <p:xfrm>
          <a:off x="395537" y="2708920"/>
          <a:ext cx="8960874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273800" imgH="1663700" progId="Word.Document.12">
                  <p:embed/>
                </p:oleObj>
              </mc:Choice>
              <mc:Fallback>
                <p:oleObj name="Document" r:id="rId3" imgW="6273800" imgH="166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2708920"/>
                        <a:ext cx="8960874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56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16774" cy="826729"/>
          </a:xfrm>
        </p:spPr>
        <p:txBody>
          <a:bodyPr>
            <a:normAutofit fontScale="90000"/>
          </a:bodyPr>
          <a:lstStyle/>
          <a:p>
            <a:r>
              <a:rPr lang="pt-BR" dirty="0"/>
              <a:t>Estágio de implementação dos instrumentos de gestão de recursos hídricos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534329"/>
              </p:ext>
            </p:extLst>
          </p:nvPr>
        </p:nvGraphicFramePr>
        <p:xfrm>
          <a:off x="107504" y="2636912"/>
          <a:ext cx="8960873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6273800" imgH="1663700" progId="Word.Document.12">
                  <p:embed/>
                </p:oleObj>
              </mc:Choice>
              <mc:Fallback>
                <p:oleObj name="Document" r:id="rId3" imgW="6273800" imgH="166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636912"/>
                        <a:ext cx="8960873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30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2204864"/>
            <a:ext cx="7920880" cy="4464496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/>
              <a:t>O arranjo institucional voltado </a:t>
            </a:r>
            <a:r>
              <a:rPr lang="pt-BR" sz="1800" b="1" dirty="0"/>
              <a:t>diretamente</a:t>
            </a:r>
            <a:r>
              <a:rPr lang="pt-BR" sz="1800" dirty="0"/>
              <a:t> para a gestão dos recursos hídricos, atualmente existente na região hidrográfica do Paraguai compreende:</a:t>
            </a:r>
          </a:p>
          <a:p>
            <a:pPr lvl="0"/>
            <a:r>
              <a:rPr lang="pt-BR" sz="1800" dirty="0"/>
              <a:t>o Grupo de Acompanhamento da Elaboração do PRH-Paraguai – GAP;</a:t>
            </a:r>
          </a:p>
          <a:p>
            <a:pPr lvl="0"/>
            <a:r>
              <a:rPr lang="pt-BR" sz="1800" dirty="0"/>
              <a:t>os Comitês Estaduais de rios afluentes ao Paraguai;</a:t>
            </a:r>
          </a:p>
          <a:p>
            <a:pPr lvl="0"/>
            <a:r>
              <a:rPr lang="pt-BR" sz="1800" dirty="0"/>
              <a:t>o Conselho Nacional de Recursos Hídricos – CNRH;</a:t>
            </a:r>
          </a:p>
          <a:p>
            <a:pPr lvl="0"/>
            <a:r>
              <a:rPr lang="pt-BR" sz="1800" dirty="0"/>
              <a:t>o Conselho Estadual de Recursos Hídricos de Mato Grosso – CEHIDRO-MT;</a:t>
            </a:r>
          </a:p>
          <a:p>
            <a:pPr lvl="0"/>
            <a:r>
              <a:rPr lang="pt-BR" sz="1800" dirty="0"/>
              <a:t>o Conselho Estadual de Recursos Hídricos de Mato Grosso do Sul – CERH-MS; </a:t>
            </a:r>
          </a:p>
          <a:p>
            <a:pPr lvl="0"/>
            <a:r>
              <a:rPr lang="pt-BR" sz="1800" dirty="0"/>
              <a:t>a Agência Nacional de Águas – ANA;</a:t>
            </a:r>
          </a:p>
          <a:p>
            <a:pPr lvl="0"/>
            <a:r>
              <a:rPr lang="pt-BR" sz="1800" dirty="0"/>
              <a:t>o Ministério do Meio Ambiente – MMA; </a:t>
            </a:r>
          </a:p>
          <a:p>
            <a:pPr lvl="0"/>
            <a:r>
              <a:rPr lang="pt-BR" sz="1800" dirty="0"/>
              <a:t>a Secretaria de Estado de Meio Ambiente de Mato Grosso – SEMA;</a:t>
            </a:r>
          </a:p>
          <a:p>
            <a:pPr lvl="0"/>
            <a:r>
              <a:rPr lang="pt-BR" sz="1800" dirty="0"/>
              <a:t>a Secretaria de Estado do Meio Ambiente e Desenvolvimento Econômico de Mato Grosso do Sul – SEMADE/MS; e</a:t>
            </a:r>
          </a:p>
          <a:p>
            <a:pPr lvl="0"/>
            <a:r>
              <a:rPr lang="pt-BR" sz="1800" dirty="0"/>
              <a:t>o Instituto de Meio Ambiente do Mato Grosso do Sul – IMASUL.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272808" cy="826729"/>
          </a:xfrm>
        </p:spPr>
        <p:txBody>
          <a:bodyPr>
            <a:normAutofit/>
          </a:bodyPr>
          <a:lstStyle/>
          <a:p>
            <a:r>
              <a:rPr lang="pt-BR" dirty="0"/>
              <a:t>Arranjo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95909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2875002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1. Conteúdo mínimo dos Planos</a:t>
            </a:r>
          </a:p>
        </p:txBody>
      </p:sp>
    </p:spTree>
    <p:extLst>
      <p:ext uri="{BB962C8B-B14F-4D97-AF65-F5344CB8AC3E}">
        <p14:creationId xmlns:p14="http://schemas.microsoft.com/office/powerpoint/2010/main" val="2380020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88640"/>
            <a:ext cx="4933056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Caixa de Texto 2"/>
          <p:cNvSpPr txBox="1">
            <a:spLocks noChangeArrowheads="1"/>
          </p:cNvSpPr>
          <p:nvPr/>
        </p:nvSpPr>
        <p:spPr bwMode="auto">
          <a:xfrm>
            <a:off x="7236296" y="6381328"/>
            <a:ext cx="936104" cy="20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IBGE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6949"/>
              </p:ext>
            </p:extLst>
          </p:nvPr>
        </p:nvGraphicFramePr>
        <p:xfrm>
          <a:off x="3923928" y="5579429"/>
          <a:ext cx="5006436" cy="100954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1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754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t-BR" sz="1000" dirty="0">
                          <a:effectLst/>
                        </a:rPr>
                        <a:t>UF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Municípios (nº)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População (2013)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Área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5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Sede Fora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Sede na RH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Km² (mil)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588.277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25,3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188,44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52,0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1.733.001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74,7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173,94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48,0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2.321.278 </a:t>
                      </a:r>
                      <a:r>
                        <a:rPr lang="pt-BR" sz="800" dirty="0">
                          <a:effectLst/>
                        </a:rPr>
                        <a:t>(86% urbana)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362,38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155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3140968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Meio Físico-Biótico</a:t>
            </a:r>
          </a:p>
        </p:txBody>
      </p:sp>
    </p:spTree>
    <p:extLst>
      <p:ext uri="{BB962C8B-B14F-4D97-AF65-F5344CB8AC3E}">
        <p14:creationId xmlns:p14="http://schemas.microsoft.com/office/powerpoint/2010/main" val="1888805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636912"/>
            <a:ext cx="288032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1" y="74399"/>
            <a:ext cx="5184576" cy="6783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95536" y="69269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Biomas, remanescentes de vegetação nativa, unidades de conservação, terras indígenas e quilombos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2678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084168" y="2492896"/>
            <a:ext cx="25457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prioritárias para conservação da biodiversidade </a:t>
            </a:r>
          </a:p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(MMA)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2430"/>
            <a:ext cx="5472608" cy="6780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16853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084168" y="2492896"/>
            <a:ext cx="25457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prioritárias para conservação da biodiversidade </a:t>
            </a:r>
          </a:p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(atualização Cerrado-Pantanal)</a:t>
            </a:r>
          </a:p>
        </p:txBody>
      </p:sp>
      <p:pic>
        <p:nvPicPr>
          <p:cNvPr id="4" name="Imagem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0"/>
            <a:ext cx="543609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54153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084168" y="2492896"/>
            <a:ext cx="2545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prioritárias para a conservação da biodiversidade aquática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97779"/>
            <a:ext cx="5370195" cy="5661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599611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5198616" cy="6499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132856"/>
            <a:ext cx="2304256" cy="35004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115" y="6021288"/>
            <a:ext cx="1216686" cy="50405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904862" y="5790456"/>
            <a:ext cx="1752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PCBAP (MMA et al., 1997)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65431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287" y="1412776"/>
            <a:ext cx="504056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801069"/>
            <a:ext cx="4190846" cy="203223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9512" y="5733256"/>
            <a:ext cx="7457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ANA </a:t>
            </a:r>
            <a:endParaRPr lang="pt-BR" sz="900" dirty="0"/>
          </a:p>
        </p:txBody>
      </p:sp>
      <p:sp>
        <p:nvSpPr>
          <p:cNvPr id="7" name="Retângulo 6"/>
          <p:cNvSpPr/>
          <p:nvPr/>
        </p:nvSpPr>
        <p:spPr>
          <a:xfrm>
            <a:off x="6418720" y="1340768"/>
            <a:ext cx="1334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681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08104" y="764704"/>
            <a:ext cx="338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Disponibilidade Hídrica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Superficial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700808"/>
            <a:ext cx="6084570" cy="44551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645" y="1916832"/>
            <a:ext cx="1080120" cy="217426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42784" y="6187326"/>
            <a:ext cx="4326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Vazão média de longo termo por microbacia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69670" y="5648136"/>
            <a:ext cx="1583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da vazão produzida na RH é proveniente do planalto</a:t>
            </a:r>
            <a:endParaRPr lang="pt-B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727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08104" y="764704"/>
            <a:ext cx="338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Disponibilidade Hídrica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Superficial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28800"/>
            <a:ext cx="6084570" cy="443801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16832"/>
            <a:ext cx="1516193" cy="21602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69868" y="6237312"/>
            <a:ext cx="378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Disponibilidade hídrica por microbacia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69670" y="5648136"/>
            <a:ext cx="1583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da vazão produzida na RH é proveniente do planalto</a:t>
            </a:r>
            <a:endParaRPr lang="pt-B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4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916832"/>
            <a:ext cx="7056784" cy="406531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t-BR" sz="1800" dirty="0"/>
              <a:t>Artigo 7º da Lei 9.433/1997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t-BR" sz="1800" dirty="0"/>
              <a:t>Resolução CNRH nº 145/2012</a:t>
            </a: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539552" y="3645024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TDR aprovado pelo GAP-Paraguai contempla o conteúdo mínimo e propõe inovações, em especial em aspectos de sua implementação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5772150" y="598488"/>
            <a:ext cx="2741613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1. Conteúdo mínimo</a:t>
            </a:r>
          </a:p>
        </p:txBody>
      </p:sp>
    </p:spTree>
    <p:extLst>
      <p:ext uri="{BB962C8B-B14F-4D97-AF65-F5344CB8AC3E}">
        <p14:creationId xmlns:p14="http://schemas.microsoft.com/office/powerpoint/2010/main" val="608988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09169"/>
            <a:ext cx="8642126" cy="535706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36096" y="548680"/>
            <a:ext cx="338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Disponibilidade Hídrica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Superficial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1233627"/>
            <a:ext cx="66967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 mensal das vazões em estações selecionadas</a:t>
            </a:r>
            <a:endParaRPr lang="pt-B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20307" y="982030"/>
            <a:ext cx="141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Sazonalidade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829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3068960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Aspectos Econômicos</a:t>
            </a:r>
          </a:p>
        </p:txBody>
      </p:sp>
    </p:spTree>
    <p:extLst>
      <p:ext uri="{BB962C8B-B14F-4D97-AF65-F5344CB8AC3E}">
        <p14:creationId xmlns:p14="http://schemas.microsoft.com/office/powerpoint/2010/main" val="3570633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948316582"/>
              </p:ext>
            </p:extLst>
          </p:nvPr>
        </p:nvGraphicFramePr>
        <p:xfrm>
          <a:off x="827584" y="1340768"/>
          <a:ext cx="7776864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 de Texto 2"/>
          <p:cNvSpPr txBox="1">
            <a:spLocks noChangeArrowheads="1"/>
          </p:cNvSpPr>
          <p:nvPr/>
        </p:nvSpPr>
        <p:spPr bwMode="auto">
          <a:xfrm>
            <a:off x="1979712" y="1988840"/>
            <a:ext cx="213550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</a:t>
            </a:r>
            <a:r>
              <a:rPr lang="pt-B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PAM – Série Histórica (IBGE).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16016" y="6206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da área plantada (ha) das principais culturas da bacia (1992-2012), exceto cana</a:t>
            </a:r>
            <a:endParaRPr lang="pt-BR" sz="16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82454132"/>
              </p:ext>
            </p:extLst>
          </p:nvPr>
        </p:nvGraphicFramePr>
        <p:xfrm>
          <a:off x="1275025" y="4246364"/>
          <a:ext cx="6897375" cy="261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1547664" y="4077072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ocupada pela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cana-de-açúcar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classe de mapeamento (2005-2013)</a:t>
            </a:r>
            <a:endParaRPr lang="pt-BR" sz="1600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179512" y="6525344"/>
            <a:ext cx="213550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</a:t>
            </a:r>
            <a:r>
              <a:rPr lang="pt-B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CanaSat</a:t>
            </a:r>
            <a:r>
              <a:rPr lang="pt-B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/INPE.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93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970304285"/>
              </p:ext>
            </p:extLst>
          </p:nvPr>
        </p:nvGraphicFramePr>
        <p:xfrm>
          <a:off x="467544" y="1340768"/>
          <a:ext cx="8136904" cy="245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260224160"/>
              </p:ext>
            </p:extLst>
          </p:nvPr>
        </p:nvGraphicFramePr>
        <p:xfrm>
          <a:off x="179512" y="4077072"/>
          <a:ext cx="8424936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4716016" y="3861048"/>
            <a:ext cx="4572000" cy="27860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pt-BR" sz="9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</a:t>
            </a:r>
            <a:r>
              <a:rPr lang="pt-BR" sz="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Pesquisa Pecuária Municipal – Série Histórica (Sidra/IBGE).</a:t>
            </a:r>
            <a:endParaRPr lang="pt-B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33074" y="692696"/>
            <a:ext cx="2337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dos rebanhos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764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47664" y="120886"/>
            <a:ext cx="11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Mineração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727" y="359332"/>
            <a:ext cx="4910273" cy="6260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61"/>
          <a:stretch/>
        </p:blipFill>
        <p:spPr>
          <a:xfrm>
            <a:off x="3779912" y="3717032"/>
            <a:ext cx="1861302" cy="2780989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72334"/>
            <a:ext cx="3558325" cy="2852936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264814092"/>
              </p:ext>
            </p:extLst>
          </p:nvPr>
        </p:nvGraphicFramePr>
        <p:xfrm>
          <a:off x="107504" y="620688"/>
          <a:ext cx="4176464" cy="252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0" y="2968044"/>
            <a:ext cx="5488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 mensal exportada (t) de minério de ferro pela hidrovia do Paraguai (2013)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251822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47664" y="188640"/>
            <a:ext cx="71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Pesca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94428"/>
              </p:ext>
            </p:extLst>
          </p:nvPr>
        </p:nvGraphicFramePr>
        <p:xfrm>
          <a:off x="539552" y="764704"/>
          <a:ext cx="3078455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UF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Município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Pescadores 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Profissionais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Cuiabá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3.760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Corumbá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1.935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Barão de Melgaço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1.014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Várzea Grande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708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Cáceres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707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Miranda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598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Coxim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539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Santo Antônio do Leverger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441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Poconé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395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Porto Murtinho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395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Ladário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374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Aquidauana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352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Bonito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346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Barra do Bugres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297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Anastácio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242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Rosário Oeste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200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Acorizal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180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Rondonópolis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170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Nobres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157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72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RH Paraguai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13.332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2" marR="40002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-828600" y="5301208"/>
            <a:ext cx="2984791" cy="299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350645">
              <a:lnSpc>
                <a:spcPct val="150000"/>
              </a:lnSpc>
              <a:spcAft>
                <a:spcPts val="600"/>
              </a:spcAft>
            </a:pPr>
            <a:r>
              <a:rPr lang="pt-BR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</a:t>
            </a:r>
            <a:r>
              <a:rPr lang="pt-B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SINPEQ (MPA, 2015)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722657"/>
              </p:ext>
            </p:extLst>
          </p:nvPr>
        </p:nvGraphicFramePr>
        <p:xfrm>
          <a:off x="1979712" y="1700808"/>
          <a:ext cx="6953112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5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174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UF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Município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effectLst/>
                        </a:rPr>
                        <a:t>Tambacu</a:t>
                      </a:r>
                      <a:r>
                        <a:rPr lang="pt-BR" sz="800" dirty="0">
                          <a:effectLst/>
                        </a:rPr>
                        <a:t>, </a:t>
                      </a:r>
                      <a:r>
                        <a:rPr lang="pt-BR" sz="800" dirty="0" err="1">
                          <a:effectLst/>
                        </a:rPr>
                        <a:t>tambatinga</a:t>
                      </a:r>
                      <a:r>
                        <a:rPr lang="pt-BR" sz="800" dirty="0">
                          <a:effectLst/>
                        </a:rPr>
                        <a:t> (</a:t>
                      </a:r>
                      <a:r>
                        <a:rPr lang="pt-BR" sz="800" dirty="0" err="1">
                          <a:effectLst/>
                        </a:rPr>
                        <a:t>ton</a:t>
                      </a:r>
                      <a:r>
                        <a:rPr lang="pt-BR" sz="800" dirty="0">
                          <a:effectLst/>
                        </a:rPr>
                        <a:t>)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Pintado, cachara, cachapira e pintachara, surubim (ton)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Tambaqui (ton)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Pacu e patinga (ton)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Pirapitinga (ton)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Tilápia (ton)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Produção Total (ton)*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Valor da Produção (x R$ 1.000)*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Nossa Senhora do Livramento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10.400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1.000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1.300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14.083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61.680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Jangada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5.600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7.022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29.384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Poconé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4.000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5.016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20.081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Cuiabá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2.400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1.200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4.235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24.015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Várzea Grande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2.400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3.112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14.329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Campo Verde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1.600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2.415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10.675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Curvelândia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653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797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7.685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Rosário Oeste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220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553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3.039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Cáceres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360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3.481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Rondonópolis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240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356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1.546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Figueirópolis D'oeste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273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1.760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Sidrolândia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267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1.823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Mirassol D'oeste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2.795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Nobres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234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1.143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Barra do Bugres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177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1.503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Santo Antônio do Leverger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606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MT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Denise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100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732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580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RH Paraguai**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27.878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3.998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3.814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1.891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1.777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409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40.045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194.685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5" marR="3755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902825" y="6237312"/>
            <a:ext cx="4572000" cy="299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</a:t>
            </a:r>
            <a:r>
              <a:rPr lang="pt-B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Pesquisa Pecuária Municipal – Série Histórica (Sidra/IBGE).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436096" y="1196752"/>
            <a:ext cx="127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Aquicultura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3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3794" name="Espaço Reservado para Número de Slid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A8CB77-43E7-463A-A57F-CE6134A7DD13}" type="slidenum">
              <a:rPr lang="pt-BR" altLang="pt-BR" b="0" smtClean="0"/>
              <a:pPr/>
              <a:t>36</a:t>
            </a:fld>
            <a:endParaRPr lang="pt-BR" altLang="pt-BR" b="0"/>
          </a:p>
        </p:txBody>
      </p:sp>
      <p:sp>
        <p:nvSpPr>
          <p:cNvPr id="7" name="Retângulo 6"/>
          <p:cNvSpPr/>
          <p:nvPr/>
        </p:nvSpPr>
        <p:spPr>
          <a:xfrm>
            <a:off x="7790455" y="1033997"/>
            <a:ext cx="798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Legenda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557" r="29536"/>
          <a:stretch/>
        </p:blipFill>
        <p:spPr>
          <a:xfrm>
            <a:off x="6273774" y="5950595"/>
            <a:ext cx="909622" cy="602561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56035" y="286234"/>
            <a:ext cx="9052469" cy="6304269"/>
            <a:chOff x="13950" y="260648"/>
            <a:chExt cx="9031406" cy="6520293"/>
          </a:xfrm>
        </p:grpSpPr>
        <p:grpSp>
          <p:nvGrpSpPr>
            <p:cNvPr id="14" name="Grupo 13"/>
            <p:cNvGrpSpPr/>
            <p:nvPr/>
          </p:nvGrpSpPr>
          <p:grpSpPr>
            <a:xfrm>
              <a:off x="13950" y="260648"/>
              <a:ext cx="9031406" cy="6520293"/>
              <a:chOff x="8239" y="908720"/>
              <a:chExt cx="9111258" cy="6043956"/>
            </a:xfrm>
          </p:grpSpPr>
          <p:pic>
            <p:nvPicPr>
              <p:cNvPr id="4" name="Imagem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39" y="908720"/>
                <a:ext cx="9111258" cy="6043956"/>
              </a:xfrm>
              <a:prstGeom prst="rect">
                <a:avLst/>
              </a:prstGeom>
            </p:spPr>
          </p:pic>
          <p:cxnSp>
            <p:nvCxnSpPr>
              <p:cNvPr id="9" name="Conector reto 8"/>
              <p:cNvCxnSpPr/>
              <p:nvPr/>
            </p:nvCxnSpPr>
            <p:spPr>
              <a:xfrm flipH="1">
                <a:off x="69156" y="1187885"/>
                <a:ext cx="3794391" cy="107863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6085755" y="2321587"/>
                <a:ext cx="2935300" cy="16391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5878287" y="2644316"/>
                <a:ext cx="1562696" cy="377286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 flipH="1">
                <a:off x="2597203" y="1727201"/>
                <a:ext cx="1529124" cy="44671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tângulo 15"/>
            <p:cNvSpPr/>
            <p:nvPr/>
          </p:nvSpPr>
          <p:spPr>
            <a:xfrm>
              <a:off x="7820847" y="447637"/>
              <a:ext cx="7987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/>
                <a:t>Legenda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3557" r="29536"/>
            <a:stretch/>
          </p:blipFill>
          <p:spPr>
            <a:xfrm>
              <a:off x="5966634" y="5778767"/>
              <a:ext cx="909622" cy="602561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3" r="8166" b="-1"/>
          <a:stretch/>
        </p:blipFill>
        <p:spPr>
          <a:xfrm>
            <a:off x="2701753" y="5124238"/>
            <a:ext cx="1115906" cy="12411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684" y="822789"/>
            <a:ext cx="1621677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9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Processo alternativo 8"/>
          <p:cNvSpPr/>
          <p:nvPr/>
        </p:nvSpPr>
        <p:spPr>
          <a:xfrm>
            <a:off x="5940152" y="580839"/>
            <a:ext cx="2448272" cy="36773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PRH Paraguai</a:t>
            </a:r>
          </a:p>
        </p:txBody>
      </p:sp>
      <p:sp>
        <p:nvSpPr>
          <p:cNvPr id="10" name="Retângulo 9"/>
          <p:cNvSpPr/>
          <p:nvPr/>
        </p:nvSpPr>
        <p:spPr>
          <a:xfrm rot="5400000">
            <a:off x="6886294" y="3670116"/>
            <a:ext cx="421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*do Total Inventariado (operação + estudo)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021233"/>
              </p:ext>
            </p:extLst>
          </p:nvPr>
        </p:nvGraphicFramePr>
        <p:xfrm>
          <a:off x="35496" y="1502494"/>
          <a:ext cx="8756758" cy="240700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Tipo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Operação/Construção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Empreendimentos </a:t>
                      </a:r>
                      <a:r>
                        <a:rPr lang="pt-BR" sz="1600" b="1" dirty="0">
                          <a:latin typeface="+mn-lt"/>
                        </a:rPr>
                        <a:t>(nº)</a:t>
                      </a:r>
                      <a:r>
                        <a:rPr lang="pt-BR" sz="1600" b="1" dirty="0"/>
                        <a:t> - Domínio</a:t>
                      </a:r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Potência (MW)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Potência (%)*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Geração Média (MW/AHE)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União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 MT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MS</a:t>
                      </a:r>
                    </a:p>
                  </a:txBody>
                  <a:tcPr marL="30448" marR="30448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CGH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6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3,4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0,2%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0,4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PCH</a:t>
                      </a:r>
                      <a:endParaRPr lang="pt-BR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30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25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-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412,0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19,3%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13,7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UHE</a:t>
                      </a:r>
                      <a:endParaRPr lang="pt-BR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7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-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760,0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35,5%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108,6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TOTAL</a:t>
                      </a:r>
                      <a:endParaRPr lang="pt-BR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46</a:t>
                      </a:r>
                      <a:endParaRPr lang="pt-BR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8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36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2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1.175,4</a:t>
                      </a:r>
                      <a:endParaRPr lang="pt-BR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54,9%</a:t>
                      </a:r>
                      <a:endParaRPr lang="pt-BR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</a:rPr>
                        <a:t>25,6</a:t>
                      </a:r>
                      <a:endParaRPr lang="pt-BR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93203"/>
              </p:ext>
            </p:extLst>
          </p:nvPr>
        </p:nvGraphicFramePr>
        <p:xfrm>
          <a:off x="16633" y="4190344"/>
          <a:ext cx="8775621" cy="2407008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603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9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Tipo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Estudo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+mn-lt"/>
                        </a:rPr>
                        <a:t>Empreendimentos (nº) - </a:t>
                      </a:r>
                      <a:r>
                        <a:rPr lang="pt-BR" sz="1600" b="1" dirty="0"/>
                        <a:t>Domínio</a:t>
                      </a:r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marL="30448" marR="3044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n-lt"/>
                        </a:rPr>
                        <a:t>Potência (MW)</a:t>
                      </a:r>
                      <a:endParaRPr lang="pt-B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n-lt"/>
                        </a:rPr>
                        <a:t>Potência (%)*</a:t>
                      </a:r>
                      <a:endParaRPr lang="pt-B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n-lt"/>
                        </a:rPr>
                        <a:t>Geração Média (MW/AHE)</a:t>
                      </a:r>
                      <a:endParaRPr lang="pt-B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+mn-lt"/>
                        </a:rPr>
                        <a:t>Total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+mn-lt"/>
                        </a:rPr>
                        <a:t>União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+mn-lt"/>
                        </a:rPr>
                        <a:t> MT</a:t>
                      </a: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+mn-lt"/>
                        </a:rPr>
                        <a:t>MS</a:t>
                      </a:r>
                    </a:p>
                  </a:txBody>
                  <a:tcPr marL="30448" marR="30448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CGH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3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1,9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0,1%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0,6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PCH</a:t>
                      </a:r>
                      <a:endParaRPr lang="pt-BR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110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894,1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41,8%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8,1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UHE</a:t>
                      </a:r>
                      <a:endParaRPr lang="pt-BR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3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68,3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3,2%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+mn-lt"/>
                        </a:rPr>
                        <a:t>22,8</a:t>
                      </a:r>
                      <a:endParaRPr lang="pt-BR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TOTAL</a:t>
                      </a:r>
                      <a:endParaRPr lang="pt-BR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+mn-lt"/>
                        </a:rPr>
                        <a:t>116</a:t>
                      </a:r>
                      <a:endParaRPr lang="pt-BR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+mn-lt"/>
                        </a:rPr>
                        <a:t>964,3</a:t>
                      </a:r>
                      <a:endParaRPr lang="pt-BR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+mn-lt"/>
                        </a:rPr>
                        <a:t>45,1%</a:t>
                      </a:r>
                      <a:endParaRPr lang="pt-BR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+mn-lt"/>
                        </a:rPr>
                        <a:t>8,3</a:t>
                      </a:r>
                      <a:endParaRPr lang="pt-BR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448" marR="3044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962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3212976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Uso do Solo e Eventos Críticos</a:t>
            </a:r>
          </a:p>
        </p:txBody>
      </p:sp>
    </p:spTree>
    <p:extLst>
      <p:ext uri="{BB962C8B-B14F-4D97-AF65-F5344CB8AC3E}">
        <p14:creationId xmlns:p14="http://schemas.microsoft.com/office/powerpoint/2010/main" val="1786017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6878" y="-41190"/>
            <a:ext cx="4720028" cy="5517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8" y="538479"/>
            <a:ext cx="1565277" cy="358913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11560" y="4137030"/>
            <a:ext cx="20906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</a:t>
            </a: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partir de TNC et al. (2009; 2014)</a:t>
            </a:r>
            <a:endParaRPr lang="pt-B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0" y="4653137"/>
          <a:ext cx="9144000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738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9C42AC-8C0B-452B-A51B-038112C33669}" type="slidenum">
              <a:rPr lang="pt-BR" altLang="pt-BR" b="0">
                <a:solidFill>
                  <a:srgbClr val="000000"/>
                </a:solidFill>
              </a:rPr>
              <a:pPr/>
              <a:t>4</a:t>
            </a:fld>
            <a:endParaRPr lang="pt-BR" altLang="pt-BR" b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52413" y="2251075"/>
            <a:ext cx="8804275" cy="40513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diagnóstico da situação atual dos recursos hídricos;</a:t>
            </a: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análise de alternativas de crescimento demográfico, de evolução de atividades produtivas e de modificações dos padrões de ocupação de solo;</a:t>
            </a: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balanço entre disponibilidades e demandas futuras dos recursos hídricos, em quantidade e qualidade, com identificação de conflitos potenciais;</a:t>
            </a: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metas de racionalização de uso, aumento da quantidade e melhoria da qualidade dos recursos hídricos disponíveis;</a:t>
            </a: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medidas a serem tomadas, programas a serem desenvolvidos e projetos a serem implantados, para o atendimento das metas previstas;</a:t>
            </a: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prioridades para outorga de direitos de uso dos recursos hídricos;</a:t>
            </a: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diretrizes e critérios para a cobrança pelo uso dos recursos hídricos;</a:t>
            </a:r>
          </a:p>
          <a:p>
            <a:pPr marL="285750" indent="-285750" algn="just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proposta para criação de áreas sujeitas a restrição de uso, com vistas à proteção dos recursos hídricos.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52413" y="1317625"/>
            <a:ext cx="8804275" cy="92392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66700" indent="-2667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fontAlgn="base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20000"/>
              <a:defRPr/>
            </a:pPr>
            <a:r>
              <a:rPr lang="pt-BR" altLang="pt-BR" b="0" dirty="0">
                <a:solidFill>
                  <a:srgbClr val="FFFFFF"/>
                </a:solidFill>
              </a:rPr>
              <a:t>De acordo com </a:t>
            </a:r>
            <a:r>
              <a:rPr lang="pt-BR" altLang="pt-BR" dirty="0">
                <a:solidFill>
                  <a:srgbClr val="FFFFFF"/>
                </a:solidFill>
              </a:rPr>
              <a:t>o </a:t>
            </a:r>
            <a:r>
              <a:rPr lang="pt-BR" altLang="pt-BR" dirty="0">
                <a:solidFill>
                  <a:srgbClr val="FFFF00"/>
                </a:solidFill>
              </a:rPr>
              <a:t>artigo 7º, da Lei nº 9.433/97</a:t>
            </a:r>
            <a:r>
              <a:rPr lang="pt-BR" altLang="pt-BR" b="0" dirty="0">
                <a:solidFill>
                  <a:srgbClr val="FFFFFF"/>
                </a:solidFill>
              </a:rPr>
              <a:t>, os Planos de Recursos Hídricos são planos de longo prazo, com horizonte de planejamento compatível com o período de implantação de seus programas e projetos e terão o seguinte </a:t>
            </a:r>
            <a:r>
              <a:rPr lang="pt-BR" altLang="pt-BR" b="0" dirty="0">
                <a:solidFill>
                  <a:srgbClr val="FFFF00"/>
                </a:solidFill>
              </a:rPr>
              <a:t>conteúdo mínimo</a:t>
            </a:r>
            <a:r>
              <a:rPr lang="pt-BR" altLang="pt-BR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173" name="CaixaDeTexto 8"/>
          <p:cNvSpPr txBox="1">
            <a:spLocks noChangeArrowheads="1"/>
          </p:cNvSpPr>
          <p:nvPr/>
        </p:nvSpPr>
        <p:spPr bwMode="auto">
          <a:xfrm>
            <a:off x="5772150" y="598488"/>
            <a:ext cx="2741613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1. Conteúdo mínimo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900">
                <a:solidFill>
                  <a:srgbClr val="E12815"/>
                </a:solidFill>
              </a:rPr>
              <a:t>PRH-Paraguai </a:t>
            </a:r>
          </a:p>
        </p:txBody>
      </p:sp>
    </p:spTree>
    <p:extLst>
      <p:ext uri="{BB962C8B-B14F-4D97-AF65-F5344CB8AC3E}">
        <p14:creationId xmlns:p14="http://schemas.microsoft.com/office/powerpoint/2010/main" val="4133746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6815" y="409476"/>
            <a:ext cx="4719290" cy="6206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4959" y="409476"/>
            <a:ext cx="4680519" cy="6206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611560" y="40144"/>
            <a:ext cx="371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Potencial de produção de sedimentos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084168" y="51713"/>
            <a:ext cx="1573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Focos de calor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572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611560" y="40144"/>
            <a:ext cx="371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Potencial de produção de sedimentos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4624"/>
            <a:ext cx="5400600" cy="6813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652120" y="2636912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Frequência de cheias nos municípios e vulnerabilidade a inundações nos trechos de rio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153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3140968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Saneamento e Qualidade da Água</a:t>
            </a:r>
          </a:p>
        </p:txBody>
      </p:sp>
    </p:spTree>
    <p:extLst>
      <p:ext uri="{BB962C8B-B14F-4D97-AF65-F5344CB8AC3E}">
        <p14:creationId xmlns:p14="http://schemas.microsoft.com/office/powerpoint/2010/main" val="508242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789"/>
          <a:stretch/>
        </p:blipFill>
        <p:spPr bwMode="auto">
          <a:xfrm>
            <a:off x="4788024" y="1645032"/>
            <a:ext cx="1864995" cy="287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268760"/>
            <a:ext cx="4183677" cy="5589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398827" y="692696"/>
            <a:ext cx="136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Saneamento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27682"/>
              </p:ext>
            </p:extLst>
          </p:nvPr>
        </p:nvGraphicFramePr>
        <p:xfrm>
          <a:off x="4499992" y="4653136"/>
          <a:ext cx="4536540" cy="2061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37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t-BR" sz="900" dirty="0">
                          <a:effectLst/>
                        </a:rPr>
                        <a:t>Município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t-BR" sz="900">
                          <a:effectLst/>
                        </a:rPr>
                        <a:t>UF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Esgoto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Atendimento Coleta Total (%)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Atendimento Coleta Urbano (%)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Tratamento do Coletado (%)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Cuiabá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MT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38,4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37,3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67,0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Várzea Grande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MT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20,9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21,2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Rondonópolis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33,3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34,6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82,6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Corumbá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MS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13,8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15,3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Cáceres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5,9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6,7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Tangará da Serra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MT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25,4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27,9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100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RH Paraguai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27,1%</a:t>
                      </a:r>
                      <a:endParaRPr lang="pt-BR" sz="9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29,1%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75,5%</a:t>
                      </a:r>
                      <a:endParaRPr lang="pt-BR" sz="9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Imagem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115"/>
          <a:stretch/>
        </p:blipFill>
        <p:spPr bwMode="auto">
          <a:xfrm>
            <a:off x="7072214" y="2132856"/>
            <a:ext cx="1864995" cy="1319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322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211607" y="620688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da Água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412776"/>
            <a:ext cx="8896137" cy="5248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034022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211607" y="620688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da Água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84784"/>
            <a:ext cx="9036496" cy="5293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181130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211607" y="620688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da Água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8" y="1412776"/>
            <a:ext cx="8964488" cy="5278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392536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211607" y="620688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da Água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" y="1412776"/>
            <a:ext cx="9036410" cy="5342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631452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211607" y="620688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 da Água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556792"/>
            <a:ext cx="8928992" cy="5248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564485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640"/>
            <a:ext cx="9144000" cy="66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8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214313" y="2301875"/>
            <a:ext cx="8812212" cy="147796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indent="1588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dirty="0">
                <a:solidFill>
                  <a:srgbClr val="FFFFFF"/>
                </a:solidFill>
              </a:rPr>
              <a:t>Art. 10º Os Planos de Recursos Hídricos de Bacias Hidrográficas deverão ser constituídos pelas etapas de </a:t>
            </a:r>
            <a:r>
              <a:rPr lang="pt-BR" b="1" dirty="0">
                <a:solidFill>
                  <a:srgbClr val="FFFFFF"/>
                </a:solidFill>
              </a:rPr>
              <a:t>diagnóstico, prognóstico e plano de ações</a:t>
            </a:r>
            <a:r>
              <a:rPr lang="pt-BR" dirty="0">
                <a:solidFill>
                  <a:srgbClr val="FFFFFF"/>
                </a:solidFill>
              </a:rPr>
              <a:t>, contemplando os recursos hídricos superficiais e subterrâneos e estabelecendo metas de curto, médio e longo prazos e ações para seu alcance, observando o art. 7º da Lei n° 9.433, de 1997.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D174D6-FA1B-467D-AAF6-5A2386D877F6}" type="slidenum">
              <a:rPr lang="pt-BR" altLang="pt-BR" b="0">
                <a:solidFill>
                  <a:srgbClr val="000000"/>
                </a:solidFill>
              </a:rPr>
              <a:pPr/>
              <a:t>5</a:t>
            </a:fld>
            <a:endParaRPr lang="pt-BR" altLang="pt-BR" b="0">
              <a:solidFill>
                <a:srgbClr val="000000"/>
              </a:solidFill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14313" y="1322388"/>
            <a:ext cx="8812212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66700" indent="-2667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fontAlgn="base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20000"/>
              <a:defRPr/>
            </a:pPr>
            <a:r>
              <a:rPr lang="pt-BR" altLang="pt-BR" b="0" dirty="0">
                <a:solidFill>
                  <a:srgbClr val="FFFFFF"/>
                </a:solidFill>
              </a:rPr>
              <a:t>A </a:t>
            </a:r>
            <a:r>
              <a:rPr lang="pt-BR" altLang="pt-BR" dirty="0">
                <a:solidFill>
                  <a:srgbClr val="FFFF00"/>
                </a:solidFill>
              </a:rPr>
              <a:t>Resolução CNRH nº 145/2012 </a:t>
            </a:r>
            <a:r>
              <a:rPr lang="pt-BR" altLang="pt-BR" b="0" dirty="0">
                <a:solidFill>
                  <a:srgbClr val="FFFFFF"/>
                </a:solidFill>
              </a:rPr>
              <a:t>estabelece diretrizes para a elaboração de Planos de Recursos Hídricos de Bacias Hidrográficas e dá outras providencias:</a:t>
            </a:r>
          </a:p>
        </p:txBody>
      </p:sp>
      <p:sp>
        <p:nvSpPr>
          <p:cNvPr id="8197" name="CaixaDeTexto 8"/>
          <p:cNvSpPr txBox="1">
            <a:spLocks noChangeArrowheads="1"/>
          </p:cNvSpPr>
          <p:nvPr/>
        </p:nvSpPr>
        <p:spPr bwMode="auto">
          <a:xfrm>
            <a:off x="5772150" y="598488"/>
            <a:ext cx="2741613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1. Conteúdo mínimo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4313" y="4100513"/>
            <a:ext cx="8812212" cy="64611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indent="1588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dirty="0">
                <a:solidFill>
                  <a:srgbClr val="FFFFFF"/>
                </a:solidFill>
              </a:rPr>
              <a:t>Art. 11º </a:t>
            </a:r>
            <a:r>
              <a:rPr lang="pt-BR" b="1" dirty="0">
                <a:solidFill>
                  <a:srgbClr val="FFFFFF"/>
                </a:solidFill>
              </a:rPr>
              <a:t>O </a:t>
            </a:r>
            <a:r>
              <a:rPr lang="pt-BR" b="1" dirty="0">
                <a:solidFill>
                  <a:srgbClr val="FFFF00"/>
                </a:solidFill>
              </a:rPr>
              <a:t>Diagnóstico</a:t>
            </a:r>
            <a:r>
              <a:rPr lang="pt-BR" b="1" dirty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da situação atual dos recursos hídricos deverá incluir, no mínimo, os seguintes aspectos: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4313" y="4749800"/>
            <a:ext cx="8812212" cy="17081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47675" lvl="1" indent="-182563" algn="just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rgbClr val="000000"/>
                </a:solidFill>
              </a:rPr>
              <a:t>caracterização da bacia hidrográfica considerando aspectos físicos, bióticos, socioeconômicos, políticos e culturais;</a:t>
            </a:r>
          </a:p>
          <a:p>
            <a:pPr marL="447675" lvl="1" indent="-182563" algn="just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rgbClr val="000000"/>
                </a:solidFill>
              </a:rPr>
              <a:t>caracterização da infraestrutura hídrica;</a:t>
            </a:r>
          </a:p>
          <a:p>
            <a:pPr marL="447675" lvl="1" indent="-182563" algn="just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rgbClr val="000000"/>
                </a:solidFill>
              </a:rPr>
              <a:t>avaliação do saneamento ambiental;</a:t>
            </a:r>
          </a:p>
          <a:p>
            <a:pPr marL="447675" lvl="1" indent="-182563" algn="just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rgbClr val="000000"/>
                </a:solidFill>
              </a:rPr>
              <a:t>avaliação quantitativa e qualitativa das águas superficiais e subterrâneas;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900">
                <a:solidFill>
                  <a:srgbClr val="E12815"/>
                </a:solidFill>
              </a:rPr>
              <a:t>PRH-Paraguai </a:t>
            </a:r>
          </a:p>
        </p:txBody>
      </p:sp>
    </p:spTree>
    <p:extLst>
      <p:ext uri="{BB962C8B-B14F-4D97-AF65-F5344CB8AC3E}">
        <p14:creationId xmlns:p14="http://schemas.microsoft.com/office/powerpoint/2010/main" val="3869874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Imagem 8" descr="tw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3" y="5221288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5" name="Imagem 10" descr="you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350" y="5392738"/>
            <a:ext cx="183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6" name="CaixaDeTexto 5"/>
          <p:cNvSpPr txBox="1">
            <a:spLocks noChangeArrowheads="1"/>
          </p:cNvSpPr>
          <p:nvPr/>
        </p:nvSpPr>
        <p:spPr bwMode="auto">
          <a:xfrm>
            <a:off x="6056313" y="5970588"/>
            <a:ext cx="269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1F497D"/>
                </a:solidFill>
              </a:rPr>
              <a:t>www.youtube.com/anagovbr</a:t>
            </a:r>
          </a:p>
        </p:txBody>
      </p:sp>
      <p:sp>
        <p:nvSpPr>
          <p:cNvPr id="402437" name="CaixaDeTexto 6"/>
          <p:cNvSpPr txBox="1">
            <a:spLocks noChangeArrowheads="1"/>
          </p:cNvSpPr>
          <p:nvPr/>
        </p:nvSpPr>
        <p:spPr bwMode="auto">
          <a:xfrm>
            <a:off x="395288" y="5970588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1F497D"/>
                </a:solidFill>
              </a:rPr>
              <a:t>www.twitter.com/anagovbr</a:t>
            </a:r>
          </a:p>
        </p:txBody>
      </p:sp>
      <p:pic>
        <p:nvPicPr>
          <p:cNvPr id="402438" name="Picture 2" descr="http://teenspeak.org/wp-content/uploads/2009/01/facebook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88" y="5392738"/>
            <a:ext cx="1666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9" name="CaixaDeTexto 8"/>
          <p:cNvSpPr txBox="1">
            <a:spLocks noChangeArrowheads="1"/>
          </p:cNvSpPr>
          <p:nvPr/>
        </p:nvSpPr>
        <p:spPr bwMode="auto">
          <a:xfrm>
            <a:off x="3160713" y="5970588"/>
            <a:ext cx="2765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1F497D"/>
                </a:solidFill>
              </a:rPr>
              <a:t>www.facebook.com/anagovbr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28625" y="1628775"/>
            <a:ext cx="8229600" cy="280828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4000" b="1" dirty="0">
                <a:solidFill>
                  <a:srgbClr val="1F497D"/>
                </a:solidFill>
                <a:cs typeface="Calibri" pitchFamily="34" charset="0"/>
              </a:rPr>
              <a:t>Obrigado(a)!</a:t>
            </a: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>
                <a:solidFill>
                  <a:srgbClr val="1F497D"/>
                </a:solidFill>
                <a:cs typeface="Calibri" pitchFamily="34" charset="0"/>
              </a:rPr>
              <a:t>Superintendência de Planejamento de Recursos Hídricos</a:t>
            </a: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 err="1">
                <a:solidFill>
                  <a:srgbClr val="1F497D"/>
                </a:solidFill>
              </a:rPr>
              <a:t>spr@ana.gov.br</a:t>
            </a:r>
            <a:r>
              <a:rPr lang="pt-BR" sz="8800" b="1" dirty="0">
                <a:solidFill>
                  <a:srgbClr val="1F497D"/>
                </a:solidFill>
              </a:rPr>
              <a:t>  |  (+55) (61) 2109-5208</a:t>
            </a:r>
          </a:p>
          <a:p>
            <a:pPr>
              <a:defRPr/>
            </a:pPr>
            <a:endParaRPr lang="pt-BR" sz="8800" b="1" dirty="0">
              <a:solidFill>
                <a:srgbClr val="002060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10000" b="1" dirty="0">
                <a:solidFill>
                  <a:srgbClr val="1F497D"/>
                </a:solidFill>
                <a:cs typeface="Calibri" pitchFamily="34" charset="0"/>
              </a:rPr>
              <a:t>www.ana.gov.br</a:t>
            </a:r>
          </a:p>
        </p:txBody>
      </p:sp>
    </p:spTree>
    <p:extLst>
      <p:ext uri="{BB962C8B-B14F-4D97-AF65-F5344CB8AC3E}">
        <p14:creationId xmlns:p14="http://schemas.microsoft.com/office/powerpoint/2010/main" val="412427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065BEF-F9AB-40A1-8977-711F1CAF2CB1}" type="slidenum">
              <a:rPr lang="pt-BR" altLang="pt-BR" b="0">
                <a:solidFill>
                  <a:srgbClr val="000000"/>
                </a:solidFill>
              </a:rPr>
              <a:pPr/>
              <a:t>6</a:t>
            </a:fld>
            <a:endParaRPr lang="pt-BR" altLang="pt-BR" b="0">
              <a:solidFill>
                <a:srgbClr val="000000"/>
              </a:solidFill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84150" y="2100263"/>
            <a:ext cx="8794750" cy="4262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4625" lvl="1" indent="-174625" algn="just" eaLnBrk="1" fontAlgn="base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avaliação do quadro atual dos usos da água e das demandas hídricas associadas;</a:t>
            </a:r>
          </a:p>
          <a:p>
            <a:pPr marL="174625" lvl="1" indent="-174625" algn="just" eaLnBrk="1" fontAlgn="base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balanço entre as disponibilidades e demandas hídricas avaliadas;</a:t>
            </a:r>
          </a:p>
          <a:p>
            <a:pPr marL="174625" lvl="1" indent="-174625" algn="just" eaLnBrk="1" fontAlgn="base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caracterização e avaliação da rede de monitoramento </a:t>
            </a:r>
            <a:r>
              <a:rPr lang="pt-BR" altLang="pt-BR" sz="1700" b="0" dirty="0" err="1">
                <a:solidFill>
                  <a:srgbClr val="000000"/>
                </a:solidFill>
              </a:rPr>
              <a:t>quali</a:t>
            </a:r>
            <a:r>
              <a:rPr lang="pt-BR" altLang="pt-BR" sz="1700" b="0" dirty="0">
                <a:solidFill>
                  <a:srgbClr val="000000"/>
                </a:solidFill>
              </a:rPr>
              <a:t>-quantitativa dos recursos hídricos;</a:t>
            </a:r>
          </a:p>
          <a:p>
            <a:pPr marL="174625" lvl="1" indent="-174625" algn="just" eaLnBrk="1" fontAlgn="base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identificação de áreas sujeitas à restrição de uso com vistas a proteção dos recursos hídricos;</a:t>
            </a:r>
          </a:p>
          <a:p>
            <a:pPr marL="174625" lvl="1" indent="-174625" algn="just" eaLnBrk="1" fontAlgn="base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avaliação do quadro institucional e legal da gestão de recursos hídricos, estágio de implementação da política de recursos hídricos, especialmente dos instrumentos de gestão;</a:t>
            </a:r>
          </a:p>
          <a:p>
            <a:pPr marL="174625" lvl="1" indent="-174625" algn="just" eaLnBrk="1" fontAlgn="base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identificação de políticas, planos, programas e projetos setoriais que interfiram nos recursos hídricos; e</a:t>
            </a:r>
          </a:p>
          <a:p>
            <a:pPr marL="174625" lvl="1" indent="-174625" algn="just" eaLnBrk="1" fontAlgn="base" hangingPunct="1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700" b="0" dirty="0">
                <a:solidFill>
                  <a:srgbClr val="000000"/>
                </a:solidFill>
              </a:rPr>
              <a:t>caracterização de atores relevantes para a gestão dos recursos hídricos e dos conflitos identificados.</a:t>
            </a:r>
            <a:endParaRPr lang="pt-BR" altLang="pt-BR" sz="1700" b="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220" name="CaixaDeTexto 8"/>
          <p:cNvSpPr txBox="1">
            <a:spLocks noChangeArrowheads="1"/>
          </p:cNvSpPr>
          <p:nvPr/>
        </p:nvSpPr>
        <p:spPr bwMode="auto">
          <a:xfrm>
            <a:off x="5772150" y="598488"/>
            <a:ext cx="2741613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1. Conteúdo mínimo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5100" y="1454150"/>
            <a:ext cx="8813800" cy="64611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indent="1588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dirty="0">
                <a:solidFill>
                  <a:srgbClr val="FFFFFF"/>
                </a:solidFill>
              </a:rPr>
              <a:t>Art. 11º </a:t>
            </a:r>
            <a:r>
              <a:rPr lang="pt-BR" b="1" dirty="0">
                <a:solidFill>
                  <a:srgbClr val="FFFFFF"/>
                </a:solidFill>
              </a:rPr>
              <a:t>O </a:t>
            </a:r>
            <a:r>
              <a:rPr lang="pt-BR" b="1" dirty="0">
                <a:solidFill>
                  <a:srgbClr val="FFFF00"/>
                </a:solidFill>
              </a:rPr>
              <a:t>Diagnóstico</a:t>
            </a:r>
            <a:r>
              <a:rPr lang="pt-BR" b="1" dirty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da situação atual dos recursos hídricos deverá incluir, no mínimo, os seguintes aspectos: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900">
                <a:solidFill>
                  <a:srgbClr val="E12815"/>
                </a:solidFill>
              </a:rPr>
              <a:t>PRH-Paraguai </a:t>
            </a:r>
          </a:p>
        </p:txBody>
      </p:sp>
    </p:spTree>
    <p:extLst>
      <p:ext uri="{BB962C8B-B14F-4D97-AF65-F5344CB8AC3E}">
        <p14:creationId xmlns:p14="http://schemas.microsoft.com/office/powerpoint/2010/main" val="363095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2875002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2. Fluxograma do Plano</a:t>
            </a:r>
          </a:p>
        </p:txBody>
      </p:sp>
    </p:spTree>
    <p:extLst>
      <p:ext uri="{BB962C8B-B14F-4D97-AF65-F5344CB8AC3E}">
        <p14:creationId xmlns:p14="http://schemas.microsoft.com/office/powerpoint/2010/main" val="304062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-40312"/>
            <a:ext cx="9144000" cy="2076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aixaDeTexto 226"/>
          <p:cNvSpPr txBox="1">
            <a:spLocks noChangeArrowheads="1"/>
          </p:cNvSpPr>
          <p:nvPr/>
        </p:nvSpPr>
        <p:spPr bwMode="auto">
          <a:xfrm>
            <a:off x="1604145" y="241034"/>
            <a:ext cx="5702382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chemeClr val="bg1"/>
                </a:solidFill>
              </a:rPr>
              <a:t>2. Fluxograma do Plano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51400"/>
            <a:ext cx="6397608" cy="574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187624" y="692696"/>
            <a:ext cx="3306264" cy="3312368"/>
          </a:xfrm>
          <a:prstGeom prst="roundRect">
            <a:avLst/>
          </a:prstGeom>
          <a:noFill/>
          <a:ln w="38100" cmpd="sng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5203"/>
            <a:ext cx="9144000" cy="5264157"/>
          </a:xfrm>
          <a:prstGeom prst="rect">
            <a:avLst/>
          </a:prstGeom>
        </p:spPr>
      </p:pic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5772150" y="682849"/>
            <a:ext cx="2741613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2. Fluxograma do Plano</a:t>
            </a:r>
          </a:p>
        </p:txBody>
      </p:sp>
    </p:spTree>
    <p:extLst>
      <p:ext uri="{BB962C8B-B14F-4D97-AF65-F5344CB8AC3E}">
        <p14:creationId xmlns:p14="http://schemas.microsoft.com/office/powerpoint/2010/main" val="205763922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19647</TotalTime>
  <Words>1935</Words>
  <Application>Microsoft Office PowerPoint</Application>
  <PresentationFormat>Apresentação na tela (4:3)</PresentationFormat>
  <Paragraphs>569</Paragraphs>
  <Slides>50</Slides>
  <Notes>4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50</vt:i4>
      </vt:variant>
    </vt:vector>
  </HeadingPairs>
  <TitlesOfParts>
    <vt:vector size="62" baseType="lpstr">
      <vt:lpstr>Arial</vt:lpstr>
      <vt:lpstr>Arial Black</vt:lpstr>
      <vt:lpstr>Calibri</vt:lpstr>
      <vt:lpstr>Tahoma</vt:lpstr>
      <vt:lpstr>Times New Roman</vt:lpstr>
      <vt:lpstr>Wingdings</vt:lpstr>
      <vt:lpstr>4_Tema do Office</vt:lpstr>
      <vt:lpstr>Tema do Office</vt:lpstr>
      <vt:lpstr>1_Tema do Office</vt:lpstr>
      <vt:lpstr>Design padrão</vt:lpstr>
      <vt:lpstr>Documento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Comitês Estaduais</vt:lpstr>
      <vt:lpstr>Organização dos Sistemas Estaduais de Gestão de Recursos Hídricos </vt:lpstr>
      <vt:lpstr>Estágio de implementação dos instrumentos de gestão de recursos hídricos </vt:lpstr>
      <vt:lpstr>Arranjo Institucional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Motta</dc:creator>
  <cp:lastModifiedBy>Antonio Augusto Drumond Ramos Gondim</cp:lastModifiedBy>
  <cp:revision>498</cp:revision>
  <cp:lastPrinted>2014-12-29T19:47:26Z</cp:lastPrinted>
  <dcterms:created xsi:type="dcterms:W3CDTF">2013-02-28T18:54:38Z</dcterms:created>
  <dcterms:modified xsi:type="dcterms:W3CDTF">2018-04-24T20:58:25Z</dcterms:modified>
</cp:coreProperties>
</file>