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59" r:id="rId3"/>
    <p:sldId id="326" r:id="rId4"/>
    <p:sldId id="354" r:id="rId5"/>
    <p:sldId id="356" r:id="rId6"/>
    <p:sldId id="359" r:id="rId7"/>
    <p:sldId id="358" r:id="rId8"/>
    <p:sldId id="357" r:id="rId9"/>
    <p:sldId id="329" r:id="rId10"/>
    <p:sldId id="333" r:id="rId11"/>
    <p:sldId id="334" r:id="rId12"/>
    <p:sldId id="335" r:id="rId13"/>
    <p:sldId id="330" r:id="rId14"/>
    <p:sldId id="341" r:id="rId15"/>
    <p:sldId id="350" r:id="rId16"/>
    <p:sldId id="343" r:id="rId17"/>
    <p:sldId id="344" r:id="rId18"/>
    <p:sldId id="342" r:id="rId19"/>
    <p:sldId id="351" r:id="rId20"/>
    <p:sldId id="352" r:id="rId21"/>
    <p:sldId id="353" r:id="rId22"/>
    <p:sldId id="355" r:id="rId23"/>
    <p:sldId id="345" r:id="rId24"/>
    <p:sldId id="346" r:id="rId25"/>
    <p:sldId id="347" r:id="rId26"/>
    <p:sldId id="348" r:id="rId27"/>
    <p:sldId id="349" r:id="rId28"/>
    <p:sldId id="336" r:id="rId29"/>
    <p:sldId id="324" r:id="rId30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8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CAROLINA BICALHO" initials="ACB" lastIdx="24" clrIdx="0"/>
  <p:cmAuthor id="1" name=". .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9EF"/>
    <a:srgbClr val="3660AC"/>
    <a:srgbClr val="993366"/>
    <a:srgbClr val="CC3399"/>
    <a:srgbClr val="2B88BC"/>
    <a:srgbClr val="143270"/>
    <a:srgbClr val="DCE6F1"/>
    <a:srgbClr val="FCDDC4"/>
    <a:srgbClr val="F2DCDB"/>
    <a:srgbClr val="FD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28" autoAdjust="0"/>
    <p:restoredTop sz="98715" autoAdjust="0"/>
  </p:normalViewPr>
  <p:slideViewPr>
    <p:cSldViewPr snapToGrid="0">
      <p:cViewPr>
        <p:scale>
          <a:sx n="66" d="100"/>
          <a:sy n="66" d="100"/>
        </p:scale>
        <p:origin x="-1692" y="-270"/>
      </p:cViewPr>
      <p:guideLst>
        <p:guide orient="horz" pos="958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8795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2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60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74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9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8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87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EBFCB9F7-80BC-4DA2-BEF2-E6921132B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7131" y="136251"/>
            <a:ext cx="5334002" cy="505504"/>
          </a:xfrm>
        </p:spPr>
        <p:txBody>
          <a:bodyPr wrap="square" tIns="0" bIns="0" anchor="t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7" name="Gráfico 2">
            <a:extLst>
              <a:ext uri="{FF2B5EF4-FFF2-40B4-BE49-F238E27FC236}">
                <a16:creationId xmlns:a16="http://schemas.microsoft.com/office/drawing/2014/main" xmlns="" id="{6BCA2BE2-172E-4313-947A-22BD889101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4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30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8941-7A31-4EA6-808A-2C79EB6A94C7}" type="datetimeFigureOut">
              <a:rPr lang="pt-BR" smtClean="0"/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E08F-DB48-4318-B9C0-4E30C16A74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77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emf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emf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pic>
        <p:nvPicPr>
          <p:cNvPr id="10" name="Imagem 9" descr="Uma imagem contendo mostrador&#10;&#10;Descrição gerada com alta confiança">
            <a:extLst>
              <a:ext uri="{FF2B5EF4-FFF2-40B4-BE49-F238E27FC236}">
                <a16:creationId xmlns:a16="http://schemas.microsoft.com/office/drawing/2014/main" xmlns="" id="{4C16B430-F060-46CC-A0B4-C9D71E501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2451652"/>
            <a:ext cx="9906000" cy="44461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17493709-F1EF-4F87-8411-53CADFDB5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5923722"/>
            <a:ext cx="492918" cy="79863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003EFB15-4855-4D8F-A43F-3EF018D81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8" y="5791199"/>
            <a:ext cx="5023613" cy="11493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686FC79-9FD0-428F-B8C5-999873265232}"/>
              </a:ext>
            </a:extLst>
          </p:cNvPr>
          <p:cNvSpPr txBox="1"/>
          <p:nvPr/>
        </p:nvSpPr>
        <p:spPr>
          <a:xfrm>
            <a:off x="4605556" y="5045860"/>
            <a:ext cx="524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Grande/MS, 22 de fevereiro de 2018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F2D1600F-7E12-4BEE-94D1-AA50D00669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31678" y="1734971"/>
            <a:ext cx="5842643" cy="18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73355" y="1267170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CONCEITUAL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863600" y="1865991"/>
            <a:ext cx="843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modelada como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Tendo em vista a objetividade e operacionalidade que se busca no MOP, considera-se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uma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 forma de abordar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considerá-la um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 início, meio, fim 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especificações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760592"/>
            <a:ext cx="3564396" cy="19775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93" y="2646162"/>
            <a:ext cx="3282802" cy="2302861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4946924" y="3167522"/>
            <a:ext cx="648072" cy="1260140"/>
          </a:xfrm>
          <a:prstGeom prst="rightArrow">
            <a:avLst/>
          </a:prstGeom>
          <a:solidFill>
            <a:srgbClr val="4592B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4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73354" y="1106279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CONCEITUAL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27365" y="2173208"/>
            <a:ext cx="275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definida como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fluxo de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desenhado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linha</a:t>
            </a: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INSTÂNCIA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que as “atividades” contidas na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serão desenvolvidas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64" y="1598312"/>
            <a:ext cx="6938233" cy="49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73352" y="1132405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CONCEITUAL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76419" y="1702526"/>
            <a:ext cx="894858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todas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que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compõe 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ESPECIFICAÇÕES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definidas</a:t>
            </a: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ainda definidos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DETALHAMENTOS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adicionais: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Minutas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 Informações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estudos de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 Outros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que instruem com maior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detalhe 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execução da </a:t>
            </a:r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2381" y="2900877"/>
            <a:ext cx="2095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limite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06" y="2732136"/>
            <a:ext cx="4676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73355" y="1728835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DO SISTEMA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904999" y="2570383"/>
            <a:ext cx="61214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sistema é composto por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programação em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responsáveis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apresentação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informações do MOP na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fluxogramas das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metas/ atividades (STATUS)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atualizados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dinamicamente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através de arquivos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gerados por planilha Excel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5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0109"/>
            <a:ext cx="7039429" cy="4647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489369" y="3598113"/>
            <a:ext cx="2416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limite</a:t>
            </a:r>
          </a:p>
        </p:txBody>
      </p:sp>
      <p:sp>
        <p:nvSpPr>
          <p:cNvPr id="4" name="Retângulo 3"/>
          <p:cNvSpPr/>
          <p:nvPr/>
        </p:nvSpPr>
        <p:spPr>
          <a:xfrm>
            <a:off x="806588" y="3071037"/>
            <a:ext cx="506657" cy="662763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ATIVIDADE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0" y="2790825"/>
            <a:ext cx="61341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6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0109"/>
            <a:ext cx="7039429" cy="4647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1" y="2795635"/>
            <a:ext cx="61531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7489370" y="3300847"/>
            <a:ext cx="241662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limite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Minuta de TR</a:t>
            </a:r>
          </a:p>
        </p:txBody>
      </p:sp>
      <p:sp>
        <p:nvSpPr>
          <p:cNvPr id="4" name="Retângulo 3"/>
          <p:cNvSpPr/>
          <p:nvPr/>
        </p:nvSpPr>
        <p:spPr>
          <a:xfrm>
            <a:off x="1238614" y="2067981"/>
            <a:ext cx="506657" cy="459619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ATIVIDADE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0109"/>
            <a:ext cx="7039429" cy="46472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532771" y="3224741"/>
            <a:ext cx="506657" cy="459619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INDICAÇÃO DAS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AÇÕES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66" y="3912325"/>
            <a:ext cx="5176374" cy="128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1" y="1547860"/>
            <a:ext cx="7199085" cy="45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78314" y="33419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 AVANÇO DE CADA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78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="" xmlns:a16="http://schemas.microsoft.com/office/drawing/2014/main" id="{E4797AB0-AEB9-454A-BA66-8F58152D3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28548"/>
            <a:ext cx="928896" cy="5055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="" xmlns:a16="http://schemas.microsoft.com/office/drawing/2014/main" id="{74146C2E-52F6-4BDE-9B7C-D56638EC04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31896" cy="75843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62741A52-7430-455E-A1BB-B154D634E150}"/>
              </a:ext>
            </a:extLst>
          </p:cNvPr>
          <p:cNvSpPr txBox="1"/>
          <p:nvPr/>
        </p:nvSpPr>
        <p:spPr>
          <a:xfrm>
            <a:off x="576419" y="2591851"/>
            <a:ext cx="88850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OPERATIVO</a:t>
            </a:r>
          </a:p>
          <a:p>
            <a:pPr algn="ctr"/>
            <a:r>
              <a:rPr lang="pt-BR" sz="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PLANO</a:t>
            </a:r>
            <a:endParaRPr lang="pt-BR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05"/>
            <a:ext cx="7095067" cy="41400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669953" y="1801038"/>
            <a:ext cx="506657" cy="586563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</a:t>
            </a:r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ATIVIDADE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915" y="1775637"/>
            <a:ext cx="4977537" cy="224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3669952" y="2604215"/>
            <a:ext cx="506657" cy="40145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669953" y="4060175"/>
            <a:ext cx="506657" cy="40145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664701" y="4788615"/>
            <a:ext cx="506657" cy="40145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81" y="4068964"/>
            <a:ext cx="4986967" cy="224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805"/>
            <a:ext cx="7095067" cy="41400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INDICAÇÃO DAS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AÇÕES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536267" y="2682890"/>
            <a:ext cx="375814" cy="401450"/>
          </a:xfrm>
          <a:prstGeom prst="rect">
            <a:avLst/>
          </a:prstGeom>
          <a:solidFill>
            <a:schemeClr val="accent2">
              <a:lumMod val="20000"/>
              <a:lumOff val="80000"/>
              <a:alpha val="59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622" y="3113331"/>
            <a:ext cx="4624917" cy="69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8611"/>
            <a:ext cx="7088184" cy="45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78314" y="33419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 AVANÇO DE CADA META</a:t>
            </a:r>
          </a:p>
        </p:txBody>
      </p:sp>
    </p:spTree>
    <p:extLst>
      <p:ext uri="{BB962C8B-B14F-4D97-AF65-F5344CB8AC3E}">
        <p14:creationId xmlns:p14="http://schemas.microsoft.com/office/powerpoint/2010/main" val="77373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018886"/>
            <a:ext cx="9667875" cy="559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78314" y="33419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 STATUS DE CADA ATIVIDADE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145D462-4FDC-432A-8D5B-15EEBB226A13}"/>
              </a:ext>
            </a:extLst>
          </p:cNvPr>
          <p:cNvSpPr txBox="1"/>
          <p:nvPr/>
        </p:nvSpPr>
        <p:spPr>
          <a:xfrm>
            <a:off x="2173356" y="2248418"/>
            <a:ext cx="542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</a:t>
            </a:r>
          </a:p>
          <a:p>
            <a:pPr algn="ctr"/>
            <a:r>
              <a:rPr lang="pt-BR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DESTAQUE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45" y="1010519"/>
            <a:ext cx="9711418" cy="560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78314" y="33419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 STATUS DE CADA ATIVIDADE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9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59" y="1662160"/>
            <a:ext cx="7051675" cy="435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121139" y="33420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ACOMPANHAMENTO DO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 GLOBAL DO MOP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238614" y="21536"/>
            <a:ext cx="542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CALENDÁRIO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ATIVIDADES DO MOP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05315" y="1009875"/>
            <a:ext cx="7229110" cy="5848125"/>
            <a:chOff x="1505315" y="1009875"/>
            <a:chExt cx="7229110" cy="58481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5315" y="1009875"/>
              <a:ext cx="6808788" cy="584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3995741"/>
              <a:ext cx="1619250" cy="20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2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378313" y="180090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RELATÓRIOS POR ATORES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138673"/>
            <a:ext cx="6235700" cy="336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4" y="3141646"/>
            <a:ext cx="6251893" cy="336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3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43537" y="1358302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475408" y="2106583"/>
            <a:ext cx="71732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Espera-se que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instrumento desenvolvido tenha a condição de estabelecer um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ou uma agenda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atuação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GAP, </a:t>
            </a:r>
            <a:r>
              <a:rPr lang="pt-B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 gestores que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a efetivação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metas de curto prazo do PRH Paraguai.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nível de sucesso deste instrumento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determinado pela condição que os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terão de apropriação do MOP como instrumento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trabalho.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ineditismo do MOP certamente determinará,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medida 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for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utilizado, a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revisões e atualizações.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 imperativo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revisões 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Paraguai,</a:t>
            </a:r>
            <a:b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 também seja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revisado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 B.3.3).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65BD5C7-6575-494F-9921-2CD1EEA1D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96" y="-477078"/>
            <a:ext cx="10031896" cy="733507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8973AB1E-E98F-4700-A77A-BB3B335DDECA}"/>
              </a:ext>
            </a:extLst>
          </p:cNvPr>
          <p:cNvSpPr txBox="1"/>
          <p:nvPr/>
        </p:nvSpPr>
        <p:spPr>
          <a:xfrm>
            <a:off x="2179982" y="2480799"/>
            <a:ext cx="5420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OBRIGADO!</a:t>
            </a:r>
            <a:endParaRPr lang="pt-BR" sz="4400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61A7BAC2-73B1-4EE1-A7D5-6DD5C41FD660}"/>
              </a:ext>
            </a:extLst>
          </p:cNvPr>
          <p:cNvSpPr txBox="1"/>
          <p:nvPr/>
        </p:nvSpPr>
        <p:spPr>
          <a:xfrm>
            <a:off x="824394" y="3179471"/>
            <a:ext cx="83366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Agência Nacional de Águas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Engecorps </a:t>
            </a:r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Engenharia S.A.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7" y="647285"/>
            <a:ext cx="2445763" cy="9976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282423" y="5656533"/>
            <a:ext cx="316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online: www.ana.gov.br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25896" y="6025865"/>
            <a:ext cx="308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Twitter: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www.twitter.com/anagovbr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211303" y="6184359"/>
            <a:ext cx="330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Facebook: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www.facebook.com/anagovbr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68233" y="6017772"/>
            <a:ext cx="3189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ANA no YouTube: www.youtube.com/anagovbr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="" xmlns:a16="http://schemas.microsoft.com/office/drawing/2014/main" id="{C1005720-0EA4-4233-B2FF-F2DE8CE6A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343" y="792115"/>
            <a:ext cx="2357019" cy="76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2173355" y="1728835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DO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889000" y="2586258"/>
            <a:ext cx="8102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consequência às proposições aprovadas no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Paraguai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descrevendo as estratégias e ações necessárias para a efetiva implementação 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Roteiro operacional para que o GAP, os </a:t>
            </a:r>
            <a:r>
              <a:rPr lang="pt-B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rios afluentes e os órgãos gestores de recursos hídricos, principalmente, viabilizem as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propostas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acordadas no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</a:t>
            </a: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das metas de Curto Prazo do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Paraguai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01801" y="1728835"/>
            <a:ext cx="646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CONSTRUÇÃO</a:t>
            </a:r>
          </a:p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DE METAS PRIORITÁRIAS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1040868" y="2938683"/>
            <a:ext cx="7734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uma das intervenções previstas para ter seu início nos primeiros anos do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PRH Paraguai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deverão ser selecionadas aquelas consideradas prioritárias e com maior capacidade de serem efetivamente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executadas</a:t>
            </a: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Definiu-se que todas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curto prazo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PRH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Paraguai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serão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do detalhamento apresentado 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MOP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605387" y="1162972"/>
            <a:ext cx="646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DO MOP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576419" y="1719542"/>
            <a:ext cx="9007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24 metas de curto prazo do PRH Paraguai integram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escopo do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previsto: R$ 19,2 milhões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0" b="718"/>
          <a:stretch/>
        </p:blipFill>
        <p:spPr bwMode="auto">
          <a:xfrm>
            <a:off x="76199" y="3097096"/>
            <a:ext cx="5131595" cy="2836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/>
          <a:stretch/>
        </p:blipFill>
        <p:spPr bwMode="auto">
          <a:xfrm>
            <a:off x="5060398" y="3681851"/>
            <a:ext cx="4650339" cy="2965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94073" y="152891"/>
            <a:ext cx="431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DO MOP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" y="1544529"/>
            <a:ext cx="9540000" cy="2511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94073" y="152891"/>
            <a:ext cx="431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DO MOP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" y="749170"/>
            <a:ext cx="9540000" cy="60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00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794073" y="152891"/>
            <a:ext cx="431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DO MOP</a:t>
            </a:r>
            <a:endParaRPr lang="pt-B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0" y="1112838"/>
            <a:ext cx="9540000" cy="545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0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BFCB9F7-80BC-4DA2-BEF2-E6921132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21617" cy="172883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0D9723FD-5494-4C4A-9141-BE80A5F50BE6}"/>
              </a:ext>
            </a:extLst>
          </p:cNvPr>
          <p:cNvSpPr txBox="1"/>
          <p:nvPr/>
        </p:nvSpPr>
        <p:spPr>
          <a:xfrm>
            <a:off x="1976779" y="1352127"/>
            <a:ext cx="5420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ESTRUTURAÇÃO DO MOP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1D646AC-FF9C-4A59-890C-A71643AF4E39}"/>
              </a:ext>
            </a:extLst>
          </p:cNvPr>
          <p:cNvSpPr txBox="1"/>
          <p:nvPr/>
        </p:nvSpPr>
        <p:spPr>
          <a:xfrm>
            <a:off x="683170" y="1972821"/>
            <a:ext cx="843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tático-operacionais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concretização</a:t>
            </a:r>
            <a:b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metas de curto prazo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(2018 a 2021)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incluindo:</a:t>
            </a:r>
          </a:p>
          <a:p>
            <a:endParaRPr lang="pt-B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básica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Pré-requisitos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esperados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cada uma dessas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Fluxogramas de atividades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Responsáveis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fluxos de informações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Minutas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documentos necessários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sua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Atores envolvidos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6BCA2BE2-172E-4313-947A-22BD88910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419" y="136251"/>
            <a:ext cx="928896" cy="5055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76779" y="5196405"/>
            <a:ext cx="165222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SEMA/MT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IMASUL/MS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28999" y="5144074"/>
            <a:ext cx="2115698" cy="1554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CNRH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CEHIDRO/MT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CERH/MS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CBHs</a:t>
            </a: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estaduais</a:t>
            </a:r>
            <a:endParaRPr lang="pt-BR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Prefeituras</a:t>
            </a:r>
          </a:p>
        </p:txBody>
      </p:sp>
    </p:spTree>
    <p:extLst>
      <p:ext uri="{BB962C8B-B14F-4D97-AF65-F5344CB8AC3E}">
        <p14:creationId xmlns:p14="http://schemas.microsoft.com/office/powerpoint/2010/main" val="24986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534</Words>
  <Application>Microsoft Office PowerPoint</Application>
  <PresentationFormat>Papel A4 (210 x 297 mm)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Rafael Nunes</dc:creator>
  <cp:lastModifiedBy>Raquel Chinaglia Pereira dos Santos</cp:lastModifiedBy>
  <cp:revision>519</cp:revision>
  <dcterms:created xsi:type="dcterms:W3CDTF">2017-04-06T15:22:27Z</dcterms:created>
  <dcterms:modified xsi:type="dcterms:W3CDTF">2018-02-22T12:22:31Z</dcterms:modified>
</cp:coreProperties>
</file>