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98" r:id="rId3"/>
    <p:sldId id="261" r:id="rId4"/>
    <p:sldId id="297" r:id="rId5"/>
    <p:sldId id="260" r:id="rId6"/>
  </p:sldIdLst>
  <p:sldSz cx="9906000" cy="6858000" type="A4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NA CAROLINA BICALHO" initials="ACB" lastIdx="24" clrIdx="0"/>
  <p:cmAuthor id="1" name=". ." initials="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00"/>
    <a:srgbClr val="DDBB2F"/>
    <a:srgbClr val="63EFF5"/>
    <a:srgbClr val="50EBF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354" autoAdjust="0"/>
    <p:restoredTop sz="94660"/>
  </p:normalViewPr>
  <p:slideViewPr>
    <p:cSldViewPr snapToGrid="0">
      <p:cViewPr varScale="1">
        <p:scale>
          <a:sx n="74" d="100"/>
          <a:sy n="74" d="100"/>
        </p:scale>
        <p:origin x="-1182" y="-90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238250" y="1122363"/>
            <a:ext cx="74295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B8941-7A31-4EA6-808A-2C79EB6A94C7}" type="datetimeFigureOut">
              <a:rPr lang="pt-BR" smtClean="0"/>
              <a:t>13/11/2017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CE08F-DB48-4318-B9C0-4E30C16A749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879542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B8941-7A31-4EA6-808A-2C79EB6A94C7}" type="datetimeFigureOut">
              <a:rPr lang="pt-BR" smtClean="0"/>
              <a:t>13/11/2017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CE08F-DB48-4318-B9C0-4E30C16A749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232280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7088981" y="365125"/>
            <a:ext cx="2135981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81037" y="365125"/>
            <a:ext cx="6284119" cy="5811838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B8941-7A31-4EA6-808A-2C79EB6A94C7}" type="datetimeFigureOut">
              <a:rPr lang="pt-BR" smtClean="0"/>
              <a:t>13/11/2017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CE08F-DB48-4318-B9C0-4E30C16A749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126018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B8941-7A31-4EA6-808A-2C79EB6A94C7}" type="datetimeFigureOut">
              <a:rPr lang="pt-BR" smtClean="0"/>
              <a:t>13/11/2017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CE08F-DB48-4318-B9C0-4E30C16A749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157408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75878" y="1709739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75878" y="4589464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B8941-7A31-4EA6-808A-2C79EB6A94C7}" type="datetimeFigureOut">
              <a:rPr lang="pt-BR" smtClean="0"/>
              <a:t>13/11/2017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CE08F-DB48-4318-B9C0-4E30C16A749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189768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B8941-7A31-4EA6-808A-2C79EB6A94C7}" type="datetimeFigureOut">
              <a:rPr lang="pt-BR" smtClean="0"/>
              <a:t>13/11/2017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CE08F-DB48-4318-B9C0-4E30C16A749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758042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2328" y="365126"/>
            <a:ext cx="8543925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82328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82328" y="2505075"/>
            <a:ext cx="4190702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B8941-7A31-4EA6-808A-2C79EB6A94C7}" type="datetimeFigureOut">
              <a:rPr lang="pt-BR" smtClean="0"/>
              <a:t>13/11/2017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CE08F-DB48-4318-B9C0-4E30C16A749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068721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B8941-7A31-4EA6-808A-2C79EB6A94C7}" type="datetimeFigureOut">
              <a:rPr lang="pt-BR" smtClean="0"/>
              <a:t>13/11/2017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CE08F-DB48-4318-B9C0-4E30C16A749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130681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B8941-7A31-4EA6-808A-2C79EB6A94C7}" type="datetimeFigureOut">
              <a:rPr lang="pt-BR" smtClean="0"/>
              <a:t>13/11/2017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CE08F-DB48-4318-B9C0-4E30C16A749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915749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211340" y="987426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B8941-7A31-4EA6-808A-2C79EB6A94C7}" type="datetimeFigureOut">
              <a:rPr lang="pt-BR" smtClean="0"/>
              <a:t>13/11/2017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CE08F-DB48-4318-B9C0-4E30C16A749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544312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4211340" y="987426"/>
            <a:ext cx="5014913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B8941-7A31-4EA6-808A-2C79EB6A94C7}" type="datetimeFigureOut">
              <a:rPr lang="pt-BR" smtClean="0"/>
              <a:t>13/11/2017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CE08F-DB48-4318-B9C0-4E30C16A749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430136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681038" y="365126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681038" y="6356351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6B8941-7A31-4EA6-808A-2C79EB6A94C7}" type="datetimeFigureOut">
              <a:rPr lang="pt-BR" smtClean="0"/>
              <a:t>13/11/2017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281363" y="6356351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996113" y="6356351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2CE08F-DB48-4318-B9C0-4E30C16A749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057788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png"/><Relationship Id="rId5" Type="http://schemas.openxmlformats.org/officeDocument/2006/relationships/image" Target="../media/image10.svg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sv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sv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>
            <a:extLst>
              <a:ext uri="{FF2B5EF4-FFF2-40B4-BE49-F238E27FC236}">
                <a16:creationId xmlns="" xmlns:a16="http://schemas.microsoft.com/office/drawing/2014/main" id="{165BD5C7-6575-494F-9921-2CD1EEA1DAA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25896" y="-477078"/>
            <a:ext cx="10031896" cy="7335078"/>
          </a:xfrm>
          <a:prstGeom prst="rect">
            <a:avLst/>
          </a:prstGeom>
        </p:spPr>
      </p:pic>
      <p:pic>
        <p:nvPicPr>
          <p:cNvPr id="10" name="Imagem 9" descr="Uma imagem contendo mostrador&#10;&#10;Descrição gerada com alta confiança">
            <a:extLst>
              <a:ext uri="{FF2B5EF4-FFF2-40B4-BE49-F238E27FC236}">
                <a16:creationId xmlns="" xmlns:a16="http://schemas.microsoft.com/office/drawing/2014/main" id="{4C16B430-F060-46CC-A0B4-C9D71E50165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25896" y="2451652"/>
            <a:ext cx="9906000" cy="4446104"/>
          </a:xfrm>
          <a:prstGeom prst="rect">
            <a:avLst/>
          </a:prstGeom>
        </p:spPr>
      </p:pic>
      <p:pic>
        <p:nvPicPr>
          <p:cNvPr id="12" name="Imagem 11">
            <a:extLst>
              <a:ext uri="{FF2B5EF4-FFF2-40B4-BE49-F238E27FC236}">
                <a16:creationId xmlns="" xmlns:a16="http://schemas.microsoft.com/office/drawing/2014/main" id="{17493709-F1EF-4F87-8411-53CADFDB5103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493" y="5923722"/>
            <a:ext cx="492918" cy="798635"/>
          </a:xfrm>
          <a:prstGeom prst="rect">
            <a:avLst/>
          </a:prstGeom>
        </p:spPr>
      </p:pic>
      <p:pic>
        <p:nvPicPr>
          <p:cNvPr id="17" name="Imagem 16">
            <a:extLst>
              <a:ext uri="{FF2B5EF4-FFF2-40B4-BE49-F238E27FC236}">
                <a16:creationId xmlns="" xmlns:a16="http://schemas.microsoft.com/office/drawing/2014/main" id="{003EFB15-4855-4D8F-A43F-3EF018D814A6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7848" y="5791199"/>
            <a:ext cx="5023613" cy="1149387"/>
          </a:xfrm>
          <a:prstGeom prst="rect">
            <a:avLst/>
          </a:prstGeom>
        </p:spPr>
      </p:pic>
      <p:pic>
        <p:nvPicPr>
          <p:cNvPr id="3" name="Gráfico 2">
            <a:extLst>
              <a:ext uri="{FF2B5EF4-FFF2-40B4-BE49-F238E27FC236}">
                <a16:creationId xmlns="" xmlns:a16="http://schemas.microsoft.com/office/drawing/2014/main" id="{2BA47120-82A4-4E51-BAA4-523A869BDC30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=""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2454551" y="2346980"/>
            <a:ext cx="5277160" cy="16869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0289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>
            <a:extLst>
              <a:ext uri="{FF2B5EF4-FFF2-40B4-BE49-F238E27FC236}">
                <a16:creationId xmlns="" xmlns:a16="http://schemas.microsoft.com/office/drawing/2014/main" id="{C145D462-4FDC-432A-8D5B-15EEBB226A13}"/>
              </a:ext>
            </a:extLst>
          </p:cNvPr>
          <p:cNvSpPr txBox="1"/>
          <p:nvPr/>
        </p:nvSpPr>
        <p:spPr>
          <a:xfrm>
            <a:off x="2173356" y="2248418"/>
            <a:ext cx="5420139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7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TÍTULO </a:t>
            </a:r>
          </a:p>
          <a:p>
            <a:pPr algn="ctr"/>
            <a:r>
              <a:rPr lang="pt-BR" sz="7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 DESTAQUE</a:t>
            </a:r>
          </a:p>
        </p:txBody>
      </p:sp>
      <p:pic>
        <p:nvPicPr>
          <p:cNvPr id="3" name="Gráfico 2">
            <a:extLst>
              <a:ext uri="{FF2B5EF4-FFF2-40B4-BE49-F238E27FC236}">
                <a16:creationId xmlns="" xmlns:a16="http://schemas.microsoft.com/office/drawing/2014/main" id="{6BCA2BE2-172E-4313-947A-22BD8891014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76419" y="136251"/>
            <a:ext cx="928896" cy="505504"/>
          </a:xfrm>
          <a:prstGeom prst="rect">
            <a:avLst/>
          </a:prstGeom>
        </p:spPr>
      </p:pic>
      <p:pic>
        <p:nvPicPr>
          <p:cNvPr id="4" name="Gráfico 3">
            <a:extLst>
              <a:ext uri="{FF2B5EF4-FFF2-40B4-BE49-F238E27FC236}">
                <a16:creationId xmlns="" xmlns:a16="http://schemas.microsoft.com/office/drawing/2014/main" id="{E4797AB0-AEB9-454A-BA66-8F58152D34D9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576419" y="128548"/>
            <a:ext cx="928896" cy="505504"/>
          </a:xfrm>
          <a:prstGeom prst="rect">
            <a:avLst/>
          </a:prstGeom>
        </p:spPr>
      </p:pic>
      <p:pic>
        <p:nvPicPr>
          <p:cNvPr id="12" name="Imagem 11">
            <a:extLst>
              <a:ext uri="{FF2B5EF4-FFF2-40B4-BE49-F238E27FC236}">
                <a16:creationId xmlns="" xmlns:a16="http://schemas.microsoft.com/office/drawing/2014/main" id="{74146C2E-52F6-4BDE-9B7C-D56638EC0449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0031896" cy="7584360"/>
          </a:xfrm>
          <a:prstGeom prst="rect">
            <a:avLst/>
          </a:prstGeom>
        </p:spPr>
      </p:pic>
      <p:sp>
        <p:nvSpPr>
          <p:cNvPr id="13" name="CaixaDeTexto 12">
            <a:extLst>
              <a:ext uri="{FF2B5EF4-FFF2-40B4-BE49-F238E27FC236}">
                <a16:creationId xmlns="" xmlns:a16="http://schemas.microsoft.com/office/drawing/2014/main" id="{62741A52-7430-455E-A1BB-B154D634E150}"/>
              </a:ext>
            </a:extLst>
          </p:cNvPr>
          <p:cNvSpPr txBox="1"/>
          <p:nvPr/>
        </p:nvSpPr>
        <p:spPr>
          <a:xfrm>
            <a:off x="576419" y="1678902"/>
            <a:ext cx="8758080" cy="39395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PROPOSTAS PARA </a:t>
            </a:r>
            <a:r>
              <a:rPr lang="pt-BR" sz="5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CRIAÇÃO DE ÁREAS </a:t>
            </a:r>
            <a:r>
              <a:rPr lang="pt-BR" sz="5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SUJEITAS A RESTRIÇÕES DE USOS DOS RECURSOS HÍDRICOS</a:t>
            </a:r>
          </a:p>
        </p:txBody>
      </p:sp>
    </p:spTree>
    <p:extLst>
      <p:ext uri="{BB962C8B-B14F-4D97-AF65-F5344CB8AC3E}">
        <p14:creationId xmlns:p14="http://schemas.microsoft.com/office/powerpoint/2010/main" val="3805097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m 8">
            <a:extLst>
              <a:ext uri="{FF2B5EF4-FFF2-40B4-BE49-F238E27FC236}">
                <a16:creationId xmlns="" xmlns:a16="http://schemas.microsoft.com/office/drawing/2014/main" id="{EBFCB9F7-80BC-4DA2-BEF2-E6921132BA4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0621617" cy="1728835"/>
          </a:xfrm>
          <a:prstGeom prst="rect">
            <a:avLst/>
          </a:prstGeom>
        </p:spPr>
      </p:pic>
      <p:sp>
        <p:nvSpPr>
          <p:cNvPr id="10" name="CaixaDeTexto 9">
            <a:extLst>
              <a:ext uri="{FF2B5EF4-FFF2-40B4-BE49-F238E27FC236}">
                <a16:creationId xmlns="" xmlns:a16="http://schemas.microsoft.com/office/drawing/2014/main" id="{0D9723FD-5494-4C4A-9141-BE80A5F50BE6}"/>
              </a:ext>
            </a:extLst>
          </p:cNvPr>
          <p:cNvSpPr txBox="1"/>
          <p:nvPr/>
        </p:nvSpPr>
        <p:spPr>
          <a:xfrm>
            <a:off x="0" y="1314880"/>
            <a:ext cx="9906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Lei nº 9.433/1997</a:t>
            </a:r>
          </a:p>
        </p:txBody>
      </p:sp>
      <p:sp>
        <p:nvSpPr>
          <p:cNvPr id="11" name="CaixaDeTexto 10">
            <a:extLst>
              <a:ext uri="{FF2B5EF4-FFF2-40B4-BE49-F238E27FC236}">
                <a16:creationId xmlns="" xmlns:a16="http://schemas.microsoft.com/office/drawing/2014/main" id="{11D646AC-FF9C-4A59-890C-A71643AF4E39}"/>
              </a:ext>
            </a:extLst>
          </p:cNvPr>
          <p:cNvSpPr txBox="1"/>
          <p:nvPr/>
        </p:nvSpPr>
        <p:spPr>
          <a:xfrm>
            <a:off x="297744" y="1844283"/>
            <a:ext cx="867208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Art. 7º </a:t>
            </a:r>
            <a:r>
              <a:rPr lang="pt-BR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Os Planos de Recursos Hídricos [...] terão o seguinte conteúdo mínimo:</a:t>
            </a:r>
          </a:p>
          <a:p>
            <a:endParaRPr lang="pt-BR" sz="2000" b="1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t-BR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X- propostas para a criação de áreas sujeitas a restrição de uso, com vistas à proteção dos recursos hídricos.</a:t>
            </a:r>
          </a:p>
          <a:p>
            <a:pPr algn="ctr"/>
            <a:endParaRPr lang="pt-BR" sz="20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Gráfico 2">
            <a:extLst>
              <a:ext uri="{FF2B5EF4-FFF2-40B4-BE49-F238E27FC236}">
                <a16:creationId xmlns="" xmlns:a16="http://schemas.microsoft.com/office/drawing/2014/main" id="{6BCA2BE2-172E-4313-947A-22BD8891014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=""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576419" y="136251"/>
            <a:ext cx="928896" cy="505504"/>
          </a:xfrm>
          <a:prstGeom prst="rect">
            <a:avLst/>
          </a:prstGeom>
        </p:spPr>
      </p:pic>
      <p:sp>
        <p:nvSpPr>
          <p:cNvPr id="7" name="CaixaDeTexto 6">
            <a:extLst>
              <a:ext uri="{FF2B5EF4-FFF2-40B4-BE49-F238E27FC236}">
                <a16:creationId xmlns="" xmlns:a16="http://schemas.microsoft.com/office/drawing/2014/main" id="{F27E0D61-1775-4E5A-BBAC-958680D28B41}"/>
              </a:ext>
            </a:extLst>
          </p:cNvPr>
          <p:cNvSpPr txBox="1"/>
          <p:nvPr/>
        </p:nvSpPr>
        <p:spPr>
          <a:xfrm>
            <a:off x="1505315" y="115448"/>
            <a:ext cx="542013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CONTEXTUALIZAÇÃO </a:t>
            </a:r>
          </a:p>
        </p:txBody>
      </p:sp>
      <p:sp>
        <p:nvSpPr>
          <p:cNvPr id="8" name="CaixaDeTexto 7">
            <a:extLst>
              <a:ext uri="{FF2B5EF4-FFF2-40B4-BE49-F238E27FC236}">
                <a16:creationId xmlns="" xmlns:a16="http://schemas.microsoft.com/office/drawing/2014/main" id="{C0B7CAAD-EF50-4BBE-A9DB-052DDE7DB887}"/>
              </a:ext>
            </a:extLst>
          </p:cNvPr>
          <p:cNvSpPr txBox="1"/>
          <p:nvPr/>
        </p:nvSpPr>
        <p:spPr>
          <a:xfrm>
            <a:off x="0" y="4137783"/>
            <a:ext cx="9906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Resolução </a:t>
            </a:r>
            <a:r>
              <a:rPr lang="pt-BR" sz="2400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CNRH </a:t>
            </a:r>
            <a:r>
              <a:rPr lang="pt-BR" sz="24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nº 145/2012</a:t>
            </a:r>
          </a:p>
        </p:txBody>
      </p:sp>
      <p:sp>
        <p:nvSpPr>
          <p:cNvPr id="4" name="Retângulo 3">
            <a:extLst>
              <a:ext uri="{FF2B5EF4-FFF2-40B4-BE49-F238E27FC236}">
                <a16:creationId xmlns="" xmlns:a16="http://schemas.microsoft.com/office/drawing/2014/main" id="{58595544-28AE-4B79-B2B0-ED4A07131935}"/>
              </a:ext>
            </a:extLst>
          </p:cNvPr>
          <p:cNvSpPr/>
          <p:nvPr/>
        </p:nvSpPr>
        <p:spPr>
          <a:xfrm>
            <a:off x="297744" y="4693584"/>
            <a:ext cx="9307809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Art. 11 </a:t>
            </a:r>
            <a:r>
              <a:rPr lang="pt-BR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 Diagnóstico da situação atual dos recursos hídricos deverá incluir, no mínimo, </a:t>
            </a:r>
            <a:r>
              <a:rPr lang="pt-B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os seguintes </a:t>
            </a:r>
            <a:r>
              <a:rPr lang="pt-BR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aspectos:</a:t>
            </a:r>
          </a:p>
          <a:p>
            <a:endParaRPr lang="pt-BR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t-BR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VIII </a:t>
            </a:r>
            <a:r>
              <a:rPr lang="pt-BR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identificação de </a:t>
            </a:r>
            <a:r>
              <a:rPr lang="pt-BR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áreas sujeitas à restrição de uso com vistas a proteção dos recursos </a:t>
            </a:r>
            <a:r>
              <a:rPr lang="pt-BR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hídricos</a:t>
            </a:r>
            <a:endParaRPr lang="pt-BR" b="1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263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m 8">
            <a:extLst>
              <a:ext uri="{FF2B5EF4-FFF2-40B4-BE49-F238E27FC236}">
                <a16:creationId xmlns="" xmlns:a16="http://schemas.microsoft.com/office/drawing/2014/main" id="{EBFCB9F7-80BC-4DA2-BEF2-E6921132BA4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0621617" cy="1728835"/>
          </a:xfrm>
          <a:prstGeom prst="rect">
            <a:avLst/>
          </a:prstGeom>
        </p:spPr>
      </p:pic>
      <p:sp>
        <p:nvSpPr>
          <p:cNvPr id="11" name="CaixaDeTexto 10">
            <a:extLst>
              <a:ext uri="{FF2B5EF4-FFF2-40B4-BE49-F238E27FC236}">
                <a16:creationId xmlns="" xmlns:a16="http://schemas.microsoft.com/office/drawing/2014/main" id="{11D646AC-FF9C-4A59-890C-A71643AF4E39}"/>
              </a:ext>
            </a:extLst>
          </p:cNvPr>
          <p:cNvSpPr txBox="1"/>
          <p:nvPr/>
        </p:nvSpPr>
        <p:spPr>
          <a:xfrm>
            <a:off x="576419" y="1514890"/>
            <a:ext cx="8625947" cy="51398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ctr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Locais </a:t>
            </a:r>
            <a:r>
              <a:rPr lang="pt-BR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protegidos </a:t>
            </a:r>
            <a:r>
              <a:rPr lang="pt-BR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por lei</a:t>
            </a:r>
          </a:p>
          <a:p>
            <a:pPr marL="342900" indent="-342900" algn="ctr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Locais com comprometimento da </a:t>
            </a:r>
            <a:r>
              <a:rPr lang="pt-BR" sz="24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água</a:t>
            </a:r>
            <a:r>
              <a:rPr lang="pt-BR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(quanti/</a:t>
            </a:r>
            <a:r>
              <a:rPr lang="pt-BR" sz="24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quali</a:t>
            </a:r>
            <a:r>
              <a:rPr lang="pt-BR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e/ou </a:t>
            </a:r>
            <a:r>
              <a:rPr lang="pt-BR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ecossistemas </a:t>
            </a:r>
            <a:r>
              <a:rPr lang="pt-BR" sz="24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aquáticos</a:t>
            </a:r>
            <a:endParaRPr lang="pt-BR" sz="2400" dirty="0" smtClean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ctr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Impossibilidade </a:t>
            </a:r>
            <a:r>
              <a:rPr lang="pt-BR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compatibilizar usos atuais ou usos </a:t>
            </a:r>
            <a:r>
              <a:rPr lang="pt-BR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pretendidos</a:t>
            </a:r>
            <a:endParaRPr lang="pt-BR" sz="24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ctr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Estratégia </a:t>
            </a:r>
            <a:r>
              <a:rPr lang="pt-BR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para garantir usos e evitar conflitos</a:t>
            </a:r>
          </a:p>
          <a:p>
            <a:pPr marL="342900" indent="-342900" algn="ctr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Áreas prioritárias para gestão </a:t>
            </a:r>
            <a:r>
              <a:rPr lang="pt-BR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recursos hídricos (outorga, PSA</a:t>
            </a:r>
            <a:r>
              <a:rPr lang="pt-BR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capacitação, </a:t>
            </a:r>
            <a:r>
              <a:rPr lang="pt-BR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monitoramento, fiscalização...)</a:t>
            </a:r>
            <a:endParaRPr lang="pt-BR" sz="2400" dirty="0" smtClean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ctr">
              <a:buFont typeface="Arial" panose="020B0604020202020204" pitchFamily="34" charset="0"/>
              <a:buChar char="•"/>
            </a:pPr>
            <a:endParaRPr lang="pt-BR" sz="2000" dirty="0" smtClean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pt-BR" sz="20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Gráfico 2">
            <a:extLst>
              <a:ext uri="{FF2B5EF4-FFF2-40B4-BE49-F238E27FC236}">
                <a16:creationId xmlns="" xmlns:a16="http://schemas.microsoft.com/office/drawing/2014/main" id="{6BCA2BE2-172E-4313-947A-22BD8891014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=""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576419" y="136251"/>
            <a:ext cx="928896" cy="5055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3700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>
            <a:extLst>
              <a:ext uri="{FF2B5EF4-FFF2-40B4-BE49-F238E27FC236}">
                <a16:creationId xmlns="" xmlns:a16="http://schemas.microsoft.com/office/drawing/2014/main" id="{165BD5C7-6575-494F-9921-2CD1EEA1DAA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25896" y="-477078"/>
            <a:ext cx="10031896" cy="7335078"/>
          </a:xfrm>
          <a:prstGeom prst="rect">
            <a:avLst/>
          </a:prstGeom>
        </p:spPr>
      </p:pic>
      <p:sp>
        <p:nvSpPr>
          <p:cNvPr id="7" name="CaixaDeTexto 6">
            <a:extLst>
              <a:ext uri="{FF2B5EF4-FFF2-40B4-BE49-F238E27FC236}">
                <a16:creationId xmlns="" xmlns:a16="http://schemas.microsoft.com/office/drawing/2014/main" id="{8973AB1E-E98F-4700-A77A-BB3B335DDECA}"/>
              </a:ext>
            </a:extLst>
          </p:cNvPr>
          <p:cNvSpPr txBox="1"/>
          <p:nvPr/>
        </p:nvSpPr>
        <p:spPr>
          <a:xfrm>
            <a:off x="2179982" y="1267758"/>
            <a:ext cx="542013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OBRIGADA!</a:t>
            </a:r>
          </a:p>
        </p:txBody>
      </p:sp>
      <p:sp>
        <p:nvSpPr>
          <p:cNvPr id="8" name="CaixaDeTexto 7">
            <a:extLst>
              <a:ext uri="{FF2B5EF4-FFF2-40B4-BE49-F238E27FC236}">
                <a16:creationId xmlns="" xmlns:a16="http://schemas.microsoft.com/office/drawing/2014/main" id="{61A7BAC2-73B1-4EE1-A7D5-6DD5C41FD660}"/>
              </a:ext>
            </a:extLst>
          </p:cNvPr>
          <p:cNvSpPr txBox="1"/>
          <p:nvPr/>
        </p:nvSpPr>
        <p:spPr>
          <a:xfrm>
            <a:off x="993929" y="2395697"/>
            <a:ext cx="79288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Luciana Aparecida </a:t>
            </a:r>
            <a:r>
              <a:rPr lang="pt-BR" sz="36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Zago</a:t>
            </a:r>
            <a:r>
              <a:rPr lang="pt-BR" sz="3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Andrade </a:t>
            </a:r>
          </a:p>
        </p:txBody>
      </p:sp>
      <p:sp>
        <p:nvSpPr>
          <p:cNvPr id="9" name="CaixaDeTexto 8">
            <a:extLst>
              <a:ext uri="{FF2B5EF4-FFF2-40B4-BE49-F238E27FC236}">
                <a16:creationId xmlns="" xmlns:a16="http://schemas.microsoft.com/office/drawing/2014/main" id="{6F3D56BE-A920-4341-9025-8B28DC1EB990}"/>
              </a:ext>
            </a:extLst>
          </p:cNvPr>
          <p:cNvSpPr txBox="1"/>
          <p:nvPr/>
        </p:nvSpPr>
        <p:spPr>
          <a:xfrm>
            <a:off x="386366" y="3042028"/>
            <a:ext cx="914399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dirty="0">
                <a:solidFill>
                  <a:schemeClr val="accent1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Coordenadora de Planos de Recursos Hídricos </a:t>
            </a:r>
          </a:p>
          <a:p>
            <a:pPr algn="ctr"/>
            <a:r>
              <a:rPr lang="pt-BR" sz="2800" dirty="0">
                <a:solidFill>
                  <a:schemeClr val="accent1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Agência Nacional de Águas</a:t>
            </a:r>
          </a:p>
        </p:txBody>
      </p:sp>
      <p:pic>
        <p:nvPicPr>
          <p:cNvPr id="3" name="Gráfico 2">
            <a:extLst>
              <a:ext uri="{FF2B5EF4-FFF2-40B4-BE49-F238E27FC236}">
                <a16:creationId xmlns="" xmlns:a16="http://schemas.microsoft.com/office/drawing/2014/main" id="{AC7EE365-58D8-4267-9AF6-401E746A323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=""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3368951" y="5085458"/>
            <a:ext cx="3486150" cy="1114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6668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2895</TotalTime>
  <Words>164</Words>
  <Application>Microsoft Office PowerPoint</Application>
  <PresentationFormat>Papel A4 (210 x 297 mm)</PresentationFormat>
  <Paragraphs>21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5</vt:i4>
      </vt:variant>
    </vt:vector>
  </HeadingPairs>
  <TitlesOfParts>
    <vt:vector size="6" baseType="lpstr"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Rafael Nunes</dc:creator>
  <cp:lastModifiedBy>Raquel Chinaglia Pereira dos Santos</cp:lastModifiedBy>
  <cp:revision>215</cp:revision>
  <dcterms:created xsi:type="dcterms:W3CDTF">2017-04-06T15:22:27Z</dcterms:created>
  <dcterms:modified xsi:type="dcterms:W3CDTF">2017-11-13T11:10:06Z</dcterms:modified>
</cp:coreProperties>
</file>