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15" r:id="rId3"/>
    <p:sldId id="433" r:id="rId4"/>
    <p:sldId id="484" r:id="rId5"/>
    <p:sldId id="474" r:id="rId6"/>
    <p:sldId id="485" r:id="rId7"/>
    <p:sldId id="486" r:id="rId8"/>
    <p:sldId id="262" r:id="rId9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  <p:cmAuthor id="2" name="Raquel Chinaglia Pereira dos Santos" initials="RCPd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E3A5C4"/>
    <a:srgbClr val="DBECD0"/>
    <a:srgbClr val="DEEBF6"/>
    <a:srgbClr val="FCDDC4"/>
    <a:srgbClr val="F2DBDA"/>
    <a:srgbClr val="FDE8D7"/>
    <a:srgbClr val="FBD1AF"/>
    <a:srgbClr val="EBC9C7"/>
    <a:srgbClr val="FCE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9763" autoAdjust="0"/>
  </p:normalViewPr>
  <p:slideViewPr>
    <p:cSldViewPr snapToGrid="0">
      <p:cViewPr varScale="1">
        <p:scale>
          <a:sx n="76" d="100"/>
          <a:sy n="76" d="100"/>
        </p:scale>
        <p:origin x="136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1937-E507-4794-81EB-FF087B14D285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FCF2-23A0-489B-A7CA-33926F89F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BA47120-82A4-4E51-BAA4-523A869BD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4551" y="2346980"/>
            <a:ext cx="5277160" cy="1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576420" y="1571309"/>
            <a:ext cx="87580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 PARA A DELIMITAÇÃO FUTURA DE ÁREAS SUJEITAS A RESTRIÇÕES DE USOS DOS RECURSOS HÍDRICOS (</a:t>
            </a:r>
            <a:r>
              <a:rPr lang="pt-BR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PP-05)</a:t>
            </a:r>
            <a:endParaRPr lang="pt-BR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9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0" y="1247586"/>
            <a:ext cx="9905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CATEGORIAS DE RESTRIÇÃO DE USOS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1415" y="2154277"/>
            <a:ext cx="255314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R1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1415" y="3441630"/>
            <a:ext cx="255314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1414" y="4965045"/>
            <a:ext cx="255314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R3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069070" y="2177360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922227" y="1923444"/>
            <a:ext cx="5695894" cy="98488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(empreendimentos) atuais devem ser retirados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será permitida a implantação de novos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Mantidos os usos tradicionais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22227" y="3110770"/>
            <a:ext cx="5695894" cy="12311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(empreendimentos) atuais são mantidos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Devem seguir a condições técnicas (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critérios de uso racional </a:t>
            </a:r>
            <a:r>
              <a:rPr lang="pt-B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/quanti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– Prazo de transição. 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será permitida a implantação de novos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3069069" y="3487796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22227" y="4611102"/>
            <a:ext cx="5695894" cy="12311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(empreendimentos) atuais são mantidos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Devem seguir a condições técnicas (critérios de uso racional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/quanti) – Prazo de transição. 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usos devem seguir critérios restritivos de uso racional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3069070" y="4988128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6704" y="6010717"/>
            <a:ext cx="90726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Áreas de Especial Atenção para Aplicação dos Instrumentos de Gestão</a:t>
            </a:r>
            <a:b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(cadastro, outorga, enquadramento, fiscalização, demais ações do PRH Paraguai)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0" y="1089905"/>
            <a:ext cx="990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400" dirty="0"/>
              <a:t>CRITÉRIOS CONSIDERADOS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0007" y="2076545"/>
            <a:ext cx="163167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Ambientais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0007" y="3691027"/>
            <a:ext cx="163167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consuntivos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20482" y="4889868"/>
            <a:ext cx="163167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não consuntivos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312793" y="2269993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34094" y="1645150"/>
            <a:ext cx="6307827" cy="163121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Tis 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CNUC; FUNAI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amortecimento das </a:t>
            </a:r>
            <a:r>
              <a:rPr lang="pt-BR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</a:t>
            </a:r>
            <a:endParaRPr lang="pt-B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Trechos a montante de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APCBs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 pelo MMA (2016)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criação de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proteção do aquífero Guarani 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(ANA/ENGECORPS, 2014)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4096" y="3721806"/>
            <a:ext cx="6307825" cy="115416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Criticidade dos balanços hídricos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-quantitativos no Cenário do Plano (cena atual + cenários futuros)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Hídricas x Disponibilidades Hídricas + variáveis intervenientes (cena atual e tendências futuras)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312793" y="3821832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224571" y="5057661"/>
            <a:ext cx="6317350" cy="3385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Aproveitamentos hidrelétricos previstos (</a:t>
            </a:r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SIGEL, 2017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2303268" y="5057661"/>
            <a:ext cx="74007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06704" y="5804266"/>
            <a:ext cx="907263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Critério passível de utilização       Usos sujeitos à outorga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5310808" y="5908139"/>
            <a:ext cx="261800" cy="16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06704" y="6314696"/>
            <a:ext cx="907263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Critérios e Propostas sob Governabilidade do Sistema de Gestão de Recursos Hídricos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13599" y="94976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RESTRIÇÃO DE USOS 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AMBIENTAIS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54535" y="1163014"/>
            <a:ext cx="3876675" cy="661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R1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Mantidos os usos tradicionais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64060" y="1893474"/>
            <a:ext cx="3876675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R2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atuais permitidos com critérios de uso racional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usos não permitidos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62805" y="3041183"/>
            <a:ext cx="3876674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R3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atuais e novos usos permitidos com critérios de uso racional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00" y="990000"/>
            <a:ext cx="4975436" cy="5760000"/>
          </a:xfrm>
          <a:prstGeom prst="rect">
            <a:avLst/>
          </a:prstGeom>
        </p:spPr>
      </p:pic>
      <p:grpSp>
        <p:nvGrpSpPr>
          <p:cNvPr id="6" name="Grupo 5"/>
          <p:cNvGrpSpPr>
            <a:grpSpLocks noChangeAspect="1"/>
          </p:cNvGrpSpPr>
          <p:nvPr/>
        </p:nvGrpSpPr>
        <p:grpSpPr>
          <a:xfrm>
            <a:off x="5323396" y="3943093"/>
            <a:ext cx="2969704" cy="2764011"/>
            <a:chOff x="5848350" y="4531961"/>
            <a:chExt cx="1247776" cy="1125886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7400" y="5391147"/>
              <a:ext cx="962025" cy="2667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8350" y="4531961"/>
              <a:ext cx="942975" cy="44961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7400" y="4914895"/>
              <a:ext cx="1228726" cy="53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6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>
            <a:grpSpLocks noChangeAspect="1"/>
          </p:cNvGrpSpPr>
          <p:nvPr/>
        </p:nvGrpSpPr>
        <p:grpSpPr>
          <a:xfrm>
            <a:off x="5122623" y="3968302"/>
            <a:ext cx="3767378" cy="2781698"/>
            <a:chOff x="5249622" y="4076698"/>
            <a:chExt cx="1720021" cy="1270002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5408" y="5092699"/>
              <a:ext cx="1684235" cy="254001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9622" y="4076698"/>
              <a:ext cx="1079500" cy="965201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19037" y="35060"/>
            <a:ext cx="542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RESTRIÇÃO DE USOS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CONSUNTIVOS E NÃO CONSUNTIVOS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354535" y="1163014"/>
            <a:ext cx="3876675" cy="661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R1</a:t>
            </a:r>
          </a:p>
          <a:p>
            <a:pPr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Mantidos os usos tradicionais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64060" y="1893474"/>
            <a:ext cx="3876675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R2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atuais permitidos com critérios de uso racional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usos não permitidos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62805" y="3041183"/>
            <a:ext cx="3876674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R3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atuais e novos usos permitidos com critérios de uso racional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00" y="990000"/>
            <a:ext cx="498734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505314" y="173559"/>
            <a:ext cx="5420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APCBs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AQUÁTICAS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349378" y="1075578"/>
            <a:ext cx="43966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RH-Paraguai: </a:t>
            </a:r>
          </a:p>
          <a:p>
            <a:pPr>
              <a:spcAft>
                <a:spcPts val="600"/>
              </a:spcAft>
            </a:pPr>
            <a:endParaRPr lang="pt-BR" sz="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APCBs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aquáticas definidas por ANA et al. (2004)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Diretriz: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estudos para avaliação dos efeitos da implantação de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RH-Paraguai, em curso pela ANA, avaliem os resultados de ANA et al. (2004) de forma a propor uma priorização dentre as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APCBs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aquáticas e proposta de sua formalização através de Unidades de Conservação.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00" y="990000"/>
            <a:ext cx="4976189" cy="57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708" y="5522676"/>
            <a:ext cx="1289370" cy="12273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727700" y="4245677"/>
            <a:ext cx="401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ANA/GEF/PNUMA/OEA – Agência Nacional de Águas/Global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Environment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Facility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/Programa das Nações Unidas para o Meio Ambiente/Organização dos Estados Americanos. Implementação de Práticas de Gerenciamento Integrado de Bacia Hidrográfica para o Pantanal e Bacia do Alto Paraguai: Relatório Final. Brasília: ANA, 2004, 316 p.</a:t>
            </a:r>
          </a:p>
        </p:txBody>
      </p:sp>
    </p:spTree>
    <p:extLst>
      <p:ext uri="{BB962C8B-B14F-4D97-AF65-F5344CB8AC3E}">
        <p14:creationId xmlns:p14="http://schemas.microsoft.com/office/powerpoint/2010/main" val="330141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7EE365-58D8-4267-9AF6-401E746A3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8951" y="5085458"/>
            <a:ext cx="3486150" cy="11144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1267758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1328981" y="2364393"/>
            <a:ext cx="7122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Chinaglia Pereira dos Santos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3D56BE-A920-4341-9025-8B28DC1EB990}"/>
              </a:ext>
            </a:extLst>
          </p:cNvPr>
          <p:cNvSpPr txBox="1"/>
          <p:nvPr/>
        </p:nvSpPr>
        <p:spPr>
          <a:xfrm>
            <a:off x="1772478" y="3472584"/>
            <a:ext cx="6235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ENGECORPS Engenharia S.A.</a:t>
            </a:r>
          </a:p>
          <a:p>
            <a:pPr algn="ctr"/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http://www.engecorps.com</a:t>
            </a:r>
          </a:p>
          <a:p>
            <a:pPr algn="ctr"/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Tel.: 55 11 2135 5252</a:t>
            </a:r>
            <a:endParaRPr lang="pt-BR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36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437</Words>
  <Application>Microsoft Office PowerPoint</Application>
  <PresentationFormat>Papel A4 (210 x 297 mm)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Antonio Augusto Drumond Ramos Gondim</cp:lastModifiedBy>
  <cp:revision>532</cp:revision>
  <dcterms:created xsi:type="dcterms:W3CDTF">2017-04-06T15:22:27Z</dcterms:created>
  <dcterms:modified xsi:type="dcterms:W3CDTF">2018-04-25T18:57:01Z</dcterms:modified>
</cp:coreProperties>
</file>