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7" r:id="rId3"/>
    <p:sldId id="311" r:id="rId4"/>
    <p:sldId id="319" r:id="rId5"/>
    <p:sldId id="320" r:id="rId6"/>
    <p:sldId id="321" r:id="rId7"/>
    <p:sldId id="328" r:id="rId8"/>
    <p:sldId id="329" r:id="rId9"/>
    <p:sldId id="330" r:id="rId10"/>
    <p:sldId id="312" r:id="rId11"/>
    <p:sldId id="316" r:id="rId12"/>
    <p:sldId id="322" r:id="rId13"/>
    <p:sldId id="323" r:id="rId14"/>
    <p:sldId id="324" r:id="rId15"/>
    <p:sldId id="333" r:id="rId16"/>
    <p:sldId id="315" r:id="rId17"/>
    <p:sldId id="335" r:id="rId18"/>
    <p:sldId id="334" r:id="rId19"/>
    <p:sldId id="336" r:id="rId20"/>
    <p:sldId id="337" r:id="rId21"/>
    <p:sldId id="338" r:id="rId22"/>
    <p:sldId id="339" r:id="rId23"/>
    <p:sldId id="341" r:id="rId24"/>
    <p:sldId id="331" r:id="rId25"/>
    <p:sldId id="313" r:id="rId26"/>
    <p:sldId id="314" r:id="rId27"/>
    <p:sldId id="325" r:id="rId28"/>
    <p:sldId id="326" r:id="rId29"/>
    <p:sldId id="317" r:id="rId30"/>
    <p:sldId id="318" r:id="rId31"/>
    <p:sldId id="332" r:id="rId32"/>
    <p:sldId id="260" r:id="rId33"/>
  </p:sldIdLst>
  <p:sldSz cx="9906000" cy="6858000" type="A4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A CAROLINA BICALHO" initials="ACB" lastIdx="24" clrIdx="0"/>
  <p:cmAuthor id="1" name=". .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66"/>
    <a:srgbClr val="FF7C80"/>
    <a:srgbClr val="F747E2"/>
    <a:srgbClr val="2F528F"/>
    <a:srgbClr val="FFCC00"/>
    <a:srgbClr val="DDBB2F"/>
    <a:srgbClr val="63EFF5"/>
    <a:srgbClr val="50EB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118" autoAdjust="0"/>
    <p:restoredTop sz="99768" autoAdjust="0"/>
  </p:normalViewPr>
  <p:slideViewPr>
    <p:cSldViewPr snapToGrid="0">
      <p:cViewPr varScale="1">
        <p:scale>
          <a:sx n="76" d="100"/>
          <a:sy n="76" d="100"/>
        </p:scale>
        <p:origin x="870" y="9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araguai\Eventos_Rodada_1\Listas_Presen&#231;as_MS\Estat&#237;sticas_Rodada_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F:\Paraguai\Eventos_Rodada_1\Listas_Presen&#231;as\MT\Estat&#237;sticas_Rodada_1_MT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F:\Paraguai\Eventos_Rodada_1\Listas_Presen&#231;as\MT\Estat&#237;sticas_Rodada_1_MT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F:\Paraguai\Eventos_Rodada_1\Listas_Presen&#231;as\MT\Estat&#237;sticas_Rodada_1_MT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agencia\ana\sas\Gerencias\CINCS\1_BACIAS\PARAGUAI\Mobiliza&#231;&#227;o\Eventos_Etapa_Diagn&#243;stico_Progn&#243;stico\Listas_Presen&#231;as\MT\Estat&#237;sticas_Rodada_1_MT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agencia\ana\sas\Gerencias\CINCS\1_BACIAS\PARAGUAI\Mobiliza&#231;&#227;o\Eventos_Etapa_Diagn&#243;stico_Progn&#243;stico\Listas_Presen&#231;as\MT\Estat&#237;sticas_Rodada_1_MT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agencia\ana\sas\Gerencias\CINCS\1_BACIAS\PARAGUAI\Mobiliza&#231;&#227;o\Eventos_Etapa_Diagn&#243;stico_Progn&#243;stico\Listas_Presen&#231;as\MT\Estat&#237;sticas_Rodada_1_MT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\\agencia\ana\sas\Gerencias\CINCS\1_BACIAS\PARAGUAI\Mobiliza&#231;&#227;o\Eventos_Etapa_Diagn&#243;stico_Progn&#243;stico\Listas_Presen&#231;as\MT\Estat&#237;sticas_Rodada_1_MT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F:\Paraguai\Eventos_Etapa_Diagn&#243;stico_Progn&#243;stico\Partners\Avalia&#231;&#245;es_MS\Avalia&#231;&#245;es_MS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F:\Paraguai\Eventos_Etapa_Diagn&#243;stico_Progn&#243;stico\Partners\Avalia&#231;&#245;es_MS\Avalia&#231;&#245;es_MS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F:\Paraguai\Eventos_Etapa_Diagn&#243;stico_Progn&#243;stico\Partners\Avalia&#231;&#245;es_MS\Avalia&#231;&#245;es_MS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araguai\Eventos_Rodada_1\Listas_Presen&#231;as_MS\Estat&#237;sticas_Rodada_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F:\Paraguai\Eventos_Etapa_Diagn&#243;stico_Progn&#243;stico\Partners\Avalia&#231;&#245;es_MS\Avalia&#231;&#245;es_MS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F:\Paraguai\Eventos_Etapa_Diagn&#243;stico_Progn&#243;stico\Partners\Avalia&#231;&#245;es_MS\Avalia&#231;&#245;es_MS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F:\Paraguai\Eventos_Etapa_Diagn&#243;stico_Progn&#243;stico\Partners\Avalia&#231;&#245;es_MS\Avalia&#231;&#245;es_MS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F:\Paraguai\Eventos_Etapa_Diagn&#243;stico_Progn&#243;stico\Partners\Avalia&#231;&#245;es_MT\Avalia&#231;&#245;es_MT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F:\Paraguai\Eventos_Etapa_Diagn&#243;stico_Progn&#243;stico\Partners\Avalia&#231;&#245;es_MT\Avalia&#231;&#245;es_MT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F:\Paraguai\Eventos_Etapa_Diagn&#243;stico_Progn&#243;stico\Partners\Avalia&#231;&#245;es_MT\Avalia&#231;&#245;es_MT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F:\Paraguai\Eventos_Etapa_Diagn&#243;stico_Progn&#243;stico\Partners\Avalia&#231;&#245;es_MT\Avalia&#231;&#245;es_MT.xlsx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F:\Paraguai\Eventos_Etapa_Diagn&#243;stico_Progn&#243;stico\Partners\Avalia&#231;&#245;es_MT\Avalia&#231;&#245;es_MT.xlsx" TargetMode="External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file:///F:\Paraguai\Eventos_Etapa_Diagn&#243;stico_Progn&#243;stico\Partners\Avalia&#231;&#245;es_MT\Avalia&#231;&#245;es_MT.xlsx" TargetMode="External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araguai\Eventos_Rodada_1\Listas_Presen&#231;as_MS\Estat&#237;sticas_Rodada_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araguai\Eventos_Rodada_1\Listas_Presen&#231;as_MS\Estat&#237;sticas_Rodada_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araguai\Eventos_Rodada_1\Listas_Presen&#231;as_MS\Estat&#237;sticas_Rodada_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araguai\Eventos_Rodada_1\Listas_Presen&#231;as_MS\Estat&#237;sticas_Rodada_1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F:\Paraguai\Eventos_Rodada_1\Listas_Presen&#231;as\MT\Estat&#237;sticas_Rodada_1_MT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F:\Paraguai\Eventos_Rodada_1\Listas_Presen&#231;as\MT\Estat&#237;sticas_Rodada_1_MT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F:\Paraguai\Eventos_Rodada_1\Listas_Presen&#231;as\MT\Estat&#237;sticas_Rodada_1_MT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[Estatísticas_Rodada_1.xlsx]Planilha3!Tabela dinâmica2</c:name>
    <c:fmtId val="14"/>
  </c:pivotSource>
  <c:chart>
    <c:autoTitleDeleted val="1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pPr>
              <a:endParaRPr lang="pt-BR"/>
            </a:p>
          </c:txPr>
          <c:dLblPos val="bestFit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rgbClr val="FF7C80"/>
          </a:solidFill>
          <a:ln w="19050">
            <a:solidFill>
              <a:schemeClr val="lt1"/>
            </a:solidFill>
          </a:ln>
          <a:effectLst/>
        </c:spPr>
      </c:pivotFmt>
      <c:pivotFmt>
        <c:idx val="2"/>
        <c:spPr>
          <a:solidFill>
            <a:srgbClr val="FFFF66"/>
          </a:solidFill>
          <a:ln w="19050">
            <a:solidFill>
              <a:schemeClr val="lt1"/>
            </a:solidFill>
          </a:ln>
          <a:effectLst/>
        </c:spPr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pPr>
              <a:endParaRPr lang="pt-BR"/>
            </a:p>
          </c:txPr>
          <c:dLblPos val="bestFit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rgbClr val="FFFF66"/>
          </a:solidFill>
          <a:ln w="19050">
            <a:solidFill>
              <a:schemeClr val="lt1"/>
            </a:solidFill>
          </a:ln>
          <a:effectLst/>
        </c:spPr>
      </c:pivotFmt>
      <c:pivotFmt>
        <c:idx val="6"/>
        <c:spPr>
          <a:solidFill>
            <a:srgbClr val="FF7C80"/>
          </a:solidFill>
          <a:ln w="19050">
            <a:solidFill>
              <a:schemeClr val="lt1"/>
            </a:solidFill>
          </a:ln>
          <a:effectLst/>
        </c:spPr>
      </c:pivotFmt>
      <c:pivotFmt>
        <c:idx val="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pPr>
              <a:endParaRPr lang="pt-BR"/>
            </a:p>
          </c:txPr>
          <c:dLblPos val="bestFit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"/>
        <c:spPr>
          <a:solidFill>
            <a:srgbClr val="FFFF66"/>
          </a:solidFill>
          <a:ln w="19050">
            <a:solidFill>
              <a:schemeClr val="lt1"/>
            </a:solidFill>
          </a:ln>
          <a:effectLst/>
        </c:spPr>
      </c:pivotFmt>
      <c:pivotFmt>
        <c:idx val="10"/>
        <c:spPr>
          <a:solidFill>
            <a:srgbClr val="FF7C80"/>
          </a:solidFill>
          <a:ln w="19050">
            <a:solidFill>
              <a:schemeClr val="lt1"/>
            </a:solidFill>
          </a:ln>
          <a:effectLst/>
        </c:spPr>
      </c:pivotFmt>
    </c:pivotFmts>
    <c:plotArea>
      <c:layout/>
      <c:pieChart>
        <c:varyColors val="1"/>
        <c:ser>
          <c:idx val="0"/>
          <c:order val="0"/>
          <c:tx>
            <c:strRef>
              <c:f>Planilha3!$B$3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126-4303-AECF-27D1B0CDA8E4}"/>
              </c:ext>
            </c:extLst>
          </c:dPt>
          <c:dPt>
            <c:idx val="1"/>
            <c:bubble3D val="0"/>
            <c:spPr>
              <a:solidFill>
                <a:srgbClr val="FFFF6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126-4303-AECF-27D1B0CDA8E4}"/>
              </c:ext>
            </c:extLst>
          </c:dPt>
          <c:dPt>
            <c:idx val="2"/>
            <c:bubble3D val="0"/>
            <c:spPr>
              <a:solidFill>
                <a:srgbClr val="FF7C8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126-4303-AECF-27D1B0CDA8E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Planilha3!$A$4:$A$7</c:f>
              <c:strCache>
                <c:ptCount val="3"/>
                <c:pt idx="0">
                  <c:v>Poder Público</c:v>
                </c:pt>
                <c:pt idx="1">
                  <c:v>Sociedade Civil</c:v>
                </c:pt>
                <c:pt idx="2">
                  <c:v>Usuário</c:v>
                </c:pt>
              </c:strCache>
            </c:strRef>
          </c:cat>
          <c:val>
            <c:numRef>
              <c:f>Planilha3!$B$4:$B$7</c:f>
              <c:numCache>
                <c:formatCode>General</c:formatCode>
                <c:ptCount val="3"/>
                <c:pt idx="0">
                  <c:v>12</c:v>
                </c:pt>
                <c:pt idx="1">
                  <c:v>33</c:v>
                </c:pt>
                <c:pt idx="2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126-4303-AECF-27D1B0CDA8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136-40EB-9CA2-EDF1D2875BD9}"/>
              </c:ext>
            </c:extLst>
          </c:dPt>
          <c:dPt>
            <c:idx val="1"/>
            <c:bubble3D val="0"/>
            <c:spPr>
              <a:solidFill>
                <a:srgbClr val="FFFF6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136-40EB-9CA2-EDF1D2875BD9}"/>
              </c:ext>
            </c:extLst>
          </c:dPt>
          <c:dPt>
            <c:idx val="2"/>
            <c:bubble3D val="0"/>
            <c:spPr>
              <a:solidFill>
                <a:srgbClr val="FF7C8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136-40EB-9CA2-EDF1D2875BD9}"/>
              </c:ext>
            </c:extLst>
          </c:dPt>
          <c:dLbls>
            <c:dLbl>
              <c:idx val="2"/>
              <c:layout>
                <c:manualLayout>
                  <c:x val="9.5310695538057738E-2"/>
                  <c:y val="0.15050670749489647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136-40EB-9CA2-EDF1D2875B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Gráf_RP_MT!$A$4:$A$6</c:f>
              <c:strCache>
                <c:ptCount val="3"/>
                <c:pt idx="0">
                  <c:v>Poder Público</c:v>
                </c:pt>
                <c:pt idx="1">
                  <c:v>Sociedade Civil</c:v>
                </c:pt>
                <c:pt idx="2">
                  <c:v>Usuário</c:v>
                </c:pt>
              </c:strCache>
            </c:strRef>
          </c:cat>
          <c:val>
            <c:numRef>
              <c:f>Gráf_RP_MT!$B$4:$B$6</c:f>
              <c:numCache>
                <c:formatCode>General</c:formatCode>
                <c:ptCount val="3"/>
                <c:pt idx="0">
                  <c:v>23</c:v>
                </c:pt>
                <c:pt idx="1">
                  <c:v>38</c:v>
                </c:pt>
                <c:pt idx="2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136-40EB-9CA2-EDF1D2875BD9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947-480E-BEC1-88338AAD9724}"/>
              </c:ext>
            </c:extLst>
          </c:dPt>
          <c:dPt>
            <c:idx val="1"/>
            <c:bubble3D val="0"/>
            <c:spPr>
              <a:solidFill>
                <a:srgbClr val="FFFF6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947-480E-BEC1-88338AAD9724}"/>
              </c:ext>
            </c:extLst>
          </c:dPt>
          <c:dPt>
            <c:idx val="2"/>
            <c:bubble3D val="0"/>
            <c:spPr>
              <a:solidFill>
                <a:srgbClr val="FF7C8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947-480E-BEC1-88338AAD9724}"/>
              </c:ext>
            </c:extLst>
          </c:dPt>
          <c:dLbls>
            <c:dLbl>
              <c:idx val="2"/>
              <c:layout>
                <c:manualLayout>
                  <c:x val="7.5484142607174107E-2"/>
                  <c:y val="0.138888888888888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947-480E-BEC1-88338AAD97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Gráf_RP_MT!$A$37:$A$39</c:f>
              <c:strCache>
                <c:ptCount val="3"/>
                <c:pt idx="0">
                  <c:v>Poder Público</c:v>
                </c:pt>
                <c:pt idx="1">
                  <c:v>Sociedade Civil</c:v>
                </c:pt>
                <c:pt idx="2">
                  <c:v>Usuário</c:v>
                </c:pt>
              </c:strCache>
            </c:strRef>
          </c:cat>
          <c:val>
            <c:numRef>
              <c:f>Gráf_RP_MT!$B$37:$B$39</c:f>
              <c:numCache>
                <c:formatCode>General</c:formatCode>
                <c:ptCount val="3"/>
                <c:pt idx="0">
                  <c:v>9</c:v>
                </c:pt>
                <c:pt idx="1">
                  <c:v>17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947-480E-BEC1-88338AAD9724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DA7-4BE6-A82B-1C9B1C4DC060}"/>
              </c:ext>
            </c:extLst>
          </c:dPt>
          <c:dPt>
            <c:idx val="1"/>
            <c:bubble3D val="0"/>
            <c:spPr>
              <a:solidFill>
                <a:srgbClr val="FFFF6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DA7-4BE6-A82B-1C9B1C4DC060}"/>
              </c:ext>
            </c:extLst>
          </c:dPt>
          <c:dPt>
            <c:idx val="2"/>
            <c:bubble3D val="0"/>
            <c:spPr>
              <a:solidFill>
                <a:srgbClr val="FF7C8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DA7-4BE6-A82B-1C9B1C4DC060}"/>
              </c:ext>
            </c:extLst>
          </c:dPt>
          <c:dLbls>
            <c:dLbl>
              <c:idx val="0"/>
              <c:layout>
                <c:manualLayout>
                  <c:x val="-9.9965113735783026E-2"/>
                  <c:y val="0.16171624380285798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DA7-4BE6-A82B-1C9B1C4DC060}"/>
                </c:ext>
              </c:extLst>
            </c:dLbl>
            <c:dLbl>
              <c:idx val="1"/>
              <c:layout>
                <c:manualLayout>
                  <c:x val="-2.385608048993881E-2"/>
                  <c:y val="-0.15405074365704288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DA7-4BE6-A82B-1C9B1C4DC060}"/>
                </c:ext>
              </c:extLst>
            </c:dLbl>
            <c:dLbl>
              <c:idx val="2"/>
              <c:layout>
                <c:manualLayout>
                  <c:x val="8.7720144356955382E-2"/>
                  <c:y val="0.165631379410907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DA7-4BE6-A82B-1C9B1C4DC0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Gráf_RP_MT!$A$20:$A$22</c:f>
              <c:strCache>
                <c:ptCount val="3"/>
                <c:pt idx="0">
                  <c:v>Poder Público</c:v>
                </c:pt>
                <c:pt idx="1">
                  <c:v>Sociedade Civil</c:v>
                </c:pt>
                <c:pt idx="2">
                  <c:v>Usuário</c:v>
                </c:pt>
              </c:strCache>
            </c:strRef>
          </c:cat>
          <c:val>
            <c:numRef>
              <c:f>Gráf_RP_MT!$B$20:$B$22</c:f>
              <c:numCache>
                <c:formatCode>General</c:formatCode>
                <c:ptCount val="3"/>
                <c:pt idx="0">
                  <c:v>15</c:v>
                </c:pt>
                <c:pt idx="1">
                  <c:v>62</c:v>
                </c:pt>
                <c:pt idx="2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DA7-4BE6-A82B-1C9B1C4DC060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>
                <a:latin typeface="Trebuchet MS" panose="020B0603020202020204" pitchFamily="34" charset="0"/>
              </a:rPr>
              <a:t>MATO GROSSO</a:t>
            </a:r>
          </a:p>
          <a:p>
            <a:pPr>
              <a:defRPr/>
            </a:pPr>
            <a:r>
              <a:rPr lang="en-US" sz="1400" b="1" i="0" u="none" strike="noStrike" baseline="0">
                <a:effectLst/>
                <a:latin typeface="Trebuchet MS" panose="020B0603020202020204" pitchFamily="34" charset="0"/>
              </a:rPr>
              <a:t>(n°de pessoas)</a:t>
            </a:r>
            <a:endParaRPr lang="en-US" sz="2000" b="1">
              <a:latin typeface="Trebuchet MS" panose="020B0603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Oficinas Regionais</c:v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MT_e_MS!$E$16:$E$18</c:f>
              <c:strCache>
                <c:ptCount val="3"/>
                <c:pt idx="0">
                  <c:v>Cáceres</c:v>
                </c:pt>
                <c:pt idx="1">
                  <c:v>Rondonópolis</c:v>
                </c:pt>
                <c:pt idx="2">
                  <c:v>Cuiabá</c:v>
                </c:pt>
              </c:strCache>
            </c:strRef>
          </c:cat>
          <c:val>
            <c:numRef>
              <c:f>MT_e_MS!$F$16:$F$18</c:f>
              <c:numCache>
                <c:formatCode>General</c:formatCode>
                <c:ptCount val="3"/>
                <c:pt idx="0">
                  <c:v>57</c:v>
                </c:pt>
                <c:pt idx="1">
                  <c:v>30</c:v>
                </c:pt>
                <c:pt idx="2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40-45A5-81D6-290864B67A9A}"/>
            </c:ext>
          </c:extLst>
        </c:ser>
        <c:ser>
          <c:idx val="1"/>
          <c:order val="1"/>
          <c:tx>
            <c:v>Reuniões Públicas</c:v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MT_e_MS!$E$16:$E$18</c:f>
              <c:strCache>
                <c:ptCount val="3"/>
                <c:pt idx="0">
                  <c:v>Cáceres</c:v>
                </c:pt>
                <c:pt idx="1">
                  <c:v>Rondonópolis</c:v>
                </c:pt>
                <c:pt idx="2">
                  <c:v>Cuiabá</c:v>
                </c:pt>
              </c:strCache>
            </c:strRef>
          </c:cat>
          <c:val>
            <c:numRef>
              <c:f>MT_e_MS!$G$16:$G$18</c:f>
              <c:numCache>
                <c:formatCode>General</c:formatCode>
                <c:ptCount val="3"/>
                <c:pt idx="0">
                  <c:v>77</c:v>
                </c:pt>
                <c:pt idx="1">
                  <c:v>29</c:v>
                </c:pt>
                <c:pt idx="2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40-45A5-81D6-290864B67A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84193984"/>
        <c:axId val="1184195072"/>
      </c:barChart>
      <c:catAx>
        <c:axId val="1184193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pt-BR"/>
          </a:p>
        </c:txPr>
        <c:crossAx val="1184195072"/>
        <c:crosses val="autoZero"/>
        <c:auto val="1"/>
        <c:lblAlgn val="ctr"/>
        <c:lblOffset val="100"/>
        <c:noMultiLvlLbl val="0"/>
      </c:catAx>
      <c:valAx>
        <c:axId val="1184195072"/>
        <c:scaling>
          <c:orientation val="minMax"/>
          <c:max val="14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pt-BR"/>
          </a:p>
        </c:txPr>
        <c:crossAx val="1184193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>
                <a:latin typeface="Trebuchet MS" panose="020B0603020202020204" pitchFamily="34" charset="0"/>
              </a:rPr>
              <a:t>MATO GROSSO DO SUL</a:t>
            </a:r>
          </a:p>
          <a:p>
            <a:pPr>
              <a:defRPr/>
            </a:pPr>
            <a:r>
              <a:rPr lang="en-US" sz="1400" b="1" i="0" u="none" strike="noStrike" baseline="0">
                <a:effectLst/>
                <a:latin typeface="Trebuchet MS" panose="020B0603020202020204" pitchFamily="34" charset="0"/>
              </a:rPr>
              <a:t>(n°de pessoas)</a:t>
            </a:r>
            <a:endParaRPr lang="en-US" sz="2000" b="1">
              <a:latin typeface="Trebuchet MS" panose="020B0603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Oficinas Regionais</c:v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MT_e_MS!$E$21:$E$23</c:f>
              <c:strCache>
                <c:ptCount val="3"/>
                <c:pt idx="0">
                  <c:v>Corumbá</c:v>
                </c:pt>
                <c:pt idx="1">
                  <c:v>Bonito</c:v>
                </c:pt>
                <c:pt idx="2">
                  <c:v>Coxim</c:v>
                </c:pt>
              </c:strCache>
            </c:strRef>
          </c:cat>
          <c:val>
            <c:numRef>
              <c:f>MT_e_MS!$F$21:$F$23</c:f>
              <c:numCache>
                <c:formatCode>General</c:formatCode>
                <c:ptCount val="3"/>
                <c:pt idx="0">
                  <c:v>22</c:v>
                </c:pt>
                <c:pt idx="1">
                  <c:v>18</c:v>
                </c:pt>
                <c:pt idx="2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6B-435D-9919-6103F47AC092}"/>
            </c:ext>
          </c:extLst>
        </c:ser>
        <c:ser>
          <c:idx val="1"/>
          <c:order val="1"/>
          <c:tx>
            <c:v>Reuniões Públicas</c:v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MT_e_MS!$E$21:$E$23</c:f>
              <c:strCache>
                <c:ptCount val="3"/>
                <c:pt idx="0">
                  <c:v>Corumbá</c:v>
                </c:pt>
                <c:pt idx="1">
                  <c:v>Bonito</c:v>
                </c:pt>
                <c:pt idx="2">
                  <c:v>Coxim</c:v>
                </c:pt>
              </c:strCache>
            </c:strRef>
          </c:cat>
          <c:val>
            <c:numRef>
              <c:f>MT_e_MS!$G$21:$G$23</c:f>
              <c:numCache>
                <c:formatCode>General</c:formatCode>
                <c:ptCount val="3"/>
                <c:pt idx="0">
                  <c:v>30</c:v>
                </c:pt>
                <c:pt idx="1">
                  <c:v>38</c:v>
                </c:pt>
                <c:pt idx="2">
                  <c:v>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6B-435D-9919-6103F47AC0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21994016"/>
        <c:axId val="1321990208"/>
      </c:barChart>
      <c:catAx>
        <c:axId val="1321994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pt-BR"/>
          </a:p>
        </c:txPr>
        <c:crossAx val="1321990208"/>
        <c:crosses val="autoZero"/>
        <c:auto val="1"/>
        <c:lblAlgn val="ctr"/>
        <c:lblOffset val="100"/>
        <c:noMultiLvlLbl val="0"/>
      </c:catAx>
      <c:valAx>
        <c:axId val="1321990208"/>
        <c:scaling>
          <c:orientation val="minMax"/>
          <c:max val="14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pt-BR"/>
          </a:p>
        </c:txPr>
        <c:crossAx val="132199401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>
                <a:latin typeface="Trebuchet MS" panose="020B0603020202020204" pitchFamily="34" charset="0"/>
              </a:rPr>
              <a:t>MATO GROSSO</a:t>
            </a:r>
          </a:p>
          <a:p>
            <a:pPr>
              <a:defRPr/>
            </a:pPr>
            <a:r>
              <a:rPr lang="en-US" sz="1400">
                <a:latin typeface="Trebuchet MS" panose="020B0603020202020204" pitchFamily="34" charset="0"/>
              </a:rPr>
              <a:t>(n°de pessoas)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Oficinas Regionais</c:v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MT_e_MS!$E$3:$E$5</c:f>
              <c:strCache>
                <c:ptCount val="3"/>
                <c:pt idx="0">
                  <c:v>Poder Público</c:v>
                </c:pt>
                <c:pt idx="1">
                  <c:v>Sociedade Civil</c:v>
                </c:pt>
                <c:pt idx="2">
                  <c:v>Usuário</c:v>
                </c:pt>
              </c:strCache>
            </c:strRef>
          </c:cat>
          <c:val>
            <c:numRef>
              <c:f>MT_e_MS!$F$3:$F$5</c:f>
              <c:numCache>
                <c:formatCode>General</c:formatCode>
                <c:ptCount val="3"/>
                <c:pt idx="0">
                  <c:v>45</c:v>
                </c:pt>
                <c:pt idx="1">
                  <c:v>77</c:v>
                </c:pt>
                <c:pt idx="2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B6-4AA9-B11A-DA7037DB95F9}"/>
            </c:ext>
          </c:extLst>
        </c:ser>
        <c:ser>
          <c:idx val="1"/>
          <c:order val="1"/>
          <c:tx>
            <c:v>Reuniões Públicas</c:v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MT_e_MS!$E$3:$E$5</c:f>
              <c:strCache>
                <c:ptCount val="3"/>
                <c:pt idx="0">
                  <c:v>Poder Público</c:v>
                </c:pt>
                <c:pt idx="1">
                  <c:v>Sociedade Civil</c:v>
                </c:pt>
                <c:pt idx="2">
                  <c:v>Usuário</c:v>
                </c:pt>
              </c:strCache>
            </c:strRef>
          </c:cat>
          <c:val>
            <c:numRef>
              <c:f>MT_e_MS!$G$3:$G$5</c:f>
              <c:numCache>
                <c:formatCode>General</c:formatCode>
                <c:ptCount val="3"/>
                <c:pt idx="0">
                  <c:v>47</c:v>
                </c:pt>
                <c:pt idx="1">
                  <c:v>117</c:v>
                </c:pt>
                <c:pt idx="2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B6-4AA9-B11A-DA7037DB95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21988032"/>
        <c:axId val="1321996736"/>
      </c:barChart>
      <c:catAx>
        <c:axId val="1321988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pt-BR"/>
          </a:p>
        </c:txPr>
        <c:crossAx val="1321996736"/>
        <c:crosses val="autoZero"/>
        <c:auto val="1"/>
        <c:lblAlgn val="ctr"/>
        <c:lblOffset val="100"/>
        <c:noMultiLvlLbl val="0"/>
      </c:catAx>
      <c:valAx>
        <c:axId val="1321996736"/>
        <c:scaling>
          <c:orientation val="minMax"/>
          <c:max val="12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pt-BR"/>
          </a:p>
        </c:txPr>
        <c:crossAx val="1321988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2000">
                <a:latin typeface="Trebuchet MS" panose="020B0603020202020204" pitchFamily="34" charset="0"/>
              </a:rPr>
              <a:t>MATO GROSSO DO SUL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ysClr val="windowText" lastClr="000000">
                    <a:lumMod val="65000"/>
                    <a:lumOff val="35000"/>
                  </a:sysClr>
                </a:solidFill>
              </a:defRPr>
            </a:pPr>
            <a:r>
              <a:rPr lang="en-US" sz="1800" b="0" i="0" baseline="0">
                <a:effectLst/>
              </a:rPr>
              <a:t>(n° de pessoas)</a:t>
            </a:r>
            <a:endParaRPr lang="pt-BR" sz="14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Oficinas Regionais</c:v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MT_e_MS!$E$10:$E$12</c:f>
              <c:strCache>
                <c:ptCount val="3"/>
                <c:pt idx="0">
                  <c:v>Poder Público</c:v>
                </c:pt>
                <c:pt idx="1">
                  <c:v>Sociedade Civil</c:v>
                </c:pt>
                <c:pt idx="2">
                  <c:v>Usuário</c:v>
                </c:pt>
              </c:strCache>
            </c:strRef>
          </c:cat>
          <c:val>
            <c:numRef>
              <c:f>MT_e_MS!$F$10:$F$12</c:f>
              <c:numCache>
                <c:formatCode>General</c:formatCode>
                <c:ptCount val="3"/>
                <c:pt idx="0">
                  <c:v>37</c:v>
                </c:pt>
                <c:pt idx="1">
                  <c:v>42</c:v>
                </c:pt>
                <c:pt idx="2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7F-4D86-805A-AC754F235B11}"/>
            </c:ext>
          </c:extLst>
        </c:ser>
        <c:ser>
          <c:idx val="1"/>
          <c:order val="1"/>
          <c:tx>
            <c:v>Reuniões Públicas</c:v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MT_e_MS!$E$10:$E$12</c:f>
              <c:strCache>
                <c:ptCount val="3"/>
                <c:pt idx="0">
                  <c:v>Poder Público</c:v>
                </c:pt>
                <c:pt idx="1">
                  <c:v>Sociedade Civil</c:v>
                </c:pt>
                <c:pt idx="2">
                  <c:v>Usuário</c:v>
                </c:pt>
              </c:strCache>
            </c:strRef>
          </c:cat>
          <c:val>
            <c:numRef>
              <c:f>MT_e_MS!$G$10:$G$12</c:f>
              <c:numCache>
                <c:formatCode>General</c:formatCode>
                <c:ptCount val="3"/>
                <c:pt idx="0">
                  <c:v>73</c:v>
                </c:pt>
                <c:pt idx="1">
                  <c:v>111</c:v>
                </c:pt>
                <c:pt idx="2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7F-4D86-805A-AC754F235B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78345328"/>
        <c:axId val="978347504"/>
      </c:barChart>
      <c:catAx>
        <c:axId val="97834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pt-BR"/>
          </a:p>
        </c:txPr>
        <c:crossAx val="978347504"/>
        <c:crosses val="autoZero"/>
        <c:auto val="1"/>
        <c:lblAlgn val="ctr"/>
        <c:lblOffset val="100"/>
        <c:noMultiLvlLbl val="0"/>
      </c:catAx>
      <c:valAx>
        <c:axId val="978347504"/>
        <c:scaling>
          <c:orientation val="minMax"/>
          <c:max val="12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pt-BR"/>
          </a:p>
        </c:txPr>
        <c:crossAx val="978345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Corumbá - MS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OR_Corumbá_MS!$A$2</c:f>
              <c:strCache>
                <c:ptCount val="1"/>
                <c:pt idx="0">
                  <c:v>Muito Bom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OR_Corumbá_MS!$B$1:$F$1</c:f>
              <c:strCache>
                <c:ptCount val="5"/>
                <c:pt idx="0">
                  <c:v>Atividade</c:v>
                </c:pt>
                <c:pt idx="1">
                  <c:v>Metodologia</c:v>
                </c:pt>
                <c:pt idx="2">
                  <c:v>Conteúdo</c:v>
                </c:pt>
                <c:pt idx="3">
                  <c:v>Tempo</c:v>
                </c:pt>
                <c:pt idx="4">
                  <c:v>Desempenho</c:v>
                </c:pt>
              </c:strCache>
            </c:strRef>
          </c:cat>
          <c:val>
            <c:numRef>
              <c:f>OR_Corumbá_MS!$B$2:$F$2</c:f>
              <c:numCache>
                <c:formatCode>General</c:formatCode>
                <c:ptCount val="5"/>
                <c:pt idx="0">
                  <c:v>4</c:v>
                </c:pt>
                <c:pt idx="1">
                  <c:v>3</c:v>
                </c:pt>
                <c:pt idx="2">
                  <c:v>3</c:v>
                </c:pt>
                <c:pt idx="3">
                  <c:v>4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FB-4F21-A384-243EEAAA0A94}"/>
            </c:ext>
          </c:extLst>
        </c:ser>
        <c:ser>
          <c:idx val="1"/>
          <c:order val="1"/>
          <c:tx>
            <c:strRef>
              <c:f>OR_Corumbá_MS!$A$3</c:f>
              <c:strCache>
                <c:ptCount val="1"/>
                <c:pt idx="0">
                  <c:v>Bom 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OR_Corumbá_MS!$B$1:$F$1</c:f>
              <c:strCache>
                <c:ptCount val="5"/>
                <c:pt idx="0">
                  <c:v>Atividade</c:v>
                </c:pt>
                <c:pt idx="1">
                  <c:v>Metodologia</c:v>
                </c:pt>
                <c:pt idx="2">
                  <c:v>Conteúdo</c:v>
                </c:pt>
                <c:pt idx="3">
                  <c:v>Tempo</c:v>
                </c:pt>
                <c:pt idx="4">
                  <c:v>Desempenho</c:v>
                </c:pt>
              </c:strCache>
            </c:strRef>
          </c:cat>
          <c:val>
            <c:numRef>
              <c:f>OR_Corumbá_MS!$B$3:$F$3</c:f>
              <c:numCache>
                <c:formatCode>General</c:formatCode>
                <c:ptCount val="5"/>
                <c:pt idx="0">
                  <c:v>2</c:v>
                </c:pt>
                <c:pt idx="1">
                  <c:v>3</c:v>
                </c:pt>
                <c:pt idx="2">
                  <c:v>3</c:v>
                </c:pt>
                <c:pt idx="3">
                  <c:v>2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FB-4F21-A384-243EEAAA0A94}"/>
            </c:ext>
          </c:extLst>
        </c:ser>
        <c:ser>
          <c:idx val="2"/>
          <c:order val="2"/>
          <c:tx>
            <c:strRef>
              <c:f>OR_Corumbá_MS!$A$4</c:f>
              <c:strCache>
                <c:ptCount val="1"/>
                <c:pt idx="0">
                  <c:v>Regular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OR_Corumbá_MS!$B$1:$F$1</c:f>
              <c:strCache>
                <c:ptCount val="5"/>
                <c:pt idx="0">
                  <c:v>Atividade</c:v>
                </c:pt>
                <c:pt idx="1">
                  <c:v>Metodologia</c:v>
                </c:pt>
                <c:pt idx="2">
                  <c:v>Conteúdo</c:v>
                </c:pt>
                <c:pt idx="3">
                  <c:v>Tempo</c:v>
                </c:pt>
                <c:pt idx="4">
                  <c:v>Desempenho</c:v>
                </c:pt>
              </c:strCache>
            </c:strRef>
          </c:cat>
          <c:val>
            <c:numRef>
              <c:f>OR_Corumbá_MS!$B$4:$F$4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2-62FB-4F21-A384-243EEAAA0A94}"/>
            </c:ext>
          </c:extLst>
        </c:ser>
        <c:ser>
          <c:idx val="3"/>
          <c:order val="3"/>
          <c:tx>
            <c:strRef>
              <c:f>OR_Corumbá_MS!$A$5</c:f>
              <c:strCache>
                <c:ptCount val="1"/>
                <c:pt idx="0">
                  <c:v>Ruim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OR_Corumbá_MS!$B$1:$F$1</c:f>
              <c:strCache>
                <c:ptCount val="5"/>
                <c:pt idx="0">
                  <c:v>Atividade</c:v>
                </c:pt>
                <c:pt idx="1">
                  <c:v>Metodologia</c:v>
                </c:pt>
                <c:pt idx="2">
                  <c:v>Conteúdo</c:v>
                </c:pt>
                <c:pt idx="3">
                  <c:v>Tempo</c:v>
                </c:pt>
                <c:pt idx="4">
                  <c:v>Desempenho</c:v>
                </c:pt>
              </c:strCache>
            </c:strRef>
          </c:cat>
          <c:val>
            <c:numRef>
              <c:f>OR_Corumbá_MS!$B$5:$F$5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3-62FB-4F21-A384-243EEAAA0A94}"/>
            </c:ext>
          </c:extLst>
        </c:ser>
        <c:ser>
          <c:idx val="4"/>
          <c:order val="4"/>
          <c:tx>
            <c:strRef>
              <c:f>OR_Corumbá_MS!$A$6</c:f>
              <c:strCache>
                <c:ptCount val="1"/>
                <c:pt idx="0">
                  <c:v>Muito Ruim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OR_Corumbá_MS!$B$1:$F$1</c:f>
              <c:strCache>
                <c:ptCount val="5"/>
                <c:pt idx="0">
                  <c:v>Atividade</c:v>
                </c:pt>
                <c:pt idx="1">
                  <c:v>Metodologia</c:v>
                </c:pt>
                <c:pt idx="2">
                  <c:v>Conteúdo</c:v>
                </c:pt>
                <c:pt idx="3">
                  <c:v>Tempo</c:v>
                </c:pt>
                <c:pt idx="4">
                  <c:v>Desempenho</c:v>
                </c:pt>
              </c:strCache>
            </c:strRef>
          </c:cat>
          <c:val>
            <c:numRef>
              <c:f>OR_Corumbá_MS!$B$6:$F$6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4-62FB-4F21-A384-243EEAAA0A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31209232"/>
        <c:axId val="1331219568"/>
      </c:barChart>
      <c:catAx>
        <c:axId val="1331209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pt-BR"/>
          </a:p>
        </c:txPr>
        <c:crossAx val="1331219568"/>
        <c:crosses val="autoZero"/>
        <c:auto val="1"/>
        <c:lblAlgn val="ctr"/>
        <c:lblOffset val="100"/>
        <c:noMultiLvlLbl val="0"/>
      </c:catAx>
      <c:valAx>
        <c:axId val="1331219568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pt-BR"/>
          </a:p>
        </c:txPr>
        <c:crossAx val="1331209232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Bonito - MS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OR_Bonito_MS!$A$2</c:f>
              <c:strCache>
                <c:ptCount val="1"/>
                <c:pt idx="0">
                  <c:v>Muito Bom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OR_Bonito_MS!$B$1:$F$1</c:f>
              <c:strCache>
                <c:ptCount val="5"/>
                <c:pt idx="0">
                  <c:v>Atividade</c:v>
                </c:pt>
                <c:pt idx="1">
                  <c:v>Metodologia</c:v>
                </c:pt>
                <c:pt idx="2">
                  <c:v>Conteúdo</c:v>
                </c:pt>
                <c:pt idx="3">
                  <c:v>Tempo</c:v>
                </c:pt>
                <c:pt idx="4">
                  <c:v>Desempenho</c:v>
                </c:pt>
              </c:strCache>
            </c:strRef>
          </c:cat>
          <c:val>
            <c:numRef>
              <c:f>OR_Bonito_MS!$B$2:$F$2</c:f>
              <c:numCache>
                <c:formatCode>General</c:formatCode>
                <c:ptCount val="5"/>
                <c:pt idx="0">
                  <c:v>4</c:v>
                </c:pt>
                <c:pt idx="1">
                  <c:v>2</c:v>
                </c:pt>
                <c:pt idx="2">
                  <c:v>4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60-447B-A05F-EB9D5CA2B8A5}"/>
            </c:ext>
          </c:extLst>
        </c:ser>
        <c:ser>
          <c:idx val="1"/>
          <c:order val="1"/>
          <c:tx>
            <c:strRef>
              <c:f>OR_Bonito_MS!$A$3</c:f>
              <c:strCache>
                <c:ptCount val="1"/>
                <c:pt idx="0">
                  <c:v>Bom 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OR_Bonito_MS!$B$1:$F$1</c:f>
              <c:strCache>
                <c:ptCount val="5"/>
                <c:pt idx="0">
                  <c:v>Atividade</c:v>
                </c:pt>
                <c:pt idx="1">
                  <c:v>Metodologia</c:v>
                </c:pt>
                <c:pt idx="2">
                  <c:v>Conteúdo</c:v>
                </c:pt>
                <c:pt idx="3">
                  <c:v>Tempo</c:v>
                </c:pt>
                <c:pt idx="4">
                  <c:v>Desempenho</c:v>
                </c:pt>
              </c:strCache>
            </c:strRef>
          </c:cat>
          <c:val>
            <c:numRef>
              <c:f>OR_Bonito_MS!$B$3:$F$3</c:f>
              <c:numCache>
                <c:formatCode>General</c:formatCode>
                <c:ptCount val="5"/>
                <c:pt idx="0">
                  <c:v>6</c:v>
                </c:pt>
                <c:pt idx="1">
                  <c:v>8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060-447B-A05F-EB9D5CA2B8A5}"/>
            </c:ext>
          </c:extLst>
        </c:ser>
        <c:ser>
          <c:idx val="2"/>
          <c:order val="2"/>
          <c:tx>
            <c:strRef>
              <c:f>OR_Bonito_MS!$A$4</c:f>
              <c:strCache>
                <c:ptCount val="1"/>
                <c:pt idx="0">
                  <c:v>Regular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OR_Bonito_MS!$B$1:$F$1</c:f>
              <c:strCache>
                <c:ptCount val="5"/>
                <c:pt idx="0">
                  <c:v>Atividade</c:v>
                </c:pt>
                <c:pt idx="1">
                  <c:v>Metodologia</c:v>
                </c:pt>
                <c:pt idx="2">
                  <c:v>Conteúdo</c:v>
                </c:pt>
                <c:pt idx="3">
                  <c:v>Tempo</c:v>
                </c:pt>
                <c:pt idx="4">
                  <c:v>Desempenho</c:v>
                </c:pt>
              </c:strCache>
            </c:strRef>
          </c:cat>
          <c:val>
            <c:numRef>
              <c:f>OR_Bonito_MS!$B$4:$F$4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4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060-447B-A05F-EB9D5CA2B8A5}"/>
            </c:ext>
          </c:extLst>
        </c:ser>
        <c:ser>
          <c:idx val="3"/>
          <c:order val="3"/>
          <c:tx>
            <c:strRef>
              <c:f>OR_Bonito_MS!$A$5</c:f>
              <c:strCache>
                <c:ptCount val="1"/>
                <c:pt idx="0">
                  <c:v>Ruim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OR_Bonito_MS!$B$1:$F$1</c:f>
              <c:strCache>
                <c:ptCount val="5"/>
                <c:pt idx="0">
                  <c:v>Atividade</c:v>
                </c:pt>
                <c:pt idx="1">
                  <c:v>Metodologia</c:v>
                </c:pt>
                <c:pt idx="2">
                  <c:v>Conteúdo</c:v>
                </c:pt>
                <c:pt idx="3">
                  <c:v>Tempo</c:v>
                </c:pt>
                <c:pt idx="4">
                  <c:v>Desempenho</c:v>
                </c:pt>
              </c:strCache>
            </c:strRef>
          </c:cat>
          <c:val>
            <c:numRef>
              <c:f>OR_Bonito_MS!$B$5:$F$5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3-4060-447B-A05F-EB9D5CA2B8A5}"/>
            </c:ext>
          </c:extLst>
        </c:ser>
        <c:ser>
          <c:idx val="4"/>
          <c:order val="4"/>
          <c:tx>
            <c:strRef>
              <c:f>OR_Bonito_MS!$A$6</c:f>
              <c:strCache>
                <c:ptCount val="1"/>
                <c:pt idx="0">
                  <c:v>Muito Ruim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OR_Bonito_MS!$B$1:$F$1</c:f>
              <c:strCache>
                <c:ptCount val="5"/>
                <c:pt idx="0">
                  <c:v>Atividade</c:v>
                </c:pt>
                <c:pt idx="1">
                  <c:v>Metodologia</c:v>
                </c:pt>
                <c:pt idx="2">
                  <c:v>Conteúdo</c:v>
                </c:pt>
                <c:pt idx="3">
                  <c:v>Tempo</c:v>
                </c:pt>
                <c:pt idx="4">
                  <c:v>Desempenho</c:v>
                </c:pt>
              </c:strCache>
            </c:strRef>
          </c:cat>
          <c:val>
            <c:numRef>
              <c:f>OR_Bonito_MS!$B$6:$F$6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4-4060-447B-A05F-EB9D5CA2B8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31221744"/>
        <c:axId val="1331217392"/>
      </c:barChart>
      <c:catAx>
        <c:axId val="1331221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pt-BR"/>
          </a:p>
        </c:txPr>
        <c:crossAx val="1331217392"/>
        <c:crosses val="autoZero"/>
        <c:auto val="1"/>
        <c:lblAlgn val="ctr"/>
        <c:lblOffset val="100"/>
        <c:noMultiLvlLbl val="0"/>
      </c:catAx>
      <c:valAx>
        <c:axId val="1331217392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pt-BR"/>
          </a:p>
        </c:txPr>
        <c:crossAx val="1331221744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Coxim - MS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OR_Coxim_MS!$A$2</c:f>
              <c:strCache>
                <c:ptCount val="1"/>
                <c:pt idx="0">
                  <c:v>Muito Bom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OR_Coxim_MS!$B$1:$F$1</c:f>
              <c:strCache>
                <c:ptCount val="5"/>
                <c:pt idx="0">
                  <c:v>Atividade</c:v>
                </c:pt>
                <c:pt idx="1">
                  <c:v>Metodologia</c:v>
                </c:pt>
                <c:pt idx="2">
                  <c:v>Conteúdo</c:v>
                </c:pt>
                <c:pt idx="3">
                  <c:v>Tempo</c:v>
                </c:pt>
                <c:pt idx="4">
                  <c:v>Desempenho</c:v>
                </c:pt>
              </c:strCache>
            </c:strRef>
          </c:cat>
          <c:val>
            <c:numRef>
              <c:f>OR_Coxim_MS!$B$2:$F$2</c:f>
              <c:numCache>
                <c:formatCode>General</c:formatCode>
                <c:ptCount val="5"/>
                <c:pt idx="0">
                  <c:v>21</c:v>
                </c:pt>
                <c:pt idx="1">
                  <c:v>22</c:v>
                </c:pt>
                <c:pt idx="2">
                  <c:v>20</c:v>
                </c:pt>
                <c:pt idx="3">
                  <c:v>9</c:v>
                </c:pt>
                <c:pt idx="4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58-40C8-994B-EA5AB1E9FA10}"/>
            </c:ext>
          </c:extLst>
        </c:ser>
        <c:ser>
          <c:idx val="1"/>
          <c:order val="1"/>
          <c:tx>
            <c:strRef>
              <c:f>OR_Coxim_MS!$A$3</c:f>
              <c:strCache>
                <c:ptCount val="1"/>
                <c:pt idx="0">
                  <c:v>Bom 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OR_Coxim_MS!$B$1:$F$1</c:f>
              <c:strCache>
                <c:ptCount val="5"/>
                <c:pt idx="0">
                  <c:v>Atividade</c:v>
                </c:pt>
                <c:pt idx="1">
                  <c:v>Metodologia</c:v>
                </c:pt>
                <c:pt idx="2">
                  <c:v>Conteúdo</c:v>
                </c:pt>
                <c:pt idx="3">
                  <c:v>Tempo</c:v>
                </c:pt>
                <c:pt idx="4">
                  <c:v>Desempenho</c:v>
                </c:pt>
              </c:strCache>
            </c:strRef>
          </c:cat>
          <c:val>
            <c:numRef>
              <c:f>OR_Coxim_MS!$B$3:$F$3</c:f>
              <c:numCache>
                <c:formatCode>General</c:formatCode>
                <c:ptCount val="5"/>
                <c:pt idx="0">
                  <c:v>20</c:v>
                </c:pt>
                <c:pt idx="1">
                  <c:v>17</c:v>
                </c:pt>
                <c:pt idx="2">
                  <c:v>19</c:v>
                </c:pt>
                <c:pt idx="3">
                  <c:v>21</c:v>
                </c:pt>
                <c:pt idx="4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058-40C8-994B-EA5AB1E9FA10}"/>
            </c:ext>
          </c:extLst>
        </c:ser>
        <c:ser>
          <c:idx val="2"/>
          <c:order val="2"/>
          <c:tx>
            <c:strRef>
              <c:f>OR_Coxim_MS!$A$4</c:f>
              <c:strCache>
                <c:ptCount val="1"/>
                <c:pt idx="0">
                  <c:v>Regular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OR_Coxim_MS!$B$1:$F$1</c:f>
              <c:strCache>
                <c:ptCount val="5"/>
                <c:pt idx="0">
                  <c:v>Atividade</c:v>
                </c:pt>
                <c:pt idx="1">
                  <c:v>Metodologia</c:v>
                </c:pt>
                <c:pt idx="2">
                  <c:v>Conteúdo</c:v>
                </c:pt>
                <c:pt idx="3">
                  <c:v>Tempo</c:v>
                </c:pt>
                <c:pt idx="4">
                  <c:v>Desempenho</c:v>
                </c:pt>
              </c:strCache>
            </c:strRef>
          </c:cat>
          <c:val>
            <c:numRef>
              <c:f>OR_Coxim_MS!$B$4:$F$4</c:f>
              <c:numCache>
                <c:formatCode>General</c:formatCode>
                <c:ptCount val="5"/>
                <c:pt idx="1">
                  <c:v>2</c:v>
                </c:pt>
                <c:pt idx="2">
                  <c:v>2</c:v>
                </c:pt>
                <c:pt idx="3">
                  <c:v>11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058-40C8-994B-EA5AB1E9FA10}"/>
            </c:ext>
          </c:extLst>
        </c:ser>
        <c:ser>
          <c:idx val="3"/>
          <c:order val="3"/>
          <c:tx>
            <c:strRef>
              <c:f>OR_Coxim_MS!$A$5</c:f>
              <c:strCache>
                <c:ptCount val="1"/>
                <c:pt idx="0">
                  <c:v>Ruim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OR_Coxim_MS!$B$1:$F$1</c:f>
              <c:strCache>
                <c:ptCount val="5"/>
                <c:pt idx="0">
                  <c:v>Atividade</c:v>
                </c:pt>
                <c:pt idx="1">
                  <c:v>Metodologia</c:v>
                </c:pt>
                <c:pt idx="2">
                  <c:v>Conteúdo</c:v>
                </c:pt>
                <c:pt idx="3">
                  <c:v>Tempo</c:v>
                </c:pt>
                <c:pt idx="4">
                  <c:v>Desempenho</c:v>
                </c:pt>
              </c:strCache>
            </c:strRef>
          </c:cat>
          <c:val>
            <c:numRef>
              <c:f>OR_Coxim_MS!$B$5:$F$5</c:f>
              <c:numCache>
                <c:formatCode>General</c:formatCode>
                <c:ptCount val="5"/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058-40C8-994B-EA5AB1E9FA10}"/>
            </c:ext>
          </c:extLst>
        </c:ser>
        <c:ser>
          <c:idx val="4"/>
          <c:order val="4"/>
          <c:tx>
            <c:strRef>
              <c:f>OR_Coxim_MS!$A$6</c:f>
              <c:strCache>
                <c:ptCount val="1"/>
                <c:pt idx="0">
                  <c:v>Muito Ruim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OR_Coxim_MS!$B$1:$F$1</c:f>
              <c:strCache>
                <c:ptCount val="5"/>
                <c:pt idx="0">
                  <c:v>Atividade</c:v>
                </c:pt>
                <c:pt idx="1">
                  <c:v>Metodologia</c:v>
                </c:pt>
                <c:pt idx="2">
                  <c:v>Conteúdo</c:v>
                </c:pt>
                <c:pt idx="3">
                  <c:v>Tempo</c:v>
                </c:pt>
                <c:pt idx="4">
                  <c:v>Desempenho</c:v>
                </c:pt>
              </c:strCache>
            </c:strRef>
          </c:cat>
          <c:val>
            <c:numRef>
              <c:f>OR_Coxim_MS!$B$6:$F$6</c:f>
              <c:numCache>
                <c:formatCode>General</c:formatCode>
                <c:ptCount val="5"/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058-40C8-994B-EA5AB1E9FA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31213040"/>
        <c:axId val="1331209776"/>
      </c:barChart>
      <c:catAx>
        <c:axId val="1331213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pt-BR"/>
          </a:p>
        </c:txPr>
        <c:crossAx val="1331209776"/>
        <c:crosses val="autoZero"/>
        <c:auto val="1"/>
        <c:lblAlgn val="ctr"/>
        <c:lblOffset val="100"/>
        <c:noMultiLvlLbl val="0"/>
      </c:catAx>
      <c:valAx>
        <c:axId val="1331209776"/>
        <c:scaling>
          <c:orientation val="minMax"/>
          <c:max val="2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pt-BR"/>
          </a:p>
        </c:txPr>
        <c:crossAx val="1331213040"/>
        <c:crosses val="autoZero"/>
        <c:crossBetween val="between"/>
        <c:majorUnit val="4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[Estatísticas_Rodada_1.xlsx]Planilha4!Tabela dinâmica3</c:name>
    <c:fmtId val="4"/>
  </c:pivotSource>
  <c:chart>
    <c:autoTitleDeleted val="1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pPr>
              <a:endParaRPr lang="pt-BR"/>
            </a:p>
          </c:txPr>
          <c:dLblPos val="bestFit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rgbClr val="FF7C80"/>
          </a:solidFill>
          <a:ln w="19050">
            <a:solidFill>
              <a:schemeClr val="lt1"/>
            </a:solidFill>
          </a:ln>
          <a:effectLst/>
        </c:spPr>
      </c:pivotFmt>
      <c:pivotFmt>
        <c:idx val="2"/>
        <c:spPr>
          <a:solidFill>
            <a:srgbClr val="FFFF66"/>
          </a:solidFill>
          <a:ln w="19050">
            <a:solidFill>
              <a:schemeClr val="lt1"/>
            </a:solidFill>
          </a:ln>
          <a:effectLst/>
        </c:spPr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pPr>
              <a:endParaRPr lang="pt-BR"/>
            </a:p>
          </c:txPr>
          <c:dLblPos val="bestFit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rgbClr val="FFFF66"/>
          </a:solidFill>
          <a:ln w="19050">
            <a:solidFill>
              <a:schemeClr val="lt1"/>
            </a:solidFill>
          </a:ln>
          <a:effectLst/>
        </c:spPr>
      </c:pivotFmt>
      <c:pivotFmt>
        <c:idx val="6"/>
        <c:spPr>
          <a:solidFill>
            <a:srgbClr val="FF7C80"/>
          </a:solidFill>
          <a:ln w="19050">
            <a:solidFill>
              <a:schemeClr val="lt1"/>
            </a:solidFill>
          </a:ln>
          <a:effectLst/>
        </c:spPr>
      </c:pivotFmt>
      <c:pivotFmt>
        <c:idx val="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pPr>
              <a:endParaRPr lang="pt-BR"/>
            </a:p>
          </c:txPr>
          <c:dLblPos val="bestFit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"/>
        <c:spPr>
          <a:solidFill>
            <a:srgbClr val="FFFF66"/>
          </a:solidFill>
          <a:ln w="19050">
            <a:solidFill>
              <a:schemeClr val="lt1"/>
            </a:solidFill>
          </a:ln>
          <a:effectLst/>
        </c:spPr>
      </c:pivotFmt>
      <c:pivotFmt>
        <c:idx val="10"/>
        <c:spPr>
          <a:solidFill>
            <a:srgbClr val="FF7C80"/>
          </a:solidFill>
          <a:ln w="19050">
            <a:solidFill>
              <a:schemeClr val="lt1"/>
            </a:solidFill>
          </a:ln>
          <a:effectLst/>
        </c:spPr>
      </c:pivotFmt>
    </c:pivotFmts>
    <c:plotArea>
      <c:layout/>
      <c:pieChart>
        <c:varyColors val="1"/>
        <c:ser>
          <c:idx val="0"/>
          <c:order val="0"/>
          <c:tx>
            <c:strRef>
              <c:f>Planilha4!$B$3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6B9-465B-937C-A634732B3AF2}"/>
              </c:ext>
            </c:extLst>
          </c:dPt>
          <c:dPt>
            <c:idx val="1"/>
            <c:bubble3D val="0"/>
            <c:spPr>
              <a:solidFill>
                <a:srgbClr val="FFFF6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6B9-465B-937C-A634732B3AF2}"/>
              </c:ext>
            </c:extLst>
          </c:dPt>
          <c:dPt>
            <c:idx val="2"/>
            <c:bubble3D val="0"/>
            <c:spPr>
              <a:solidFill>
                <a:srgbClr val="FF7C8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6B9-465B-937C-A634732B3AF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Planilha4!$A$4:$A$7</c:f>
              <c:strCache>
                <c:ptCount val="3"/>
                <c:pt idx="0">
                  <c:v>Poder Público</c:v>
                </c:pt>
                <c:pt idx="1">
                  <c:v>Sociedade Civil</c:v>
                </c:pt>
                <c:pt idx="2">
                  <c:v>Usuário</c:v>
                </c:pt>
              </c:strCache>
            </c:strRef>
          </c:cat>
          <c:val>
            <c:numRef>
              <c:f>Planilha4!$B$4:$B$7</c:f>
              <c:numCache>
                <c:formatCode>General</c:formatCode>
                <c:ptCount val="3"/>
                <c:pt idx="0">
                  <c:v>13</c:v>
                </c:pt>
                <c:pt idx="1">
                  <c:v>5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6B9-465B-937C-A634732B3AF2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Corumbá - MS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RP_Corumbá_MS!$A$2</c:f>
              <c:strCache>
                <c:ptCount val="1"/>
                <c:pt idx="0">
                  <c:v>Muito Bom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RP_Corumbá_MS!$B$1:$F$1</c:f>
              <c:strCache>
                <c:ptCount val="5"/>
                <c:pt idx="0">
                  <c:v>Atividade</c:v>
                </c:pt>
                <c:pt idx="1">
                  <c:v>Metodologia</c:v>
                </c:pt>
                <c:pt idx="2">
                  <c:v>Conteúdo</c:v>
                </c:pt>
                <c:pt idx="3">
                  <c:v>Tempo</c:v>
                </c:pt>
                <c:pt idx="4">
                  <c:v>Desempenho</c:v>
                </c:pt>
              </c:strCache>
            </c:strRef>
          </c:cat>
          <c:val>
            <c:numRef>
              <c:f>RP_Corumbá_MS!$B$2:$F$2</c:f>
              <c:numCache>
                <c:formatCode>General</c:formatCode>
                <c:ptCount val="5"/>
                <c:pt idx="0">
                  <c:v>4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A6-4AAB-B721-334159C5D455}"/>
            </c:ext>
          </c:extLst>
        </c:ser>
        <c:ser>
          <c:idx val="1"/>
          <c:order val="1"/>
          <c:tx>
            <c:strRef>
              <c:f>RP_Corumbá_MS!$A$3</c:f>
              <c:strCache>
                <c:ptCount val="1"/>
                <c:pt idx="0">
                  <c:v>Bom 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RP_Corumbá_MS!$B$1:$F$1</c:f>
              <c:strCache>
                <c:ptCount val="5"/>
                <c:pt idx="0">
                  <c:v>Atividade</c:v>
                </c:pt>
                <c:pt idx="1">
                  <c:v>Metodologia</c:v>
                </c:pt>
                <c:pt idx="2">
                  <c:v>Conteúdo</c:v>
                </c:pt>
                <c:pt idx="3">
                  <c:v>Tempo</c:v>
                </c:pt>
                <c:pt idx="4">
                  <c:v>Desempenho</c:v>
                </c:pt>
              </c:strCache>
            </c:strRef>
          </c:cat>
          <c:val>
            <c:numRef>
              <c:f>RP_Corumbá_MS!$B$3:$F$3</c:f>
              <c:numCache>
                <c:formatCode>General</c:formatCode>
                <c:ptCount val="5"/>
                <c:pt idx="0">
                  <c:v>2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A6-4AAB-B721-334159C5D455}"/>
            </c:ext>
          </c:extLst>
        </c:ser>
        <c:ser>
          <c:idx val="2"/>
          <c:order val="2"/>
          <c:tx>
            <c:strRef>
              <c:f>RP_Corumbá_MS!$A$4</c:f>
              <c:strCache>
                <c:ptCount val="1"/>
                <c:pt idx="0">
                  <c:v>Regular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RP_Corumbá_MS!$B$1:$F$1</c:f>
              <c:strCache>
                <c:ptCount val="5"/>
                <c:pt idx="0">
                  <c:v>Atividade</c:v>
                </c:pt>
                <c:pt idx="1">
                  <c:v>Metodologia</c:v>
                </c:pt>
                <c:pt idx="2">
                  <c:v>Conteúdo</c:v>
                </c:pt>
                <c:pt idx="3">
                  <c:v>Tempo</c:v>
                </c:pt>
                <c:pt idx="4">
                  <c:v>Desempenho</c:v>
                </c:pt>
              </c:strCache>
            </c:strRef>
          </c:cat>
          <c:val>
            <c:numRef>
              <c:f>RP_Corumbá_MS!$B$4:$F$4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2-BAA6-4AAB-B721-334159C5D455}"/>
            </c:ext>
          </c:extLst>
        </c:ser>
        <c:ser>
          <c:idx val="3"/>
          <c:order val="3"/>
          <c:tx>
            <c:strRef>
              <c:f>RP_Corumbá_MS!$A$5</c:f>
              <c:strCache>
                <c:ptCount val="1"/>
                <c:pt idx="0">
                  <c:v>Ruim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RP_Corumbá_MS!$B$1:$F$1</c:f>
              <c:strCache>
                <c:ptCount val="5"/>
                <c:pt idx="0">
                  <c:v>Atividade</c:v>
                </c:pt>
                <c:pt idx="1">
                  <c:v>Metodologia</c:v>
                </c:pt>
                <c:pt idx="2">
                  <c:v>Conteúdo</c:v>
                </c:pt>
                <c:pt idx="3">
                  <c:v>Tempo</c:v>
                </c:pt>
                <c:pt idx="4">
                  <c:v>Desempenho</c:v>
                </c:pt>
              </c:strCache>
            </c:strRef>
          </c:cat>
          <c:val>
            <c:numRef>
              <c:f>RP_Corumbá_MS!$B$5:$F$5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3-BAA6-4AAB-B721-334159C5D455}"/>
            </c:ext>
          </c:extLst>
        </c:ser>
        <c:ser>
          <c:idx val="4"/>
          <c:order val="4"/>
          <c:tx>
            <c:strRef>
              <c:f>RP_Corumbá_MS!$A$6</c:f>
              <c:strCache>
                <c:ptCount val="1"/>
                <c:pt idx="0">
                  <c:v>Muito Ruim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RP_Corumbá_MS!$B$1:$F$1</c:f>
              <c:strCache>
                <c:ptCount val="5"/>
                <c:pt idx="0">
                  <c:v>Atividade</c:v>
                </c:pt>
                <c:pt idx="1">
                  <c:v>Metodologia</c:v>
                </c:pt>
                <c:pt idx="2">
                  <c:v>Conteúdo</c:v>
                </c:pt>
                <c:pt idx="3">
                  <c:v>Tempo</c:v>
                </c:pt>
                <c:pt idx="4">
                  <c:v>Desempenho</c:v>
                </c:pt>
              </c:strCache>
            </c:strRef>
          </c:cat>
          <c:val>
            <c:numRef>
              <c:f>RP_Corumbá_MS!$B$6:$F$6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4-BAA6-4AAB-B721-334159C5D4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31221200"/>
        <c:axId val="1331222832"/>
      </c:barChart>
      <c:catAx>
        <c:axId val="1331221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pt-BR"/>
          </a:p>
        </c:txPr>
        <c:crossAx val="1331222832"/>
        <c:crosses val="autoZero"/>
        <c:auto val="1"/>
        <c:lblAlgn val="ctr"/>
        <c:lblOffset val="100"/>
        <c:noMultiLvlLbl val="0"/>
      </c:catAx>
      <c:valAx>
        <c:axId val="1331222832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pt-BR"/>
          </a:p>
        </c:txPr>
        <c:crossAx val="1331221200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Bonito - MS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RP_Bonito_MS!$A$2</c:f>
              <c:strCache>
                <c:ptCount val="1"/>
                <c:pt idx="0">
                  <c:v>Muito Bom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RP_Bonito_MS!$B$1:$F$1</c:f>
              <c:strCache>
                <c:ptCount val="5"/>
                <c:pt idx="0">
                  <c:v>Atividade</c:v>
                </c:pt>
                <c:pt idx="1">
                  <c:v>Metodologia</c:v>
                </c:pt>
                <c:pt idx="2">
                  <c:v>Conteúdo</c:v>
                </c:pt>
                <c:pt idx="3">
                  <c:v>Tempo</c:v>
                </c:pt>
                <c:pt idx="4">
                  <c:v>Desempenho</c:v>
                </c:pt>
              </c:strCache>
            </c:strRef>
          </c:cat>
          <c:val>
            <c:numRef>
              <c:f>RP_Bonito_MS!$B$2:$F$2</c:f>
              <c:numCache>
                <c:formatCode>General</c:formatCode>
                <c:ptCount val="5"/>
                <c:pt idx="0">
                  <c:v>4</c:v>
                </c:pt>
                <c:pt idx="1">
                  <c:v>3</c:v>
                </c:pt>
                <c:pt idx="2">
                  <c:v>8</c:v>
                </c:pt>
                <c:pt idx="3">
                  <c:v>2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52-4A65-8036-635B4D3DEA42}"/>
            </c:ext>
          </c:extLst>
        </c:ser>
        <c:ser>
          <c:idx val="1"/>
          <c:order val="1"/>
          <c:tx>
            <c:strRef>
              <c:f>RP_Bonito_MS!$A$3</c:f>
              <c:strCache>
                <c:ptCount val="1"/>
                <c:pt idx="0">
                  <c:v>Bom 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RP_Bonito_MS!$B$1:$F$1</c:f>
              <c:strCache>
                <c:ptCount val="5"/>
                <c:pt idx="0">
                  <c:v>Atividade</c:v>
                </c:pt>
                <c:pt idx="1">
                  <c:v>Metodologia</c:v>
                </c:pt>
                <c:pt idx="2">
                  <c:v>Conteúdo</c:v>
                </c:pt>
                <c:pt idx="3">
                  <c:v>Tempo</c:v>
                </c:pt>
                <c:pt idx="4">
                  <c:v>Desempenho</c:v>
                </c:pt>
              </c:strCache>
            </c:strRef>
          </c:cat>
          <c:val>
            <c:numRef>
              <c:f>RP_Bonito_MS!$B$3:$F$3</c:f>
              <c:numCache>
                <c:formatCode>General</c:formatCode>
                <c:ptCount val="5"/>
                <c:pt idx="0">
                  <c:v>11</c:v>
                </c:pt>
                <c:pt idx="1">
                  <c:v>12</c:v>
                </c:pt>
                <c:pt idx="2">
                  <c:v>6</c:v>
                </c:pt>
                <c:pt idx="3">
                  <c:v>5</c:v>
                </c:pt>
                <c:pt idx="4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52-4A65-8036-635B4D3DEA42}"/>
            </c:ext>
          </c:extLst>
        </c:ser>
        <c:ser>
          <c:idx val="2"/>
          <c:order val="2"/>
          <c:tx>
            <c:strRef>
              <c:f>RP_Bonito_MS!$A$4</c:f>
              <c:strCache>
                <c:ptCount val="1"/>
                <c:pt idx="0">
                  <c:v>Regular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RP_Bonito_MS!$B$1:$F$1</c:f>
              <c:strCache>
                <c:ptCount val="5"/>
                <c:pt idx="0">
                  <c:v>Atividade</c:v>
                </c:pt>
                <c:pt idx="1">
                  <c:v>Metodologia</c:v>
                </c:pt>
                <c:pt idx="2">
                  <c:v>Conteúdo</c:v>
                </c:pt>
                <c:pt idx="3">
                  <c:v>Tempo</c:v>
                </c:pt>
                <c:pt idx="4">
                  <c:v>Desempenho</c:v>
                </c:pt>
              </c:strCache>
            </c:strRef>
          </c:cat>
          <c:val>
            <c:numRef>
              <c:f>RP_Bonito_MS!$B$4:$F$4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5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252-4A65-8036-635B4D3DEA42}"/>
            </c:ext>
          </c:extLst>
        </c:ser>
        <c:ser>
          <c:idx val="3"/>
          <c:order val="3"/>
          <c:tx>
            <c:strRef>
              <c:f>RP_Bonito_MS!$A$5</c:f>
              <c:strCache>
                <c:ptCount val="1"/>
                <c:pt idx="0">
                  <c:v>Ruim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RP_Bonito_MS!$B$1:$F$1</c:f>
              <c:strCache>
                <c:ptCount val="5"/>
                <c:pt idx="0">
                  <c:v>Atividade</c:v>
                </c:pt>
                <c:pt idx="1">
                  <c:v>Metodologia</c:v>
                </c:pt>
                <c:pt idx="2">
                  <c:v>Conteúdo</c:v>
                </c:pt>
                <c:pt idx="3">
                  <c:v>Tempo</c:v>
                </c:pt>
                <c:pt idx="4">
                  <c:v>Desempenho</c:v>
                </c:pt>
              </c:strCache>
            </c:strRef>
          </c:cat>
          <c:val>
            <c:numRef>
              <c:f>RP_Bonito_MS!$B$5:$F$5</c:f>
              <c:numCache>
                <c:formatCode>General</c:formatCode>
                <c:ptCount val="5"/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252-4A65-8036-635B4D3DEA42}"/>
            </c:ext>
          </c:extLst>
        </c:ser>
        <c:ser>
          <c:idx val="4"/>
          <c:order val="4"/>
          <c:tx>
            <c:strRef>
              <c:f>RP_Bonito_MS!$A$6</c:f>
              <c:strCache>
                <c:ptCount val="1"/>
                <c:pt idx="0">
                  <c:v>Muito Ruim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RP_Bonito_MS!$B$1:$F$1</c:f>
              <c:strCache>
                <c:ptCount val="5"/>
                <c:pt idx="0">
                  <c:v>Atividade</c:v>
                </c:pt>
                <c:pt idx="1">
                  <c:v>Metodologia</c:v>
                </c:pt>
                <c:pt idx="2">
                  <c:v>Conteúdo</c:v>
                </c:pt>
                <c:pt idx="3">
                  <c:v>Tempo</c:v>
                </c:pt>
                <c:pt idx="4">
                  <c:v>Desempenho</c:v>
                </c:pt>
              </c:strCache>
            </c:strRef>
          </c:cat>
          <c:val>
            <c:numRef>
              <c:f>RP_Bonito_MS!$B$6:$F$6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4-8252-4A65-8036-635B4D3DEA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31208688"/>
        <c:axId val="1331213584"/>
      </c:barChart>
      <c:catAx>
        <c:axId val="133120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pt-BR"/>
          </a:p>
        </c:txPr>
        <c:crossAx val="1331213584"/>
        <c:crosses val="autoZero"/>
        <c:auto val="1"/>
        <c:lblAlgn val="ctr"/>
        <c:lblOffset val="100"/>
        <c:noMultiLvlLbl val="0"/>
      </c:catAx>
      <c:valAx>
        <c:axId val="1331213584"/>
        <c:scaling>
          <c:orientation val="minMax"/>
          <c:max val="1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pt-BR"/>
          </a:p>
        </c:txPr>
        <c:crossAx val="1331208688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Coxim - MS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RP_Coxim_MS!$A$2</c:f>
              <c:strCache>
                <c:ptCount val="1"/>
                <c:pt idx="0">
                  <c:v>Muito Bom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RP_Coxim_MS!$B$1:$F$1</c:f>
              <c:strCache>
                <c:ptCount val="5"/>
                <c:pt idx="0">
                  <c:v>Atividade</c:v>
                </c:pt>
                <c:pt idx="1">
                  <c:v>Metodologia</c:v>
                </c:pt>
                <c:pt idx="2">
                  <c:v>Conteúdo</c:v>
                </c:pt>
                <c:pt idx="3">
                  <c:v>Tempo</c:v>
                </c:pt>
                <c:pt idx="4">
                  <c:v>Desempenho</c:v>
                </c:pt>
              </c:strCache>
            </c:strRef>
          </c:cat>
          <c:val>
            <c:numRef>
              <c:f>RP_Coxim_MS!$B$2:$F$2</c:f>
              <c:numCache>
                <c:formatCode>General</c:formatCode>
                <c:ptCount val="5"/>
                <c:pt idx="0">
                  <c:v>17</c:v>
                </c:pt>
                <c:pt idx="1">
                  <c:v>8</c:v>
                </c:pt>
                <c:pt idx="2">
                  <c:v>16</c:v>
                </c:pt>
                <c:pt idx="3">
                  <c:v>4</c:v>
                </c:pt>
                <c:pt idx="4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F7-42E9-8EDF-7136099D02C8}"/>
            </c:ext>
          </c:extLst>
        </c:ser>
        <c:ser>
          <c:idx val="1"/>
          <c:order val="1"/>
          <c:tx>
            <c:strRef>
              <c:f>RP_Coxim_MS!$A$3</c:f>
              <c:strCache>
                <c:ptCount val="1"/>
                <c:pt idx="0">
                  <c:v>Bom 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RP_Coxim_MS!$B$1:$F$1</c:f>
              <c:strCache>
                <c:ptCount val="5"/>
                <c:pt idx="0">
                  <c:v>Atividade</c:v>
                </c:pt>
                <c:pt idx="1">
                  <c:v>Metodologia</c:v>
                </c:pt>
                <c:pt idx="2">
                  <c:v>Conteúdo</c:v>
                </c:pt>
                <c:pt idx="3">
                  <c:v>Tempo</c:v>
                </c:pt>
                <c:pt idx="4">
                  <c:v>Desempenho</c:v>
                </c:pt>
              </c:strCache>
            </c:strRef>
          </c:cat>
          <c:val>
            <c:numRef>
              <c:f>RP_Coxim_MS!$B$3:$F$3</c:f>
              <c:numCache>
                <c:formatCode>General</c:formatCode>
                <c:ptCount val="5"/>
                <c:pt idx="0">
                  <c:v>42</c:v>
                </c:pt>
                <c:pt idx="1">
                  <c:v>40</c:v>
                </c:pt>
                <c:pt idx="2">
                  <c:v>40</c:v>
                </c:pt>
                <c:pt idx="3">
                  <c:v>43</c:v>
                </c:pt>
                <c:pt idx="4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F7-42E9-8EDF-7136099D02C8}"/>
            </c:ext>
          </c:extLst>
        </c:ser>
        <c:ser>
          <c:idx val="2"/>
          <c:order val="2"/>
          <c:tx>
            <c:strRef>
              <c:f>RP_Coxim_MS!$A$4</c:f>
              <c:strCache>
                <c:ptCount val="1"/>
                <c:pt idx="0">
                  <c:v>Regular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RP_Coxim_MS!$B$1:$F$1</c:f>
              <c:strCache>
                <c:ptCount val="5"/>
                <c:pt idx="0">
                  <c:v>Atividade</c:v>
                </c:pt>
                <c:pt idx="1">
                  <c:v>Metodologia</c:v>
                </c:pt>
                <c:pt idx="2">
                  <c:v>Conteúdo</c:v>
                </c:pt>
                <c:pt idx="3">
                  <c:v>Tempo</c:v>
                </c:pt>
                <c:pt idx="4">
                  <c:v>Desempenho</c:v>
                </c:pt>
              </c:strCache>
            </c:strRef>
          </c:cat>
          <c:val>
            <c:numRef>
              <c:f>RP_Coxim_MS!$B$4:$F$4</c:f>
              <c:numCache>
                <c:formatCode>General</c:formatCode>
                <c:ptCount val="5"/>
                <c:pt idx="0">
                  <c:v>10</c:v>
                </c:pt>
                <c:pt idx="1">
                  <c:v>20</c:v>
                </c:pt>
                <c:pt idx="2">
                  <c:v>12</c:v>
                </c:pt>
                <c:pt idx="3">
                  <c:v>22</c:v>
                </c:pt>
                <c:pt idx="4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5F7-42E9-8EDF-7136099D02C8}"/>
            </c:ext>
          </c:extLst>
        </c:ser>
        <c:ser>
          <c:idx val="3"/>
          <c:order val="3"/>
          <c:tx>
            <c:strRef>
              <c:f>RP_Coxim_MS!$A$5</c:f>
              <c:strCache>
                <c:ptCount val="1"/>
                <c:pt idx="0">
                  <c:v>Ruim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RP_Coxim_MS!$B$1:$F$1</c:f>
              <c:strCache>
                <c:ptCount val="5"/>
                <c:pt idx="0">
                  <c:v>Atividade</c:v>
                </c:pt>
                <c:pt idx="1">
                  <c:v>Metodologia</c:v>
                </c:pt>
                <c:pt idx="2">
                  <c:v>Conteúdo</c:v>
                </c:pt>
                <c:pt idx="3">
                  <c:v>Tempo</c:v>
                </c:pt>
                <c:pt idx="4">
                  <c:v>Desempenho</c:v>
                </c:pt>
              </c:strCache>
            </c:strRef>
          </c:cat>
          <c:val>
            <c:numRef>
              <c:f>RP_Coxim_MS!$B$5:$F$5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5F7-42E9-8EDF-7136099D02C8}"/>
            </c:ext>
          </c:extLst>
        </c:ser>
        <c:ser>
          <c:idx val="4"/>
          <c:order val="4"/>
          <c:tx>
            <c:strRef>
              <c:f>RP_Coxim_MS!$A$6</c:f>
              <c:strCache>
                <c:ptCount val="1"/>
                <c:pt idx="0">
                  <c:v>Muito Ruim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RP_Coxim_MS!$B$1:$F$1</c:f>
              <c:strCache>
                <c:ptCount val="5"/>
                <c:pt idx="0">
                  <c:v>Atividade</c:v>
                </c:pt>
                <c:pt idx="1">
                  <c:v>Metodologia</c:v>
                </c:pt>
                <c:pt idx="2">
                  <c:v>Conteúdo</c:v>
                </c:pt>
                <c:pt idx="3">
                  <c:v>Tempo</c:v>
                </c:pt>
                <c:pt idx="4">
                  <c:v>Desempenho</c:v>
                </c:pt>
              </c:strCache>
            </c:strRef>
          </c:cat>
          <c:val>
            <c:numRef>
              <c:f>RP_Coxim_MS!$B$6:$F$6</c:f>
              <c:numCache>
                <c:formatCode>General</c:formatCode>
                <c:ptCount val="5"/>
                <c:pt idx="1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5F7-42E9-8EDF-7136099D02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31214672"/>
        <c:axId val="1331210864"/>
      </c:barChart>
      <c:catAx>
        <c:axId val="1331214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pt-BR"/>
          </a:p>
        </c:txPr>
        <c:crossAx val="1331210864"/>
        <c:crosses val="autoZero"/>
        <c:auto val="1"/>
        <c:lblAlgn val="ctr"/>
        <c:lblOffset val="100"/>
        <c:noMultiLvlLbl val="0"/>
      </c:catAx>
      <c:valAx>
        <c:axId val="1331210864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pt-BR"/>
          </a:p>
        </c:txPr>
        <c:crossAx val="1331214672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Cáceres - MT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OR_Cáceres_MT!$A$2</c:f>
              <c:strCache>
                <c:ptCount val="1"/>
                <c:pt idx="0">
                  <c:v>Muito Bom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OR_Cáceres_MT!$B$1:$F$1</c:f>
              <c:strCache>
                <c:ptCount val="5"/>
                <c:pt idx="0">
                  <c:v>Atividade</c:v>
                </c:pt>
                <c:pt idx="1">
                  <c:v>Metodologia</c:v>
                </c:pt>
                <c:pt idx="2">
                  <c:v>Conteúdo</c:v>
                </c:pt>
                <c:pt idx="3">
                  <c:v>Tempo</c:v>
                </c:pt>
                <c:pt idx="4">
                  <c:v>Desempenho</c:v>
                </c:pt>
              </c:strCache>
            </c:strRef>
          </c:cat>
          <c:val>
            <c:numRef>
              <c:f>OR_Cáceres_MT!$B$2:$F$2</c:f>
              <c:numCache>
                <c:formatCode>General</c:formatCode>
                <c:ptCount val="5"/>
                <c:pt idx="0">
                  <c:v>8</c:v>
                </c:pt>
                <c:pt idx="1">
                  <c:v>7</c:v>
                </c:pt>
                <c:pt idx="2">
                  <c:v>10</c:v>
                </c:pt>
                <c:pt idx="3">
                  <c:v>3</c:v>
                </c:pt>
                <c:pt idx="4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EC-44C0-B558-3ADA97080D00}"/>
            </c:ext>
          </c:extLst>
        </c:ser>
        <c:ser>
          <c:idx val="1"/>
          <c:order val="1"/>
          <c:tx>
            <c:strRef>
              <c:f>OR_Cáceres_MT!$A$3</c:f>
              <c:strCache>
                <c:ptCount val="1"/>
                <c:pt idx="0">
                  <c:v>Bom 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OR_Cáceres_MT!$B$1:$F$1</c:f>
              <c:strCache>
                <c:ptCount val="5"/>
                <c:pt idx="0">
                  <c:v>Atividade</c:v>
                </c:pt>
                <c:pt idx="1">
                  <c:v>Metodologia</c:v>
                </c:pt>
                <c:pt idx="2">
                  <c:v>Conteúdo</c:v>
                </c:pt>
                <c:pt idx="3">
                  <c:v>Tempo</c:v>
                </c:pt>
                <c:pt idx="4">
                  <c:v>Desempenho</c:v>
                </c:pt>
              </c:strCache>
            </c:strRef>
          </c:cat>
          <c:val>
            <c:numRef>
              <c:f>OR_Cáceres_MT!$B$3:$F$3</c:f>
              <c:numCache>
                <c:formatCode>General</c:formatCode>
                <c:ptCount val="5"/>
                <c:pt idx="0">
                  <c:v>16</c:v>
                </c:pt>
                <c:pt idx="1">
                  <c:v>20</c:v>
                </c:pt>
                <c:pt idx="2">
                  <c:v>14</c:v>
                </c:pt>
                <c:pt idx="3">
                  <c:v>6</c:v>
                </c:pt>
                <c:pt idx="4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EC-44C0-B558-3ADA97080D00}"/>
            </c:ext>
          </c:extLst>
        </c:ser>
        <c:ser>
          <c:idx val="2"/>
          <c:order val="2"/>
          <c:tx>
            <c:strRef>
              <c:f>OR_Cáceres_MT!$A$4</c:f>
              <c:strCache>
                <c:ptCount val="1"/>
                <c:pt idx="0">
                  <c:v>Regular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OR_Cáceres_MT!$B$1:$F$1</c:f>
              <c:strCache>
                <c:ptCount val="5"/>
                <c:pt idx="0">
                  <c:v>Atividade</c:v>
                </c:pt>
                <c:pt idx="1">
                  <c:v>Metodologia</c:v>
                </c:pt>
                <c:pt idx="2">
                  <c:v>Conteúdo</c:v>
                </c:pt>
                <c:pt idx="3">
                  <c:v>Tempo</c:v>
                </c:pt>
                <c:pt idx="4">
                  <c:v>Desempenho</c:v>
                </c:pt>
              </c:strCache>
            </c:strRef>
          </c:cat>
          <c:val>
            <c:numRef>
              <c:f>OR_Cáceres_MT!$B$4:$F$4</c:f>
              <c:numCache>
                <c:formatCode>General</c:formatCode>
                <c:ptCount val="5"/>
                <c:pt idx="0">
                  <c:v>4</c:v>
                </c:pt>
                <c:pt idx="1">
                  <c:v>1</c:v>
                </c:pt>
                <c:pt idx="2">
                  <c:v>4</c:v>
                </c:pt>
                <c:pt idx="3">
                  <c:v>14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9EC-44C0-B558-3ADA97080D00}"/>
            </c:ext>
          </c:extLst>
        </c:ser>
        <c:ser>
          <c:idx val="3"/>
          <c:order val="3"/>
          <c:tx>
            <c:strRef>
              <c:f>OR_Cáceres_MT!$A$5</c:f>
              <c:strCache>
                <c:ptCount val="1"/>
                <c:pt idx="0">
                  <c:v>Ruim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OR_Cáceres_MT!$B$1:$F$1</c:f>
              <c:strCache>
                <c:ptCount val="5"/>
                <c:pt idx="0">
                  <c:v>Atividade</c:v>
                </c:pt>
                <c:pt idx="1">
                  <c:v>Metodologia</c:v>
                </c:pt>
                <c:pt idx="2">
                  <c:v>Conteúdo</c:v>
                </c:pt>
                <c:pt idx="3">
                  <c:v>Tempo</c:v>
                </c:pt>
                <c:pt idx="4">
                  <c:v>Desempenho</c:v>
                </c:pt>
              </c:strCache>
            </c:strRef>
          </c:cat>
          <c:val>
            <c:numRef>
              <c:f>OR_Cáceres_MT!$B$5:$F$5</c:f>
              <c:numCache>
                <c:formatCode>General</c:formatCode>
                <c:ptCount val="5"/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9EC-44C0-B558-3ADA97080D00}"/>
            </c:ext>
          </c:extLst>
        </c:ser>
        <c:ser>
          <c:idx val="4"/>
          <c:order val="4"/>
          <c:tx>
            <c:strRef>
              <c:f>OR_Cáceres_MT!$A$6</c:f>
              <c:strCache>
                <c:ptCount val="1"/>
                <c:pt idx="0">
                  <c:v>Muito Ruim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OR_Cáceres_MT!$B$1:$F$1</c:f>
              <c:strCache>
                <c:ptCount val="5"/>
                <c:pt idx="0">
                  <c:v>Atividade</c:v>
                </c:pt>
                <c:pt idx="1">
                  <c:v>Metodologia</c:v>
                </c:pt>
                <c:pt idx="2">
                  <c:v>Conteúdo</c:v>
                </c:pt>
                <c:pt idx="3">
                  <c:v>Tempo</c:v>
                </c:pt>
                <c:pt idx="4">
                  <c:v>Desempenho</c:v>
                </c:pt>
              </c:strCache>
            </c:strRef>
          </c:cat>
          <c:val>
            <c:numRef>
              <c:f>OR_Cáceres_MT!$B$6:$F$6</c:f>
              <c:numCache>
                <c:formatCode>General</c:formatCode>
                <c:ptCount val="5"/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9EC-44C0-B558-3ADA97080D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31215216"/>
        <c:axId val="1331216304"/>
      </c:barChart>
      <c:catAx>
        <c:axId val="1331215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pt-BR"/>
          </a:p>
        </c:txPr>
        <c:crossAx val="1331216304"/>
        <c:crosses val="autoZero"/>
        <c:auto val="1"/>
        <c:lblAlgn val="ctr"/>
        <c:lblOffset val="100"/>
        <c:noMultiLvlLbl val="0"/>
      </c:catAx>
      <c:valAx>
        <c:axId val="1331216304"/>
        <c:scaling>
          <c:orientation val="minMax"/>
          <c:max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pt-BR"/>
          </a:p>
        </c:txPr>
        <c:crossAx val="1331215216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Rondonópolis - MT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OR_Rondonópolis_MT!$A$2</c:f>
              <c:strCache>
                <c:ptCount val="1"/>
                <c:pt idx="0">
                  <c:v>Muito Bom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OR_Rondonópolis_MT!$B$1:$F$1</c:f>
              <c:strCache>
                <c:ptCount val="5"/>
                <c:pt idx="0">
                  <c:v>Atividade</c:v>
                </c:pt>
                <c:pt idx="1">
                  <c:v>Metodologia</c:v>
                </c:pt>
                <c:pt idx="2">
                  <c:v>Conteúdo</c:v>
                </c:pt>
                <c:pt idx="3">
                  <c:v>Tempo</c:v>
                </c:pt>
                <c:pt idx="4">
                  <c:v>Desempenho</c:v>
                </c:pt>
              </c:strCache>
            </c:strRef>
          </c:cat>
          <c:val>
            <c:numRef>
              <c:f>OR_Rondonópolis_MT!$B$2:$F$2</c:f>
              <c:numCache>
                <c:formatCode>General</c:formatCode>
                <c:ptCount val="5"/>
                <c:pt idx="0">
                  <c:v>15</c:v>
                </c:pt>
                <c:pt idx="1">
                  <c:v>18</c:v>
                </c:pt>
                <c:pt idx="2">
                  <c:v>12</c:v>
                </c:pt>
                <c:pt idx="3">
                  <c:v>11</c:v>
                </c:pt>
                <c:pt idx="4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C6-411D-ACC3-F08B6421E40D}"/>
            </c:ext>
          </c:extLst>
        </c:ser>
        <c:ser>
          <c:idx val="1"/>
          <c:order val="1"/>
          <c:tx>
            <c:strRef>
              <c:f>OR_Rondonópolis_MT!$A$3</c:f>
              <c:strCache>
                <c:ptCount val="1"/>
                <c:pt idx="0">
                  <c:v>Bom 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OR_Rondonópolis_MT!$B$1:$F$1</c:f>
              <c:strCache>
                <c:ptCount val="5"/>
                <c:pt idx="0">
                  <c:v>Atividade</c:v>
                </c:pt>
                <c:pt idx="1">
                  <c:v>Metodologia</c:v>
                </c:pt>
                <c:pt idx="2">
                  <c:v>Conteúdo</c:v>
                </c:pt>
                <c:pt idx="3">
                  <c:v>Tempo</c:v>
                </c:pt>
                <c:pt idx="4">
                  <c:v>Desempenho</c:v>
                </c:pt>
              </c:strCache>
            </c:strRef>
          </c:cat>
          <c:val>
            <c:numRef>
              <c:f>OR_Rondonópolis_MT!$B$3:$F$3</c:f>
              <c:numCache>
                <c:formatCode>General</c:formatCode>
                <c:ptCount val="5"/>
                <c:pt idx="0">
                  <c:v>11</c:v>
                </c:pt>
                <c:pt idx="1">
                  <c:v>7</c:v>
                </c:pt>
                <c:pt idx="2">
                  <c:v>11</c:v>
                </c:pt>
                <c:pt idx="3">
                  <c:v>11</c:v>
                </c:pt>
                <c:pt idx="4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C6-411D-ACC3-F08B6421E40D}"/>
            </c:ext>
          </c:extLst>
        </c:ser>
        <c:ser>
          <c:idx val="2"/>
          <c:order val="2"/>
          <c:tx>
            <c:strRef>
              <c:f>OR_Rondonópolis_MT!$A$4</c:f>
              <c:strCache>
                <c:ptCount val="1"/>
                <c:pt idx="0">
                  <c:v>Regular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OR_Rondonópolis_MT!$B$1:$F$1</c:f>
              <c:strCache>
                <c:ptCount val="5"/>
                <c:pt idx="0">
                  <c:v>Atividade</c:v>
                </c:pt>
                <c:pt idx="1">
                  <c:v>Metodologia</c:v>
                </c:pt>
                <c:pt idx="2">
                  <c:v>Conteúdo</c:v>
                </c:pt>
                <c:pt idx="3">
                  <c:v>Tempo</c:v>
                </c:pt>
                <c:pt idx="4">
                  <c:v>Desempenho</c:v>
                </c:pt>
              </c:strCache>
            </c:strRef>
          </c:cat>
          <c:val>
            <c:numRef>
              <c:f>OR_Rondonópolis_MT!$B$4:$F$4</c:f>
              <c:numCache>
                <c:formatCode>General</c:formatCode>
                <c:ptCount val="5"/>
                <c:pt idx="1">
                  <c:v>1</c:v>
                </c:pt>
                <c:pt idx="2">
                  <c:v>3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BC6-411D-ACC3-F08B6421E40D}"/>
            </c:ext>
          </c:extLst>
        </c:ser>
        <c:ser>
          <c:idx val="3"/>
          <c:order val="3"/>
          <c:tx>
            <c:strRef>
              <c:f>OR_Rondonópolis_MT!$A$5</c:f>
              <c:strCache>
                <c:ptCount val="1"/>
                <c:pt idx="0">
                  <c:v>Ruim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OR_Rondonópolis_MT!$B$1:$F$1</c:f>
              <c:strCache>
                <c:ptCount val="5"/>
                <c:pt idx="0">
                  <c:v>Atividade</c:v>
                </c:pt>
                <c:pt idx="1">
                  <c:v>Metodologia</c:v>
                </c:pt>
                <c:pt idx="2">
                  <c:v>Conteúdo</c:v>
                </c:pt>
                <c:pt idx="3">
                  <c:v>Tempo</c:v>
                </c:pt>
                <c:pt idx="4">
                  <c:v>Desempenho</c:v>
                </c:pt>
              </c:strCache>
            </c:strRef>
          </c:cat>
          <c:val>
            <c:numRef>
              <c:f>OR_Rondonópolis_MT!$B$5:$F$5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3-1BC6-411D-ACC3-F08B6421E40D}"/>
            </c:ext>
          </c:extLst>
        </c:ser>
        <c:ser>
          <c:idx val="4"/>
          <c:order val="4"/>
          <c:tx>
            <c:strRef>
              <c:f>OR_Rondonópolis_MT!$A$6</c:f>
              <c:strCache>
                <c:ptCount val="1"/>
                <c:pt idx="0">
                  <c:v>Muito Ruim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OR_Rondonópolis_MT!$B$1:$F$1</c:f>
              <c:strCache>
                <c:ptCount val="5"/>
                <c:pt idx="0">
                  <c:v>Atividade</c:v>
                </c:pt>
                <c:pt idx="1">
                  <c:v>Metodologia</c:v>
                </c:pt>
                <c:pt idx="2">
                  <c:v>Conteúdo</c:v>
                </c:pt>
                <c:pt idx="3">
                  <c:v>Tempo</c:v>
                </c:pt>
                <c:pt idx="4">
                  <c:v>Desempenho</c:v>
                </c:pt>
              </c:strCache>
            </c:strRef>
          </c:cat>
          <c:val>
            <c:numRef>
              <c:f>OR_Rondonópolis_MT!$B$6:$F$6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4-1BC6-411D-ACC3-F08B6421E4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45026944"/>
        <c:axId val="1245021504"/>
      </c:barChart>
      <c:catAx>
        <c:axId val="1245026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pt-BR"/>
          </a:p>
        </c:txPr>
        <c:crossAx val="1245021504"/>
        <c:crosses val="autoZero"/>
        <c:auto val="1"/>
        <c:lblAlgn val="ctr"/>
        <c:lblOffset val="100"/>
        <c:noMultiLvlLbl val="0"/>
      </c:catAx>
      <c:valAx>
        <c:axId val="1245021504"/>
        <c:scaling>
          <c:orientation val="minMax"/>
          <c:max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pt-BR"/>
          </a:p>
        </c:txPr>
        <c:crossAx val="124502694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Cuiabá - MT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OR_Cuiabá_MT!$A$2</c:f>
              <c:strCache>
                <c:ptCount val="1"/>
                <c:pt idx="0">
                  <c:v>Muito Bom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OR_Cuiabá_MT!$B$1:$F$1</c:f>
              <c:strCache>
                <c:ptCount val="5"/>
                <c:pt idx="0">
                  <c:v>Atividade</c:v>
                </c:pt>
                <c:pt idx="1">
                  <c:v>Metodologia</c:v>
                </c:pt>
                <c:pt idx="2">
                  <c:v>Conteúdo</c:v>
                </c:pt>
                <c:pt idx="3">
                  <c:v>Tempo</c:v>
                </c:pt>
                <c:pt idx="4">
                  <c:v>Desempenho</c:v>
                </c:pt>
              </c:strCache>
            </c:strRef>
          </c:cat>
          <c:val>
            <c:numRef>
              <c:f>OR_Cuiabá_MT!$B$2:$F$2</c:f>
              <c:numCache>
                <c:formatCode>General</c:formatCode>
                <c:ptCount val="5"/>
                <c:pt idx="0">
                  <c:v>21</c:v>
                </c:pt>
                <c:pt idx="1">
                  <c:v>18</c:v>
                </c:pt>
                <c:pt idx="2">
                  <c:v>13</c:v>
                </c:pt>
                <c:pt idx="3">
                  <c:v>3</c:v>
                </c:pt>
                <c:pt idx="4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17-4BF1-B3A3-275B89F26978}"/>
            </c:ext>
          </c:extLst>
        </c:ser>
        <c:ser>
          <c:idx val="1"/>
          <c:order val="1"/>
          <c:tx>
            <c:strRef>
              <c:f>OR_Cuiabá_MT!$A$3</c:f>
              <c:strCache>
                <c:ptCount val="1"/>
                <c:pt idx="0">
                  <c:v>Bom 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OR_Cuiabá_MT!$B$1:$F$1</c:f>
              <c:strCache>
                <c:ptCount val="5"/>
                <c:pt idx="0">
                  <c:v>Atividade</c:v>
                </c:pt>
                <c:pt idx="1">
                  <c:v>Metodologia</c:v>
                </c:pt>
                <c:pt idx="2">
                  <c:v>Conteúdo</c:v>
                </c:pt>
                <c:pt idx="3">
                  <c:v>Tempo</c:v>
                </c:pt>
                <c:pt idx="4">
                  <c:v>Desempenho</c:v>
                </c:pt>
              </c:strCache>
            </c:strRef>
          </c:cat>
          <c:val>
            <c:numRef>
              <c:f>OR_Cuiabá_MT!$B$3:$F$3</c:f>
              <c:numCache>
                <c:formatCode>General</c:formatCode>
                <c:ptCount val="5"/>
                <c:pt idx="0">
                  <c:v>23</c:v>
                </c:pt>
                <c:pt idx="1">
                  <c:v>24</c:v>
                </c:pt>
                <c:pt idx="2">
                  <c:v>28</c:v>
                </c:pt>
                <c:pt idx="3">
                  <c:v>25</c:v>
                </c:pt>
                <c:pt idx="4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17-4BF1-B3A3-275B89F26978}"/>
            </c:ext>
          </c:extLst>
        </c:ser>
        <c:ser>
          <c:idx val="2"/>
          <c:order val="2"/>
          <c:tx>
            <c:strRef>
              <c:f>OR_Cuiabá_MT!$A$4</c:f>
              <c:strCache>
                <c:ptCount val="1"/>
                <c:pt idx="0">
                  <c:v>Regular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OR_Cuiabá_MT!$B$1:$F$1</c:f>
              <c:strCache>
                <c:ptCount val="5"/>
                <c:pt idx="0">
                  <c:v>Atividade</c:v>
                </c:pt>
                <c:pt idx="1">
                  <c:v>Metodologia</c:v>
                </c:pt>
                <c:pt idx="2">
                  <c:v>Conteúdo</c:v>
                </c:pt>
                <c:pt idx="3">
                  <c:v>Tempo</c:v>
                </c:pt>
                <c:pt idx="4">
                  <c:v>Desempenho</c:v>
                </c:pt>
              </c:strCache>
            </c:strRef>
          </c:cat>
          <c:val>
            <c:numRef>
              <c:f>OR_Cuiabá_MT!$B$4:$F$4</c:f>
              <c:numCache>
                <c:formatCode>General</c:formatCode>
                <c:ptCount val="5"/>
                <c:pt idx="0">
                  <c:v>2</c:v>
                </c:pt>
                <c:pt idx="1">
                  <c:v>4</c:v>
                </c:pt>
                <c:pt idx="2">
                  <c:v>5</c:v>
                </c:pt>
                <c:pt idx="3">
                  <c:v>17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517-4BF1-B3A3-275B89F26978}"/>
            </c:ext>
          </c:extLst>
        </c:ser>
        <c:ser>
          <c:idx val="3"/>
          <c:order val="3"/>
          <c:tx>
            <c:strRef>
              <c:f>OR_Cuiabá_MT!$A$5</c:f>
              <c:strCache>
                <c:ptCount val="1"/>
                <c:pt idx="0">
                  <c:v>Ruim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OR_Cuiabá_MT!$B$1:$F$1</c:f>
              <c:strCache>
                <c:ptCount val="5"/>
                <c:pt idx="0">
                  <c:v>Atividade</c:v>
                </c:pt>
                <c:pt idx="1">
                  <c:v>Metodologia</c:v>
                </c:pt>
                <c:pt idx="2">
                  <c:v>Conteúdo</c:v>
                </c:pt>
                <c:pt idx="3">
                  <c:v>Tempo</c:v>
                </c:pt>
                <c:pt idx="4">
                  <c:v>Desempenho</c:v>
                </c:pt>
              </c:strCache>
            </c:strRef>
          </c:cat>
          <c:val>
            <c:numRef>
              <c:f>OR_Cuiabá_MT!$B$5:$F$5</c:f>
              <c:numCache>
                <c:formatCode>General</c:formatCode>
                <c:ptCount val="5"/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517-4BF1-B3A3-275B89F26978}"/>
            </c:ext>
          </c:extLst>
        </c:ser>
        <c:ser>
          <c:idx val="4"/>
          <c:order val="4"/>
          <c:tx>
            <c:strRef>
              <c:f>OR_Cuiabá_MT!$A$6</c:f>
              <c:strCache>
                <c:ptCount val="1"/>
                <c:pt idx="0">
                  <c:v>Muito Ruim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OR_Cuiabá_MT!$B$1:$F$1</c:f>
              <c:strCache>
                <c:ptCount val="5"/>
                <c:pt idx="0">
                  <c:v>Atividade</c:v>
                </c:pt>
                <c:pt idx="1">
                  <c:v>Metodologia</c:v>
                </c:pt>
                <c:pt idx="2">
                  <c:v>Conteúdo</c:v>
                </c:pt>
                <c:pt idx="3">
                  <c:v>Tempo</c:v>
                </c:pt>
                <c:pt idx="4">
                  <c:v>Desempenho</c:v>
                </c:pt>
              </c:strCache>
            </c:strRef>
          </c:cat>
          <c:val>
            <c:numRef>
              <c:f>OR_Cuiabá_MT!$B$6:$F$6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4-9517-4BF1-B3A3-275B89F269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45022048"/>
        <c:axId val="1245020960"/>
      </c:barChart>
      <c:catAx>
        <c:axId val="1245022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pt-BR"/>
          </a:p>
        </c:txPr>
        <c:crossAx val="1245020960"/>
        <c:crosses val="autoZero"/>
        <c:auto val="1"/>
        <c:lblAlgn val="ctr"/>
        <c:lblOffset val="100"/>
        <c:noMultiLvlLbl val="0"/>
      </c:catAx>
      <c:valAx>
        <c:axId val="1245020960"/>
        <c:scaling>
          <c:orientation val="minMax"/>
          <c:max val="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pt-BR"/>
          </a:p>
        </c:txPr>
        <c:crossAx val="1245022048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Cáceres - MT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RP_Cáceres_MT!$A$2</c:f>
              <c:strCache>
                <c:ptCount val="1"/>
                <c:pt idx="0">
                  <c:v>Muito Bom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RP_Cáceres_MT!$B$1:$F$1</c:f>
              <c:strCache>
                <c:ptCount val="5"/>
                <c:pt idx="0">
                  <c:v>Atividade</c:v>
                </c:pt>
                <c:pt idx="1">
                  <c:v>Metodologia</c:v>
                </c:pt>
                <c:pt idx="2">
                  <c:v>Conteúdo</c:v>
                </c:pt>
                <c:pt idx="3">
                  <c:v>Tempo</c:v>
                </c:pt>
                <c:pt idx="4">
                  <c:v>Desempenho</c:v>
                </c:pt>
              </c:strCache>
            </c:strRef>
          </c:cat>
          <c:val>
            <c:numRef>
              <c:f>RP_Cáceres_MT!$B$2:$F$2</c:f>
              <c:numCache>
                <c:formatCode>General</c:formatCode>
                <c:ptCount val="5"/>
                <c:pt idx="0">
                  <c:v>7</c:v>
                </c:pt>
                <c:pt idx="1">
                  <c:v>5</c:v>
                </c:pt>
                <c:pt idx="2">
                  <c:v>8</c:v>
                </c:pt>
                <c:pt idx="3">
                  <c:v>4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D9-487F-A1AE-9499D3D0AAEB}"/>
            </c:ext>
          </c:extLst>
        </c:ser>
        <c:ser>
          <c:idx val="1"/>
          <c:order val="1"/>
          <c:tx>
            <c:strRef>
              <c:f>RP_Cáceres_MT!$A$3</c:f>
              <c:strCache>
                <c:ptCount val="1"/>
                <c:pt idx="0">
                  <c:v>Bom 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RP_Cáceres_MT!$B$1:$F$1</c:f>
              <c:strCache>
                <c:ptCount val="5"/>
                <c:pt idx="0">
                  <c:v>Atividade</c:v>
                </c:pt>
                <c:pt idx="1">
                  <c:v>Metodologia</c:v>
                </c:pt>
                <c:pt idx="2">
                  <c:v>Conteúdo</c:v>
                </c:pt>
                <c:pt idx="3">
                  <c:v>Tempo</c:v>
                </c:pt>
                <c:pt idx="4">
                  <c:v>Desempenho</c:v>
                </c:pt>
              </c:strCache>
            </c:strRef>
          </c:cat>
          <c:val>
            <c:numRef>
              <c:f>RP_Cáceres_MT!$B$3:$F$3</c:f>
              <c:numCache>
                <c:formatCode>General</c:formatCode>
                <c:ptCount val="5"/>
                <c:pt idx="0">
                  <c:v>25</c:v>
                </c:pt>
                <c:pt idx="1">
                  <c:v>21</c:v>
                </c:pt>
                <c:pt idx="2">
                  <c:v>23</c:v>
                </c:pt>
                <c:pt idx="3">
                  <c:v>20</c:v>
                </c:pt>
                <c:pt idx="4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D9-487F-A1AE-9499D3D0AAEB}"/>
            </c:ext>
          </c:extLst>
        </c:ser>
        <c:ser>
          <c:idx val="2"/>
          <c:order val="2"/>
          <c:tx>
            <c:strRef>
              <c:f>RP_Cáceres_MT!$A$4</c:f>
              <c:strCache>
                <c:ptCount val="1"/>
                <c:pt idx="0">
                  <c:v>Regular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RP_Cáceres_MT!$B$1:$F$1</c:f>
              <c:strCache>
                <c:ptCount val="5"/>
                <c:pt idx="0">
                  <c:v>Atividade</c:v>
                </c:pt>
                <c:pt idx="1">
                  <c:v>Metodologia</c:v>
                </c:pt>
                <c:pt idx="2">
                  <c:v>Conteúdo</c:v>
                </c:pt>
                <c:pt idx="3">
                  <c:v>Tempo</c:v>
                </c:pt>
                <c:pt idx="4">
                  <c:v>Desempenho</c:v>
                </c:pt>
              </c:strCache>
            </c:strRef>
          </c:cat>
          <c:val>
            <c:numRef>
              <c:f>RP_Cáceres_MT!$B$4:$F$4</c:f>
              <c:numCache>
                <c:formatCode>General</c:formatCode>
                <c:ptCount val="5"/>
                <c:pt idx="0">
                  <c:v>15</c:v>
                </c:pt>
                <c:pt idx="1">
                  <c:v>16</c:v>
                </c:pt>
                <c:pt idx="2">
                  <c:v>16</c:v>
                </c:pt>
                <c:pt idx="3">
                  <c:v>16</c:v>
                </c:pt>
                <c:pt idx="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9D9-487F-A1AE-9499D3D0AAEB}"/>
            </c:ext>
          </c:extLst>
        </c:ser>
        <c:ser>
          <c:idx val="3"/>
          <c:order val="3"/>
          <c:tx>
            <c:strRef>
              <c:f>RP_Cáceres_MT!$A$5</c:f>
              <c:strCache>
                <c:ptCount val="1"/>
                <c:pt idx="0">
                  <c:v>Ruim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RP_Cáceres_MT!$B$1:$F$1</c:f>
              <c:strCache>
                <c:ptCount val="5"/>
                <c:pt idx="0">
                  <c:v>Atividade</c:v>
                </c:pt>
                <c:pt idx="1">
                  <c:v>Metodologia</c:v>
                </c:pt>
                <c:pt idx="2">
                  <c:v>Conteúdo</c:v>
                </c:pt>
                <c:pt idx="3">
                  <c:v>Tempo</c:v>
                </c:pt>
                <c:pt idx="4">
                  <c:v>Desempenho</c:v>
                </c:pt>
              </c:strCache>
            </c:strRef>
          </c:cat>
          <c:val>
            <c:numRef>
              <c:f>RP_Cáceres_MT!$B$5:$F$5</c:f>
              <c:numCache>
                <c:formatCode>General</c:formatCode>
                <c:ptCount val="5"/>
                <c:pt idx="0">
                  <c:v>2</c:v>
                </c:pt>
                <c:pt idx="1">
                  <c:v>7</c:v>
                </c:pt>
                <c:pt idx="2">
                  <c:v>2</c:v>
                </c:pt>
                <c:pt idx="3">
                  <c:v>10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9D9-487F-A1AE-9499D3D0AAEB}"/>
            </c:ext>
          </c:extLst>
        </c:ser>
        <c:ser>
          <c:idx val="4"/>
          <c:order val="4"/>
          <c:tx>
            <c:strRef>
              <c:f>RP_Cáceres_MT!$A$6</c:f>
              <c:strCache>
                <c:ptCount val="1"/>
                <c:pt idx="0">
                  <c:v>Muito Ruim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RP_Cáceres_MT!$B$1:$F$1</c:f>
              <c:strCache>
                <c:ptCount val="5"/>
                <c:pt idx="0">
                  <c:v>Atividade</c:v>
                </c:pt>
                <c:pt idx="1">
                  <c:v>Metodologia</c:v>
                </c:pt>
                <c:pt idx="2">
                  <c:v>Conteúdo</c:v>
                </c:pt>
                <c:pt idx="3">
                  <c:v>Tempo</c:v>
                </c:pt>
                <c:pt idx="4">
                  <c:v>Desempenho</c:v>
                </c:pt>
              </c:strCache>
            </c:strRef>
          </c:cat>
          <c:val>
            <c:numRef>
              <c:f>RP_Cáceres_MT!$B$6:$F$6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9D9-487F-A1AE-9499D3D0AA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45019872"/>
        <c:axId val="1245022592"/>
      </c:barChart>
      <c:catAx>
        <c:axId val="1245019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pt-BR"/>
          </a:p>
        </c:txPr>
        <c:crossAx val="1245022592"/>
        <c:crosses val="autoZero"/>
        <c:auto val="1"/>
        <c:lblAlgn val="ctr"/>
        <c:lblOffset val="100"/>
        <c:noMultiLvlLbl val="0"/>
      </c:catAx>
      <c:valAx>
        <c:axId val="1245022592"/>
        <c:scaling>
          <c:orientation val="minMax"/>
          <c:max val="3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pt-BR"/>
          </a:p>
        </c:txPr>
        <c:crossAx val="1245019872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Rondonópolis - MT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RP_Rondonópolis_MT!$A$2</c:f>
              <c:strCache>
                <c:ptCount val="1"/>
                <c:pt idx="0">
                  <c:v>Muito Bom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RP_Rondonópolis_MT!$B$1:$F$1</c:f>
              <c:strCache>
                <c:ptCount val="5"/>
                <c:pt idx="0">
                  <c:v>Atividade</c:v>
                </c:pt>
                <c:pt idx="1">
                  <c:v>Metodologia</c:v>
                </c:pt>
                <c:pt idx="2">
                  <c:v>Conteúdo</c:v>
                </c:pt>
                <c:pt idx="3">
                  <c:v>Tempo</c:v>
                </c:pt>
                <c:pt idx="4">
                  <c:v>Desempenho</c:v>
                </c:pt>
              </c:strCache>
            </c:strRef>
          </c:cat>
          <c:val>
            <c:numRef>
              <c:f>RP_Rondonópolis_MT!$B$2:$F$2</c:f>
              <c:numCache>
                <c:formatCode>General</c:formatCode>
                <c:ptCount val="5"/>
                <c:pt idx="0">
                  <c:v>4</c:v>
                </c:pt>
                <c:pt idx="1">
                  <c:v>4</c:v>
                </c:pt>
                <c:pt idx="2">
                  <c:v>5</c:v>
                </c:pt>
                <c:pt idx="3">
                  <c:v>5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74-42AB-83E6-5F39CA85DBBE}"/>
            </c:ext>
          </c:extLst>
        </c:ser>
        <c:ser>
          <c:idx val="1"/>
          <c:order val="1"/>
          <c:tx>
            <c:strRef>
              <c:f>RP_Rondonópolis_MT!$A$3</c:f>
              <c:strCache>
                <c:ptCount val="1"/>
                <c:pt idx="0">
                  <c:v>Bom 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RP_Rondonópolis_MT!$B$1:$F$1</c:f>
              <c:strCache>
                <c:ptCount val="5"/>
                <c:pt idx="0">
                  <c:v>Atividade</c:v>
                </c:pt>
                <c:pt idx="1">
                  <c:v>Metodologia</c:v>
                </c:pt>
                <c:pt idx="2">
                  <c:v>Conteúdo</c:v>
                </c:pt>
                <c:pt idx="3">
                  <c:v>Tempo</c:v>
                </c:pt>
                <c:pt idx="4">
                  <c:v>Desempenho</c:v>
                </c:pt>
              </c:strCache>
            </c:strRef>
          </c:cat>
          <c:val>
            <c:numRef>
              <c:f>RP_Rondonópolis_MT!$B$3:$F$3</c:f>
              <c:numCache>
                <c:formatCode>General</c:formatCode>
                <c:ptCount val="5"/>
                <c:pt idx="0">
                  <c:v>8</c:v>
                </c:pt>
                <c:pt idx="1">
                  <c:v>9</c:v>
                </c:pt>
                <c:pt idx="2">
                  <c:v>8</c:v>
                </c:pt>
                <c:pt idx="3">
                  <c:v>8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74-42AB-83E6-5F39CA85DBBE}"/>
            </c:ext>
          </c:extLst>
        </c:ser>
        <c:ser>
          <c:idx val="2"/>
          <c:order val="2"/>
          <c:tx>
            <c:strRef>
              <c:f>RP_Rondonópolis_MT!$A$4</c:f>
              <c:strCache>
                <c:ptCount val="1"/>
                <c:pt idx="0">
                  <c:v>Regular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RP_Rondonópolis_MT!$B$1:$F$1</c:f>
              <c:strCache>
                <c:ptCount val="5"/>
                <c:pt idx="0">
                  <c:v>Atividade</c:v>
                </c:pt>
                <c:pt idx="1">
                  <c:v>Metodologia</c:v>
                </c:pt>
                <c:pt idx="2">
                  <c:v>Conteúdo</c:v>
                </c:pt>
                <c:pt idx="3">
                  <c:v>Tempo</c:v>
                </c:pt>
                <c:pt idx="4">
                  <c:v>Desempenho</c:v>
                </c:pt>
              </c:strCache>
            </c:strRef>
          </c:cat>
          <c:val>
            <c:numRef>
              <c:f>RP_Rondonópolis_MT!$B$4:$F$4</c:f>
              <c:numCache>
                <c:formatCode>General</c:formatCode>
                <c:ptCount val="5"/>
                <c:pt idx="0">
                  <c:v>1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874-42AB-83E6-5F39CA85DBBE}"/>
            </c:ext>
          </c:extLst>
        </c:ser>
        <c:ser>
          <c:idx val="3"/>
          <c:order val="3"/>
          <c:tx>
            <c:strRef>
              <c:f>RP_Rondonópolis_MT!$A$5</c:f>
              <c:strCache>
                <c:ptCount val="1"/>
                <c:pt idx="0">
                  <c:v>Ruim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RP_Rondonópolis_MT!$B$1:$F$1</c:f>
              <c:strCache>
                <c:ptCount val="5"/>
                <c:pt idx="0">
                  <c:v>Atividade</c:v>
                </c:pt>
                <c:pt idx="1">
                  <c:v>Metodologia</c:v>
                </c:pt>
                <c:pt idx="2">
                  <c:v>Conteúdo</c:v>
                </c:pt>
                <c:pt idx="3">
                  <c:v>Tempo</c:v>
                </c:pt>
                <c:pt idx="4">
                  <c:v>Desempenho</c:v>
                </c:pt>
              </c:strCache>
            </c:strRef>
          </c:cat>
          <c:val>
            <c:numRef>
              <c:f>RP_Rondonópolis_MT!$B$5:$F$5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3-8874-42AB-83E6-5F39CA85DBBE}"/>
            </c:ext>
          </c:extLst>
        </c:ser>
        <c:ser>
          <c:idx val="4"/>
          <c:order val="4"/>
          <c:tx>
            <c:strRef>
              <c:f>RP_Rondonópolis_MT!$A$6</c:f>
              <c:strCache>
                <c:ptCount val="1"/>
                <c:pt idx="0">
                  <c:v>Muito Ruim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RP_Rondonópolis_MT!$B$1:$F$1</c:f>
              <c:strCache>
                <c:ptCount val="5"/>
                <c:pt idx="0">
                  <c:v>Atividade</c:v>
                </c:pt>
                <c:pt idx="1">
                  <c:v>Metodologia</c:v>
                </c:pt>
                <c:pt idx="2">
                  <c:v>Conteúdo</c:v>
                </c:pt>
                <c:pt idx="3">
                  <c:v>Tempo</c:v>
                </c:pt>
                <c:pt idx="4">
                  <c:v>Desempenho</c:v>
                </c:pt>
              </c:strCache>
            </c:strRef>
          </c:cat>
          <c:val>
            <c:numRef>
              <c:f>RP_Rondonópolis_MT!$B$6:$F$6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4-8874-42AB-83E6-5F39CA85DB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45032384"/>
        <c:axId val="1245028032"/>
      </c:barChart>
      <c:catAx>
        <c:axId val="1245032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pt-BR"/>
          </a:p>
        </c:txPr>
        <c:crossAx val="1245028032"/>
        <c:crosses val="autoZero"/>
        <c:auto val="1"/>
        <c:lblAlgn val="ctr"/>
        <c:lblOffset val="100"/>
        <c:noMultiLvlLbl val="0"/>
      </c:catAx>
      <c:valAx>
        <c:axId val="1245028032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pt-BR"/>
          </a:p>
        </c:txPr>
        <c:crossAx val="1245032384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Cuiabá - MT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RP_Cuiabá_MT!$A$2</c:f>
              <c:strCache>
                <c:ptCount val="1"/>
                <c:pt idx="0">
                  <c:v>Muito Bom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RP_Cuiabá_MT!$B$1:$F$1</c:f>
              <c:strCache>
                <c:ptCount val="5"/>
                <c:pt idx="0">
                  <c:v>Atividade</c:v>
                </c:pt>
                <c:pt idx="1">
                  <c:v>Metodologia</c:v>
                </c:pt>
                <c:pt idx="2">
                  <c:v>Conteúdo</c:v>
                </c:pt>
                <c:pt idx="3">
                  <c:v>Tempo</c:v>
                </c:pt>
                <c:pt idx="4">
                  <c:v>Desempenho</c:v>
                </c:pt>
              </c:strCache>
            </c:strRef>
          </c:cat>
          <c:val>
            <c:numRef>
              <c:f>RP_Cuiabá_MT!$B$2:$F$2</c:f>
              <c:numCache>
                <c:formatCode>General</c:formatCode>
                <c:ptCount val="5"/>
                <c:pt idx="0">
                  <c:v>25</c:v>
                </c:pt>
                <c:pt idx="1">
                  <c:v>7</c:v>
                </c:pt>
                <c:pt idx="2">
                  <c:v>12</c:v>
                </c:pt>
                <c:pt idx="3">
                  <c:v>6</c:v>
                </c:pt>
                <c:pt idx="4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74-4E6C-BF28-A861C81BF7B6}"/>
            </c:ext>
          </c:extLst>
        </c:ser>
        <c:ser>
          <c:idx val="1"/>
          <c:order val="1"/>
          <c:tx>
            <c:strRef>
              <c:f>RP_Cuiabá_MT!$A$3</c:f>
              <c:strCache>
                <c:ptCount val="1"/>
                <c:pt idx="0">
                  <c:v>Bom 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RP_Cuiabá_MT!$B$1:$F$1</c:f>
              <c:strCache>
                <c:ptCount val="5"/>
                <c:pt idx="0">
                  <c:v>Atividade</c:v>
                </c:pt>
                <c:pt idx="1">
                  <c:v>Metodologia</c:v>
                </c:pt>
                <c:pt idx="2">
                  <c:v>Conteúdo</c:v>
                </c:pt>
                <c:pt idx="3">
                  <c:v>Tempo</c:v>
                </c:pt>
                <c:pt idx="4">
                  <c:v>Desempenho</c:v>
                </c:pt>
              </c:strCache>
            </c:strRef>
          </c:cat>
          <c:val>
            <c:numRef>
              <c:f>RP_Cuiabá_MT!$B$3:$F$3</c:f>
              <c:numCache>
                <c:formatCode>General</c:formatCode>
                <c:ptCount val="5"/>
                <c:pt idx="0">
                  <c:v>34</c:v>
                </c:pt>
                <c:pt idx="1">
                  <c:v>46</c:v>
                </c:pt>
                <c:pt idx="2">
                  <c:v>38</c:v>
                </c:pt>
                <c:pt idx="3">
                  <c:v>39</c:v>
                </c:pt>
                <c:pt idx="4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74-4E6C-BF28-A861C81BF7B6}"/>
            </c:ext>
          </c:extLst>
        </c:ser>
        <c:ser>
          <c:idx val="2"/>
          <c:order val="2"/>
          <c:tx>
            <c:strRef>
              <c:f>RP_Cuiabá_MT!$A$4</c:f>
              <c:strCache>
                <c:ptCount val="1"/>
                <c:pt idx="0">
                  <c:v>Regular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RP_Cuiabá_MT!$B$1:$F$1</c:f>
              <c:strCache>
                <c:ptCount val="5"/>
                <c:pt idx="0">
                  <c:v>Atividade</c:v>
                </c:pt>
                <c:pt idx="1">
                  <c:v>Metodologia</c:v>
                </c:pt>
                <c:pt idx="2">
                  <c:v>Conteúdo</c:v>
                </c:pt>
                <c:pt idx="3">
                  <c:v>Tempo</c:v>
                </c:pt>
                <c:pt idx="4">
                  <c:v>Desempenho</c:v>
                </c:pt>
              </c:strCache>
            </c:strRef>
          </c:cat>
          <c:val>
            <c:numRef>
              <c:f>RP_Cuiabá_MT!$B$4:$F$4</c:f>
              <c:numCache>
                <c:formatCode>General</c:formatCode>
                <c:ptCount val="5"/>
                <c:pt idx="0">
                  <c:v>7</c:v>
                </c:pt>
                <c:pt idx="1">
                  <c:v>13</c:v>
                </c:pt>
                <c:pt idx="2">
                  <c:v>16</c:v>
                </c:pt>
                <c:pt idx="3">
                  <c:v>20</c:v>
                </c:pt>
                <c:pt idx="4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B74-4E6C-BF28-A861C81BF7B6}"/>
            </c:ext>
          </c:extLst>
        </c:ser>
        <c:ser>
          <c:idx val="3"/>
          <c:order val="3"/>
          <c:tx>
            <c:strRef>
              <c:f>RP_Cuiabá_MT!$A$5</c:f>
              <c:strCache>
                <c:ptCount val="1"/>
                <c:pt idx="0">
                  <c:v>Ruim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RP_Cuiabá_MT!$B$1:$F$1</c:f>
              <c:strCache>
                <c:ptCount val="5"/>
                <c:pt idx="0">
                  <c:v>Atividade</c:v>
                </c:pt>
                <c:pt idx="1">
                  <c:v>Metodologia</c:v>
                </c:pt>
                <c:pt idx="2">
                  <c:v>Conteúdo</c:v>
                </c:pt>
                <c:pt idx="3">
                  <c:v>Tempo</c:v>
                </c:pt>
                <c:pt idx="4">
                  <c:v>Desempenho</c:v>
                </c:pt>
              </c:strCache>
            </c:strRef>
          </c:cat>
          <c:val>
            <c:numRef>
              <c:f>RP_Cuiabá_MT!$B$5:$F$5</c:f>
              <c:numCache>
                <c:formatCode>General</c:formatCode>
                <c:ptCount val="5"/>
                <c:pt idx="3">
                  <c:v>1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B74-4E6C-BF28-A861C81BF7B6}"/>
            </c:ext>
          </c:extLst>
        </c:ser>
        <c:ser>
          <c:idx val="4"/>
          <c:order val="4"/>
          <c:tx>
            <c:strRef>
              <c:f>RP_Cuiabá_MT!$A$6</c:f>
              <c:strCache>
                <c:ptCount val="1"/>
                <c:pt idx="0">
                  <c:v>Muito Ruim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RP_Cuiabá_MT!$B$1:$F$1</c:f>
              <c:strCache>
                <c:ptCount val="5"/>
                <c:pt idx="0">
                  <c:v>Atividade</c:v>
                </c:pt>
                <c:pt idx="1">
                  <c:v>Metodologia</c:v>
                </c:pt>
                <c:pt idx="2">
                  <c:v>Conteúdo</c:v>
                </c:pt>
                <c:pt idx="3">
                  <c:v>Tempo</c:v>
                </c:pt>
                <c:pt idx="4">
                  <c:v>Desempenho</c:v>
                </c:pt>
              </c:strCache>
            </c:strRef>
          </c:cat>
          <c:val>
            <c:numRef>
              <c:f>RP_Cuiabá_MT!$B$6:$F$6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4-8B74-4E6C-BF28-A861C81BF7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45017152"/>
        <c:axId val="1245025856"/>
      </c:barChart>
      <c:catAx>
        <c:axId val="1245017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pt-BR"/>
          </a:p>
        </c:txPr>
        <c:crossAx val="1245025856"/>
        <c:crosses val="autoZero"/>
        <c:auto val="1"/>
        <c:lblAlgn val="ctr"/>
        <c:lblOffset val="100"/>
        <c:noMultiLvlLbl val="0"/>
      </c:catAx>
      <c:valAx>
        <c:axId val="1245025856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pt-BR"/>
          </a:p>
        </c:txPr>
        <c:crossAx val="1245017152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[Estatísticas_Rodada_1.xlsx]Planilha6!Tabela dinâmica5</c:name>
    <c:fmtId val="4"/>
  </c:pivotSource>
  <c:chart>
    <c:autoTitleDeleted val="1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pPr>
              <a:endParaRPr lang="pt-BR"/>
            </a:p>
          </c:txPr>
          <c:dLblPos val="bestFit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rgbClr val="FF7C80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7.5389545056867888E-2"/>
              <c:y val="0.142273986585010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pPr>
              <a:endParaRPr lang="pt-BR"/>
            </a:p>
          </c:txPr>
          <c:dLblPos val="bestFit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rgbClr val="FFFF66"/>
          </a:solidFill>
          <a:ln w="19050">
            <a:solidFill>
              <a:schemeClr val="lt1"/>
            </a:solidFill>
          </a:ln>
          <a:effectLst/>
        </c:spPr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-0.14473118985126859"/>
              <c:y val="-0.17022163896179643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pPr>
              <a:endParaRPr lang="pt-BR"/>
            </a:p>
          </c:txPr>
          <c:dLblPos val="bestFit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pPr>
              <a:endParaRPr lang="pt-BR"/>
            </a:p>
          </c:txPr>
          <c:dLblPos val="bestFit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-0.14473118985126859"/>
              <c:y val="-0.17022163896179643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pPr>
              <a:endParaRPr lang="pt-BR"/>
            </a:p>
          </c:txPr>
          <c:dLblPos val="bestFit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rgbClr val="FFFF66"/>
          </a:solidFill>
          <a:ln w="19050">
            <a:solidFill>
              <a:schemeClr val="lt1"/>
            </a:solidFill>
          </a:ln>
          <a:effectLst/>
        </c:spPr>
      </c:pivotFmt>
      <c:pivotFmt>
        <c:idx val="7"/>
        <c:spPr>
          <a:solidFill>
            <a:srgbClr val="FF7C80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7.5389545056867888E-2"/>
              <c:y val="0.142273986585010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pPr>
              <a:endParaRPr lang="pt-BR"/>
            </a:p>
          </c:txPr>
          <c:dLblPos val="bestFit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pPr>
              <a:endParaRPr lang="pt-BR"/>
            </a:p>
          </c:txPr>
          <c:dLblPos val="bestFit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-0.14473118985126859"/>
              <c:y val="-0.17022163896179643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pPr>
              <a:endParaRPr lang="pt-BR"/>
            </a:p>
          </c:txPr>
          <c:dLblPos val="bestFit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rgbClr val="FFFF66"/>
          </a:solidFill>
          <a:ln w="19050">
            <a:solidFill>
              <a:schemeClr val="lt1"/>
            </a:solidFill>
          </a:ln>
          <a:effectLst/>
        </c:spPr>
      </c:pivotFmt>
      <c:pivotFmt>
        <c:idx val="11"/>
        <c:spPr>
          <a:solidFill>
            <a:srgbClr val="FF7C80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7.5389545056867888E-2"/>
              <c:y val="0.142273986585010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pPr>
              <a:endParaRPr lang="pt-BR"/>
            </a:p>
          </c:txPr>
          <c:dLblPos val="bestFit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pieChart>
        <c:varyColors val="1"/>
        <c:ser>
          <c:idx val="0"/>
          <c:order val="0"/>
          <c:tx>
            <c:strRef>
              <c:f>Planilha6!$B$3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F2E-4B2B-ABCA-96F8AA792C93}"/>
              </c:ext>
            </c:extLst>
          </c:dPt>
          <c:dPt>
            <c:idx val="1"/>
            <c:bubble3D val="0"/>
            <c:spPr>
              <a:solidFill>
                <a:srgbClr val="FFFF6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F2E-4B2B-ABCA-96F8AA792C93}"/>
              </c:ext>
            </c:extLst>
          </c:dPt>
          <c:dPt>
            <c:idx val="2"/>
            <c:bubble3D val="0"/>
            <c:spPr>
              <a:solidFill>
                <a:srgbClr val="FF7C8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F2E-4B2B-ABCA-96F8AA792C93}"/>
              </c:ext>
            </c:extLst>
          </c:dPt>
          <c:dLbls>
            <c:dLbl>
              <c:idx val="0"/>
              <c:layout>
                <c:manualLayout>
                  <c:x val="-0.14473118985126859"/>
                  <c:y val="-0.1702216389617964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F2E-4B2B-ABCA-96F8AA792C93}"/>
                </c:ext>
              </c:extLst>
            </c:dLbl>
            <c:dLbl>
              <c:idx val="2"/>
              <c:layout>
                <c:manualLayout>
                  <c:x val="7.5389545056867888E-2"/>
                  <c:y val="0.142273986585010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F2E-4B2B-ABCA-96F8AA792C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Planilha6!$A$4:$A$7</c:f>
              <c:strCache>
                <c:ptCount val="3"/>
                <c:pt idx="0">
                  <c:v>Poder Público</c:v>
                </c:pt>
                <c:pt idx="1">
                  <c:v>Sociedade Civil</c:v>
                </c:pt>
                <c:pt idx="2">
                  <c:v>Usuário</c:v>
                </c:pt>
              </c:strCache>
            </c:strRef>
          </c:cat>
          <c:val>
            <c:numRef>
              <c:f>Planilha6!$B$4:$B$7</c:f>
              <c:numCache>
                <c:formatCode>General</c:formatCode>
                <c:ptCount val="3"/>
                <c:pt idx="0">
                  <c:v>12</c:v>
                </c:pt>
                <c:pt idx="1">
                  <c:v>4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F2E-4B2B-ABCA-96F8AA792C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[Estatísticas_Rodada_1.xlsx]Planilha1!Tabela dinâmica1</c:name>
    <c:fmtId val="7"/>
  </c:pivotSource>
  <c:chart>
    <c:autoTitleDeleted val="1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pPr>
              <a:endParaRPr lang="pt-BR"/>
            </a:p>
          </c:txPr>
          <c:dLblPos val="bestFit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rgbClr val="FF7C80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1.79501312335958E-2"/>
              <c:y val="0.16083697871099445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pPr>
              <a:endParaRPr lang="pt-BR"/>
            </a:p>
          </c:txPr>
          <c:dLblPos val="bestFit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rgbClr val="FFFF66"/>
          </a:solidFill>
          <a:ln w="19050">
            <a:solidFill>
              <a:schemeClr val="lt1"/>
            </a:solidFill>
          </a:ln>
          <a:effectLst/>
        </c:spPr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pPr>
              <a:endParaRPr lang="pt-BR"/>
            </a:p>
          </c:txPr>
          <c:dLblPos val="bestFit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rgbClr val="FFFF66"/>
          </a:solidFill>
          <a:ln w="19050">
            <a:solidFill>
              <a:schemeClr val="lt1"/>
            </a:solidFill>
          </a:ln>
          <a:effectLst/>
        </c:spPr>
      </c:pivotFmt>
      <c:pivotFmt>
        <c:idx val="6"/>
        <c:spPr>
          <a:solidFill>
            <a:srgbClr val="FF7C80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1.79501312335958E-2"/>
              <c:y val="0.16083697871099445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pPr>
              <a:endParaRPr lang="pt-BR"/>
            </a:p>
          </c:txPr>
          <c:dLblPos val="bestFit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pPr>
              <a:endParaRPr lang="pt-BR"/>
            </a:p>
          </c:txPr>
          <c:dLblPos val="bestFit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"/>
        <c:spPr>
          <a:solidFill>
            <a:srgbClr val="FFFF66"/>
          </a:solidFill>
          <a:ln w="19050">
            <a:solidFill>
              <a:schemeClr val="lt1"/>
            </a:solidFill>
          </a:ln>
          <a:effectLst/>
        </c:spPr>
      </c:pivotFmt>
      <c:pivotFmt>
        <c:idx val="10"/>
        <c:spPr>
          <a:solidFill>
            <a:srgbClr val="FF7C80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1.79501312335958E-2"/>
              <c:y val="0.16083697871099445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pPr>
              <a:endParaRPr lang="pt-BR"/>
            </a:p>
          </c:txPr>
          <c:dLblPos val="bestFit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pieChart>
        <c:varyColors val="1"/>
        <c:ser>
          <c:idx val="0"/>
          <c:order val="0"/>
          <c:tx>
            <c:strRef>
              <c:f>Planilha1!$B$3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130-4A42-BF46-6A4ECD9DEDCB}"/>
              </c:ext>
            </c:extLst>
          </c:dPt>
          <c:dPt>
            <c:idx val="1"/>
            <c:bubble3D val="0"/>
            <c:spPr>
              <a:solidFill>
                <a:srgbClr val="FFFF6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130-4A42-BF46-6A4ECD9DEDCB}"/>
              </c:ext>
            </c:extLst>
          </c:dPt>
          <c:dPt>
            <c:idx val="2"/>
            <c:bubble3D val="0"/>
            <c:spPr>
              <a:solidFill>
                <a:srgbClr val="FF7C8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130-4A42-BF46-6A4ECD9DEDCB}"/>
              </c:ext>
            </c:extLst>
          </c:dPt>
          <c:dLbls>
            <c:dLbl>
              <c:idx val="2"/>
              <c:layout>
                <c:manualLayout>
                  <c:x val="1.79501312335958E-2"/>
                  <c:y val="0.1608369787109944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130-4A42-BF46-6A4ECD9DED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Planilha1!$A$4:$A$7</c:f>
              <c:strCache>
                <c:ptCount val="3"/>
                <c:pt idx="0">
                  <c:v>Poder Público</c:v>
                </c:pt>
                <c:pt idx="1">
                  <c:v>Sociedade Civil</c:v>
                </c:pt>
                <c:pt idx="2">
                  <c:v>Usuário</c:v>
                </c:pt>
              </c:strCache>
            </c:strRef>
          </c:cat>
          <c:val>
            <c:numRef>
              <c:f>Planilha1!$B$4:$B$7</c:f>
              <c:numCache>
                <c:formatCode>General</c:formatCode>
                <c:ptCount val="3"/>
                <c:pt idx="0">
                  <c:v>45</c:v>
                </c:pt>
                <c:pt idx="1">
                  <c:v>79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130-4A42-BF46-6A4ECD9DEDCB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[Estatísticas_Rodada_1.xlsx]Planilha2!Tabela dinâmica2</c:name>
    <c:fmtId val="7"/>
  </c:pivotSource>
  <c:chart>
    <c:autoTitleDeleted val="1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pPr>
              <a:endParaRPr lang="pt-BR"/>
            </a:p>
          </c:txPr>
          <c:dLblPos val="bestFit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rgbClr val="FF7C80"/>
          </a:solidFill>
          <a:ln w="19050">
            <a:solidFill>
              <a:schemeClr val="lt1"/>
            </a:solidFill>
          </a:ln>
          <a:effectLst/>
        </c:spPr>
      </c:pivotFmt>
      <c:pivotFmt>
        <c:idx val="2"/>
        <c:spPr>
          <a:solidFill>
            <a:srgbClr val="FFFF66"/>
          </a:solidFill>
          <a:ln w="19050">
            <a:solidFill>
              <a:schemeClr val="lt1"/>
            </a:solidFill>
          </a:ln>
          <a:effectLst/>
        </c:spPr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pPr>
              <a:endParaRPr lang="pt-BR"/>
            </a:p>
          </c:txPr>
          <c:dLblPos val="bestFit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rgbClr val="FFFF66"/>
          </a:solidFill>
          <a:ln w="19050">
            <a:solidFill>
              <a:schemeClr val="lt1"/>
            </a:solidFill>
          </a:ln>
          <a:effectLst/>
        </c:spPr>
      </c:pivotFmt>
      <c:pivotFmt>
        <c:idx val="6"/>
        <c:spPr>
          <a:solidFill>
            <a:srgbClr val="FF7C80"/>
          </a:solidFill>
          <a:ln w="19050">
            <a:solidFill>
              <a:schemeClr val="lt1"/>
            </a:solidFill>
          </a:ln>
          <a:effectLst/>
        </c:spPr>
      </c:pivotFmt>
      <c:pivotFmt>
        <c:idx val="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pPr>
              <a:endParaRPr lang="pt-BR"/>
            </a:p>
          </c:txPr>
          <c:dLblPos val="bestFit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"/>
        <c:spPr>
          <a:solidFill>
            <a:srgbClr val="FFFF66"/>
          </a:solidFill>
          <a:ln w="19050">
            <a:solidFill>
              <a:schemeClr val="lt1"/>
            </a:solidFill>
          </a:ln>
          <a:effectLst/>
        </c:spPr>
      </c:pivotFmt>
      <c:pivotFmt>
        <c:idx val="10"/>
        <c:spPr>
          <a:solidFill>
            <a:srgbClr val="FF7C80"/>
          </a:solidFill>
          <a:ln w="19050">
            <a:solidFill>
              <a:schemeClr val="lt1"/>
            </a:solidFill>
          </a:ln>
          <a:effectLst/>
        </c:spPr>
      </c:pivotFmt>
    </c:pivotFmts>
    <c:plotArea>
      <c:layout/>
      <c:pieChart>
        <c:varyColors val="1"/>
        <c:ser>
          <c:idx val="0"/>
          <c:order val="0"/>
          <c:tx>
            <c:strRef>
              <c:f>Planilha2!$B$3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2F9-4D65-B495-E3CAAF70E817}"/>
              </c:ext>
            </c:extLst>
          </c:dPt>
          <c:dPt>
            <c:idx val="1"/>
            <c:bubble3D val="0"/>
            <c:spPr>
              <a:solidFill>
                <a:srgbClr val="FFFF6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2F9-4D65-B495-E3CAAF70E817}"/>
              </c:ext>
            </c:extLst>
          </c:dPt>
          <c:dPt>
            <c:idx val="2"/>
            <c:bubble3D val="0"/>
            <c:spPr>
              <a:solidFill>
                <a:srgbClr val="FF7C8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2F9-4D65-B495-E3CAAF70E81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Planilha2!$A$4:$A$7</c:f>
              <c:strCache>
                <c:ptCount val="3"/>
                <c:pt idx="0">
                  <c:v>Poder Público</c:v>
                </c:pt>
                <c:pt idx="1">
                  <c:v>Sociedade Civil</c:v>
                </c:pt>
                <c:pt idx="2">
                  <c:v>Usuário</c:v>
                </c:pt>
              </c:strCache>
            </c:strRef>
          </c:cat>
          <c:val>
            <c:numRef>
              <c:f>Planilha2!$B$4:$B$7</c:f>
              <c:numCache>
                <c:formatCode>General</c:formatCode>
                <c:ptCount val="3"/>
                <c:pt idx="0">
                  <c:v>18</c:v>
                </c:pt>
                <c:pt idx="1">
                  <c:v>7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2F9-4D65-B495-E3CAAF70E81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[Estatísticas_Rodada_1.xlsx]Planilha5!Tabela dinâmica3</c:name>
    <c:fmtId val="4"/>
  </c:pivotSource>
  <c:chart>
    <c:autoTitleDeleted val="1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pPr>
              <a:endParaRPr lang="pt-BR"/>
            </a:p>
          </c:txPr>
          <c:dLblPos val="bestFit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rgbClr val="FF7C80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4.4368328958880141E-2"/>
              <c:y val="0.15066528142315544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pPr>
              <a:endParaRPr lang="pt-BR"/>
            </a:p>
          </c:txPr>
          <c:dLblPos val="bestFit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rgbClr val="FFFF66"/>
          </a:solidFill>
          <a:ln w="19050">
            <a:solidFill>
              <a:schemeClr val="lt1"/>
            </a:solidFill>
          </a:ln>
          <a:effectLst/>
        </c:spPr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pPr>
              <a:endParaRPr lang="pt-BR"/>
            </a:p>
          </c:txPr>
          <c:dLblPos val="bestFit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rgbClr val="FFFF66"/>
          </a:solidFill>
          <a:ln w="19050">
            <a:solidFill>
              <a:schemeClr val="lt1"/>
            </a:solidFill>
          </a:ln>
          <a:effectLst/>
        </c:spPr>
      </c:pivotFmt>
      <c:pivotFmt>
        <c:idx val="6"/>
        <c:spPr>
          <a:solidFill>
            <a:srgbClr val="FF7C80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4.4368328958880141E-2"/>
              <c:y val="0.15066528142315544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pPr>
              <a:endParaRPr lang="pt-BR"/>
            </a:p>
          </c:txPr>
          <c:dLblPos val="bestFit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pPr>
              <a:endParaRPr lang="pt-BR"/>
            </a:p>
          </c:txPr>
          <c:dLblPos val="bestFit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"/>
        <c:spPr>
          <a:solidFill>
            <a:srgbClr val="FFFF66"/>
          </a:solidFill>
          <a:ln w="19050">
            <a:solidFill>
              <a:schemeClr val="lt1"/>
            </a:solidFill>
          </a:ln>
          <a:effectLst/>
        </c:spPr>
      </c:pivotFmt>
      <c:pivotFmt>
        <c:idx val="10"/>
        <c:spPr>
          <a:solidFill>
            <a:srgbClr val="FF7C80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4.4368328958880141E-2"/>
              <c:y val="0.15066528142315544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pPr>
              <a:endParaRPr lang="pt-BR"/>
            </a:p>
          </c:txPr>
          <c:dLblPos val="bestFit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pieChart>
        <c:varyColors val="1"/>
        <c:ser>
          <c:idx val="0"/>
          <c:order val="0"/>
          <c:tx>
            <c:strRef>
              <c:f>Planilha5!$B$3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71B-4192-ACB0-64886A654035}"/>
              </c:ext>
            </c:extLst>
          </c:dPt>
          <c:dPt>
            <c:idx val="1"/>
            <c:bubble3D val="0"/>
            <c:spPr>
              <a:solidFill>
                <a:srgbClr val="FFFF6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71B-4192-ACB0-64886A654035}"/>
              </c:ext>
            </c:extLst>
          </c:dPt>
          <c:dPt>
            <c:idx val="2"/>
            <c:bubble3D val="0"/>
            <c:spPr>
              <a:solidFill>
                <a:srgbClr val="FF7C8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71B-4192-ACB0-64886A654035}"/>
              </c:ext>
            </c:extLst>
          </c:dPt>
          <c:dLbls>
            <c:dLbl>
              <c:idx val="2"/>
              <c:layout>
                <c:manualLayout>
                  <c:x val="4.4368328958880141E-2"/>
                  <c:y val="0.1506652814231554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71B-4192-ACB0-64886A6540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Planilha5!$A$4:$A$7</c:f>
              <c:strCache>
                <c:ptCount val="3"/>
                <c:pt idx="0">
                  <c:v>Poder Público</c:v>
                </c:pt>
                <c:pt idx="1">
                  <c:v>Sociedade Civil</c:v>
                </c:pt>
                <c:pt idx="2">
                  <c:v>Usuário</c:v>
                </c:pt>
              </c:strCache>
            </c:strRef>
          </c:cat>
          <c:val>
            <c:numRef>
              <c:f>Planilha5!$B$4:$B$7</c:f>
              <c:numCache>
                <c:formatCode>General</c:formatCode>
                <c:ptCount val="3"/>
                <c:pt idx="0">
                  <c:v>10</c:v>
                </c:pt>
                <c:pt idx="1">
                  <c:v>25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71B-4192-ACB0-64886A654035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614-4B29-BD9E-2D9BF1E03CF2}"/>
              </c:ext>
            </c:extLst>
          </c:dPt>
          <c:dPt>
            <c:idx val="1"/>
            <c:bubble3D val="0"/>
            <c:spPr>
              <a:solidFill>
                <a:srgbClr val="FFFF6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614-4B29-BD9E-2D9BF1E03CF2}"/>
              </c:ext>
            </c:extLst>
          </c:dPt>
          <c:dPt>
            <c:idx val="2"/>
            <c:bubble3D val="0"/>
            <c:spPr>
              <a:solidFill>
                <a:srgbClr val="FF7C8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614-4B29-BD9E-2D9BF1E03CF2}"/>
              </c:ext>
            </c:extLst>
          </c:dPt>
          <c:dLbls>
            <c:dLbl>
              <c:idx val="2"/>
              <c:layout>
                <c:manualLayout>
                  <c:x val="9.5310695538057738E-2"/>
                  <c:y val="0.15050670749489647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614-4B29-BD9E-2D9BF1E03C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Gráf_OR_MT!$A$4:$A$6</c:f>
              <c:strCache>
                <c:ptCount val="3"/>
                <c:pt idx="0">
                  <c:v>Poder Público</c:v>
                </c:pt>
                <c:pt idx="1">
                  <c:v>Sociedade Civil</c:v>
                </c:pt>
                <c:pt idx="2">
                  <c:v>Usuário</c:v>
                </c:pt>
              </c:strCache>
            </c:strRef>
          </c:cat>
          <c:val>
            <c:numRef>
              <c:f>Gráf_OR_MT!$B$4:$B$6</c:f>
              <c:numCache>
                <c:formatCode>General</c:formatCode>
                <c:ptCount val="3"/>
                <c:pt idx="0">
                  <c:v>20</c:v>
                </c:pt>
                <c:pt idx="1">
                  <c:v>29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614-4B29-BD9E-2D9BF1E03CF2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CC1-46CF-950D-DDF713A89514}"/>
              </c:ext>
            </c:extLst>
          </c:dPt>
          <c:dPt>
            <c:idx val="1"/>
            <c:bubble3D val="0"/>
            <c:spPr>
              <a:solidFill>
                <a:srgbClr val="FFFF6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CC1-46CF-950D-DDF713A89514}"/>
              </c:ext>
            </c:extLst>
          </c:dPt>
          <c:dPt>
            <c:idx val="2"/>
            <c:bubble3D val="0"/>
            <c:spPr>
              <a:solidFill>
                <a:srgbClr val="FF7C8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CC1-46CF-950D-DDF713A89514}"/>
              </c:ext>
            </c:extLst>
          </c:dPt>
          <c:dLbls>
            <c:dLbl>
              <c:idx val="2"/>
              <c:layout>
                <c:manualLayout>
                  <c:x val="7.5484142607174107E-2"/>
                  <c:y val="0.138888888888888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CC1-46CF-950D-DDF713A895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Gráf_OR_MT!$A$37:$A$39</c:f>
              <c:strCache>
                <c:ptCount val="3"/>
                <c:pt idx="0">
                  <c:v>Poder Público</c:v>
                </c:pt>
                <c:pt idx="1">
                  <c:v>Sociedade Civil</c:v>
                </c:pt>
                <c:pt idx="2">
                  <c:v>Usuário</c:v>
                </c:pt>
              </c:strCache>
            </c:strRef>
          </c:cat>
          <c:val>
            <c:numRef>
              <c:f>Gráf_OR_MT!$B$37:$B$39</c:f>
              <c:numCache>
                <c:formatCode>General</c:formatCode>
                <c:ptCount val="3"/>
                <c:pt idx="0">
                  <c:v>10</c:v>
                </c:pt>
                <c:pt idx="1">
                  <c:v>17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CC1-46CF-950D-DDF713A89514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303-4B3B-9192-1D153B8EF9C6}"/>
              </c:ext>
            </c:extLst>
          </c:dPt>
          <c:dPt>
            <c:idx val="1"/>
            <c:bubble3D val="0"/>
            <c:spPr>
              <a:solidFill>
                <a:srgbClr val="FFFF6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303-4B3B-9192-1D153B8EF9C6}"/>
              </c:ext>
            </c:extLst>
          </c:dPt>
          <c:dPt>
            <c:idx val="2"/>
            <c:bubble3D val="0"/>
            <c:spPr>
              <a:solidFill>
                <a:srgbClr val="FF7C8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303-4B3B-9192-1D153B8EF9C6}"/>
              </c:ext>
            </c:extLst>
          </c:dPt>
          <c:dLbls>
            <c:dLbl>
              <c:idx val="1"/>
              <c:layout>
                <c:manualLayout>
                  <c:x val="-2.385608048993881E-2"/>
                  <c:y val="-0.15405074365704288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303-4B3B-9192-1D153B8EF9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Gráf_OR_MT!$A$20:$A$22</c:f>
              <c:strCache>
                <c:ptCount val="3"/>
                <c:pt idx="0">
                  <c:v>Poder Público</c:v>
                </c:pt>
                <c:pt idx="1">
                  <c:v>Sociedade Civil</c:v>
                </c:pt>
                <c:pt idx="2">
                  <c:v>Usuário</c:v>
                </c:pt>
              </c:strCache>
            </c:strRef>
          </c:cat>
          <c:val>
            <c:numRef>
              <c:f>Gráf_OR_MT!$B$20:$B$22</c:f>
              <c:numCache>
                <c:formatCode>General</c:formatCode>
                <c:ptCount val="3"/>
                <c:pt idx="0">
                  <c:v>15</c:v>
                </c:pt>
                <c:pt idx="1">
                  <c:v>31</c:v>
                </c:pt>
                <c:pt idx="2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303-4B3B-9192-1D153B8EF9C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8941-7A31-4EA6-808A-2C79EB6A94C7}" type="datetimeFigureOut">
              <a:rPr lang="pt-BR" smtClean="0"/>
              <a:t>25/04/2018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E08F-DB48-4318-B9C0-4E30C16A74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7954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8941-7A31-4EA6-808A-2C79EB6A94C7}" type="datetimeFigureOut">
              <a:rPr lang="pt-BR" smtClean="0"/>
              <a:t>25/04/2018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E08F-DB48-4318-B9C0-4E30C16A74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3228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8941-7A31-4EA6-808A-2C79EB6A94C7}" type="datetimeFigureOut">
              <a:rPr lang="pt-BR" smtClean="0"/>
              <a:t>25/04/2018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E08F-DB48-4318-B9C0-4E30C16A74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2601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8941-7A31-4EA6-808A-2C79EB6A94C7}" type="datetimeFigureOut">
              <a:rPr lang="pt-BR" smtClean="0"/>
              <a:t>25/04/2018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E08F-DB48-4318-B9C0-4E30C16A74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5740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8941-7A31-4EA6-808A-2C79EB6A94C7}" type="datetimeFigureOut">
              <a:rPr lang="pt-BR" smtClean="0"/>
              <a:t>25/04/2018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E08F-DB48-4318-B9C0-4E30C16A74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8976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8941-7A31-4EA6-808A-2C79EB6A94C7}" type="datetimeFigureOut">
              <a:rPr lang="pt-BR" smtClean="0"/>
              <a:t>25/04/2018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E08F-DB48-4318-B9C0-4E30C16A74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5804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8941-7A31-4EA6-808A-2C79EB6A94C7}" type="datetimeFigureOut">
              <a:rPr lang="pt-BR" smtClean="0"/>
              <a:t>25/04/2018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E08F-DB48-4318-B9C0-4E30C16A74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6872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8941-7A31-4EA6-808A-2C79EB6A94C7}" type="datetimeFigureOut">
              <a:rPr lang="pt-BR" smtClean="0"/>
              <a:t>25/04/2018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E08F-DB48-4318-B9C0-4E30C16A74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3068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8941-7A31-4EA6-808A-2C79EB6A94C7}" type="datetimeFigureOut">
              <a:rPr lang="pt-BR" smtClean="0"/>
              <a:t>25/04/2018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E08F-DB48-4318-B9C0-4E30C16A74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574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8941-7A31-4EA6-808A-2C79EB6A94C7}" type="datetimeFigureOut">
              <a:rPr lang="pt-BR" smtClean="0"/>
              <a:t>25/04/2018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E08F-DB48-4318-B9C0-4E30C16A74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4431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8941-7A31-4EA6-808A-2C79EB6A94C7}" type="datetimeFigureOut">
              <a:rPr lang="pt-BR" smtClean="0"/>
              <a:t>25/04/2018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E08F-DB48-4318-B9C0-4E30C16A74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3013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B8941-7A31-4EA6-808A-2C79EB6A94C7}" type="datetimeFigureOut">
              <a:rPr lang="pt-BR" smtClean="0"/>
              <a:t>25/04/2018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CE08F-DB48-4318-B9C0-4E30C16A74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5778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chart" Target="../charts/chart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9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chart" Target="../charts/chart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image" Target="../media/image9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chart" Target="../charts/chart9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image" Target="../media/image9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chart" Target="../charts/chart1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image" Target="../media/image9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4.xml"/><Relationship Id="rId5" Type="http://schemas.openxmlformats.org/officeDocument/2006/relationships/chart" Target="../charts/chart13.xml"/><Relationship Id="rId4" Type="http://schemas.openxmlformats.org/officeDocument/2006/relationships/image" Target="../media/image9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6.xml"/><Relationship Id="rId5" Type="http://schemas.openxmlformats.org/officeDocument/2006/relationships/chart" Target="../charts/chart15.xml"/><Relationship Id="rId4" Type="http://schemas.openxmlformats.org/officeDocument/2006/relationships/image" Target="../media/image9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chart" Target="../charts/chart19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8.xml"/><Relationship Id="rId5" Type="http://schemas.openxmlformats.org/officeDocument/2006/relationships/chart" Target="../charts/chart17.xml"/><Relationship Id="rId4" Type="http://schemas.openxmlformats.org/officeDocument/2006/relationships/image" Target="../media/image9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chart" Target="../charts/chart2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1.xml"/><Relationship Id="rId5" Type="http://schemas.openxmlformats.org/officeDocument/2006/relationships/chart" Target="../charts/chart20.xml"/><Relationship Id="rId4" Type="http://schemas.openxmlformats.org/officeDocument/2006/relationships/image" Target="../media/image9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chart" Target="../charts/chart2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4.xml"/><Relationship Id="rId5" Type="http://schemas.openxmlformats.org/officeDocument/2006/relationships/chart" Target="../charts/chart23.xml"/><Relationship Id="rId4" Type="http://schemas.openxmlformats.org/officeDocument/2006/relationships/image" Target="../media/image9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chart" Target="../charts/chart28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7.xml"/><Relationship Id="rId5" Type="http://schemas.openxmlformats.org/officeDocument/2006/relationships/chart" Target="../charts/chart26.xml"/><Relationship Id="rId4" Type="http://schemas.openxmlformats.org/officeDocument/2006/relationships/image" Target="../media/image9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9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atlasesgotos.ana.gov.br/" TargetMode="External"/><Relationship Id="rId5" Type="http://schemas.openxmlformats.org/officeDocument/2006/relationships/image" Target="../media/image34.png"/><Relationship Id="rId4" Type="http://schemas.openxmlformats.org/officeDocument/2006/relationships/image" Target="../media/image9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hyperlink" Target="mailto:grace.matos@ana.gov.br" TargetMode="Externa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G"/><Relationship Id="rId4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165BD5C7-6575-494F-9921-2CD1EEA1DA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5896" y="-477078"/>
            <a:ext cx="10031896" cy="7335078"/>
          </a:xfrm>
          <a:prstGeom prst="rect">
            <a:avLst/>
          </a:prstGeom>
        </p:spPr>
      </p:pic>
      <p:pic>
        <p:nvPicPr>
          <p:cNvPr id="10" name="Imagem 9" descr="Uma imagem contendo mostrador&#10;&#10;Descrição gerada com alta confiança">
            <a:extLst>
              <a:ext uri="{FF2B5EF4-FFF2-40B4-BE49-F238E27FC236}">
                <a16:creationId xmlns:a16="http://schemas.microsoft.com/office/drawing/2014/main" id="{4C16B430-F060-46CC-A0B4-C9D71E50165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5896" y="2451652"/>
            <a:ext cx="9906000" cy="4446104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17493709-F1EF-4F87-8411-53CADFDB510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493" y="5923722"/>
            <a:ext cx="492918" cy="798635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003EFB15-4855-4D8F-A43F-3EF018D814A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848" y="5791199"/>
            <a:ext cx="5023613" cy="1149387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2BA47120-82A4-4E51-BAA4-523A869BDC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54551" y="2346980"/>
            <a:ext cx="5277160" cy="1686961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E686FC79-9FD0-428F-B8C5-999873265232}"/>
              </a:ext>
            </a:extLst>
          </p:cNvPr>
          <p:cNvSpPr txBox="1"/>
          <p:nvPr/>
        </p:nvSpPr>
        <p:spPr>
          <a:xfrm>
            <a:off x="4605556" y="5045860"/>
            <a:ext cx="5246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Cuiabá/MT, 03 de outubro de 2017</a:t>
            </a:r>
          </a:p>
        </p:txBody>
      </p:sp>
    </p:spTree>
    <p:extLst>
      <p:ext uri="{BB962C8B-B14F-4D97-AF65-F5344CB8AC3E}">
        <p14:creationId xmlns:p14="http://schemas.microsoft.com/office/powerpoint/2010/main" val="3970289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79512" y="1067837"/>
            <a:ext cx="97602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1</a:t>
            </a:r>
            <a:r>
              <a:rPr lang="pt-BR" sz="2800" b="1" baseline="3000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ª</a:t>
            </a:r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 RODADA DE EVENTOS – </a:t>
            </a:r>
            <a:r>
              <a:rPr lang="pt-BR" sz="2800" b="1" u="sng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MATO GROSSO DO SUL</a:t>
            </a:r>
          </a:p>
          <a:p>
            <a:pPr algn="ctr"/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ETAPA DE DIAGNÓSTICO E PROGNÓSTICO PRH PARAGUAI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0FB058C-1625-494D-9B72-97F459E70A38}"/>
              </a:ext>
            </a:extLst>
          </p:cNvPr>
          <p:cNvSpPr txBox="1"/>
          <p:nvPr/>
        </p:nvSpPr>
        <p:spPr>
          <a:xfrm>
            <a:off x="3038060" y="2209752"/>
            <a:ext cx="3843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2800" b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r>
              <a:rPr lang="pt-BR" dirty="0">
                <a:solidFill>
                  <a:srgbClr val="C00000"/>
                </a:solidFill>
              </a:rPr>
              <a:t>OFICINAS REGIONAIS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A24FE33-EEE5-4A0C-9711-22421C9ECC3F}"/>
              </a:ext>
            </a:extLst>
          </p:cNvPr>
          <p:cNvSpPr txBox="1"/>
          <p:nvPr/>
        </p:nvSpPr>
        <p:spPr>
          <a:xfrm>
            <a:off x="646041" y="2975372"/>
            <a:ext cx="19778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2800" b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r>
              <a:rPr lang="pt-BR" dirty="0"/>
              <a:t>CORUMBÁ</a:t>
            </a:r>
          </a:p>
          <a:p>
            <a:r>
              <a:rPr lang="pt-BR" dirty="0"/>
              <a:t>22 pessoas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51B592AE-F706-4717-B596-3D2C0C311AF2}"/>
              </a:ext>
            </a:extLst>
          </p:cNvPr>
          <p:cNvSpPr txBox="1"/>
          <p:nvPr/>
        </p:nvSpPr>
        <p:spPr>
          <a:xfrm>
            <a:off x="3856381" y="2975372"/>
            <a:ext cx="21203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2800" b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r>
              <a:rPr lang="pt-BR" dirty="0"/>
              <a:t>BONITO</a:t>
            </a:r>
          </a:p>
          <a:p>
            <a:r>
              <a:rPr lang="pt-BR" dirty="0"/>
              <a:t>18 pessoas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8480C254-1400-4B80-8074-2220F101442B}"/>
              </a:ext>
            </a:extLst>
          </p:cNvPr>
          <p:cNvSpPr txBox="1"/>
          <p:nvPr/>
        </p:nvSpPr>
        <p:spPr>
          <a:xfrm>
            <a:off x="7245628" y="2975372"/>
            <a:ext cx="23025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2800" b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r>
              <a:rPr lang="pt-BR" dirty="0"/>
              <a:t>COXIM</a:t>
            </a:r>
          </a:p>
          <a:p>
            <a:r>
              <a:rPr lang="pt-BR" dirty="0"/>
              <a:t>57 pessoas</a:t>
            </a:r>
          </a:p>
        </p:txBody>
      </p:sp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32705C7B-8A8D-4F40-929D-D5456A1E6A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4933079"/>
              </p:ext>
            </p:extLst>
          </p:nvPr>
        </p:nvGraphicFramePr>
        <p:xfrm>
          <a:off x="6110911" y="375368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A3FEF546-7D51-4C00-BDEC-044F627461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7400697"/>
              </p:ext>
            </p:extLst>
          </p:nvPr>
        </p:nvGraphicFramePr>
        <p:xfrm>
          <a:off x="-704022" y="376051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id="{0C276E69-C45B-4370-AF62-D2B2F953ED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7186102"/>
              </p:ext>
            </p:extLst>
          </p:nvPr>
        </p:nvGraphicFramePr>
        <p:xfrm>
          <a:off x="2726629" y="375368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pSp>
        <p:nvGrpSpPr>
          <p:cNvPr id="10" name="Agrupar 9">
            <a:extLst>
              <a:ext uri="{FF2B5EF4-FFF2-40B4-BE49-F238E27FC236}">
                <a16:creationId xmlns:a16="http://schemas.microsoft.com/office/drawing/2014/main" id="{EB5B1C5D-BF11-488A-AD8E-7F0939A0896E}"/>
              </a:ext>
            </a:extLst>
          </p:cNvPr>
          <p:cNvGrpSpPr/>
          <p:nvPr/>
        </p:nvGrpSpPr>
        <p:grpSpPr>
          <a:xfrm>
            <a:off x="2084536" y="6503712"/>
            <a:ext cx="5822042" cy="324724"/>
            <a:chOff x="1726729" y="6503712"/>
            <a:chExt cx="5822042" cy="324724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6FE5B013-56A5-4516-8862-4AAE7060FFC2}"/>
                </a:ext>
              </a:extLst>
            </p:cNvPr>
            <p:cNvSpPr/>
            <p:nvPr/>
          </p:nvSpPr>
          <p:spPr>
            <a:xfrm>
              <a:off x="1726729" y="6586855"/>
              <a:ext cx="284871" cy="17538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B520FB49-F4CB-4A43-9A8E-475918147D22}"/>
                </a:ext>
              </a:extLst>
            </p:cNvPr>
            <p:cNvSpPr/>
            <p:nvPr/>
          </p:nvSpPr>
          <p:spPr>
            <a:xfrm>
              <a:off x="6384130" y="6583098"/>
              <a:ext cx="284871" cy="175384"/>
            </a:xfrm>
            <a:prstGeom prst="rect">
              <a:avLst/>
            </a:prstGeom>
            <a:solidFill>
              <a:srgbClr val="FF7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u="sng" dirty="0"/>
            </a:p>
          </p:txBody>
        </p:sp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11B7FCE2-67BB-4B69-A71D-24ABF5D659AB}"/>
                </a:ext>
              </a:extLst>
            </p:cNvPr>
            <p:cNvSpPr/>
            <p:nvPr/>
          </p:nvSpPr>
          <p:spPr>
            <a:xfrm>
              <a:off x="4002661" y="6583098"/>
              <a:ext cx="284871" cy="175384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C50D03CD-ACC9-4AC5-B959-B8C3D49B783D}"/>
                </a:ext>
              </a:extLst>
            </p:cNvPr>
            <p:cNvSpPr txBox="1"/>
            <p:nvPr/>
          </p:nvSpPr>
          <p:spPr>
            <a:xfrm>
              <a:off x="2052425" y="6520659"/>
              <a:ext cx="1295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latin typeface="Trebuchet MS" panose="020B0603020202020204" pitchFamily="34" charset="0"/>
                </a:rPr>
                <a:t>Poder Público</a:t>
              </a:r>
            </a:p>
          </p:txBody>
        </p:sp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id="{E9191F0A-A5A9-4097-B46F-C03B437C971B}"/>
                </a:ext>
              </a:extLst>
            </p:cNvPr>
            <p:cNvSpPr txBox="1"/>
            <p:nvPr/>
          </p:nvSpPr>
          <p:spPr>
            <a:xfrm>
              <a:off x="4353300" y="6503712"/>
              <a:ext cx="14491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latin typeface="Trebuchet MS" panose="020B0603020202020204" pitchFamily="34" charset="0"/>
                </a:rPr>
                <a:t>Sociedade Civil</a:t>
              </a:r>
            </a:p>
          </p:txBody>
        </p:sp>
        <p:sp>
          <p:nvSpPr>
            <p:cNvPr id="21" name="CaixaDeTexto 20">
              <a:extLst>
                <a:ext uri="{FF2B5EF4-FFF2-40B4-BE49-F238E27FC236}">
                  <a16:creationId xmlns:a16="http://schemas.microsoft.com/office/drawing/2014/main" id="{02676796-A425-4AE2-AB1A-41A2761C5435}"/>
                </a:ext>
              </a:extLst>
            </p:cNvPr>
            <p:cNvSpPr txBox="1"/>
            <p:nvPr/>
          </p:nvSpPr>
          <p:spPr>
            <a:xfrm>
              <a:off x="6702492" y="6510132"/>
              <a:ext cx="8462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latin typeface="Trebuchet MS" panose="020B0603020202020204" pitchFamily="34" charset="0"/>
                </a:rPr>
                <a:t>Usuário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9017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79512" y="1067837"/>
            <a:ext cx="97602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1</a:t>
            </a:r>
            <a:r>
              <a:rPr lang="pt-BR" sz="2800" b="1" baseline="3000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ª</a:t>
            </a:r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 RODADA DE EVENTOS – </a:t>
            </a:r>
            <a:r>
              <a:rPr lang="pt-BR" sz="2800" b="1" u="sng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MATO GROSSO DO SUL</a:t>
            </a:r>
          </a:p>
          <a:p>
            <a:pPr algn="ctr"/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ETAPA DE DIAGNÓSTICO E PROGNÓSTICO PRH PARAGUAI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0FB058C-1625-494D-9B72-97F459E70A38}"/>
              </a:ext>
            </a:extLst>
          </p:cNvPr>
          <p:cNvSpPr txBox="1"/>
          <p:nvPr/>
        </p:nvSpPr>
        <p:spPr>
          <a:xfrm>
            <a:off x="3038060" y="2209752"/>
            <a:ext cx="3843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2800" b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r>
              <a:rPr lang="pt-BR" dirty="0">
                <a:solidFill>
                  <a:srgbClr val="C00000"/>
                </a:solidFill>
              </a:rPr>
              <a:t>REUNIÕES PÚBLICAS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A24FE33-EEE5-4A0C-9711-22421C9ECC3F}"/>
              </a:ext>
            </a:extLst>
          </p:cNvPr>
          <p:cNvSpPr txBox="1"/>
          <p:nvPr/>
        </p:nvSpPr>
        <p:spPr>
          <a:xfrm>
            <a:off x="646041" y="2975372"/>
            <a:ext cx="19778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2800" b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r>
              <a:rPr lang="pt-BR" dirty="0"/>
              <a:t>CORUMBÁ</a:t>
            </a:r>
          </a:p>
          <a:p>
            <a:r>
              <a:rPr lang="pt-BR" dirty="0"/>
              <a:t>30 pessoas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51B592AE-F706-4717-B596-3D2C0C311AF2}"/>
              </a:ext>
            </a:extLst>
          </p:cNvPr>
          <p:cNvSpPr txBox="1"/>
          <p:nvPr/>
        </p:nvSpPr>
        <p:spPr>
          <a:xfrm>
            <a:off x="3856381" y="2975372"/>
            <a:ext cx="21203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2800" b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r>
              <a:rPr lang="pt-BR" dirty="0"/>
              <a:t>BONITO</a:t>
            </a:r>
          </a:p>
          <a:p>
            <a:r>
              <a:rPr lang="pt-BR" dirty="0"/>
              <a:t>38 pessoas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8480C254-1400-4B80-8074-2220F101442B}"/>
              </a:ext>
            </a:extLst>
          </p:cNvPr>
          <p:cNvSpPr txBox="1"/>
          <p:nvPr/>
        </p:nvSpPr>
        <p:spPr>
          <a:xfrm>
            <a:off x="7245628" y="2975372"/>
            <a:ext cx="23025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2800" b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r>
              <a:rPr lang="pt-BR" dirty="0"/>
              <a:t>COXIM</a:t>
            </a:r>
          </a:p>
          <a:p>
            <a:r>
              <a:rPr lang="pt-BR" dirty="0"/>
              <a:t>128 pessoas</a:t>
            </a:r>
          </a:p>
        </p:txBody>
      </p:sp>
      <p:graphicFrame>
        <p:nvGraphicFramePr>
          <p:cNvPr id="23" name="Gráfico 22">
            <a:extLst>
              <a:ext uri="{FF2B5EF4-FFF2-40B4-BE49-F238E27FC236}">
                <a16:creationId xmlns:a16="http://schemas.microsoft.com/office/drawing/2014/main" id="{10DD217E-576C-458F-8EE4-0F2F121912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6261504"/>
              </p:ext>
            </p:extLst>
          </p:nvPr>
        </p:nvGraphicFramePr>
        <p:xfrm>
          <a:off x="6110911" y="381352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4" name="Gráfico 23">
            <a:extLst>
              <a:ext uri="{FF2B5EF4-FFF2-40B4-BE49-F238E27FC236}">
                <a16:creationId xmlns:a16="http://schemas.microsoft.com/office/drawing/2014/main" id="{A538F02A-D7B7-46CC-9C78-609D3DC45C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5340117"/>
              </p:ext>
            </p:extLst>
          </p:nvPr>
        </p:nvGraphicFramePr>
        <p:xfrm>
          <a:off x="-691803" y="379678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5" name="Gráfico 24">
            <a:extLst>
              <a:ext uri="{FF2B5EF4-FFF2-40B4-BE49-F238E27FC236}">
                <a16:creationId xmlns:a16="http://schemas.microsoft.com/office/drawing/2014/main" id="{4FDB13B7-7BD7-4E79-8566-4E4D2B5543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2759060"/>
              </p:ext>
            </p:extLst>
          </p:nvPr>
        </p:nvGraphicFramePr>
        <p:xfrm>
          <a:off x="2673625" y="379678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pSp>
        <p:nvGrpSpPr>
          <p:cNvPr id="26" name="Agrupar 25">
            <a:extLst>
              <a:ext uri="{FF2B5EF4-FFF2-40B4-BE49-F238E27FC236}">
                <a16:creationId xmlns:a16="http://schemas.microsoft.com/office/drawing/2014/main" id="{D3339016-D39E-43EB-87BF-D7564D813980}"/>
              </a:ext>
            </a:extLst>
          </p:cNvPr>
          <p:cNvGrpSpPr/>
          <p:nvPr/>
        </p:nvGrpSpPr>
        <p:grpSpPr>
          <a:xfrm>
            <a:off x="2084536" y="6503712"/>
            <a:ext cx="5822042" cy="324724"/>
            <a:chOff x="1726729" y="6503712"/>
            <a:chExt cx="5822042" cy="324724"/>
          </a:xfrm>
        </p:grpSpPr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1A00F3EE-5415-4D41-80FE-24EA3F5C0F6E}"/>
                </a:ext>
              </a:extLst>
            </p:cNvPr>
            <p:cNvSpPr/>
            <p:nvPr/>
          </p:nvSpPr>
          <p:spPr>
            <a:xfrm>
              <a:off x="1726729" y="6586855"/>
              <a:ext cx="284871" cy="17538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BAA12CDE-61E0-486F-A004-03435B8AE912}"/>
                </a:ext>
              </a:extLst>
            </p:cNvPr>
            <p:cNvSpPr/>
            <p:nvPr/>
          </p:nvSpPr>
          <p:spPr>
            <a:xfrm>
              <a:off x="6384130" y="6583098"/>
              <a:ext cx="284871" cy="175384"/>
            </a:xfrm>
            <a:prstGeom prst="rect">
              <a:avLst/>
            </a:prstGeom>
            <a:solidFill>
              <a:srgbClr val="FF7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u="sng" dirty="0"/>
            </a:p>
          </p:txBody>
        </p:sp>
        <p:sp>
          <p:nvSpPr>
            <p:cNvPr id="29" name="Retângulo 28">
              <a:extLst>
                <a:ext uri="{FF2B5EF4-FFF2-40B4-BE49-F238E27FC236}">
                  <a16:creationId xmlns:a16="http://schemas.microsoft.com/office/drawing/2014/main" id="{0A3AA8D8-05B4-40F6-87CA-4FEE0D71FF8C}"/>
                </a:ext>
              </a:extLst>
            </p:cNvPr>
            <p:cNvSpPr/>
            <p:nvPr/>
          </p:nvSpPr>
          <p:spPr>
            <a:xfrm>
              <a:off x="4002661" y="6583098"/>
              <a:ext cx="284871" cy="175384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CaixaDeTexto 29">
              <a:extLst>
                <a:ext uri="{FF2B5EF4-FFF2-40B4-BE49-F238E27FC236}">
                  <a16:creationId xmlns:a16="http://schemas.microsoft.com/office/drawing/2014/main" id="{4F47B4FC-4168-403C-8A4E-B6E604C03908}"/>
                </a:ext>
              </a:extLst>
            </p:cNvPr>
            <p:cNvSpPr txBox="1"/>
            <p:nvPr/>
          </p:nvSpPr>
          <p:spPr>
            <a:xfrm>
              <a:off x="2052425" y="6520659"/>
              <a:ext cx="1295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latin typeface="Trebuchet MS" panose="020B0603020202020204" pitchFamily="34" charset="0"/>
                </a:rPr>
                <a:t>Poder Público</a:t>
              </a:r>
            </a:p>
          </p:txBody>
        </p:sp>
        <p:sp>
          <p:nvSpPr>
            <p:cNvPr id="31" name="CaixaDeTexto 30">
              <a:extLst>
                <a:ext uri="{FF2B5EF4-FFF2-40B4-BE49-F238E27FC236}">
                  <a16:creationId xmlns:a16="http://schemas.microsoft.com/office/drawing/2014/main" id="{D757F2C2-854A-4C97-AE09-1F3E68B07F7B}"/>
                </a:ext>
              </a:extLst>
            </p:cNvPr>
            <p:cNvSpPr txBox="1"/>
            <p:nvPr/>
          </p:nvSpPr>
          <p:spPr>
            <a:xfrm>
              <a:off x="4353300" y="6503712"/>
              <a:ext cx="14491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latin typeface="Trebuchet MS" panose="020B0603020202020204" pitchFamily="34" charset="0"/>
                </a:rPr>
                <a:t>Sociedade Civil</a:t>
              </a:r>
            </a:p>
          </p:txBody>
        </p:sp>
        <p:sp>
          <p:nvSpPr>
            <p:cNvPr id="32" name="CaixaDeTexto 31">
              <a:extLst>
                <a:ext uri="{FF2B5EF4-FFF2-40B4-BE49-F238E27FC236}">
                  <a16:creationId xmlns:a16="http://schemas.microsoft.com/office/drawing/2014/main" id="{E648BEB1-EC90-470A-BC57-A2932F662008}"/>
                </a:ext>
              </a:extLst>
            </p:cNvPr>
            <p:cNvSpPr txBox="1"/>
            <p:nvPr/>
          </p:nvSpPr>
          <p:spPr>
            <a:xfrm>
              <a:off x="6702492" y="6510132"/>
              <a:ext cx="8462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latin typeface="Trebuchet MS" panose="020B0603020202020204" pitchFamily="34" charset="0"/>
                </a:rPr>
                <a:t>Usuário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9793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79512" y="1067837"/>
            <a:ext cx="97602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1</a:t>
            </a:r>
            <a:r>
              <a:rPr lang="pt-BR" sz="2800" b="1" baseline="3000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ª</a:t>
            </a:r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 RODADA DE EVENTOS – </a:t>
            </a:r>
            <a:r>
              <a:rPr lang="pt-BR" sz="2800" b="1" u="sng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MATO GROSSO</a:t>
            </a:r>
          </a:p>
          <a:p>
            <a:pPr algn="ctr"/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ETAPA DE DIAGNÓSTICO E PROGNÓSTICO PRH PARAGUAI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0FB058C-1625-494D-9B72-97F459E70A38}"/>
              </a:ext>
            </a:extLst>
          </p:cNvPr>
          <p:cNvSpPr txBox="1"/>
          <p:nvPr/>
        </p:nvSpPr>
        <p:spPr>
          <a:xfrm>
            <a:off x="3038060" y="2209752"/>
            <a:ext cx="3843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2800" b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r>
              <a:rPr lang="pt-BR" dirty="0">
                <a:solidFill>
                  <a:srgbClr val="C00000"/>
                </a:solidFill>
              </a:rPr>
              <a:t>OFICINAS REGIONAIS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A24FE33-EEE5-4A0C-9711-22421C9ECC3F}"/>
              </a:ext>
            </a:extLst>
          </p:cNvPr>
          <p:cNvSpPr txBox="1"/>
          <p:nvPr/>
        </p:nvSpPr>
        <p:spPr>
          <a:xfrm>
            <a:off x="646041" y="2975372"/>
            <a:ext cx="19778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2800" b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r>
              <a:rPr lang="pt-BR" dirty="0"/>
              <a:t>CÁCERES</a:t>
            </a:r>
          </a:p>
          <a:p>
            <a:r>
              <a:rPr lang="pt-BR" dirty="0"/>
              <a:t>57 pessoas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51B592AE-F706-4717-B596-3D2C0C311AF2}"/>
              </a:ext>
            </a:extLst>
          </p:cNvPr>
          <p:cNvSpPr txBox="1"/>
          <p:nvPr/>
        </p:nvSpPr>
        <p:spPr>
          <a:xfrm>
            <a:off x="3492000" y="2968955"/>
            <a:ext cx="28855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2800" b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r>
              <a:rPr lang="pt-BR" dirty="0"/>
              <a:t>RONDONÓPOLIS</a:t>
            </a:r>
          </a:p>
          <a:p>
            <a:r>
              <a:rPr lang="pt-BR" dirty="0"/>
              <a:t>30 pessoas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8480C254-1400-4B80-8074-2220F101442B}"/>
              </a:ext>
            </a:extLst>
          </p:cNvPr>
          <p:cNvSpPr txBox="1"/>
          <p:nvPr/>
        </p:nvSpPr>
        <p:spPr>
          <a:xfrm>
            <a:off x="7245628" y="2975372"/>
            <a:ext cx="23025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2800" b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r>
              <a:rPr lang="pt-BR" dirty="0"/>
              <a:t>CUIABÁ</a:t>
            </a:r>
          </a:p>
          <a:p>
            <a:r>
              <a:rPr lang="pt-BR" dirty="0"/>
              <a:t>63 pessoas</a:t>
            </a:r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EB5B1C5D-BF11-488A-AD8E-7F0939A0896E}"/>
              </a:ext>
            </a:extLst>
          </p:cNvPr>
          <p:cNvGrpSpPr/>
          <p:nvPr/>
        </p:nvGrpSpPr>
        <p:grpSpPr>
          <a:xfrm>
            <a:off x="2084536" y="6503712"/>
            <a:ext cx="5822042" cy="324724"/>
            <a:chOff x="1726729" y="6503712"/>
            <a:chExt cx="5822042" cy="324724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6FE5B013-56A5-4516-8862-4AAE7060FFC2}"/>
                </a:ext>
              </a:extLst>
            </p:cNvPr>
            <p:cNvSpPr/>
            <p:nvPr/>
          </p:nvSpPr>
          <p:spPr>
            <a:xfrm>
              <a:off x="1726729" y="6586855"/>
              <a:ext cx="284871" cy="17538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B520FB49-F4CB-4A43-9A8E-475918147D22}"/>
                </a:ext>
              </a:extLst>
            </p:cNvPr>
            <p:cNvSpPr/>
            <p:nvPr/>
          </p:nvSpPr>
          <p:spPr>
            <a:xfrm>
              <a:off x="6384130" y="6583098"/>
              <a:ext cx="284871" cy="175384"/>
            </a:xfrm>
            <a:prstGeom prst="rect">
              <a:avLst/>
            </a:prstGeom>
            <a:solidFill>
              <a:srgbClr val="FF7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u="sng" dirty="0"/>
            </a:p>
          </p:txBody>
        </p:sp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11B7FCE2-67BB-4B69-A71D-24ABF5D659AB}"/>
                </a:ext>
              </a:extLst>
            </p:cNvPr>
            <p:cNvSpPr/>
            <p:nvPr/>
          </p:nvSpPr>
          <p:spPr>
            <a:xfrm>
              <a:off x="4002661" y="6583098"/>
              <a:ext cx="284871" cy="175384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C50D03CD-ACC9-4AC5-B959-B8C3D49B783D}"/>
                </a:ext>
              </a:extLst>
            </p:cNvPr>
            <p:cNvSpPr txBox="1"/>
            <p:nvPr/>
          </p:nvSpPr>
          <p:spPr>
            <a:xfrm>
              <a:off x="2052425" y="6520659"/>
              <a:ext cx="1295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latin typeface="Trebuchet MS" panose="020B0603020202020204" pitchFamily="34" charset="0"/>
                </a:rPr>
                <a:t>Poder Público</a:t>
              </a:r>
            </a:p>
          </p:txBody>
        </p:sp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id="{E9191F0A-A5A9-4097-B46F-C03B437C971B}"/>
                </a:ext>
              </a:extLst>
            </p:cNvPr>
            <p:cNvSpPr txBox="1"/>
            <p:nvPr/>
          </p:nvSpPr>
          <p:spPr>
            <a:xfrm>
              <a:off x="4353300" y="6503712"/>
              <a:ext cx="14491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latin typeface="Trebuchet MS" panose="020B0603020202020204" pitchFamily="34" charset="0"/>
                </a:rPr>
                <a:t>Sociedade Civil</a:t>
              </a:r>
            </a:p>
          </p:txBody>
        </p:sp>
        <p:sp>
          <p:nvSpPr>
            <p:cNvPr id="21" name="CaixaDeTexto 20">
              <a:extLst>
                <a:ext uri="{FF2B5EF4-FFF2-40B4-BE49-F238E27FC236}">
                  <a16:creationId xmlns:a16="http://schemas.microsoft.com/office/drawing/2014/main" id="{02676796-A425-4AE2-AB1A-41A2761C5435}"/>
                </a:ext>
              </a:extLst>
            </p:cNvPr>
            <p:cNvSpPr txBox="1"/>
            <p:nvPr/>
          </p:nvSpPr>
          <p:spPr>
            <a:xfrm>
              <a:off x="6702492" y="6510132"/>
              <a:ext cx="8462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latin typeface="Trebuchet MS" panose="020B0603020202020204" pitchFamily="34" charset="0"/>
                </a:rPr>
                <a:t>Usuário</a:t>
              </a:r>
            </a:p>
          </p:txBody>
        </p:sp>
      </p:grp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B796E9E0-E99D-4210-A253-AA9B02A89916}"/>
              </a:ext>
            </a:extLst>
          </p:cNvPr>
          <p:cNvGrpSpPr/>
          <p:nvPr/>
        </p:nvGrpSpPr>
        <p:grpSpPr>
          <a:xfrm>
            <a:off x="-651016" y="3685237"/>
            <a:ext cx="11383314" cy="2746442"/>
            <a:chOff x="-651016" y="3685237"/>
            <a:chExt cx="11383314" cy="2746442"/>
          </a:xfrm>
        </p:grpSpPr>
        <p:graphicFrame>
          <p:nvGraphicFramePr>
            <p:cNvPr id="22" name="Gráfico 21">
              <a:extLst>
                <a:ext uri="{FF2B5EF4-FFF2-40B4-BE49-F238E27FC236}">
                  <a16:creationId xmlns:a16="http://schemas.microsoft.com/office/drawing/2014/main" id="{8E960CD0-837F-4A34-B39F-75888EE7AED4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255225232"/>
                </p:ext>
              </p:extLst>
            </p:nvPr>
          </p:nvGraphicFramePr>
          <p:xfrm>
            <a:off x="-651016" y="3686400"/>
            <a:ext cx="45720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23" name="Gráfico 22">
              <a:extLst>
                <a:ext uri="{FF2B5EF4-FFF2-40B4-BE49-F238E27FC236}">
                  <a16:creationId xmlns:a16="http://schemas.microsoft.com/office/drawing/2014/main" id="{9C205DA3-B31E-4453-8897-2C951088F35E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104993469"/>
                </p:ext>
              </p:extLst>
            </p:nvPr>
          </p:nvGraphicFramePr>
          <p:xfrm>
            <a:off x="2673628" y="3688479"/>
            <a:ext cx="45720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graphicFrame>
          <p:nvGraphicFramePr>
            <p:cNvPr id="24" name="Gráfico 23">
              <a:extLst>
                <a:ext uri="{FF2B5EF4-FFF2-40B4-BE49-F238E27FC236}">
                  <a16:creationId xmlns:a16="http://schemas.microsoft.com/office/drawing/2014/main" id="{148ED5F3-06C8-4D5C-8006-A3D2B2CE335F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387809182"/>
                </p:ext>
              </p:extLst>
            </p:nvPr>
          </p:nvGraphicFramePr>
          <p:xfrm>
            <a:off x="6160298" y="3685237"/>
            <a:ext cx="45720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050370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79512" y="1067837"/>
            <a:ext cx="97602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1</a:t>
            </a:r>
            <a:r>
              <a:rPr lang="pt-BR" sz="2800" b="1" baseline="3000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ª</a:t>
            </a:r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 RODADA DE EVENTOS – </a:t>
            </a:r>
            <a:r>
              <a:rPr lang="pt-BR" sz="2800" b="1" u="sng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MATO GROSSO</a:t>
            </a:r>
          </a:p>
          <a:p>
            <a:pPr algn="ctr"/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ETAPA DE DIAGNÓSTICO E PROGNÓSTICO PRH PARAGUAI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0FB058C-1625-494D-9B72-97F459E70A38}"/>
              </a:ext>
            </a:extLst>
          </p:cNvPr>
          <p:cNvSpPr txBox="1"/>
          <p:nvPr/>
        </p:nvSpPr>
        <p:spPr>
          <a:xfrm>
            <a:off x="3038060" y="2209752"/>
            <a:ext cx="3843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2800" b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r>
              <a:rPr lang="pt-BR" dirty="0">
                <a:solidFill>
                  <a:srgbClr val="C00000"/>
                </a:solidFill>
              </a:rPr>
              <a:t>REUNIÕES PÚBLICAS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A24FE33-EEE5-4A0C-9711-22421C9ECC3F}"/>
              </a:ext>
            </a:extLst>
          </p:cNvPr>
          <p:cNvSpPr txBox="1"/>
          <p:nvPr/>
        </p:nvSpPr>
        <p:spPr>
          <a:xfrm>
            <a:off x="646041" y="2975372"/>
            <a:ext cx="19778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2800" b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r>
              <a:rPr lang="pt-BR" dirty="0"/>
              <a:t>CÁCERES</a:t>
            </a:r>
          </a:p>
          <a:p>
            <a:r>
              <a:rPr lang="pt-BR" dirty="0"/>
              <a:t>77 pessoas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51B592AE-F706-4717-B596-3D2C0C311AF2}"/>
              </a:ext>
            </a:extLst>
          </p:cNvPr>
          <p:cNvSpPr txBox="1"/>
          <p:nvPr/>
        </p:nvSpPr>
        <p:spPr>
          <a:xfrm>
            <a:off x="3689101" y="2971933"/>
            <a:ext cx="28855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2800" b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r>
              <a:rPr lang="pt-BR" dirty="0"/>
              <a:t>RONDONÓPOLIS</a:t>
            </a:r>
          </a:p>
          <a:p>
            <a:r>
              <a:rPr lang="pt-BR" dirty="0"/>
              <a:t>29 pessoas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8480C254-1400-4B80-8074-2220F101442B}"/>
              </a:ext>
            </a:extLst>
          </p:cNvPr>
          <p:cNvSpPr txBox="1"/>
          <p:nvPr/>
        </p:nvSpPr>
        <p:spPr>
          <a:xfrm>
            <a:off x="7245628" y="2975372"/>
            <a:ext cx="23025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2800" b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r>
              <a:rPr lang="pt-BR" dirty="0"/>
              <a:t>CUIABÁ</a:t>
            </a:r>
          </a:p>
          <a:p>
            <a:r>
              <a:rPr lang="pt-BR" dirty="0"/>
              <a:t>90 pessoas</a:t>
            </a:r>
          </a:p>
        </p:txBody>
      </p:sp>
      <p:grpSp>
        <p:nvGrpSpPr>
          <p:cNvPr id="26" name="Agrupar 25">
            <a:extLst>
              <a:ext uri="{FF2B5EF4-FFF2-40B4-BE49-F238E27FC236}">
                <a16:creationId xmlns:a16="http://schemas.microsoft.com/office/drawing/2014/main" id="{D3339016-D39E-43EB-87BF-D7564D813980}"/>
              </a:ext>
            </a:extLst>
          </p:cNvPr>
          <p:cNvGrpSpPr/>
          <p:nvPr/>
        </p:nvGrpSpPr>
        <p:grpSpPr>
          <a:xfrm>
            <a:off x="2084536" y="6503712"/>
            <a:ext cx="5822042" cy="324724"/>
            <a:chOff x="1726729" y="6503712"/>
            <a:chExt cx="5822042" cy="324724"/>
          </a:xfrm>
        </p:grpSpPr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1A00F3EE-5415-4D41-80FE-24EA3F5C0F6E}"/>
                </a:ext>
              </a:extLst>
            </p:cNvPr>
            <p:cNvSpPr/>
            <p:nvPr/>
          </p:nvSpPr>
          <p:spPr>
            <a:xfrm>
              <a:off x="1726729" y="6586855"/>
              <a:ext cx="284871" cy="17538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BAA12CDE-61E0-486F-A004-03435B8AE912}"/>
                </a:ext>
              </a:extLst>
            </p:cNvPr>
            <p:cNvSpPr/>
            <p:nvPr/>
          </p:nvSpPr>
          <p:spPr>
            <a:xfrm>
              <a:off x="6384130" y="6583098"/>
              <a:ext cx="284871" cy="175384"/>
            </a:xfrm>
            <a:prstGeom prst="rect">
              <a:avLst/>
            </a:prstGeom>
            <a:solidFill>
              <a:srgbClr val="FF7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u="sng" dirty="0"/>
            </a:p>
          </p:txBody>
        </p:sp>
        <p:sp>
          <p:nvSpPr>
            <p:cNvPr id="29" name="Retângulo 28">
              <a:extLst>
                <a:ext uri="{FF2B5EF4-FFF2-40B4-BE49-F238E27FC236}">
                  <a16:creationId xmlns:a16="http://schemas.microsoft.com/office/drawing/2014/main" id="{0A3AA8D8-05B4-40F6-87CA-4FEE0D71FF8C}"/>
                </a:ext>
              </a:extLst>
            </p:cNvPr>
            <p:cNvSpPr/>
            <p:nvPr/>
          </p:nvSpPr>
          <p:spPr>
            <a:xfrm>
              <a:off x="4002661" y="6583098"/>
              <a:ext cx="284871" cy="175384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CaixaDeTexto 29">
              <a:extLst>
                <a:ext uri="{FF2B5EF4-FFF2-40B4-BE49-F238E27FC236}">
                  <a16:creationId xmlns:a16="http://schemas.microsoft.com/office/drawing/2014/main" id="{4F47B4FC-4168-403C-8A4E-B6E604C03908}"/>
                </a:ext>
              </a:extLst>
            </p:cNvPr>
            <p:cNvSpPr txBox="1"/>
            <p:nvPr/>
          </p:nvSpPr>
          <p:spPr>
            <a:xfrm>
              <a:off x="2052425" y="6520659"/>
              <a:ext cx="1295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latin typeface="Trebuchet MS" panose="020B0603020202020204" pitchFamily="34" charset="0"/>
                </a:rPr>
                <a:t>Poder Público</a:t>
              </a:r>
            </a:p>
          </p:txBody>
        </p:sp>
        <p:sp>
          <p:nvSpPr>
            <p:cNvPr id="31" name="CaixaDeTexto 30">
              <a:extLst>
                <a:ext uri="{FF2B5EF4-FFF2-40B4-BE49-F238E27FC236}">
                  <a16:creationId xmlns:a16="http://schemas.microsoft.com/office/drawing/2014/main" id="{D757F2C2-854A-4C97-AE09-1F3E68B07F7B}"/>
                </a:ext>
              </a:extLst>
            </p:cNvPr>
            <p:cNvSpPr txBox="1"/>
            <p:nvPr/>
          </p:nvSpPr>
          <p:spPr>
            <a:xfrm>
              <a:off x="4353300" y="6503712"/>
              <a:ext cx="14491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latin typeface="Trebuchet MS" panose="020B0603020202020204" pitchFamily="34" charset="0"/>
                </a:rPr>
                <a:t>Sociedade Civil</a:t>
              </a:r>
            </a:p>
          </p:txBody>
        </p:sp>
        <p:sp>
          <p:nvSpPr>
            <p:cNvPr id="32" name="CaixaDeTexto 31">
              <a:extLst>
                <a:ext uri="{FF2B5EF4-FFF2-40B4-BE49-F238E27FC236}">
                  <a16:creationId xmlns:a16="http://schemas.microsoft.com/office/drawing/2014/main" id="{E648BEB1-EC90-470A-BC57-A2932F662008}"/>
                </a:ext>
              </a:extLst>
            </p:cNvPr>
            <p:cNvSpPr txBox="1"/>
            <p:nvPr/>
          </p:nvSpPr>
          <p:spPr>
            <a:xfrm>
              <a:off x="6702492" y="6510132"/>
              <a:ext cx="8462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latin typeface="Trebuchet MS" panose="020B0603020202020204" pitchFamily="34" charset="0"/>
                </a:rPr>
                <a:t>Usuário</a:t>
              </a:r>
            </a:p>
          </p:txBody>
        </p:sp>
      </p:grpSp>
      <p:grpSp>
        <p:nvGrpSpPr>
          <p:cNvPr id="2" name="Agrupar 1">
            <a:extLst>
              <a:ext uri="{FF2B5EF4-FFF2-40B4-BE49-F238E27FC236}">
                <a16:creationId xmlns:a16="http://schemas.microsoft.com/office/drawing/2014/main" id="{88908636-18FA-430E-8F58-225C926D3E6F}"/>
              </a:ext>
            </a:extLst>
          </p:cNvPr>
          <p:cNvGrpSpPr/>
          <p:nvPr/>
        </p:nvGrpSpPr>
        <p:grpSpPr>
          <a:xfrm>
            <a:off x="-516018" y="3735850"/>
            <a:ext cx="11295793" cy="2744026"/>
            <a:chOff x="-651016" y="3712904"/>
            <a:chExt cx="11295793" cy="2744026"/>
          </a:xfrm>
        </p:grpSpPr>
        <p:graphicFrame>
          <p:nvGraphicFramePr>
            <p:cNvPr id="20" name="Gráfico 19">
              <a:extLst>
                <a:ext uri="{FF2B5EF4-FFF2-40B4-BE49-F238E27FC236}">
                  <a16:creationId xmlns:a16="http://schemas.microsoft.com/office/drawing/2014/main" id="{E27DB3CD-ACE5-45C9-92E0-F275F73C8B9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844617778"/>
                </p:ext>
              </p:extLst>
            </p:nvPr>
          </p:nvGraphicFramePr>
          <p:xfrm>
            <a:off x="-651016" y="3712904"/>
            <a:ext cx="45720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21" name="Gráfico 20">
              <a:extLst>
                <a:ext uri="{FF2B5EF4-FFF2-40B4-BE49-F238E27FC236}">
                  <a16:creationId xmlns:a16="http://schemas.microsoft.com/office/drawing/2014/main" id="{9A3AC55C-CBE5-4723-851A-B02A3F98F57C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958478142"/>
                </p:ext>
              </p:extLst>
            </p:nvPr>
          </p:nvGraphicFramePr>
          <p:xfrm>
            <a:off x="2673625" y="3712904"/>
            <a:ext cx="45720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graphicFrame>
          <p:nvGraphicFramePr>
            <p:cNvPr id="22" name="Gráfico 21">
              <a:extLst>
                <a:ext uri="{FF2B5EF4-FFF2-40B4-BE49-F238E27FC236}">
                  <a16:creationId xmlns:a16="http://schemas.microsoft.com/office/drawing/2014/main" id="{E660F8D1-8A09-42BA-BC2A-B441D840E57C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31491151"/>
                </p:ext>
              </p:extLst>
            </p:nvPr>
          </p:nvGraphicFramePr>
          <p:xfrm>
            <a:off x="6072777" y="3713730"/>
            <a:ext cx="45720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780945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79512" y="1067837"/>
            <a:ext cx="97602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1</a:t>
            </a:r>
            <a:r>
              <a:rPr lang="pt-BR" sz="2800" b="1" baseline="3000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ª</a:t>
            </a:r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 RODADA DE EVENTOS</a:t>
            </a:r>
            <a:endParaRPr lang="pt-BR" sz="2800" b="1" u="sng" dirty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pPr algn="ctr"/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ETAPA DE DIAGNÓSTICO E PROGNÓSTICO PRH PARAGUAI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311BD2B6-9057-4808-BDDB-B03B30855E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343417"/>
              </p:ext>
            </p:extLst>
          </p:nvPr>
        </p:nvGraphicFramePr>
        <p:xfrm>
          <a:off x="869867" y="5362729"/>
          <a:ext cx="81000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0000">
                  <a:extLst>
                    <a:ext uri="{9D8B030D-6E8A-4147-A177-3AD203B41FA5}">
                      <a16:colId xmlns:a16="http://schemas.microsoft.com/office/drawing/2014/main" val="789725906"/>
                    </a:ext>
                  </a:extLst>
                </a:gridCol>
                <a:gridCol w="2700000">
                  <a:extLst>
                    <a:ext uri="{9D8B030D-6E8A-4147-A177-3AD203B41FA5}">
                      <a16:colId xmlns:a16="http://schemas.microsoft.com/office/drawing/2014/main" val="1328819635"/>
                    </a:ext>
                  </a:extLst>
                </a:gridCol>
                <a:gridCol w="2700000">
                  <a:extLst>
                    <a:ext uri="{9D8B030D-6E8A-4147-A177-3AD203B41FA5}">
                      <a16:colId xmlns:a16="http://schemas.microsoft.com/office/drawing/2014/main" val="377081466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pt-BR" sz="2000" b="0" dirty="0">
                          <a:solidFill>
                            <a:schemeClr val="tx2"/>
                          </a:solidFill>
                          <a:latin typeface="Trebuchet MS" panose="020B0603020202020204" pitchFamily="34" charset="0"/>
                        </a:rPr>
                        <a:t>ESTADO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0" dirty="0">
                          <a:solidFill>
                            <a:schemeClr val="tx2"/>
                          </a:solidFill>
                          <a:latin typeface="Trebuchet MS" panose="020B0603020202020204" pitchFamily="34" charset="0"/>
                        </a:rPr>
                        <a:t>OFICINAS REGIONAIS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0" dirty="0">
                          <a:solidFill>
                            <a:schemeClr val="tx2"/>
                          </a:solidFill>
                          <a:latin typeface="Trebuchet MS" panose="020B0603020202020204" pitchFamily="34" charset="0"/>
                        </a:rPr>
                        <a:t>REUNIÕES PÚBLICAS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510529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tx2"/>
                          </a:solidFill>
                          <a:latin typeface="Trebuchet MS" panose="020B0603020202020204" pitchFamily="34" charset="0"/>
                        </a:rPr>
                        <a:t>MATO GROSSO DO SUL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tx2"/>
                          </a:solidFill>
                          <a:latin typeface="Trebuchet MS" panose="020B0603020202020204" pitchFamily="34" charset="0"/>
                        </a:rPr>
                        <a:t>97 pessoas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>
                          <a:solidFill>
                            <a:schemeClr val="tx2"/>
                          </a:solidFill>
                          <a:latin typeface="Trebuchet MS" panose="020B0603020202020204" pitchFamily="34" charset="0"/>
                        </a:rPr>
                        <a:t>196 pessoas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045292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tx2"/>
                          </a:solidFill>
                          <a:latin typeface="Trebuchet MS" panose="020B0603020202020204" pitchFamily="34" charset="0"/>
                        </a:rPr>
                        <a:t>MATO GROSSO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>
                          <a:solidFill>
                            <a:schemeClr val="tx2"/>
                          </a:solidFill>
                          <a:latin typeface="Trebuchet MS" panose="020B0603020202020204" pitchFamily="34" charset="0"/>
                        </a:rPr>
                        <a:t>150 pessoas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>
                          <a:solidFill>
                            <a:schemeClr val="tx2"/>
                          </a:solidFill>
                          <a:latin typeface="Trebuchet MS" panose="020B0603020202020204" pitchFamily="34" charset="0"/>
                        </a:rPr>
                        <a:t>196 pessoas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310137"/>
                  </a:ext>
                </a:extLst>
              </a:tr>
            </a:tbl>
          </a:graphicData>
        </a:graphic>
      </p:graphicFrame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74C755FB-D1A0-423F-9B69-DCD8A86512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6857569"/>
              </p:ext>
            </p:extLst>
          </p:nvPr>
        </p:nvGraphicFramePr>
        <p:xfrm>
          <a:off x="5026737" y="225409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BBE7A993-4FEF-47BB-9E68-421D3174A2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3387430"/>
              </p:ext>
            </p:extLst>
          </p:nvPr>
        </p:nvGraphicFramePr>
        <p:xfrm>
          <a:off x="309623" y="225409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0411705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79512" y="1067837"/>
            <a:ext cx="97602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1</a:t>
            </a:r>
            <a:r>
              <a:rPr lang="pt-BR" sz="2800" b="1" baseline="3000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ª</a:t>
            </a:r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 RODADA DE EVENTOS</a:t>
            </a:r>
            <a:endParaRPr lang="pt-BR" sz="2800" b="1" u="sng" dirty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pPr algn="ctr"/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ETAPA DE DIAGNÓSTICO E PROGNÓSTICO PRH PARAGUAI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311BD2B6-9057-4808-BDDB-B03B30855E7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69867" y="5362729"/>
          <a:ext cx="81000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0000">
                  <a:extLst>
                    <a:ext uri="{9D8B030D-6E8A-4147-A177-3AD203B41FA5}">
                      <a16:colId xmlns:a16="http://schemas.microsoft.com/office/drawing/2014/main" val="789725906"/>
                    </a:ext>
                  </a:extLst>
                </a:gridCol>
                <a:gridCol w="2700000">
                  <a:extLst>
                    <a:ext uri="{9D8B030D-6E8A-4147-A177-3AD203B41FA5}">
                      <a16:colId xmlns:a16="http://schemas.microsoft.com/office/drawing/2014/main" val="1328819635"/>
                    </a:ext>
                  </a:extLst>
                </a:gridCol>
                <a:gridCol w="2700000">
                  <a:extLst>
                    <a:ext uri="{9D8B030D-6E8A-4147-A177-3AD203B41FA5}">
                      <a16:colId xmlns:a16="http://schemas.microsoft.com/office/drawing/2014/main" val="377081466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pt-BR" sz="2000" b="0" dirty="0">
                          <a:solidFill>
                            <a:schemeClr val="tx2"/>
                          </a:solidFill>
                          <a:latin typeface="Trebuchet MS" panose="020B0603020202020204" pitchFamily="34" charset="0"/>
                        </a:rPr>
                        <a:t>ESTADO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0" dirty="0">
                          <a:solidFill>
                            <a:schemeClr val="tx2"/>
                          </a:solidFill>
                          <a:latin typeface="Trebuchet MS" panose="020B0603020202020204" pitchFamily="34" charset="0"/>
                        </a:rPr>
                        <a:t>OFICINAS REGIONAIS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0" dirty="0">
                          <a:solidFill>
                            <a:schemeClr val="tx2"/>
                          </a:solidFill>
                          <a:latin typeface="Trebuchet MS" panose="020B0603020202020204" pitchFamily="34" charset="0"/>
                        </a:rPr>
                        <a:t>REUNIÕES PÚBLICAS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510529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tx2"/>
                          </a:solidFill>
                          <a:latin typeface="Trebuchet MS" panose="020B0603020202020204" pitchFamily="34" charset="0"/>
                        </a:rPr>
                        <a:t>MATO GROSSO DO SUL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tx2"/>
                          </a:solidFill>
                          <a:latin typeface="Trebuchet MS" panose="020B0603020202020204" pitchFamily="34" charset="0"/>
                        </a:rPr>
                        <a:t>97 pessoas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>
                          <a:solidFill>
                            <a:schemeClr val="tx2"/>
                          </a:solidFill>
                          <a:latin typeface="Trebuchet MS" panose="020B0603020202020204" pitchFamily="34" charset="0"/>
                        </a:rPr>
                        <a:t>196 pessoas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045292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tx2"/>
                          </a:solidFill>
                          <a:latin typeface="Trebuchet MS" panose="020B0603020202020204" pitchFamily="34" charset="0"/>
                        </a:rPr>
                        <a:t>MATO GROSSO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>
                          <a:solidFill>
                            <a:schemeClr val="tx2"/>
                          </a:solidFill>
                          <a:latin typeface="Trebuchet MS" panose="020B0603020202020204" pitchFamily="34" charset="0"/>
                        </a:rPr>
                        <a:t>150 pessoas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>
                          <a:solidFill>
                            <a:schemeClr val="tx2"/>
                          </a:solidFill>
                          <a:latin typeface="Trebuchet MS" panose="020B0603020202020204" pitchFamily="34" charset="0"/>
                        </a:rPr>
                        <a:t>196 pessoas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310137"/>
                  </a:ext>
                </a:extLst>
              </a:tr>
            </a:tbl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C2FA78CE-4178-4439-A38A-E9D4BAEB33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7609158"/>
              </p:ext>
            </p:extLst>
          </p:nvPr>
        </p:nvGraphicFramePr>
        <p:xfrm>
          <a:off x="5009430" y="2154917"/>
          <a:ext cx="4582649" cy="2785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83F359BA-6F14-4CDD-9009-92BEDC4E96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729359"/>
              </p:ext>
            </p:extLst>
          </p:nvPr>
        </p:nvGraphicFramePr>
        <p:xfrm>
          <a:off x="228234" y="2160761"/>
          <a:ext cx="4565342" cy="2775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6869566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79512" y="1172269"/>
            <a:ext cx="976022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1</a:t>
            </a:r>
            <a:r>
              <a:rPr lang="pt-BR" sz="2800" b="1" baseline="3000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ª</a:t>
            </a:r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 RODADA DE EVENTOS</a:t>
            </a:r>
            <a:endParaRPr lang="pt-BR" sz="2800" b="1" u="sng" dirty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pPr algn="ctr"/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ETAPA DE DIAGNÓSTICO E PROGNÓSTICO PRH PARAGUAI</a:t>
            </a:r>
          </a:p>
          <a:p>
            <a:pPr algn="ctr"/>
            <a:endParaRPr lang="pt-BR" sz="800" b="1" dirty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pPr algn="ctr"/>
            <a:r>
              <a:rPr lang="pt-BR" sz="2800" b="1" i="1" dirty="0">
                <a:solidFill>
                  <a:srgbClr val="C00000"/>
                </a:solidFill>
                <a:latin typeface="Trebuchet MS" panose="020B0603020202020204" pitchFamily="34" charset="0"/>
              </a:rPr>
              <a:t>DIAGNÓSTICO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EE3C8F8E-7CF4-465E-99A5-6371CF66EE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3331651"/>
              </p:ext>
            </p:extLst>
          </p:nvPr>
        </p:nvGraphicFramePr>
        <p:xfrm>
          <a:off x="162338" y="2814792"/>
          <a:ext cx="9594574" cy="394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91270">
                  <a:extLst>
                    <a:ext uri="{9D8B030D-6E8A-4147-A177-3AD203B41FA5}">
                      <a16:colId xmlns:a16="http://schemas.microsoft.com/office/drawing/2014/main" val="1532186512"/>
                    </a:ext>
                  </a:extLst>
                </a:gridCol>
                <a:gridCol w="4903304">
                  <a:extLst>
                    <a:ext uri="{9D8B030D-6E8A-4147-A177-3AD203B41FA5}">
                      <a16:colId xmlns:a16="http://schemas.microsoft.com/office/drawing/2014/main" val="22583023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rebuchet MS" panose="020B0603020202020204" pitchFamily="34" charset="0"/>
                        </a:rPr>
                        <a:t>PRH PARAGUAI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rebuchet MS" panose="020B0603020202020204" pitchFamily="34" charset="0"/>
                        </a:rPr>
                        <a:t>OFICINAS REGIONAIS E REUNIÕES PÚBLICAS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87922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rebuchet MS" panose="020B0603020202020204" pitchFamily="34" charset="0"/>
                        </a:rPr>
                        <a:t>Manejo e uso inadequado do solo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rebuchet MS" panose="020B0603020202020204" pitchFamily="34" charset="0"/>
                        </a:rPr>
                        <a:t>Lançamento de dejetos pelos barcos hotéis e população ribeirinha nos rios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7503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rebuchet MS" panose="020B0603020202020204" pitchFamily="34" charset="0"/>
                        </a:rPr>
                        <a:t>Agropecuária (desmatamento)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rebuchet MS" panose="020B0603020202020204" pitchFamily="34" charset="0"/>
                        </a:rPr>
                        <a:t>Manejo inadequado de águas pluviais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770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rebuchet MS" panose="020B0603020202020204" pitchFamily="34" charset="0"/>
                        </a:rPr>
                        <a:t>Impacto das mineradoras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rebuchet MS" panose="020B0603020202020204" pitchFamily="34" charset="0"/>
                        </a:rPr>
                        <a:t>Não consideração da presença do homem pantaneiro na região de planície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6992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rebuchet MS" panose="020B0603020202020204" pitchFamily="34" charset="0"/>
                        </a:rPr>
                        <a:t>Impacto das </a:t>
                      </a:r>
                      <a:r>
                        <a:rPr lang="pt-BR" sz="1800" b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rebuchet MS" panose="020B0603020202020204" pitchFamily="34" charset="0"/>
                        </a:rPr>
                        <a:t>PCHs</a:t>
                      </a:r>
                      <a:endParaRPr lang="pt-BR" sz="18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rebuchet MS" panose="020B0603020202020204" pitchFamily="34" charset="0"/>
                        </a:rPr>
                        <a:t>Ausência de planejamento e gestão nas Unidades de Conservação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7870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rebuchet MS" panose="020B0603020202020204" pitchFamily="34" charset="0"/>
                        </a:rPr>
                        <a:t>Falta de saneamento básico (principalmente esgotamento sanitário)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rebuchet MS" panose="020B0603020202020204" pitchFamily="34" charset="0"/>
                        </a:rPr>
                        <a:t>Uso maior que a capacidade de suporte natural da bacia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77786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rebuchet MS" panose="020B0603020202020204" pitchFamily="34" charset="0"/>
                        </a:rPr>
                        <a:t>Disposição inadequada de resíduos sólidos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rebuchet MS" panose="020B0603020202020204" pitchFamily="34" charset="0"/>
                        </a:rPr>
                        <a:t>Uso indiscriminado de agrotóxicos em áreas próximas às nascentes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82848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12330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79512" y="933732"/>
            <a:ext cx="976022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1</a:t>
            </a:r>
            <a:r>
              <a:rPr lang="pt-BR" sz="2800" b="1" baseline="3000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ª</a:t>
            </a:r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 RODADA DE EVENTOS</a:t>
            </a:r>
            <a:endParaRPr lang="pt-BR" sz="2800" b="1" u="sng" dirty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pPr algn="ctr"/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ETAPA DE DIAGNÓSTICO E PROGNÓSTICO PRH PARAGUAI</a:t>
            </a:r>
          </a:p>
          <a:p>
            <a:pPr algn="ctr"/>
            <a:endParaRPr lang="pt-BR" sz="800" b="1" dirty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pPr algn="ctr"/>
            <a:r>
              <a:rPr lang="pt-BR" sz="2800" b="1" i="1" dirty="0">
                <a:solidFill>
                  <a:srgbClr val="C00000"/>
                </a:solidFill>
                <a:latin typeface="Trebuchet MS" panose="020B0603020202020204" pitchFamily="34" charset="0"/>
              </a:rPr>
              <a:t>AÇÕES NECESSÁRIAS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EE3C8F8E-7CF4-465E-99A5-6371CF66EE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7781280"/>
              </p:ext>
            </p:extLst>
          </p:nvPr>
        </p:nvGraphicFramePr>
        <p:xfrm>
          <a:off x="0" y="2415331"/>
          <a:ext cx="9906000" cy="434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0">
                  <a:extLst>
                    <a:ext uri="{9D8B030D-6E8A-4147-A177-3AD203B41FA5}">
                      <a16:colId xmlns:a16="http://schemas.microsoft.com/office/drawing/2014/main" val="22583023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rebuchet MS" panose="020B0603020202020204" pitchFamily="34" charset="0"/>
                        </a:rPr>
                        <a:t>OFICINAS REGIONAIS E REUNIÕES PÚBLICAS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87922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rebuchet MS" panose="020B0603020202020204" pitchFamily="34" charset="0"/>
                        </a:rPr>
                        <a:t>Fortalecimento da assistência técnica rural em toda a RH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7503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rebuchet MS" panose="020B0603020202020204" pitchFamily="34" charset="0"/>
                        </a:rPr>
                        <a:t>Adequação das estradas, respeitando as microbacias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770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rebuchet MS" panose="020B0603020202020204" pitchFamily="34" charset="0"/>
                        </a:rPr>
                        <a:t>Fontes alternativas de geração de energia em vez de </a:t>
                      </a:r>
                      <a:r>
                        <a:rPr lang="pt-BR" b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rebuchet MS" panose="020B0603020202020204" pitchFamily="34" charset="0"/>
                        </a:rPr>
                        <a:t>PCHs</a:t>
                      </a:r>
                      <a:r>
                        <a:rPr lang="pt-BR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rebuchet MS" panose="020B0603020202020204" pitchFamily="34" charset="0"/>
                        </a:rPr>
                        <a:t> (eólica, solar, etc.)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6992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rebuchet MS" panose="020B0603020202020204" pitchFamily="34" charset="0"/>
                        </a:rPr>
                        <a:t>Organização local para a gestão dos recursos hídricos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7870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rebuchet MS" panose="020B0603020202020204" pitchFamily="34" charset="0"/>
                        </a:rPr>
                        <a:t>Compilação das leis relacionadas aos recursos hídricos locais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77786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rebuchet MS" panose="020B0603020202020204" pitchFamily="34" charset="0"/>
                        </a:rPr>
                        <a:t>Recuperação e conservação das nascentes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8284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rebuchet MS" panose="020B0603020202020204" pitchFamily="34" charset="0"/>
                        </a:rPr>
                        <a:t>Fortalecimento dos Comitês de Bacias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897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rebuchet MS" panose="020B0603020202020204" pitchFamily="34" charset="0"/>
                        </a:rPr>
                        <a:t>Envolvimento e engajamento dos atores sociais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4396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rebuchet MS" panose="020B0603020202020204" pitchFamily="34" charset="0"/>
                        </a:rPr>
                        <a:t>Garantir os direitos (permanência) das comunidades tradicionais ribeirinhas frente aos projetos de infraestrutura na bacia (hidrelétricas/hidrovias)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787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rebuchet MS" panose="020B0603020202020204" pitchFamily="34" charset="0"/>
                        </a:rPr>
                        <a:t>Implementação de bancos de dados com uma compilação de dados de pesquisas já realizados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59085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82994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9B0F2222-07CB-429B-80A0-EEB1DA823772}"/>
              </a:ext>
            </a:extLst>
          </p:cNvPr>
          <p:cNvSpPr txBox="1"/>
          <p:nvPr/>
        </p:nvSpPr>
        <p:spPr>
          <a:xfrm>
            <a:off x="79512" y="1026893"/>
            <a:ext cx="9760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>
                <a:solidFill>
                  <a:srgbClr val="C00000"/>
                </a:solidFill>
                <a:latin typeface="Trebuchet MS" panose="020B0603020202020204" pitchFamily="34" charset="0"/>
              </a:rPr>
              <a:t>AVALIAÇÃO DAS OFICINAS REGIONAIS – MATO GROSSO DO SUL</a:t>
            </a:r>
          </a:p>
        </p:txBody>
      </p:sp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id="{C7D8D1F4-1AB9-4CF1-AA34-FBFFEEB2ED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8326599"/>
              </p:ext>
            </p:extLst>
          </p:nvPr>
        </p:nvGraphicFramePr>
        <p:xfrm>
          <a:off x="214284" y="148855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4BD9010D-C4F0-4619-BA99-6F88F1EC97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1292661"/>
              </p:ext>
            </p:extLst>
          </p:nvPr>
        </p:nvGraphicFramePr>
        <p:xfrm>
          <a:off x="5068808" y="148855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id="{F18A4EED-5796-488A-BB80-3BDF17B252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0714121"/>
              </p:ext>
            </p:extLst>
          </p:nvPr>
        </p:nvGraphicFramePr>
        <p:xfrm>
          <a:off x="2632680" y="4114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1534969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9B0F2222-07CB-429B-80A0-EEB1DA823772}"/>
              </a:ext>
            </a:extLst>
          </p:cNvPr>
          <p:cNvSpPr txBox="1"/>
          <p:nvPr/>
        </p:nvSpPr>
        <p:spPr>
          <a:xfrm>
            <a:off x="79512" y="1026893"/>
            <a:ext cx="9760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>
                <a:solidFill>
                  <a:srgbClr val="C00000"/>
                </a:solidFill>
                <a:latin typeface="Trebuchet MS" panose="020B0603020202020204" pitchFamily="34" charset="0"/>
              </a:rPr>
              <a:t>AVALIAÇÃO DAS REUNIÕES PÚBLICAS – MATO GROSSO DO SUL</a:t>
            </a:r>
          </a:p>
        </p:txBody>
      </p:sp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6AA93722-E390-492A-AFA8-CB401C0D4B74}"/>
              </a:ext>
            </a:extLst>
          </p:cNvPr>
          <p:cNvGraphicFramePr>
            <a:graphicFrameLocks/>
          </p:cNvGraphicFramePr>
          <p:nvPr/>
        </p:nvGraphicFramePr>
        <p:xfrm>
          <a:off x="177423" y="139441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69D863CD-ACC6-4FF8-9445-5AF176263442}"/>
              </a:ext>
            </a:extLst>
          </p:cNvPr>
          <p:cNvGraphicFramePr>
            <a:graphicFrameLocks/>
          </p:cNvGraphicFramePr>
          <p:nvPr/>
        </p:nvGraphicFramePr>
        <p:xfrm>
          <a:off x="5137048" y="139441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EA72AFD3-0242-4E85-BC1E-4D640F735059}"/>
              </a:ext>
            </a:extLst>
          </p:cNvPr>
          <p:cNvGraphicFramePr>
            <a:graphicFrameLocks/>
          </p:cNvGraphicFramePr>
          <p:nvPr/>
        </p:nvGraphicFramePr>
        <p:xfrm>
          <a:off x="2657236" y="411564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15201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576418" y="1239530"/>
            <a:ext cx="8743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A CONSTRUÇÃO PARTICIPATIVA DO PRH PARAGUAI</a:t>
            </a:r>
          </a:p>
        </p:txBody>
      </p:sp>
      <p:pic>
        <p:nvPicPr>
          <p:cNvPr id="12" name="Imagem 11">
            <a:extLst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2648" y="2065908"/>
            <a:ext cx="8048195" cy="1841402"/>
          </a:xfrm>
          <a:prstGeom prst="rect">
            <a:avLst/>
          </a:prstGeom>
        </p:spPr>
      </p:pic>
      <p:pic>
        <p:nvPicPr>
          <p:cNvPr id="13" name="Imagem 12">
            <a:extLst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515" y="2099823"/>
            <a:ext cx="874807" cy="1417379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94559" y="5358434"/>
            <a:ext cx="2324100" cy="1047750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6756" y="5358433"/>
            <a:ext cx="1710202" cy="930275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71E0CD81-A7F9-47DF-91D7-B83244A2EA3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802" y="4044772"/>
            <a:ext cx="3149402" cy="913944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9DCE6B6C-EC28-42F8-9D84-3B8D3D11D58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52234" y="4044772"/>
            <a:ext cx="5783552" cy="91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9109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9B0F2222-07CB-429B-80A0-EEB1DA823772}"/>
              </a:ext>
            </a:extLst>
          </p:cNvPr>
          <p:cNvSpPr txBox="1"/>
          <p:nvPr/>
        </p:nvSpPr>
        <p:spPr>
          <a:xfrm>
            <a:off x="79512" y="1026893"/>
            <a:ext cx="9760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>
                <a:solidFill>
                  <a:srgbClr val="C00000"/>
                </a:solidFill>
                <a:latin typeface="Trebuchet MS" panose="020B0603020202020204" pitchFamily="34" charset="0"/>
              </a:rPr>
              <a:t>AVALIAÇÃO DAS OFICINAS REGIONAIS – MATO GROSSO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4BD9010D-C4F0-4619-BA99-6F88F1EC97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4265032"/>
              </p:ext>
            </p:extLst>
          </p:nvPr>
        </p:nvGraphicFramePr>
        <p:xfrm>
          <a:off x="248404" y="148855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C7D8D1F4-1AB9-4CF1-AA34-FBFFEEB2ED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5564409"/>
              </p:ext>
            </p:extLst>
          </p:nvPr>
        </p:nvGraphicFramePr>
        <p:xfrm>
          <a:off x="5068808" y="148855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F18A4EED-5796-488A-BB80-3BDF17B252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1007092"/>
              </p:ext>
            </p:extLst>
          </p:nvPr>
        </p:nvGraphicFramePr>
        <p:xfrm>
          <a:off x="2782808" y="4114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7975180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9B0F2222-07CB-429B-80A0-EEB1DA823772}"/>
              </a:ext>
            </a:extLst>
          </p:cNvPr>
          <p:cNvSpPr txBox="1"/>
          <p:nvPr/>
        </p:nvSpPr>
        <p:spPr>
          <a:xfrm>
            <a:off x="79512" y="1026893"/>
            <a:ext cx="9760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>
                <a:solidFill>
                  <a:srgbClr val="C00000"/>
                </a:solidFill>
                <a:latin typeface="Trebuchet MS" panose="020B0603020202020204" pitchFamily="34" charset="0"/>
              </a:rPr>
              <a:t>AVALIAÇÃO DAS REUNIÕES PÚBLICAS – MATO GROSSO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69D863CD-ACC6-4FF8-9445-5AF1762634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0429141"/>
              </p:ext>
            </p:extLst>
          </p:nvPr>
        </p:nvGraphicFramePr>
        <p:xfrm>
          <a:off x="282524" y="148855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6AA93722-E390-492A-AFA8-CB401C0D4B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989913"/>
              </p:ext>
            </p:extLst>
          </p:nvPr>
        </p:nvGraphicFramePr>
        <p:xfrm>
          <a:off x="5137048" y="148176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EA72AFD3-0242-4E85-BC1E-4D640F7350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9833860"/>
              </p:ext>
            </p:extLst>
          </p:nvPr>
        </p:nvGraphicFramePr>
        <p:xfrm>
          <a:off x="2771536" y="4114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0456576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9B0F2222-07CB-429B-80A0-EEB1DA823772}"/>
              </a:ext>
            </a:extLst>
          </p:cNvPr>
          <p:cNvSpPr txBox="1"/>
          <p:nvPr/>
        </p:nvSpPr>
        <p:spPr>
          <a:xfrm>
            <a:off x="143907" y="1157200"/>
            <a:ext cx="96697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i="1" dirty="0">
                <a:solidFill>
                  <a:srgbClr val="C00000"/>
                </a:solidFill>
                <a:latin typeface="Trebuchet MS" panose="020B0603020202020204" pitchFamily="34" charset="0"/>
              </a:rPr>
              <a:t>DESTAQUE NOS COMENTÁRIOS DOS EVENTOS DO MATO GROSSO DO SUL</a:t>
            </a:r>
          </a:p>
        </p:txBody>
      </p:sp>
      <p:sp>
        <p:nvSpPr>
          <p:cNvPr id="2" name="Retângulo 1"/>
          <p:cNvSpPr/>
          <p:nvPr/>
        </p:nvSpPr>
        <p:spPr>
          <a:xfrm>
            <a:off x="346327" y="2120940"/>
            <a:ext cx="904237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SzPct val="75000"/>
              <a:buFont typeface="Wingdings" panose="05000000000000000000" pitchFamily="2" charset="2"/>
              <a:buChar char="q"/>
            </a:pPr>
            <a:r>
              <a:rPr lang="pt-BR" sz="200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Preparação para a reunião (enviar material antes da reunião, enviar mapas, </a:t>
            </a:r>
            <a:r>
              <a:rPr lang="pt-BR" sz="2000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etc</a:t>
            </a:r>
            <a:r>
              <a:rPr lang="pt-BR" sz="200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)</a:t>
            </a:r>
          </a:p>
          <a:p>
            <a:pPr marL="285750" indent="-285750">
              <a:spcAft>
                <a:spcPts val="1200"/>
              </a:spcAft>
              <a:buSzPct val="75000"/>
              <a:buFont typeface="Wingdings" panose="05000000000000000000" pitchFamily="2" charset="2"/>
              <a:buChar char="q"/>
            </a:pPr>
            <a:r>
              <a:rPr lang="pt-BR" sz="200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Auxílio para a sociedade civil participar nas reuniões</a:t>
            </a:r>
          </a:p>
          <a:p>
            <a:pPr marL="285750" indent="-285750">
              <a:spcAft>
                <a:spcPts val="1200"/>
              </a:spcAft>
              <a:buSzPct val="75000"/>
              <a:buFont typeface="Wingdings" panose="05000000000000000000" pitchFamily="2" charset="2"/>
              <a:buChar char="q"/>
            </a:pPr>
            <a:r>
              <a:rPr lang="pt-BR" sz="200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Aperfeiçoar a forma de esclarecimento depois da apresentação do Plano (responder uma a uma e outras)</a:t>
            </a:r>
          </a:p>
          <a:p>
            <a:pPr marL="285750" indent="-285750">
              <a:spcAft>
                <a:spcPts val="1200"/>
              </a:spcAft>
              <a:buSzPct val="75000"/>
              <a:buFont typeface="Wingdings" panose="05000000000000000000" pitchFamily="2" charset="2"/>
              <a:buChar char="q"/>
            </a:pPr>
            <a:r>
              <a:rPr lang="pt-BR" sz="200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Alterar o local de Coxim (MS)</a:t>
            </a:r>
          </a:p>
          <a:p>
            <a:pPr marL="285750" indent="-285750">
              <a:spcAft>
                <a:spcPts val="1200"/>
              </a:spcAft>
              <a:buSzPct val="75000"/>
              <a:buFont typeface="Wingdings" panose="05000000000000000000" pitchFamily="2" charset="2"/>
              <a:buChar char="q"/>
            </a:pPr>
            <a:r>
              <a:rPr lang="pt-BR" sz="200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Manter um programa permanente de discussão sobre a gestão das águas e sobre a Bacia do Rio Paraguai (Coxim/MS)</a:t>
            </a:r>
          </a:p>
        </p:txBody>
      </p:sp>
    </p:spTree>
    <p:extLst>
      <p:ext uri="{BB962C8B-B14F-4D97-AF65-F5344CB8AC3E}">
        <p14:creationId xmlns:p14="http://schemas.microsoft.com/office/powerpoint/2010/main" val="4861516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9B0F2222-07CB-429B-80A0-EEB1DA823772}"/>
              </a:ext>
            </a:extLst>
          </p:cNvPr>
          <p:cNvSpPr txBox="1"/>
          <p:nvPr/>
        </p:nvSpPr>
        <p:spPr>
          <a:xfrm>
            <a:off x="143907" y="1157200"/>
            <a:ext cx="96697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i="1" dirty="0">
                <a:solidFill>
                  <a:srgbClr val="C00000"/>
                </a:solidFill>
                <a:latin typeface="Trebuchet MS" panose="020B0603020202020204" pitchFamily="34" charset="0"/>
              </a:rPr>
              <a:t>DESTAQUE NOS COMENTÁRIOS DOS EVENTOS DO MATO GROSSO</a:t>
            </a:r>
          </a:p>
        </p:txBody>
      </p:sp>
      <p:sp>
        <p:nvSpPr>
          <p:cNvPr id="2" name="Retângulo 1"/>
          <p:cNvSpPr/>
          <p:nvPr/>
        </p:nvSpPr>
        <p:spPr>
          <a:xfrm>
            <a:off x="457618" y="2339865"/>
            <a:ext cx="9042371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SzPct val="75000"/>
              <a:buFont typeface="Wingdings" panose="05000000000000000000" pitchFamily="2" charset="2"/>
              <a:buChar char="q"/>
            </a:pPr>
            <a:r>
              <a:rPr lang="pt-BR" sz="200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Preparar melhor as oficinas com envio de documentos	</a:t>
            </a:r>
          </a:p>
          <a:p>
            <a:pPr marL="285750" indent="-285750">
              <a:spcAft>
                <a:spcPts val="1200"/>
              </a:spcAft>
              <a:buSzPct val="75000"/>
              <a:buFont typeface="Wingdings" panose="05000000000000000000" pitchFamily="2" charset="2"/>
              <a:buChar char="q"/>
            </a:pPr>
            <a:r>
              <a:rPr lang="pt-BR" sz="200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Melhor distribuição de tempo para que cada um fale (ter mais microfones para auxiliar)</a:t>
            </a:r>
          </a:p>
          <a:p>
            <a:pPr marL="285750" indent="-285750">
              <a:spcAft>
                <a:spcPts val="1200"/>
              </a:spcAft>
              <a:buSzPct val="75000"/>
              <a:buFont typeface="Wingdings" panose="05000000000000000000" pitchFamily="2" charset="2"/>
              <a:buChar char="q"/>
            </a:pPr>
            <a:r>
              <a:rPr lang="pt-BR" sz="200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Escolher local de melhor acesso (Cuiabá)</a:t>
            </a:r>
          </a:p>
          <a:p>
            <a:pPr marL="285750" indent="-285750">
              <a:spcAft>
                <a:spcPts val="1200"/>
              </a:spcAft>
              <a:buSzPct val="75000"/>
              <a:buFont typeface="Wingdings" panose="05000000000000000000" pitchFamily="2" charset="2"/>
              <a:buChar char="q"/>
            </a:pPr>
            <a:r>
              <a:rPr lang="pt-BR" sz="200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Ajuda nos custos de transporte para maior participação da sociedade civil</a:t>
            </a:r>
          </a:p>
          <a:p>
            <a:pPr marL="285750" indent="-285750">
              <a:spcAft>
                <a:spcPts val="1200"/>
              </a:spcAft>
              <a:buSzPct val="75000"/>
              <a:buFont typeface="Wingdings" panose="05000000000000000000" pitchFamily="2" charset="2"/>
              <a:buChar char="q"/>
            </a:pPr>
            <a:r>
              <a:rPr lang="pt-BR" sz="200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Ficar atento na linguagem usada na apresentação	</a:t>
            </a:r>
          </a:p>
          <a:p>
            <a:pPr marL="285750" indent="-285750">
              <a:spcAft>
                <a:spcPts val="1200"/>
              </a:spcAft>
              <a:buSzPct val="75000"/>
              <a:buFont typeface="Wingdings" panose="05000000000000000000" pitchFamily="2" charset="2"/>
              <a:buChar char="q"/>
            </a:pPr>
            <a:r>
              <a:rPr lang="pt-BR" sz="200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Pensar em local com melhor acesso e mais amplo (Cuiabá)</a:t>
            </a:r>
          </a:p>
        </p:txBody>
      </p:sp>
    </p:spTree>
    <p:extLst>
      <p:ext uri="{BB962C8B-B14F-4D97-AF65-F5344CB8AC3E}">
        <p14:creationId xmlns:p14="http://schemas.microsoft.com/office/powerpoint/2010/main" val="35624547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8705CA34-3C19-4884-B36B-9F8DFA261E9F}"/>
              </a:ext>
            </a:extLst>
          </p:cNvPr>
          <p:cNvSpPr/>
          <p:nvPr/>
        </p:nvSpPr>
        <p:spPr>
          <a:xfrm>
            <a:off x="3465391" y="3867147"/>
            <a:ext cx="2917119" cy="2831544"/>
          </a:xfrm>
          <a:prstGeom prst="roundRect">
            <a:avLst/>
          </a:prstGeom>
          <a:noFill/>
          <a:ln w="508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698086" y="3867147"/>
            <a:ext cx="2938329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Oficinas Regionais e Reuniões Públicas: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8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MS – Corumbá, Bonito e Coxim (</a:t>
            </a:r>
            <a:r>
              <a:rPr lang="pt-BR" dirty="0" err="1">
                <a:solidFill>
                  <a:schemeClr val="accent1">
                    <a:lumMod val="75000"/>
                  </a:schemeClr>
                </a:solidFill>
              </a:rPr>
              <a:t>ago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/2017)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MT – Cáceres, Cuiabá e Rondonópolis (</a:t>
            </a:r>
            <a:r>
              <a:rPr lang="pt-BR" dirty="0" err="1">
                <a:solidFill>
                  <a:schemeClr val="accent1">
                    <a:lumMod val="75000"/>
                  </a:schemeClr>
                </a:solidFill>
              </a:rPr>
              <a:t>ago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/2017)</a:t>
            </a:r>
          </a:p>
          <a:p>
            <a:endParaRPr lang="pt-BR" sz="8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Palestras no CERH/MS e no CEHIDRO/MT (</a:t>
            </a:r>
            <a:r>
              <a:rPr lang="pt-BR" dirty="0" err="1">
                <a:solidFill>
                  <a:schemeClr val="accent1">
                    <a:lumMod val="75000"/>
                  </a:schemeClr>
                </a:solidFill>
              </a:rPr>
              <a:t>jul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 e </a:t>
            </a:r>
            <a:r>
              <a:rPr lang="pt-BR" dirty="0" err="1">
                <a:solidFill>
                  <a:schemeClr val="accent1">
                    <a:lumMod val="75000"/>
                  </a:schemeClr>
                </a:solidFill>
              </a:rPr>
              <a:t>ago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/2017)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39705" y="1098967"/>
            <a:ext cx="92059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ESTRATÉGIA PARA MOBILIZAÇÃO, COMUNICAÇÃO E PLANEJAMENTO PARTICIPATIVO PARA O PRH PARAGUAI 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3493538" y="3869781"/>
            <a:ext cx="2927295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Oficinas Regionais e Reuniões Públicas: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8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MS – Corumbá, Bonito e Coxim (</a:t>
            </a:r>
            <a:r>
              <a:rPr lang="pt-BR" dirty="0" err="1">
                <a:solidFill>
                  <a:schemeClr val="accent1">
                    <a:lumMod val="75000"/>
                  </a:schemeClr>
                </a:solidFill>
              </a:rPr>
              <a:t>nov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/2017)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MT – Cáceres, Cuiabá e Rondonópolis (dez/2017)</a:t>
            </a:r>
          </a:p>
          <a:p>
            <a:endParaRPr lang="pt-BR" sz="8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Palestras no CERH/MS e no CEHIDRO/MT (a definir)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6507269" y="3868761"/>
            <a:ext cx="270901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Encontros de Divulgação: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8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1 em cada Estado da bacia (MT e MS) em 2018</a:t>
            </a:r>
          </a:p>
        </p:txBody>
      </p:sp>
      <p:grpSp>
        <p:nvGrpSpPr>
          <p:cNvPr id="11" name="Agrupar 10"/>
          <p:cNvGrpSpPr/>
          <p:nvPr/>
        </p:nvGrpSpPr>
        <p:grpSpPr>
          <a:xfrm>
            <a:off x="883425" y="2132586"/>
            <a:ext cx="8118505" cy="1700377"/>
            <a:chOff x="820396" y="3504011"/>
            <a:chExt cx="8118505" cy="1700377"/>
          </a:xfrm>
        </p:grpSpPr>
        <p:sp>
          <p:nvSpPr>
            <p:cNvPr id="12" name="Retângulo: Cantos Arredondados 11"/>
            <p:cNvSpPr/>
            <p:nvPr/>
          </p:nvSpPr>
          <p:spPr>
            <a:xfrm>
              <a:off x="820396" y="3504011"/>
              <a:ext cx="8118505" cy="1700377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4" name="Retângulo: Cantos Arredondados 13"/>
            <p:cNvSpPr/>
            <p:nvPr/>
          </p:nvSpPr>
          <p:spPr>
            <a:xfrm>
              <a:off x="1057101" y="4103553"/>
              <a:ext cx="2106213" cy="86406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latin typeface="Trebuchet MS" panose="020B0603020202020204" pitchFamily="34" charset="0"/>
                </a:rPr>
                <a:t>Etapa Diagnóstico e Prognóstico</a:t>
              </a:r>
            </a:p>
          </p:txBody>
        </p:sp>
        <p:sp>
          <p:nvSpPr>
            <p:cNvPr id="15" name="Retângulo: Cantos Arredondados 14"/>
            <p:cNvSpPr/>
            <p:nvPr/>
          </p:nvSpPr>
          <p:spPr>
            <a:xfrm>
              <a:off x="3841052" y="4099671"/>
              <a:ext cx="2106213" cy="86406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latin typeface="Trebuchet MS" panose="020B0603020202020204" pitchFamily="34" charset="0"/>
                </a:rPr>
                <a:t>Etapa Plano de Ações</a:t>
              </a:r>
            </a:p>
          </p:txBody>
        </p:sp>
        <p:sp>
          <p:nvSpPr>
            <p:cNvPr id="16" name="Retângulo: Cantos Arredondados 15"/>
            <p:cNvSpPr/>
            <p:nvPr/>
          </p:nvSpPr>
          <p:spPr>
            <a:xfrm>
              <a:off x="6583697" y="4099671"/>
              <a:ext cx="2106213" cy="86406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latin typeface="Trebuchet MS" panose="020B0603020202020204" pitchFamily="34" charset="0"/>
                </a:rPr>
                <a:t>Plano concluído</a:t>
              </a:r>
            </a:p>
          </p:txBody>
        </p:sp>
        <p:sp>
          <p:nvSpPr>
            <p:cNvPr id="17" name="Seta: para a Direita 16"/>
            <p:cNvSpPr/>
            <p:nvPr/>
          </p:nvSpPr>
          <p:spPr>
            <a:xfrm>
              <a:off x="6122868" y="4370216"/>
              <a:ext cx="285226" cy="322976"/>
            </a:xfrm>
            <a:prstGeom prst="rightArrow">
              <a:avLst/>
            </a:prstGeom>
            <a:solidFill>
              <a:schemeClr val="bg1"/>
            </a:solidFill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Seta: para a Direita 17"/>
            <p:cNvSpPr/>
            <p:nvPr/>
          </p:nvSpPr>
          <p:spPr>
            <a:xfrm>
              <a:off x="3359495" y="4363336"/>
              <a:ext cx="285226" cy="322976"/>
            </a:xfrm>
            <a:prstGeom prst="rightArrow">
              <a:avLst/>
            </a:prstGeom>
            <a:solidFill>
              <a:schemeClr val="bg1"/>
            </a:solidFill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CaixaDeTexto 19"/>
            <p:cNvSpPr txBox="1"/>
            <p:nvPr/>
          </p:nvSpPr>
          <p:spPr>
            <a:xfrm>
              <a:off x="3724571" y="3583559"/>
              <a:ext cx="23391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>
                  <a:solidFill>
                    <a:schemeClr val="accent1">
                      <a:lumMod val="75000"/>
                    </a:schemeClr>
                  </a:solidFill>
                  <a:latin typeface="Trebuchet MS" panose="020B0603020202020204" pitchFamily="34" charset="0"/>
                </a:rPr>
                <a:t>PRH PARAGUAI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180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79512" y="1172269"/>
            <a:ext cx="97602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2</a:t>
            </a:r>
            <a:r>
              <a:rPr lang="pt-BR" sz="2800" b="1" baseline="3000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ª</a:t>
            </a:r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 RODADA DE EVENTOS – </a:t>
            </a:r>
            <a:r>
              <a:rPr lang="pt-BR" sz="2800" b="1" u="sng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MATO GROSSO DO SUL</a:t>
            </a:r>
          </a:p>
          <a:p>
            <a:pPr algn="ctr"/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ETAPA DO PLANO DE AÇÕES PRH PARAGUAI</a:t>
            </a:r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4FD12307-9125-4954-94FD-B7E4B76F4F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6092909"/>
              </p:ext>
            </p:extLst>
          </p:nvPr>
        </p:nvGraphicFramePr>
        <p:xfrm>
          <a:off x="2100468" y="2656890"/>
          <a:ext cx="5718313" cy="29479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1078">
                  <a:extLst>
                    <a:ext uri="{9D8B030D-6E8A-4147-A177-3AD203B41FA5}">
                      <a16:colId xmlns:a16="http://schemas.microsoft.com/office/drawing/2014/main" val="995033223"/>
                    </a:ext>
                  </a:extLst>
                </a:gridCol>
                <a:gridCol w="1775792">
                  <a:extLst>
                    <a:ext uri="{9D8B030D-6E8A-4147-A177-3AD203B41FA5}">
                      <a16:colId xmlns:a16="http://schemas.microsoft.com/office/drawing/2014/main" val="2822828645"/>
                    </a:ext>
                  </a:extLst>
                </a:gridCol>
                <a:gridCol w="1941443">
                  <a:extLst>
                    <a:ext uri="{9D8B030D-6E8A-4147-A177-3AD203B41FA5}">
                      <a16:colId xmlns:a16="http://schemas.microsoft.com/office/drawing/2014/main" val="131880572"/>
                    </a:ext>
                  </a:extLst>
                </a:gridCol>
              </a:tblGrid>
              <a:tr h="139277">
                <a:tc gridSpan="3">
                  <a:txBody>
                    <a:bodyPr/>
                    <a:lstStyle/>
                    <a:p>
                      <a:pPr algn="ctr"/>
                      <a:r>
                        <a:rPr lang="pt-BR" sz="2200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REUNIÕES PÚBLICAS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5811271"/>
                  </a:ext>
                </a:extLst>
              </a:tr>
              <a:tr h="858558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20/11/17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(Segunda-feira)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Coxim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18h00 às 21h30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74663489"/>
                  </a:ext>
                </a:extLst>
              </a:tr>
              <a:tr h="44645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22/11/17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(Quarta-feira)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Bonito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18h00 às 21h30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6816599"/>
                  </a:ext>
                </a:extLst>
              </a:tr>
              <a:tr h="961584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23/11/17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(Quinta-feira)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Corumbá</a:t>
                      </a:r>
                      <a:endParaRPr lang="pt-BR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18h00 às 21h30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953225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37822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79512" y="1172269"/>
            <a:ext cx="97602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2</a:t>
            </a:r>
            <a:r>
              <a:rPr lang="pt-BR" sz="2800" b="1" baseline="3000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ª</a:t>
            </a:r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 RODADA DE EVENTOS – </a:t>
            </a:r>
            <a:r>
              <a:rPr lang="pt-BR" sz="2800" b="1" u="sng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MATO GROSSO DO SUL</a:t>
            </a:r>
          </a:p>
          <a:p>
            <a:pPr algn="ctr"/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ETAPA DO PLANO DE AÇÕES PRH PARAGUAI</a:t>
            </a:r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4FD12307-9125-4954-94FD-B7E4B76F4F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3822435"/>
              </p:ext>
            </p:extLst>
          </p:nvPr>
        </p:nvGraphicFramePr>
        <p:xfrm>
          <a:off x="2133598" y="2656890"/>
          <a:ext cx="5652053" cy="29479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5548">
                  <a:extLst>
                    <a:ext uri="{9D8B030D-6E8A-4147-A177-3AD203B41FA5}">
                      <a16:colId xmlns:a16="http://schemas.microsoft.com/office/drawing/2014/main" val="995033223"/>
                    </a:ext>
                  </a:extLst>
                </a:gridCol>
                <a:gridCol w="1736035">
                  <a:extLst>
                    <a:ext uri="{9D8B030D-6E8A-4147-A177-3AD203B41FA5}">
                      <a16:colId xmlns:a16="http://schemas.microsoft.com/office/drawing/2014/main" val="2822828645"/>
                    </a:ext>
                  </a:extLst>
                </a:gridCol>
                <a:gridCol w="2100470">
                  <a:extLst>
                    <a:ext uri="{9D8B030D-6E8A-4147-A177-3AD203B41FA5}">
                      <a16:colId xmlns:a16="http://schemas.microsoft.com/office/drawing/2014/main" val="131880572"/>
                    </a:ext>
                  </a:extLst>
                </a:gridCol>
              </a:tblGrid>
              <a:tr h="139277">
                <a:tc gridSpan="3">
                  <a:txBody>
                    <a:bodyPr/>
                    <a:lstStyle/>
                    <a:p>
                      <a:pPr algn="ctr"/>
                      <a:r>
                        <a:rPr lang="pt-BR" sz="2200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OFICINAS REGIONAIS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5811271"/>
                  </a:ext>
                </a:extLst>
              </a:tr>
              <a:tr h="858558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21/11/17</a:t>
                      </a:r>
                    </a:p>
                    <a:p>
                      <a:pPr algn="ctr"/>
                      <a:r>
                        <a:rPr lang="pt-BR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(Terça-feira)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Coxim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08h15 às 12h30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74663489"/>
                  </a:ext>
                </a:extLst>
              </a:tr>
              <a:tr h="44645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22/11/17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(Quarta-feira)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Bonito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08h15 às 12h30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6816599"/>
                  </a:ext>
                </a:extLst>
              </a:tr>
              <a:tr h="961584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24/11/17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(Sexta-feira)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Corumbá</a:t>
                      </a:r>
                      <a:endParaRPr lang="pt-BR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08h15 às 12h30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953225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0375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79512" y="1172269"/>
            <a:ext cx="97602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2</a:t>
            </a:r>
            <a:r>
              <a:rPr lang="pt-BR" sz="2800" b="1" baseline="3000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ª</a:t>
            </a:r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 RODADA DE EVENTOS – </a:t>
            </a:r>
            <a:r>
              <a:rPr lang="pt-BR" sz="2800" b="1" u="sng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MATO GROSSO</a:t>
            </a:r>
          </a:p>
          <a:p>
            <a:pPr algn="ctr"/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ETAPA DO PLANO DE AÇÕES PRH PARAGUAI</a:t>
            </a:r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4FD12307-9125-4954-94FD-B7E4B76F4F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8436765"/>
              </p:ext>
            </p:extLst>
          </p:nvPr>
        </p:nvGraphicFramePr>
        <p:xfrm>
          <a:off x="2100468" y="2656890"/>
          <a:ext cx="5718313" cy="29479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1078">
                  <a:extLst>
                    <a:ext uri="{9D8B030D-6E8A-4147-A177-3AD203B41FA5}">
                      <a16:colId xmlns:a16="http://schemas.microsoft.com/office/drawing/2014/main" val="995033223"/>
                    </a:ext>
                  </a:extLst>
                </a:gridCol>
                <a:gridCol w="1775792">
                  <a:extLst>
                    <a:ext uri="{9D8B030D-6E8A-4147-A177-3AD203B41FA5}">
                      <a16:colId xmlns:a16="http://schemas.microsoft.com/office/drawing/2014/main" val="2822828645"/>
                    </a:ext>
                  </a:extLst>
                </a:gridCol>
                <a:gridCol w="1941443">
                  <a:extLst>
                    <a:ext uri="{9D8B030D-6E8A-4147-A177-3AD203B41FA5}">
                      <a16:colId xmlns:a16="http://schemas.microsoft.com/office/drawing/2014/main" val="131880572"/>
                    </a:ext>
                  </a:extLst>
                </a:gridCol>
              </a:tblGrid>
              <a:tr h="139277">
                <a:tc gridSpan="3">
                  <a:txBody>
                    <a:bodyPr/>
                    <a:lstStyle/>
                    <a:p>
                      <a:pPr algn="ctr"/>
                      <a:r>
                        <a:rPr lang="pt-BR" sz="2200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REUNIÕES PÚBLICAS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5811271"/>
                  </a:ext>
                </a:extLst>
              </a:tr>
              <a:tr h="858558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04/12/17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(Segunda-feira)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Cáceres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18h00 às 21h30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74663489"/>
                  </a:ext>
                </a:extLst>
              </a:tr>
              <a:tr h="44645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06/12/17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(Quarta-feira)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Cuiabá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18h00 às 21h30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6816599"/>
                  </a:ext>
                </a:extLst>
              </a:tr>
              <a:tr h="961584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07/12/17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(Quinta-feira)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Rondonópolis</a:t>
                      </a:r>
                      <a:endParaRPr lang="pt-BR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18h00 às 21h30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953225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57291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79512" y="1172269"/>
            <a:ext cx="97602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2</a:t>
            </a:r>
            <a:r>
              <a:rPr lang="pt-BR" sz="2800" b="1" baseline="3000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ª</a:t>
            </a:r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 RODADA DE EVENTOS – </a:t>
            </a:r>
            <a:r>
              <a:rPr lang="pt-BR" sz="2800" b="1" u="sng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MATO GROSSO</a:t>
            </a:r>
          </a:p>
          <a:p>
            <a:pPr algn="ctr"/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ETAPA DO PLANO DE AÇÕES PRH PARAGUAI</a:t>
            </a:r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4FD12307-9125-4954-94FD-B7E4B76F4F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69966"/>
              </p:ext>
            </p:extLst>
          </p:nvPr>
        </p:nvGraphicFramePr>
        <p:xfrm>
          <a:off x="2133598" y="2901104"/>
          <a:ext cx="5652053" cy="29479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5548">
                  <a:extLst>
                    <a:ext uri="{9D8B030D-6E8A-4147-A177-3AD203B41FA5}">
                      <a16:colId xmlns:a16="http://schemas.microsoft.com/office/drawing/2014/main" val="995033223"/>
                    </a:ext>
                  </a:extLst>
                </a:gridCol>
                <a:gridCol w="1736035">
                  <a:extLst>
                    <a:ext uri="{9D8B030D-6E8A-4147-A177-3AD203B41FA5}">
                      <a16:colId xmlns:a16="http://schemas.microsoft.com/office/drawing/2014/main" val="2822828645"/>
                    </a:ext>
                  </a:extLst>
                </a:gridCol>
                <a:gridCol w="2100470">
                  <a:extLst>
                    <a:ext uri="{9D8B030D-6E8A-4147-A177-3AD203B41FA5}">
                      <a16:colId xmlns:a16="http://schemas.microsoft.com/office/drawing/2014/main" val="131880572"/>
                    </a:ext>
                  </a:extLst>
                </a:gridCol>
              </a:tblGrid>
              <a:tr h="139277">
                <a:tc gridSpan="3">
                  <a:txBody>
                    <a:bodyPr/>
                    <a:lstStyle/>
                    <a:p>
                      <a:pPr algn="ctr"/>
                      <a:r>
                        <a:rPr lang="pt-BR" sz="2200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OFICINAS REGIONAIS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5811271"/>
                  </a:ext>
                </a:extLst>
              </a:tr>
              <a:tr h="858558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05/12/17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(Terça-feira)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Cáceres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08h15 às 12h30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74663489"/>
                  </a:ext>
                </a:extLst>
              </a:tr>
              <a:tr h="44645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06/12/17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(Quarta-feira)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Cuiabá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08h15 às 12h30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6816599"/>
                  </a:ext>
                </a:extLst>
              </a:tr>
              <a:tr h="961584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08/12/17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(Sexta-feira)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Rondonópolis</a:t>
                      </a:r>
                      <a:endParaRPr lang="pt-BR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08h15 às 12h30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953225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66267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F4FC8E17-2EF6-4B7E-982E-27E10FE80DD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079206" cy="685800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A8105675-9DE9-44D0-8623-C1A4EEFABDE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0026" y="0"/>
            <a:ext cx="5079206" cy="68580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8B990275-67D8-45AD-91A3-CB19D0327B7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6794" y="0"/>
            <a:ext cx="50792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226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8705CA34-3C19-4884-B36B-9F8DFA261E9F}"/>
              </a:ext>
            </a:extLst>
          </p:cNvPr>
          <p:cNvSpPr/>
          <p:nvPr/>
        </p:nvSpPr>
        <p:spPr>
          <a:xfrm>
            <a:off x="576419" y="3867147"/>
            <a:ext cx="2917119" cy="2831544"/>
          </a:xfrm>
          <a:prstGeom prst="roundRect">
            <a:avLst/>
          </a:prstGeom>
          <a:noFill/>
          <a:ln w="508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698086" y="3867147"/>
            <a:ext cx="2938329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Oficinas Regionais e Reuniões Públicas: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8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MS – Corumbá, Bonito e Coxim (</a:t>
            </a:r>
            <a:r>
              <a:rPr lang="pt-BR" dirty="0" err="1">
                <a:solidFill>
                  <a:schemeClr val="accent1">
                    <a:lumMod val="75000"/>
                  </a:schemeClr>
                </a:solidFill>
              </a:rPr>
              <a:t>ago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/2017)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MT – Cáceres, Cuiabá e Rondonópolis (</a:t>
            </a:r>
            <a:r>
              <a:rPr lang="pt-BR" dirty="0" err="1">
                <a:solidFill>
                  <a:schemeClr val="accent1">
                    <a:lumMod val="75000"/>
                  </a:schemeClr>
                </a:solidFill>
              </a:rPr>
              <a:t>ago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/2017)</a:t>
            </a:r>
          </a:p>
          <a:p>
            <a:endParaRPr lang="pt-BR" sz="8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Palestras no CERH/MS e no CEHIDRO/MT (</a:t>
            </a:r>
            <a:r>
              <a:rPr lang="pt-BR" dirty="0" err="1">
                <a:solidFill>
                  <a:schemeClr val="accent1">
                    <a:lumMod val="75000"/>
                  </a:schemeClr>
                </a:solidFill>
              </a:rPr>
              <a:t>jul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 e </a:t>
            </a:r>
            <a:r>
              <a:rPr lang="pt-BR" dirty="0" err="1">
                <a:solidFill>
                  <a:schemeClr val="accent1">
                    <a:lumMod val="75000"/>
                  </a:schemeClr>
                </a:solidFill>
              </a:rPr>
              <a:t>ago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/2017)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39705" y="1098967"/>
            <a:ext cx="92059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ESTRATÉGIA PARA MOBILIZAÇÃO, COMUNICAÇÃO E PLANEJAMENTO PARTICIPATIVO PARA O PRH PARAGUAI 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3493538" y="3869781"/>
            <a:ext cx="2927295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Oficinas Regionais e Reuniões Públicas: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8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MS – Corumbá, Bonito e Coxim (</a:t>
            </a:r>
            <a:r>
              <a:rPr lang="pt-BR" dirty="0" err="1">
                <a:solidFill>
                  <a:schemeClr val="accent1">
                    <a:lumMod val="75000"/>
                  </a:schemeClr>
                </a:solidFill>
              </a:rPr>
              <a:t>nov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/2017)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MT – Cáceres, Cuiabá e Rondonópolis (dez/2017)</a:t>
            </a:r>
          </a:p>
          <a:p>
            <a:endParaRPr lang="pt-BR" sz="8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Palestras no CERH/MS e no CEHIDRO/MT (a definir)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6507269" y="3868761"/>
            <a:ext cx="270901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Encontros de Divulgação: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8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1 em cada Estado da bacia (MT e MS) em 2018</a:t>
            </a:r>
          </a:p>
        </p:txBody>
      </p:sp>
      <p:grpSp>
        <p:nvGrpSpPr>
          <p:cNvPr id="11" name="Agrupar 10"/>
          <p:cNvGrpSpPr/>
          <p:nvPr/>
        </p:nvGrpSpPr>
        <p:grpSpPr>
          <a:xfrm>
            <a:off x="883425" y="2132586"/>
            <a:ext cx="8118505" cy="1700377"/>
            <a:chOff x="820396" y="3504011"/>
            <a:chExt cx="8118505" cy="1700377"/>
          </a:xfrm>
        </p:grpSpPr>
        <p:sp>
          <p:nvSpPr>
            <p:cNvPr id="12" name="Retângulo: Cantos Arredondados 11"/>
            <p:cNvSpPr/>
            <p:nvPr/>
          </p:nvSpPr>
          <p:spPr>
            <a:xfrm>
              <a:off x="820396" y="3504011"/>
              <a:ext cx="8118505" cy="1700377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4" name="Retângulo: Cantos Arredondados 13"/>
            <p:cNvSpPr/>
            <p:nvPr/>
          </p:nvSpPr>
          <p:spPr>
            <a:xfrm>
              <a:off x="1057101" y="4103553"/>
              <a:ext cx="2106213" cy="86406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latin typeface="Trebuchet MS" panose="020B0603020202020204" pitchFamily="34" charset="0"/>
                </a:rPr>
                <a:t>Etapa Diagnóstico e Prognóstico</a:t>
              </a:r>
            </a:p>
          </p:txBody>
        </p:sp>
        <p:sp>
          <p:nvSpPr>
            <p:cNvPr id="15" name="Retângulo: Cantos Arredondados 14"/>
            <p:cNvSpPr/>
            <p:nvPr/>
          </p:nvSpPr>
          <p:spPr>
            <a:xfrm>
              <a:off x="3841052" y="4099671"/>
              <a:ext cx="2106213" cy="86406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latin typeface="Trebuchet MS" panose="020B0603020202020204" pitchFamily="34" charset="0"/>
                </a:rPr>
                <a:t>Etapa Plano de Ações</a:t>
              </a:r>
            </a:p>
          </p:txBody>
        </p:sp>
        <p:sp>
          <p:nvSpPr>
            <p:cNvPr id="16" name="Retângulo: Cantos Arredondados 15"/>
            <p:cNvSpPr/>
            <p:nvPr/>
          </p:nvSpPr>
          <p:spPr>
            <a:xfrm>
              <a:off x="6583697" y="4099671"/>
              <a:ext cx="2106213" cy="86406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latin typeface="Trebuchet MS" panose="020B0603020202020204" pitchFamily="34" charset="0"/>
                </a:rPr>
                <a:t>Plano concluído</a:t>
              </a:r>
            </a:p>
          </p:txBody>
        </p:sp>
        <p:sp>
          <p:nvSpPr>
            <p:cNvPr id="17" name="Seta: para a Direita 16"/>
            <p:cNvSpPr/>
            <p:nvPr/>
          </p:nvSpPr>
          <p:spPr>
            <a:xfrm>
              <a:off x="6122868" y="4370216"/>
              <a:ext cx="285226" cy="322976"/>
            </a:xfrm>
            <a:prstGeom prst="rightArrow">
              <a:avLst/>
            </a:prstGeom>
            <a:solidFill>
              <a:schemeClr val="bg1"/>
            </a:solidFill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Seta: para a Direita 17"/>
            <p:cNvSpPr/>
            <p:nvPr/>
          </p:nvSpPr>
          <p:spPr>
            <a:xfrm>
              <a:off x="3359495" y="4363336"/>
              <a:ext cx="285226" cy="322976"/>
            </a:xfrm>
            <a:prstGeom prst="rightArrow">
              <a:avLst/>
            </a:prstGeom>
            <a:solidFill>
              <a:schemeClr val="bg1"/>
            </a:solidFill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CaixaDeTexto 19"/>
            <p:cNvSpPr txBox="1"/>
            <p:nvPr/>
          </p:nvSpPr>
          <p:spPr>
            <a:xfrm>
              <a:off x="3724571" y="3583559"/>
              <a:ext cx="23391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>
                  <a:solidFill>
                    <a:schemeClr val="accent1">
                      <a:lumMod val="75000"/>
                    </a:schemeClr>
                  </a:solidFill>
                  <a:latin typeface="Trebuchet MS" panose="020B0603020202020204" pitchFamily="34" charset="0"/>
                </a:rPr>
                <a:t>PRH PARAGUAI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5925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21" grpId="0"/>
      <p:bldP spid="2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93FC25F9-FAB8-4A55-9446-16036B8516C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079206" cy="685800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BF11CFE-33E1-4EC9-939C-7CAC9E286C0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3996" y="0"/>
            <a:ext cx="5079206" cy="685800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EB8F7B0B-77FD-40D3-95F1-7EF532C84E9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6794" y="0"/>
            <a:ext cx="50792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39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6AF3DEB7-1A6B-4DF1-8E62-827515BAF09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4512" y="1411857"/>
            <a:ext cx="9589087" cy="4977468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795D58A6-D424-4B72-86B7-9E17AB42392B}"/>
              </a:ext>
            </a:extLst>
          </p:cNvPr>
          <p:cNvSpPr/>
          <p:nvPr/>
        </p:nvSpPr>
        <p:spPr>
          <a:xfrm>
            <a:off x="2209896" y="6084526"/>
            <a:ext cx="54423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dirty="0">
                <a:latin typeface="Trebuchet MS" panose="020B0603020202020204" pitchFamily="34" charset="0"/>
                <a:hlinkClick r:id="rId6"/>
              </a:rPr>
              <a:t>http://atlasesgotos.ana.gov.br/</a:t>
            </a:r>
            <a:r>
              <a:rPr lang="pt-BR" sz="2800" dirty="0">
                <a:latin typeface="Trebuchet MS" panose="020B0603020202020204" pitchFamily="34" charset="0"/>
              </a:rPr>
              <a:t> </a:t>
            </a: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D9C95CE2-77BD-40EB-90E8-8E6C00918E60}"/>
              </a:ext>
            </a:extLst>
          </p:cNvPr>
          <p:cNvSpPr>
            <a:spLocks/>
          </p:cNvSpPr>
          <p:nvPr/>
        </p:nvSpPr>
        <p:spPr bwMode="auto">
          <a:xfrm>
            <a:off x="6579705" y="969794"/>
            <a:ext cx="3308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ATLAS ESGOTOS</a:t>
            </a:r>
          </a:p>
        </p:txBody>
      </p:sp>
    </p:spTree>
    <p:extLst>
      <p:ext uri="{BB962C8B-B14F-4D97-AF65-F5344CB8AC3E}">
        <p14:creationId xmlns:p14="http://schemas.microsoft.com/office/powerpoint/2010/main" val="41722365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165BD5C7-6575-494F-9921-2CD1EEA1DA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5896" y="-477078"/>
            <a:ext cx="10031896" cy="7335078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AC7EE365-58D8-4267-9AF6-401E746A32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05098" y="630904"/>
            <a:ext cx="3486150" cy="1114425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8973AB1E-E98F-4700-A77A-BB3B335DDECA}"/>
              </a:ext>
            </a:extLst>
          </p:cNvPr>
          <p:cNvSpPr txBox="1"/>
          <p:nvPr/>
        </p:nvSpPr>
        <p:spPr>
          <a:xfrm>
            <a:off x="2179982" y="2096079"/>
            <a:ext cx="54201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OBRIGADA!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1A7BAC2-73B1-4EE1-A7D5-6DD5C41FD660}"/>
              </a:ext>
            </a:extLst>
          </p:cNvPr>
          <p:cNvSpPr txBox="1"/>
          <p:nvPr/>
        </p:nvSpPr>
        <p:spPr>
          <a:xfrm>
            <a:off x="824394" y="2794751"/>
            <a:ext cx="83366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Grace Matos </a:t>
            </a:r>
            <a:r>
              <a:rPr lang="pt-BR" sz="28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(</a:t>
            </a:r>
            <a:r>
              <a:rPr lang="pt-BR" sz="28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  <a:hlinkClick r:id="rId5"/>
              </a:rPr>
              <a:t>grace.matos@ana.gov.br</a:t>
            </a:r>
            <a:r>
              <a:rPr lang="pt-BR" sz="28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endParaRPr lang="pt-BR" sz="2800" dirty="0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8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mobilizacaoprhp@gmail.com</a:t>
            </a:r>
          </a:p>
          <a:p>
            <a:pPr algn="ctr"/>
            <a:endParaRPr lang="pt-BR" sz="2800" dirty="0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8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Superintendência de Apoio ao SINGREH – SAS</a:t>
            </a:r>
          </a:p>
          <a:p>
            <a:pPr algn="ctr"/>
            <a:r>
              <a:rPr lang="pt-BR" sz="28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(+55) (61) 2109 – 5373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145" y="490891"/>
            <a:ext cx="3418649" cy="1394449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3282423" y="5656533"/>
            <a:ext cx="3164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  <a:latin typeface="Trebuchet MS" panose="020B0603020202020204" pitchFamily="34" charset="0"/>
              </a:rPr>
              <a:t>ANA online: www.ana.gov.br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-125896" y="6186313"/>
            <a:ext cx="308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  <a:latin typeface="Trebuchet MS" panose="020B0603020202020204" pitchFamily="34" charset="0"/>
              </a:rPr>
              <a:t>ANA no Twitter: </a:t>
            </a:r>
          </a:p>
          <a:p>
            <a:pPr algn="ctr"/>
            <a:r>
              <a:rPr lang="pt-BR" dirty="0">
                <a:solidFill>
                  <a:schemeClr val="bg1"/>
                </a:solidFill>
                <a:latin typeface="Trebuchet MS" panose="020B0603020202020204" pitchFamily="34" charset="0"/>
              </a:rPr>
              <a:t>www.twitter.com/anagovbr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3211303" y="6184359"/>
            <a:ext cx="3306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  <a:latin typeface="Trebuchet MS" panose="020B0603020202020204" pitchFamily="34" charset="0"/>
              </a:rPr>
              <a:t>ANA no Facebook: </a:t>
            </a:r>
          </a:p>
          <a:p>
            <a:pPr algn="ctr"/>
            <a:r>
              <a:rPr lang="pt-BR" dirty="0">
                <a:solidFill>
                  <a:schemeClr val="bg1"/>
                </a:solidFill>
                <a:latin typeface="Trebuchet MS" panose="020B0603020202020204" pitchFamily="34" charset="0"/>
              </a:rPr>
              <a:t>www.facebook.com/anagovbr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6785367" y="6186312"/>
            <a:ext cx="3189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  <a:latin typeface="Trebuchet MS" panose="020B0603020202020204" pitchFamily="34" charset="0"/>
              </a:rPr>
              <a:t>ANA no YouTube: www.youtube.com/anagovbr</a:t>
            </a:r>
          </a:p>
        </p:txBody>
      </p:sp>
    </p:spTree>
    <p:extLst>
      <p:ext uri="{BB962C8B-B14F-4D97-AF65-F5344CB8AC3E}">
        <p14:creationId xmlns:p14="http://schemas.microsoft.com/office/powerpoint/2010/main" val="2906668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79512" y="1068233"/>
            <a:ext cx="97602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1</a:t>
            </a:r>
            <a:r>
              <a:rPr lang="pt-BR" sz="2800" b="1" baseline="3000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ª</a:t>
            </a:r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 RODADA DE EVENTOS – </a:t>
            </a:r>
            <a:r>
              <a:rPr lang="pt-BR" sz="2800" b="1" u="sng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MATO GROSSO DO SUL</a:t>
            </a:r>
          </a:p>
          <a:p>
            <a:pPr algn="ctr"/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ETAPA DE DIAGNÓSTICO E PROGNÓSTICO PRH PARAGUAI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C3559FE-B948-4C12-A415-C6251C1DBB5E}"/>
              </a:ext>
            </a:extLst>
          </p:cNvPr>
          <p:cNvSpPr txBox="1"/>
          <p:nvPr/>
        </p:nvSpPr>
        <p:spPr>
          <a:xfrm>
            <a:off x="2536028" y="6198766"/>
            <a:ext cx="1948070" cy="523220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2800" b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r>
              <a:rPr lang="pt-BR" dirty="0"/>
              <a:t>Corumbá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838726C-8763-4E19-9801-CC1348D29C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1" y="2278702"/>
            <a:ext cx="4913035" cy="3684776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AE7DE2B8-F6B4-4C0F-97A3-0939401EB4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707821" y="2852410"/>
            <a:ext cx="4589669" cy="344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385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79512" y="1068233"/>
            <a:ext cx="97602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1</a:t>
            </a:r>
            <a:r>
              <a:rPr lang="pt-BR" sz="2800" b="1" baseline="3000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ª</a:t>
            </a:r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 RODADA DE EVENTOS – </a:t>
            </a:r>
            <a:r>
              <a:rPr lang="pt-BR" sz="2800" b="1" u="sng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MATO GROSSO DO SUL</a:t>
            </a:r>
          </a:p>
          <a:p>
            <a:pPr algn="ctr"/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ETAPA DE DIAGNÓSTICO E PROGNÓSTICO PRH PARAGUAI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C3559FE-B948-4C12-A415-C6251C1DBB5E}"/>
              </a:ext>
            </a:extLst>
          </p:cNvPr>
          <p:cNvSpPr txBox="1"/>
          <p:nvPr/>
        </p:nvSpPr>
        <p:spPr>
          <a:xfrm>
            <a:off x="4285843" y="6101430"/>
            <a:ext cx="1268798" cy="523220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2800" b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r>
              <a:rPr lang="pt-BR" dirty="0"/>
              <a:t>Bonito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4D1A0BD-F588-420A-9C04-6F57C8B076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1" y="2277934"/>
            <a:ext cx="4797641" cy="3598231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FAD9F60A-69D4-47A8-AB1E-34AEA4C480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5151" y="2277934"/>
            <a:ext cx="4797641" cy="359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730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79512" y="1068233"/>
            <a:ext cx="97602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1</a:t>
            </a:r>
            <a:r>
              <a:rPr lang="pt-BR" sz="2800" b="1" baseline="3000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ª</a:t>
            </a:r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 RODADA DE EVENTOS – </a:t>
            </a:r>
            <a:r>
              <a:rPr lang="pt-BR" sz="2800" b="1" u="sng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MATO GROSSO DO SUL</a:t>
            </a:r>
          </a:p>
          <a:p>
            <a:pPr algn="ctr"/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ETAPA DE DIAGNÓSTICO E PROGNÓSTICO PRH PARAGUAI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C3559FE-B948-4C12-A415-C6251C1DBB5E}"/>
              </a:ext>
            </a:extLst>
          </p:cNvPr>
          <p:cNvSpPr txBox="1"/>
          <p:nvPr/>
        </p:nvSpPr>
        <p:spPr>
          <a:xfrm>
            <a:off x="4285843" y="6101430"/>
            <a:ext cx="1268798" cy="523220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2800" b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r>
              <a:rPr lang="pt-BR" dirty="0"/>
              <a:t>Coxim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4EF9956-79D9-4F7B-82C4-B22C65CE3C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5151" y="2277933"/>
            <a:ext cx="4797641" cy="3598231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96DC4BD4-E4D4-46AD-9B7B-011E7E0D61C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816" y="2280030"/>
            <a:ext cx="4794845" cy="3596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71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79512" y="1068233"/>
            <a:ext cx="97602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1</a:t>
            </a:r>
            <a:r>
              <a:rPr lang="pt-BR" sz="2800" b="1" baseline="3000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ª</a:t>
            </a:r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 RODADA DE EVENTOS – </a:t>
            </a:r>
            <a:r>
              <a:rPr lang="pt-BR" sz="2800" b="1" u="sng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MATO GROSSO</a:t>
            </a:r>
          </a:p>
          <a:p>
            <a:pPr algn="ctr"/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ETAPA DE DIAGNÓSTICO E PROGNÓSTICO PRH PARAGUAI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C3559FE-B948-4C12-A415-C6251C1DBB5E}"/>
              </a:ext>
            </a:extLst>
          </p:cNvPr>
          <p:cNvSpPr txBox="1"/>
          <p:nvPr/>
        </p:nvSpPr>
        <p:spPr>
          <a:xfrm>
            <a:off x="3939160" y="6104031"/>
            <a:ext cx="1948070" cy="523220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2800" b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r>
              <a:rPr lang="pt-BR" dirty="0"/>
              <a:t>Cáceres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744D64A-2428-4B08-B277-8005D2253C2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29" y="2242576"/>
            <a:ext cx="4854966" cy="3641225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BE1D6F95-2EE0-4B22-9AD2-6D2ECC3C2A4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2125" y="2242573"/>
            <a:ext cx="4854966" cy="364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654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79512" y="1068233"/>
            <a:ext cx="97602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1</a:t>
            </a:r>
            <a:r>
              <a:rPr lang="pt-BR" sz="2800" b="1" baseline="3000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ª</a:t>
            </a:r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 RODADA DE EVENTOS – </a:t>
            </a:r>
            <a:r>
              <a:rPr lang="pt-BR" sz="2800" b="1" u="sng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MATO GROSSO</a:t>
            </a:r>
          </a:p>
          <a:p>
            <a:pPr algn="ctr"/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ETAPA DE DIAGNÓSTICO E PROGNÓSTICO PRH PARAGUAI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C3559FE-B948-4C12-A415-C6251C1DBB5E}"/>
              </a:ext>
            </a:extLst>
          </p:cNvPr>
          <p:cNvSpPr txBox="1"/>
          <p:nvPr/>
        </p:nvSpPr>
        <p:spPr>
          <a:xfrm>
            <a:off x="3600559" y="6077168"/>
            <a:ext cx="2647220" cy="523220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2800" b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r>
              <a:rPr lang="pt-BR" dirty="0"/>
              <a:t>Rondonópolis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5068E85-562F-48C6-99DA-9BBA1D21284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1" y="2156344"/>
            <a:ext cx="4844658" cy="3633493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A06AB052-34EB-4A6B-8FD6-4C721A98367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081" y="2156344"/>
            <a:ext cx="4844656" cy="363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508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79512" y="1068233"/>
            <a:ext cx="97602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1</a:t>
            </a:r>
            <a:r>
              <a:rPr lang="pt-BR" sz="2800" b="1" baseline="3000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ª</a:t>
            </a:r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 RODADA DE EVENTOS – </a:t>
            </a:r>
            <a:r>
              <a:rPr lang="pt-BR" sz="2800" b="1" u="sng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MATO GROSSO</a:t>
            </a:r>
          </a:p>
          <a:p>
            <a:pPr algn="ctr"/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ETAPA DE DIAGNÓSTICO E PROGNÓSTICO PRH PARAGUAI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C3559FE-B948-4C12-A415-C6251C1DBB5E}"/>
              </a:ext>
            </a:extLst>
          </p:cNvPr>
          <p:cNvSpPr txBox="1"/>
          <p:nvPr/>
        </p:nvSpPr>
        <p:spPr>
          <a:xfrm>
            <a:off x="1620913" y="5804210"/>
            <a:ext cx="1541751" cy="523220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2800" b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r>
              <a:rPr lang="pt-BR" dirty="0"/>
              <a:t>Cuiabá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ED5CF06-49F5-4DF3-AF6E-537A7BE631D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2" y="2026107"/>
            <a:ext cx="4315067" cy="323630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0932D22C-E4BD-4FC1-91BB-75671A82E05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3761" y="3761664"/>
            <a:ext cx="5335977" cy="300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2192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4496</TotalTime>
  <Words>1240</Words>
  <Application>Microsoft Office PowerPoint</Application>
  <PresentationFormat>Papel A4 (210 x 297 mm)</PresentationFormat>
  <Paragraphs>275</Paragraphs>
  <Slides>32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Trebuchet MS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Rafael Nunes</dc:creator>
  <cp:lastModifiedBy>Antonio Augusto Drumond Ramos Gondim</cp:lastModifiedBy>
  <cp:revision>374</cp:revision>
  <dcterms:created xsi:type="dcterms:W3CDTF">2017-04-06T15:22:27Z</dcterms:created>
  <dcterms:modified xsi:type="dcterms:W3CDTF">2018-04-25T18:49:09Z</dcterms:modified>
</cp:coreProperties>
</file>