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9" r:id="rId4"/>
    <p:sldId id="320" r:id="rId5"/>
    <p:sldId id="321" r:id="rId6"/>
    <p:sldId id="312" r:id="rId7"/>
    <p:sldId id="316" r:id="rId8"/>
    <p:sldId id="315" r:id="rId9"/>
    <p:sldId id="313" r:id="rId10"/>
    <p:sldId id="314" r:id="rId11"/>
    <p:sldId id="317" r:id="rId12"/>
    <p:sldId id="318" r:id="rId13"/>
    <p:sldId id="260" r:id="rId14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CAROLINA BICALHO" initials="ACB" lastIdx="24" clrIdx="0"/>
  <p:cmAuthor id="1" name=". .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7C80"/>
    <a:srgbClr val="F747E2"/>
    <a:srgbClr val="2F528F"/>
    <a:srgbClr val="FFCC00"/>
    <a:srgbClr val="DDBB2F"/>
    <a:srgbClr val="63EFF5"/>
    <a:srgbClr val="50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8" autoAdjust="0"/>
    <p:restoredTop sz="99768" autoAdjust="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[Estatísticas_Rodada_1.xlsx]Planilha3!Tabela dinâmica2</c:name>
    <c:fmtId val="1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Planilha3!$B$3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26-4303-AECF-27D1B0CDA8E4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26-4303-AECF-27D1B0CDA8E4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26-4303-AECF-27D1B0CDA8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Planilha3!$A$4:$A$7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Planilha3!$B$4:$B$7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26-4303-AECF-27D1B0CDA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[Estatísticas_Rodada_1.xlsx]Planilha4!Tabela dinâmica3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Planilha4!$B$3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B9-465B-937C-A634732B3AF2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B9-465B-937C-A634732B3AF2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B9-465B-937C-A634732B3A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Planilha4!$B$4:$B$7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B9-465B-937C-A634732B3A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[Estatísticas_Rodada_1.xlsx]Planilha6!Tabela dinâmica5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5389545056867888E-2"/>
              <c:y val="0.142273986585010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473118985126859"/>
              <c:y val="-0.1702216389617964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473118985126859"/>
              <c:y val="-0.1702216389617964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5389545056867888E-2"/>
              <c:y val="0.142273986585010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473118985126859"/>
              <c:y val="-0.1702216389617964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5389545056867888E-2"/>
              <c:y val="0.142273986585010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Planilha6!$B$3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E-4B2B-ABCA-96F8AA792C93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2E-4B2B-ABCA-96F8AA792C93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2E-4B2B-ABCA-96F8AA792C93}"/>
              </c:ext>
            </c:extLst>
          </c:dPt>
          <c:dLbls>
            <c:dLbl>
              <c:idx val="0"/>
              <c:layout>
                <c:manualLayout>
                  <c:x val="-0.14473118985126859"/>
                  <c:y val="-0.170221638961796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E-4B2B-ABCA-96F8AA792C93}"/>
                </c:ext>
              </c:extLst>
            </c:dLbl>
            <c:dLbl>
              <c:idx val="2"/>
              <c:layout>
                <c:manualLayout>
                  <c:x val="7.5389545056867888E-2"/>
                  <c:y val="0.14227398658501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E-4B2B-ABCA-96F8AA792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Planilha6!$A$4:$A$7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Planilha6!$B$4:$B$7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2E-4B2B-ABCA-96F8AA792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[Estatísticas_Rodada_1.xlsx]Planilha1!Tabela dinâmica1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79501312335958E-2"/>
              <c:y val="0.160836978710994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79501312335958E-2"/>
              <c:y val="0.160836978710994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79501312335958E-2"/>
              <c:y val="0.160836978710994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Planilha1!$B$3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0-4A42-BF46-6A4ECD9DEDCB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0-4A42-BF46-6A4ECD9DEDCB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30-4A42-BF46-6A4ECD9DEDCB}"/>
              </c:ext>
            </c:extLst>
          </c:dPt>
          <c:dLbls>
            <c:dLbl>
              <c:idx val="2"/>
              <c:layout>
                <c:manualLayout>
                  <c:x val="1.79501312335958E-2"/>
                  <c:y val="0.160836978710994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30-4A42-BF46-6A4ECD9DE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Planilha1!$B$4:$B$7</c:f>
              <c:numCache>
                <c:formatCode>General</c:formatCode>
                <c:ptCount val="3"/>
                <c:pt idx="0">
                  <c:v>45</c:v>
                </c:pt>
                <c:pt idx="1">
                  <c:v>79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30-4A42-BF46-6A4ECD9DEDC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[Estatísticas_Rodada_1.xlsx]Planilha2!Tabela dinâmica2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Planilha2!$B$3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9-4D65-B495-E3CAAF70E817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9-4D65-B495-E3CAAF70E817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F9-4D65-B495-E3CAAF70E8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Planilha2!$B$4:$B$7</c:f>
              <c:numCache>
                <c:formatCode>General</c:formatCode>
                <c:ptCount val="3"/>
                <c:pt idx="0">
                  <c:v>18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F9-4D65-B495-E3CAAF70E81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[Estatísticas_Rodada_1.xlsx]Planilha5!Tabela dinâmica3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4368328958880141E-2"/>
              <c:y val="0.1506652814231554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4368328958880141E-2"/>
              <c:y val="0.1506652814231554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4368328958880141E-2"/>
              <c:y val="0.1506652814231554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Planilha5!$B$3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1B-4192-ACB0-64886A654035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1B-4192-ACB0-64886A654035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1B-4192-ACB0-64886A654035}"/>
              </c:ext>
            </c:extLst>
          </c:dPt>
          <c:dLbls>
            <c:dLbl>
              <c:idx val="2"/>
              <c:layout>
                <c:manualLayout>
                  <c:x val="4.4368328958880141E-2"/>
                  <c:y val="0.150665281423155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1B-4192-ACB0-64886A654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Planilha5!$A$4:$A$7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Planilha5!$B$4:$B$7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1B-4192-ACB0-64886A65403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95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2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4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9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80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87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06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57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01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8941-7A31-4EA6-808A-2C79EB6A94C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7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bilizacaoprhp@gmail.com" TargetMode="Externa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10" name="Imagem 9" descr="Uma imagem contendo mostrador&#10;&#10;Descrição gerada com alta confiança">
            <a:extLst>
              <a:ext uri="{FF2B5EF4-FFF2-40B4-BE49-F238E27FC236}">
                <a16:creationId xmlns:a16="http://schemas.microsoft.com/office/drawing/2014/main" id="{4C16B430-F060-46CC-A0B4-C9D71E501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96" y="2451652"/>
            <a:ext cx="9906000" cy="44461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7493709-F1EF-4F87-8411-53CADFDB5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5923722"/>
            <a:ext cx="492918" cy="7986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3EFB15-4855-4D8F-A43F-3EF018D81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8" y="5791199"/>
            <a:ext cx="5023613" cy="114938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BA47120-82A4-4E51-BAA4-523A869BD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4551" y="2346980"/>
            <a:ext cx="5277160" cy="168696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86FC79-9FD0-428F-B8C5-999873265232}"/>
              </a:ext>
            </a:extLst>
          </p:cNvPr>
          <p:cNvSpPr txBox="1"/>
          <p:nvPr/>
        </p:nvSpPr>
        <p:spPr>
          <a:xfrm>
            <a:off x="4704523" y="5045860"/>
            <a:ext cx="514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Grande (MS), 11 de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397028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172269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FD12307-9125-4954-94FD-B7E4B76F4F6E}"/>
              </a:ext>
            </a:extLst>
          </p:cNvPr>
          <p:cNvGraphicFramePr>
            <a:graphicFrameLocks noGrp="1"/>
          </p:cNvGraphicFramePr>
          <p:nvPr/>
        </p:nvGraphicFramePr>
        <p:xfrm>
          <a:off x="0" y="2629956"/>
          <a:ext cx="9906000" cy="294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548">
                  <a:extLst>
                    <a:ext uri="{9D8B030D-6E8A-4147-A177-3AD203B41FA5}">
                      <a16:colId xmlns:a16="http://schemas.microsoft.com/office/drawing/2014/main" val="995033223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822828645"/>
                    </a:ext>
                  </a:extLst>
                </a:gridCol>
                <a:gridCol w="4253947">
                  <a:extLst>
                    <a:ext uri="{9D8B030D-6E8A-4147-A177-3AD203B41FA5}">
                      <a16:colId xmlns:a16="http://schemas.microsoft.com/office/drawing/2014/main" val="1051584868"/>
                    </a:ext>
                  </a:extLst>
                </a:gridCol>
                <a:gridCol w="2100470">
                  <a:extLst>
                    <a:ext uri="{9D8B030D-6E8A-4147-A177-3AD203B41FA5}">
                      <a16:colId xmlns:a16="http://schemas.microsoft.com/office/drawing/2014/main" val="131880572"/>
                    </a:ext>
                  </a:extLst>
                </a:gridCol>
              </a:tblGrid>
              <a:tr h="139277">
                <a:tc gridSpan="4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OFICINAS REGIONAIS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811271"/>
                  </a:ext>
                </a:extLst>
              </a:tr>
              <a:tr h="85855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29/08/17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(Terça-feira)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Cáceres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SESI – Serviço Social da Indústria</a:t>
                      </a:r>
                    </a:p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Rua da Maravilha, 1402, Vila Irene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08h15 às 12h30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663489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30/08/17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(Quarta-feira)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Rondonópolis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Rios Hotel</a:t>
                      </a:r>
                    </a:p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Rua João Pessoa, 916, Centro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08h15 às 12h30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816599"/>
                  </a:ext>
                </a:extLst>
              </a:tr>
              <a:tr h="96158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01/09/17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(Sexta-feira)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Cuiabá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Hotel Fazenda Mato Grosso</a:t>
                      </a:r>
                    </a:p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Rua Antônio </a:t>
                      </a:r>
                      <a:r>
                        <a:rPr lang="pt-BR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Dorileo</a:t>
                      </a: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, 1100, Coxipó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08h15 às 12h30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322595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0B9BC837-9EC4-413A-BB1A-163C1E5483F8}"/>
              </a:ext>
            </a:extLst>
          </p:cNvPr>
          <p:cNvSpPr txBox="1"/>
          <p:nvPr/>
        </p:nvSpPr>
        <p:spPr>
          <a:xfrm>
            <a:off x="2570909" y="5819828"/>
            <a:ext cx="4764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Trebuchet MS" panose="020B0603020202020204" pitchFamily="34" charset="0"/>
                <a:hlinkClick r:id="rId5"/>
              </a:rPr>
              <a:t>mobilizacaoprhp@gmail.com</a:t>
            </a:r>
            <a:endParaRPr lang="pt-BR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(61</a:t>
            </a:r>
            <a:r>
              <a:rPr lang="pt-BR" sz="2800">
                <a:solidFill>
                  <a:srgbClr val="C00000"/>
                </a:solidFill>
                <a:latin typeface="Trebuchet MS" panose="020B0603020202020204" pitchFamily="34" charset="0"/>
              </a:rPr>
              <a:t>) 98348-582</a:t>
            </a:r>
            <a:r>
              <a:rPr lang="pt-BR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703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4FC8E17-2EF6-4B7E-982E-27E10FE80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9206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8105675-9DE9-44D0-8623-C1A4EEFAB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26" y="0"/>
            <a:ext cx="5079206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B990275-67D8-45AD-91A3-CB19D0327B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94" y="0"/>
            <a:ext cx="5079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FC25F9-FAB8-4A55-9446-16036B851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9206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BF11CFE-33E1-4EC9-939C-7CAC9E286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96" y="0"/>
            <a:ext cx="5079206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B8F7B0B-77FD-40D3-95F1-7EF532C84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94" y="0"/>
            <a:ext cx="5079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C7EE365-58D8-4267-9AF6-401E746A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5098" y="630904"/>
            <a:ext cx="3486150" cy="11144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73AB1E-E98F-4700-A77A-BB3B335DDECA}"/>
              </a:ext>
            </a:extLst>
          </p:cNvPr>
          <p:cNvSpPr txBox="1"/>
          <p:nvPr/>
        </p:nvSpPr>
        <p:spPr>
          <a:xfrm>
            <a:off x="2179982" y="2361124"/>
            <a:ext cx="54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OBRIGADA!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A7BAC2-73B1-4EE1-A7D5-6DD5C41FD660}"/>
              </a:ext>
            </a:extLst>
          </p:cNvPr>
          <p:cNvSpPr txBox="1"/>
          <p:nvPr/>
        </p:nvSpPr>
        <p:spPr>
          <a:xfrm>
            <a:off x="824394" y="3377848"/>
            <a:ext cx="8336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Grace Matos </a:t>
            </a:r>
            <a:r>
              <a:rPr lang="pt-BR" sz="28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(grace.matos@ana.gov.br)</a:t>
            </a:r>
          </a:p>
          <a:p>
            <a:pPr algn="ctr"/>
            <a:endParaRPr lang="pt-BR" sz="28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Superintendência de Apoio ao SINGREH – SAS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(+55) (61) 2109 – 5373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45" y="490891"/>
            <a:ext cx="3418649" cy="139444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08889" y="5719576"/>
            <a:ext cx="316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online: www.ana.gov.br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125896" y="6186313"/>
            <a:ext cx="2794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no Twitter: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www.twitter.com/anagovbr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95193" y="6184359"/>
            <a:ext cx="2992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no Facebook: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www.facebook.com/anagovbr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919591" y="6186312"/>
            <a:ext cx="298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no YouTube: www.youtube.com/anagovbr</a:t>
            </a:r>
          </a:p>
        </p:txBody>
      </p:sp>
    </p:spTree>
    <p:extLst>
      <p:ext uri="{BB962C8B-B14F-4D97-AF65-F5344CB8AC3E}">
        <p14:creationId xmlns:p14="http://schemas.microsoft.com/office/powerpoint/2010/main" val="290666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705CA34-3C19-4884-B36B-9F8DFA261E9F}"/>
              </a:ext>
            </a:extLst>
          </p:cNvPr>
          <p:cNvSpPr/>
          <p:nvPr/>
        </p:nvSpPr>
        <p:spPr>
          <a:xfrm>
            <a:off x="576419" y="3867147"/>
            <a:ext cx="2917119" cy="28315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98086" y="3867147"/>
            <a:ext cx="29383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Oficinas Regionais e Reuniões Públicas: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MS – Corumbá, Bonito e Coxim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ago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MT – Cáceres, Cuiabá e Rondonópolis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ago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Palestras no CERH/MS e no CEHIDRO/MT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jul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ago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9705" y="1098967"/>
            <a:ext cx="920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ESTRATÉGIA PARA MOBILIZAÇÃO, COMUNICAÇÃO E PLANEJAMENTO PARTICIPATIVO PARA O PRH PARAGUAI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493538" y="3869781"/>
            <a:ext cx="29272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Oficinas Regionais e Reuniões Públicas: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MS – Corumbá, Bonito e Coxim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MT – Cáceres, Cuiabá e Rondonópolis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Palestras no CERH/MS e no CEHIDRO/MT (a definir)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507269" y="3868761"/>
            <a:ext cx="2709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Encontros de Divulgação: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1 em cada Estado da bacia (MT e MS)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883425" y="2132586"/>
            <a:ext cx="8118505" cy="1700377"/>
            <a:chOff x="820396" y="3504011"/>
            <a:chExt cx="8118505" cy="1700377"/>
          </a:xfrm>
        </p:grpSpPr>
        <p:sp>
          <p:nvSpPr>
            <p:cNvPr id="12" name="Retângulo: Cantos Arredondados 11"/>
            <p:cNvSpPr/>
            <p:nvPr/>
          </p:nvSpPr>
          <p:spPr>
            <a:xfrm>
              <a:off x="820396" y="3504011"/>
              <a:ext cx="8118505" cy="17003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: Cantos Arredondados 13"/>
            <p:cNvSpPr/>
            <p:nvPr/>
          </p:nvSpPr>
          <p:spPr>
            <a:xfrm>
              <a:off x="1057101" y="4103553"/>
              <a:ext cx="2106213" cy="864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rebuchet MS" panose="020B0603020202020204" pitchFamily="34" charset="0"/>
                </a:rPr>
                <a:t>Etapa Diagnóstico e Prognóstico</a:t>
              </a:r>
            </a:p>
          </p:txBody>
        </p:sp>
        <p:sp>
          <p:nvSpPr>
            <p:cNvPr id="15" name="Retângulo: Cantos Arredondados 14"/>
            <p:cNvSpPr/>
            <p:nvPr/>
          </p:nvSpPr>
          <p:spPr>
            <a:xfrm>
              <a:off x="3841052" y="4099671"/>
              <a:ext cx="2106213" cy="864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rebuchet MS" panose="020B0603020202020204" pitchFamily="34" charset="0"/>
                </a:rPr>
                <a:t>Etapa Plano de Ações</a:t>
              </a:r>
            </a:p>
          </p:txBody>
        </p:sp>
        <p:sp>
          <p:nvSpPr>
            <p:cNvPr id="16" name="Retângulo: Cantos Arredondados 15"/>
            <p:cNvSpPr/>
            <p:nvPr/>
          </p:nvSpPr>
          <p:spPr>
            <a:xfrm>
              <a:off x="6583697" y="4099671"/>
              <a:ext cx="2106213" cy="864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rebuchet MS" panose="020B0603020202020204" pitchFamily="34" charset="0"/>
                </a:rPr>
                <a:t>Plano concluído</a:t>
              </a:r>
            </a:p>
          </p:txBody>
        </p:sp>
        <p:sp>
          <p:nvSpPr>
            <p:cNvPr id="17" name="Seta: para a Direita 16"/>
            <p:cNvSpPr/>
            <p:nvPr/>
          </p:nvSpPr>
          <p:spPr>
            <a:xfrm>
              <a:off x="6122868" y="4370216"/>
              <a:ext cx="285226" cy="322976"/>
            </a:xfrm>
            <a:prstGeom prst="rightArrow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Seta: para a Direita 17"/>
            <p:cNvSpPr/>
            <p:nvPr/>
          </p:nvSpPr>
          <p:spPr>
            <a:xfrm>
              <a:off x="3359495" y="4363336"/>
              <a:ext cx="285226" cy="322976"/>
            </a:xfrm>
            <a:prstGeom prst="rightArrow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724571" y="3583559"/>
              <a:ext cx="2339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  <a:latin typeface="Trebuchet MS" panose="020B0603020202020204" pitchFamily="34" charset="0"/>
                </a:rPr>
                <a:t>PRH PARAGUAI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9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8233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3559FE-B948-4C12-A415-C6251C1DBB5E}"/>
              </a:ext>
            </a:extLst>
          </p:cNvPr>
          <p:cNvSpPr txBox="1"/>
          <p:nvPr/>
        </p:nvSpPr>
        <p:spPr>
          <a:xfrm>
            <a:off x="2536028" y="6198766"/>
            <a:ext cx="1948070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Corumbá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38726C-8763-4E19-9801-CC1348D29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" y="2278702"/>
            <a:ext cx="4913035" cy="36847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E7DE2B8-F6B4-4C0F-97A3-0939401EB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7821" y="2852410"/>
            <a:ext cx="4589669" cy="34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8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8233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3559FE-B948-4C12-A415-C6251C1DBB5E}"/>
              </a:ext>
            </a:extLst>
          </p:cNvPr>
          <p:cNvSpPr txBox="1"/>
          <p:nvPr/>
        </p:nvSpPr>
        <p:spPr>
          <a:xfrm>
            <a:off x="4285843" y="6101430"/>
            <a:ext cx="1268798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Bonito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4D1A0BD-F588-420A-9C04-6F57C8B07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" y="2277934"/>
            <a:ext cx="4797641" cy="35982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AD9F60A-69D4-47A8-AB1E-34AEA4C48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51" y="2277934"/>
            <a:ext cx="4797641" cy="35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3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8233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3559FE-B948-4C12-A415-C6251C1DBB5E}"/>
              </a:ext>
            </a:extLst>
          </p:cNvPr>
          <p:cNvSpPr txBox="1"/>
          <p:nvPr/>
        </p:nvSpPr>
        <p:spPr>
          <a:xfrm>
            <a:off x="4285843" y="6101430"/>
            <a:ext cx="1268798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Coxim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EF9956-79D9-4F7B-82C4-B22C65CE3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51" y="2277933"/>
            <a:ext cx="4797641" cy="359823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6DC4BD4-E4D4-46AD-9B7B-011E7E0D6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6" y="2280030"/>
            <a:ext cx="4794845" cy="35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7837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FB058C-1625-494D-9B72-97F459E70A38}"/>
              </a:ext>
            </a:extLst>
          </p:cNvPr>
          <p:cNvSpPr txBox="1"/>
          <p:nvPr/>
        </p:nvSpPr>
        <p:spPr>
          <a:xfrm>
            <a:off x="3038060" y="2209752"/>
            <a:ext cx="384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C00000"/>
                </a:solidFill>
              </a:rPr>
              <a:t>OFICINAS REGIONAIS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24FE33-EEE5-4A0C-9711-22421C9ECC3F}"/>
              </a:ext>
            </a:extLst>
          </p:cNvPr>
          <p:cNvSpPr txBox="1"/>
          <p:nvPr/>
        </p:nvSpPr>
        <p:spPr>
          <a:xfrm>
            <a:off x="646041" y="2975372"/>
            <a:ext cx="1977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CORUMBÁ</a:t>
            </a:r>
          </a:p>
          <a:p>
            <a:r>
              <a:rPr lang="pt-BR" dirty="0"/>
              <a:t>22 pessoas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592AE-F706-4717-B596-3D2C0C311AF2}"/>
              </a:ext>
            </a:extLst>
          </p:cNvPr>
          <p:cNvSpPr txBox="1"/>
          <p:nvPr/>
        </p:nvSpPr>
        <p:spPr>
          <a:xfrm>
            <a:off x="3856381" y="2975372"/>
            <a:ext cx="212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BONITO</a:t>
            </a:r>
          </a:p>
          <a:p>
            <a:r>
              <a:rPr lang="pt-BR" dirty="0"/>
              <a:t>18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80C254-1400-4B80-8074-2220F101442B}"/>
              </a:ext>
            </a:extLst>
          </p:cNvPr>
          <p:cNvSpPr txBox="1"/>
          <p:nvPr/>
        </p:nvSpPr>
        <p:spPr>
          <a:xfrm>
            <a:off x="7245628" y="2975372"/>
            <a:ext cx="230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COXIM</a:t>
            </a:r>
          </a:p>
          <a:p>
            <a:r>
              <a:rPr lang="pt-BR" dirty="0"/>
              <a:t>57 pessoas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2705C7B-8A8D-4F40-929D-D5456A1E6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933079"/>
              </p:ext>
            </p:extLst>
          </p:nvPr>
        </p:nvGraphicFramePr>
        <p:xfrm>
          <a:off x="6110911" y="3753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3FEF546-7D51-4C00-BDEC-044F62746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00697"/>
              </p:ext>
            </p:extLst>
          </p:nvPr>
        </p:nvGraphicFramePr>
        <p:xfrm>
          <a:off x="-704022" y="37605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C276E69-C45B-4370-AF62-D2B2F953E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186102"/>
              </p:ext>
            </p:extLst>
          </p:nvPr>
        </p:nvGraphicFramePr>
        <p:xfrm>
          <a:off x="2726629" y="3753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EB5B1C5D-BF11-488A-AD8E-7F0939A0896E}"/>
              </a:ext>
            </a:extLst>
          </p:cNvPr>
          <p:cNvGrpSpPr/>
          <p:nvPr/>
        </p:nvGrpSpPr>
        <p:grpSpPr>
          <a:xfrm>
            <a:off x="2084536" y="6503712"/>
            <a:ext cx="5822042" cy="324724"/>
            <a:chOff x="1726729" y="6503712"/>
            <a:chExt cx="5822042" cy="324724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FE5B013-56A5-4516-8862-4AAE7060FFC2}"/>
                </a:ext>
              </a:extLst>
            </p:cNvPr>
            <p:cNvSpPr/>
            <p:nvPr/>
          </p:nvSpPr>
          <p:spPr>
            <a:xfrm>
              <a:off x="1726729" y="6586855"/>
              <a:ext cx="284871" cy="175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520FB49-F4CB-4A43-9A8E-475918147D22}"/>
                </a:ext>
              </a:extLst>
            </p:cNvPr>
            <p:cNvSpPr/>
            <p:nvPr/>
          </p:nvSpPr>
          <p:spPr>
            <a:xfrm>
              <a:off x="6384130" y="6583098"/>
              <a:ext cx="284871" cy="175384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1B7FCE2-67BB-4B69-A71D-24ABF5D659AB}"/>
                </a:ext>
              </a:extLst>
            </p:cNvPr>
            <p:cNvSpPr/>
            <p:nvPr/>
          </p:nvSpPr>
          <p:spPr>
            <a:xfrm>
              <a:off x="4002661" y="6583098"/>
              <a:ext cx="284871" cy="17538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50D03CD-ACC9-4AC5-B959-B8C3D49B783D}"/>
                </a:ext>
              </a:extLst>
            </p:cNvPr>
            <p:cNvSpPr txBox="1"/>
            <p:nvPr/>
          </p:nvSpPr>
          <p:spPr>
            <a:xfrm>
              <a:off x="2052425" y="652065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Poder Público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E9191F0A-A5A9-4097-B46F-C03B437C971B}"/>
                </a:ext>
              </a:extLst>
            </p:cNvPr>
            <p:cNvSpPr txBox="1"/>
            <p:nvPr/>
          </p:nvSpPr>
          <p:spPr>
            <a:xfrm>
              <a:off x="4353300" y="6503712"/>
              <a:ext cx="1449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Sociedade Civil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2676796-A425-4AE2-AB1A-41A2761C5435}"/>
                </a:ext>
              </a:extLst>
            </p:cNvPr>
            <p:cNvSpPr txBox="1"/>
            <p:nvPr/>
          </p:nvSpPr>
          <p:spPr>
            <a:xfrm>
              <a:off x="6702492" y="6510132"/>
              <a:ext cx="846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Usuário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01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7837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FB058C-1625-494D-9B72-97F459E70A38}"/>
              </a:ext>
            </a:extLst>
          </p:cNvPr>
          <p:cNvSpPr txBox="1"/>
          <p:nvPr/>
        </p:nvSpPr>
        <p:spPr>
          <a:xfrm>
            <a:off x="3038060" y="2209752"/>
            <a:ext cx="384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C00000"/>
                </a:solidFill>
              </a:rPr>
              <a:t>REUNIÕES PÚBLICAS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24FE33-EEE5-4A0C-9711-22421C9ECC3F}"/>
              </a:ext>
            </a:extLst>
          </p:cNvPr>
          <p:cNvSpPr txBox="1"/>
          <p:nvPr/>
        </p:nvSpPr>
        <p:spPr>
          <a:xfrm>
            <a:off x="646041" y="2975372"/>
            <a:ext cx="1977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CORUMBÁ</a:t>
            </a:r>
          </a:p>
          <a:p>
            <a:r>
              <a:rPr lang="pt-BR" dirty="0"/>
              <a:t>30 pessoas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592AE-F706-4717-B596-3D2C0C311AF2}"/>
              </a:ext>
            </a:extLst>
          </p:cNvPr>
          <p:cNvSpPr txBox="1"/>
          <p:nvPr/>
        </p:nvSpPr>
        <p:spPr>
          <a:xfrm>
            <a:off x="3856381" y="2975372"/>
            <a:ext cx="212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BONITO</a:t>
            </a:r>
          </a:p>
          <a:p>
            <a:r>
              <a:rPr lang="pt-BR" dirty="0"/>
              <a:t>38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80C254-1400-4B80-8074-2220F101442B}"/>
              </a:ext>
            </a:extLst>
          </p:cNvPr>
          <p:cNvSpPr txBox="1"/>
          <p:nvPr/>
        </p:nvSpPr>
        <p:spPr>
          <a:xfrm>
            <a:off x="7245628" y="2975372"/>
            <a:ext cx="230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COXIM</a:t>
            </a:r>
          </a:p>
          <a:p>
            <a:r>
              <a:rPr lang="pt-BR" dirty="0"/>
              <a:t>128 pessoas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10DD217E-576C-458F-8EE4-0F2F12191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261504"/>
              </p:ext>
            </p:extLst>
          </p:nvPr>
        </p:nvGraphicFramePr>
        <p:xfrm>
          <a:off x="6110911" y="38135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A538F02A-D7B7-46CC-9C78-609D3DC45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340117"/>
              </p:ext>
            </p:extLst>
          </p:nvPr>
        </p:nvGraphicFramePr>
        <p:xfrm>
          <a:off x="-691803" y="37967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4FDB13B7-7BD7-4E79-8566-4E4D2B554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759060"/>
              </p:ext>
            </p:extLst>
          </p:nvPr>
        </p:nvGraphicFramePr>
        <p:xfrm>
          <a:off x="2673625" y="37967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3339016-D39E-43EB-87BF-D7564D813980}"/>
              </a:ext>
            </a:extLst>
          </p:cNvPr>
          <p:cNvGrpSpPr/>
          <p:nvPr/>
        </p:nvGrpSpPr>
        <p:grpSpPr>
          <a:xfrm>
            <a:off x="2084536" y="6503712"/>
            <a:ext cx="5822042" cy="324724"/>
            <a:chOff x="1726729" y="6503712"/>
            <a:chExt cx="5822042" cy="324724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A00F3EE-5415-4D41-80FE-24EA3F5C0F6E}"/>
                </a:ext>
              </a:extLst>
            </p:cNvPr>
            <p:cNvSpPr/>
            <p:nvPr/>
          </p:nvSpPr>
          <p:spPr>
            <a:xfrm>
              <a:off x="1726729" y="6586855"/>
              <a:ext cx="284871" cy="175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AA12CDE-61E0-486F-A004-03435B8AE912}"/>
                </a:ext>
              </a:extLst>
            </p:cNvPr>
            <p:cNvSpPr/>
            <p:nvPr/>
          </p:nvSpPr>
          <p:spPr>
            <a:xfrm>
              <a:off x="6384130" y="6583098"/>
              <a:ext cx="284871" cy="175384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0A3AA8D8-05B4-40F6-87CA-4FEE0D71FF8C}"/>
                </a:ext>
              </a:extLst>
            </p:cNvPr>
            <p:cNvSpPr/>
            <p:nvPr/>
          </p:nvSpPr>
          <p:spPr>
            <a:xfrm>
              <a:off x="4002661" y="6583098"/>
              <a:ext cx="284871" cy="17538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F47B4FC-4168-403C-8A4E-B6E604C03908}"/>
                </a:ext>
              </a:extLst>
            </p:cNvPr>
            <p:cNvSpPr txBox="1"/>
            <p:nvPr/>
          </p:nvSpPr>
          <p:spPr>
            <a:xfrm>
              <a:off x="2052425" y="652065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Poder Público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757F2C2-854A-4C97-AE09-1F3E68B07F7B}"/>
                </a:ext>
              </a:extLst>
            </p:cNvPr>
            <p:cNvSpPr txBox="1"/>
            <p:nvPr/>
          </p:nvSpPr>
          <p:spPr>
            <a:xfrm>
              <a:off x="4353300" y="6503712"/>
              <a:ext cx="1449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Sociedade Civil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E648BEB1-EC90-470A-BC57-A2932F662008}"/>
                </a:ext>
              </a:extLst>
            </p:cNvPr>
            <p:cNvSpPr txBox="1"/>
            <p:nvPr/>
          </p:nvSpPr>
          <p:spPr>
            <a:xfrm>
              <a:off x="6702492" y="6510132"/>
              <a:ext cx="846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Usuário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79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172269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1734A50-3409-4920-BFDC-90DB56B39ECA}"/>
              </a:ext>
            </a:extLst>
          </p:cNvPr>
          <p:cNvSpPr txBox="1"/>
          <p:nvPr/>
        </p:nvSpPr>
        <p:spPr>
          <a:xfrm>
            <a:off x="1040867" y="2397497"/>
            <a:ext cx="7593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Assoreamento;</a:t>
            </a:r>
          </a:p>
          <a:p>
            <a:pPr marL="4320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Manejo e uso inadequado do solo;</a:t>
            </a:r>
          </a:p>
          <a:p>
            <a:pPr marL="4320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Agropecuária (desmatamento);</a:t>
            </a:r>
          </a:p>
          <a:p>
            <a:pPr marL="4320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Impacto das mineradoras;</a:t>
            </a:r>
          </a:p>
          <a:p>
            <a:pPr marL="4320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Impacto das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PCHs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;</a:t>
            </a:r>
          </a:p>
          <a:p>
            <a:pPr marL="4320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Falta de saneamento básico (principalmente esgotamento sanitário);</a:t>
            </a:r>
          </a:p>
          <a:p>
            <a:pPr marL="4320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Disposição inadequada de resíduos sólidos...</a:t>
            </a:r>
          </a:p>
        </p:txBody>
      </p:sp>
    </p:spTree>
    <p:extLst>
      <p:ext uri="{BB962C8B-B14F-4D97-AF65-F5344CB8AC3E}">
        <p14:creationId xmlns:p14="http://schemas.microsoft.com/office/powerpoint/2010/main" val="113123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172269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FD12307-9125-4954-94FD-B7E4B76F4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75921"/>
              </p:ext>
            </p:extLst>
          </p:nvPr>
        </p:nvGraphicFramePr>
        <p:xfrm>
          <a:off x="0" y="2629956"/>
          <a:ext cx="9906000" cy="294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078">
                  <a:extLst>
                    <a:ext uri="{9D8B030D-6E8A-4147-A177-3AD203B41FA5}">
                      <a16:colId xmlns:a16="http://schemas.microsoft.com/office/drawing/2014/main" val="995033223"/>
                    </a:ext>
                  </a:extLst>
                </a:gridCol>
                <a:gridCol w="1775792">
                  <a:extLst>
                    <a:ext uri="{9D8B030D-6E8A-4147-A177-3AD203B41FA5}">
                      <a16:colId xmlns:a16="http://schemas.microsoft.com/office/drawing/2014/main" val="2822828645"/>
                    </a:ext>
                  </a:extLst>
                </a:gridCol>
                <a:gridCol w="4187687">
                  <a:extLst>
                    <a:ext uri="{9D8B030D-6E8A-4147-A177-3AD203B41FA5}">
                      <a16:colId xmlns:a16="http://schemas.microsoft.com/office/drawing/2014/main" val="1051584868"/>
                    </a:ext>
                  </a:extLst>
                </a:gridCol>
                <a:gridCol w="1941443">
                  <a:extLst>
                    <a:ext uri="{9D8B030D-6E8A-4147-A177-3AD203B41FA5}">
                      <a16:colId xmlns:a16="http://schemas.microsoft.com/office/drawing/2014/main" val="131880572"/>
                    </a:ext>
                  </a:extLst>
                </a:gridCol>
              </a:tblGrid>
              <a:tr h="139277">
                <a:tc gridSpan="4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REUNIÕES PÚBLICAS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811271"/>
                  </a:ext>
                </a:extLst>
              </a:tr>
              <a:tr h="85855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28/08/17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(Segunda-feira)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Cáceres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SESI – Serviço Social da Indústria</a:t>
                      </a:r>
                    </a:p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Rua da Maravilha, 1402, Vila Irene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18h00 às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663489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30/08/17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(Quarta-feira)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Rondonópolis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Rios Hotel</a:t>
                      </a:r>
                    </a:p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Rua João Pessoa, 916, Centro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18h00 às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816599"/>
                  </a:ext>
                </a:extLst>
              </a:tr>
              <a:tr h="96158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31/08/17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(Quinta-feira)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Cuiabá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Hotel Fazenda Mato Grosso</a:t>
                      </a:r>
                    </a:p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Rua Antônio </a:t>
                      </a:r>
                      <a:r>
                        <a:rPr lang="pt-BR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Dorileo</a:t>
                      </a: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, 1100, Coxipó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18h00 às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32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782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538</Words>
  <Application>Microsoft Office PowerPoint</Application>
  <PresentationFormat>Papel A4 (210 x 297 mm)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Nunes</dc:creator>
  <cp:lastModifiedBy>Grace</cp:lastModifiedBy>
  <cp:revision>329</cp:revision>
  <dcterms:created xsi:type="dcterms:W3CDTF">2017-04-06T15:22:27Z</dcterms:created>
  <dcterms:modified xsi:type="dcterms:W3CDTF">2017-08-11T22:01:33Z</dcterms:modified>
</cp:coreProperties>
</file>