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2" r:id="rId5"/>
    <p:sldId id="261" r:id="rId6"/>
    <p:sldId id="263" r:id="rId7"/>
    <p:sldId id="267" r:id="rId8"/>
    <p:sldId id="268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DA0"/>
    <a:srgbClr val="3A9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87" d="100"/>
          <a:sy n="87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1DE-F581-4DAA-8837-4DEF9AE4B250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085-81AB-472A-9C8C-BBC653492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84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1DE-F581-4DAA-8837-4DEF9AE4B250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085-81AB-472A-9C8C-BBC653492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54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1DE-F581-4DAA-8837-4DEF9AE4B250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085-81AB-472A-9C8C-BBC653492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52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1DE-F581-4DAA-8837-4DEF9AE4B250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085-81AB-472A-9C8C-BBC653492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97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1DE-F581-4DAA-8837-4DEF9AE4B250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085-81AB-472A-9C8C-BBC653492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76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1DE-F581-4DAA-8837-4DEF9AE4B250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085-81AB-472A-9C8C-BBC653492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71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1DE-F581-4DAA-8837-4DEF9AE4B250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085-81AB-472A-9C8C-BBC653492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22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1DE-F581-4DAA-8837-4DEF9AE4B250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085-81AB-472A-9C8C-BBC653492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41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1DE-F581-4DAA-8837-4DEF9AE4B250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085-81AB-472A-9C8C-BBC653492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31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1DE-F581-4DAA-8837-4DEF9AE4B250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085-81AB-472A-9C8C-BBC653492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52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1DE-F581-4DAA-8837-4DEF9AE4B250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2085-81AB-472A-9C8C-BBC653492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25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471DE-F581-4DAA-8837-4DEF9AE4B250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2085-81AB-472A-9C8C-BBC653492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02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750">
              <a:srgbClr val="AFCDE4"/>
            </a:gs>
            <a:gs pos="37500">
              <a:srgbClr val="9BC8DA"/>
            </a:gs>
            <a:gs pos="25000">
              <a:srgbClr val="73BFC7"/>
            </a:gs>
            <a:gs pos="0">
              <a:srgbClr val="23AD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23AD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0207"/>
            <a:ext cx="9185806" cy="179779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6419" y="1268760"/>
            <a:ext cx="871296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DIPLOMACIA DA INOVAÇÃO</a:t>
            </a:r>
          </a:p>
          <a:p>
            <a:endParaRPr lang="pt-BR" dirty="0"/>
          </a:p>
          <a:p>
            <a:pPr algn="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MRE E PARCERIAS INSTITUCIONAIS </a:t>
            </a:r>
          </a:p>
          <a:p>
            <a:pPr algn="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AGRICULTURA DE PRECISÃO</a:t>
            </a:r>
            <a:endPara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2800" dirty="0" smtClean="0"/>
          </a:p>
          <a:p>
            <a:endParaRPr lang="pt-BR" sz="2800" dirty="0"/>
          </a:p>
          <a:p>
            <a:pPr algn="r"/>
            <a:r>
              <a:rPr lang="pt-BR" sz="1600" dirty="0" smtClean="0"/>
              <a:t>JULIANO ALVES PINTO</a:t>
            </a:r>
          </a:p>
          <a:p>
            <a:pPr algn="r"/>
            <a:r>
              <a:rPr lang="pt-BR" sz="1600" dirty="0" smtClean="0"/>
              <a:t>Divisão de Ciência e Tecnologia</a:t>
            </a:r>
          </a:p>
          <a:p>
            <a:pPr algn="r"/>
            <a:r>
              <a:rPr lang="pt-BR" sz="1600" dirty="0" smtClean="0"/>
              <a:t>Brasília, 12 de abril de 2017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965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6552728" cy="4464496"/>
          </a:xfrm>
        </p:spPr>
        <p:txBody>
          <a:bodyPr>
            <a:noAutofit/>
          </a:bodyPr>
          <a:lstStyle/>
          <a:p>
            <a:r>
              <a:rPr lang="pt-B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Diplomacia da Inovação</a:t>
            </a:r>
            <a:endParaRPr lang="pt-B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08" y="1844824"/>
            <a:ext cx="30099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128792" cy="1656184"/>
          </a:xfrm>
        </p:spPr>
        <p:txBody>
          <a:bodyPr>
            <a:noAutofit/>
          </a:bodyPr>
          <a:lstStyle/>
          <a:p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novo conceito...</a:t>
            </a:r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400" dirty="0" smtClean="0"/>
              <a:t>  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8024" y="2492896"/>
            <a:ext cx="3816424" cy="3528392"/>
          </a:xfrm>
          <a:noFill/>
        </p:spPr>
        <p:txBody>
          <a:bodyPr>
            <a:normAutofit/>
          </a:bodyPr>
          <a:lstStyle/>
          <a:p>
            <a:endParaRPr lang="pt-BR" sz="3600" i="1" dirty="0" smtClean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158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3AD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583"/>
            <a:ext cx="8229600" cy="1143000"/>
          </a:xfrm>
        </p:spPr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uma evolução?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latin typeface="Bookman Old Style" panose="02050604050505020204" pitchFamily="18" charset="0"/>
              </a:rPr>
              <a:t>Diplomacia da Ciência</a:t>
            </a:r>
            <a:endParaRPr lang="pt-BR" dirty="0">
              <a:latin typeface="Bookman Old Style" panose="020506040505050202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70784" cy="39184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2000" dirty="0" smtClean="0">
                <a:latin typeface="Bookman Old Style" panose="02050604050505020204" pitchFamily="18" charset="0"/>
              </a:rPr>
              <a:t>Atores públicos</a:t>
            </a:r>
          </a:p>
          <a:p>
            <a:pPr>
              <a:lnSpc>
                <a:spcPct val="120000"/>
              </a:lnSpc>
            </a:pPr>
            <a:r>
              <a:rPr lang="pt-BR" sz="2000" dirty="0" smtClean="0">
                <a:latin typeface="Bookman Old Style" panose="02050604050505020204" pitchFamily="18" charset="0"/>
              </a:rPr>
              <a:t>Academia/laboratórios</a:t>
            </a:r>
          </a:p>
          <a:p>
            <a:pPr>
              <a:lnSpc>
                <a:spcPct val="120000"/>
              </a:lnSpc>
            </a:pPr>
            <a:r>
              <a:rPr lang="pt-BR" sz="2000" dirty="0" smtClean="0">
                <a:latin typeface="Bookman Old Style" panose="02050604050505020204" pitchFamily="18" charset="0"/>
              </a:rPr>
              <a:t>Publicações</a:t>
            </a:r>
          </a:p>
          <a:p>
            <a:pPr>
              <a:lnSpc>
                <a:spcPct val="120000"/>
              </a:lnSpc>
            </a:pPr>
            <a:r>
              <a:rPr lang="pt-BR" sz="2000" dirty="0" smtClean="0">
                <a:latin typeface="Bookman Old Style" panose="02050604050505020204" pitchFamily="18" charset="0"/>
              </a:rPr>
              <a:t>Financiamento público</a:t>
            </a:r>
          </a:p>
          <a:p>
            <a:pPr>
              <a:lnSpc>
                <a:spcPct val="120000"/>
              </a:lnSpc>
            </a:pPr>
            <a:r>
              <a:rPr lang="pt-BR" sz="2000" dirty="0" smtClean="0">
                <a:latin typeface="Bookman Old Style" panose="02050604050505020204" pitchFamily="18" charset="0"/>
              </a:rPr>
              <a:t>Cooperação</a:t>
            </a:r>
          </a:p>
          <a:p>
            <a:pPr>
              <a:lnSpc>
                <a:spcPct val="120000"/>
              </a:lnSpc>
            </a:pPr>
            <a:r>
              <a:rPr lang="pt-BR" sz="2000" dirty="0" smtClean="0">
                <a:latin typeface="Bookman Old Style" panose="02050604050505020204" pitchFamily="18" charset="0"/>
              </a:rPr>
              <a:t>Localismo</a:t>
            </a:r>
          </a:p>
          <a:p>
            <a:pPr>
              <a:lnSpc>
                <a:spcPct val="120000"/>
              </a:lnSpc>
            </a:pPr>
            <a:r>
              <a:rPr lang="pt-BR" sz="2000" i="1" dirty="0" err="1" smtClean="0">
                <a:latin typeface="Bookman Old Style" panose="02050604050505020204" pitchFamily="18" charset="0"/>
              </a:rPr>
              <a:t>Brain</a:t>
            </a:r>
            <a:r>
              <a:rPr lang="pt-BR" sz="2000" i="1" dirty="0" smtClean="0">
                <a:latin typeface="Bookman Old Style" panose="02050604050505020204" pitchFamily="18" charset="0"/>
              </a:rPr>
              <a:t> </a:t>
            </a:r>
            <a:r>
              <a:rPr lang="pt-BR" sz="2000" i="1" dirty="0" err="1" smtClean="0">
                <a:latin typeface="Bookman Old Style" panose="02050604050505020204" pitchFamily="18" charset="0"/>
              </a:rPr>
              <a:t>drain</a:t>
            </a:r>
            <a:endParaRPr lang="pt-BR" sz="2000" i="1" dirty="0" smtClean="0"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</a:pPr>
            <a:r>
              <a:rPr lang="pt-BR" sz="2000" dirty="0" smtClean="0">
                <a:latin typeface="Bookman Old Style" panose="02050604050505020204" pitchFamily="18" charset="0"/>
              </a:rPr>
              <a:t>Prestígio</a:t>
            </a:r>
          </a:p>
          <a:p>
            <a:pPr>
              <a:lnSpc>
                <a:spcPct val="120000"/>
              </a:lnSpc>
            </a:pPr>
            <a:r>
              <a:rPr lang="pt-BR" sz="2000" dirty="0" smtClean="0">
                <a:latin typeface="Bookman Old Style" panose="02050604050505020204" pitchFamily="18" charset="0"/>
              </a:rPr>
              <a:t>Reconhecimento</a:t>
            </a:r>
          </a:p>
          <a:p>
            <a:pPr marL="0" indent="0">
              <a:lnSpc>
                <a:spcPct val="120000"/>
              </a:lnSpc>
              <a:buNone/>
            </a:pPr>
            <a:endParaRPr lang="pt-BR" dirty="0" smtClean="0">
              <a:latin typeface="Bookman Old Style" panose="02050604050505020204" pitchFamily="18" charset="0"/>
            </a:endParaRPr>
          </a:p>
          <a:p>
            <a:endParaRPr lang="pt-BR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Diplomacia da Inovação</a:t>
            </a:r>
            <a:endParaRPr lang="pt-B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6017" y="2276872"/>
            <a:ext cx="4032448" cy="4095304"/>
          </a:xfrm>
        </p:spPr>
        <p:txBody>
          <a:bodyPr>
            <a:normAutofit lnSpcReduction="10000"/>
          </a:bodyPr>
          <a:lstStyle/>
          <a:p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Atores públicos e privados</a:t>
            </a:r>
          </a:p>
          <a:p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Ecossistemas</a:t>
            </a:r>
          </a:p>
          <a:p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Propriedade Intelectual</a:t>
            </a:r>
          </a:p>
          <a:p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de risco</a:t>
            </a:r>
          </a:p>
          <a:p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Parcerias</a:t>
            </a:r>
          </a:p>
          <a:p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Cosmopolitismo</a:t>
            </a:r>
          </a:p>
          <a:p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Mobilidade / Diáspora</a:t>
            </a:r>
          </a:p>
          <a:p>
            <a:r>
              <a:rPr lang="pt-BR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</a:t>
            </a:r>
          </a:p>
          <a:p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Prosperidade</a:t>
            </a:r>
            <a:endParaRPr lang="pt-B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0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750">
              <a:srgbClr val="AFCDE4"/>
            </a:gs>
            <a:gs pos="37500">
              <a:srgbClr val="9BC8DA"/>
            </a:gs>
            <a:gs pos="25000">
              <a:srgbClr val="73BFC7"/>
            </a:gs>
            <a:gs pos="0">
              <a:srgbClr val="23AD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2038" y="332656"/>
            <a:ext cx="3784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Bookman Old Style" panose="02050604050505020204" pitchFamily="18" charset="0"/>
              </a:rPr>
              <a:t>DIPLOMACIA DA CIÊNCIA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09874"/>
            <a:ext cx="2088232" cy="367161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339752" y="5300416"/>
            <a:ext cx="628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DIPLOMACIA DA INOVAÇÃO</a:t>
            </a:r>
          </a:p>
        </p:txBody>
      </p:sp>
    </p:spTree>
    <p:extLst>
      <p:ext uri="{BB962C8B-B14F-4D97-AF65-F5344CB8AC3E}">
        <p14:creationId xmlns:p14="http://schemas.microsoft.com/office/powerpoint/2010/main" val="25141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papel do Itamaraty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36221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750">
              <a:srgbClr val="AFCDE4"/>
            </a:gs>
            <a:gs pos="37500">
              <a:srgbClr val="9BC8DA"/>
            </a:gs>
            <a:gs pos="25000">
              <a:srgbClr val="73BFC7"/>
            </a:gs>
            <a:gs pos="0">
              <a:srgbClr val="23AD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 de Precisão e o MRE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7571184" cy="413732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Especificidade dos ecossistemas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Pesquisa Conjunta </a:t>
            </a:r>
            <a:r>
              <a:rPr lang="pt-BR" dirty="0" smtClean="0">
                <a:sym typeface="Wingdings" panose="05000000000000000000" pitchFamily="2" charset="2"/>
              </a:rPr>
              <a:t> MVP  Mercado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Startups de </a:t>
            </a:r>
            <a:r>
              <a:rPr lang="pt-BR" i="1" dirty="0" err="1" smtClean="0"/>
              <a:t>AgTech</a:t>
            </a:r>
            <a:endParaRPr lang="pt-BR" i="1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EMBRAPA e </a:t>
            </a:r>
            <a:r>
              <a:rPr lang="pt-BR" i="1" dirty="0" smtClean="0"/>
              <a:t>branding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Programa ACELERAGRO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Papel das grandes corporações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Política Imigratória de Inovação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508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750">
              <a:srgbClr val="AFCDE4"/>
            </a:gs>
            <a:gs pos="37500">
              <a:srgbClr val="9BC8DA"/>
            </a:gs>
            <a:gs pos="25000">
              <a:srgbClr val="73BFC7"/>
            </a:gs>
            <a:gs pos="0">
              <a:srgbClr val="23AD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6703" y="1484784"/>
            <a:ext cx="7772400" cy="1470025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obrigado!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92503" y="3068960"/>
            <a:ext cx="6400800" cy="17526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juliano.pinto@itamaraty.gov.br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dctec@itamaraty.gov.br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23AD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0207"/>
            <a:ext cx="9185806" cy="17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121</Words>
  <Application>Microsoft Office PowerPoint</Application>
  <PresentationFormat>Apresentação na tela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O que é Diplomacia da Inovação</vt:lpstr>
      <vt:lpstr>Um novo conceito...   </vt:lpstr>
      <vt:lpstr>ou uma evolução?</vt:lpstr>
      <vt:lpstr>Apresentação do PowerPoint</vt:lpstr>
      <vt:lpstr>Apresentação do PowerPoint</vt:lpstr>
      <vt:lpstr>Agricultura de Precisão e o MRE</vt:lpstr>
      <vt:lpstr>Muito obrigado!</vt:lpstr>
    </vt:vector>
  </TitlesOfParts>
  <Company>Ministério das Relações Exteriores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Ministério das Relações Exteriores</dc:creator>
  <cp:lastModifiedBy>Ministério das Relações Exteriores</cp:lastModifiedBy>
  <cp:revision>24</cp:revision>
  <dcterms:created xsi:type="dcterms:W3CDTF">2017-04-07T12:34:51Z</dcterms:created>
  <dcterms:modified xsi:type="dcterms:W3CDTF">2017-04-11T19:55:14Z</dcterms:modified>
</cp:coreProperties>
</file>