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2" r:id="rId2"/>
    <p:sldId id="273" r:id="rId3"/>
    <p:sldId id="274" r:id="rId4"/>
    <p:sldId id="282" r:id="rId5"/>
    <p:sldId id="275" r:id="rId6"/>
    <p:sldId id="283" r:id="rId7"/>
    <p:sldId id="276" r:id="rId8"/>
    <p:sldId id="284" r:id="rId9"/>
    <p:sldId id="277" r:id="rId10"/>
    <p:sldId id="278" r:id="rId11"/>
    <p:sldId id="279" r:id="rId12"/>
    <p:sldId id="280" r:id="rId13"/>
    <p:sldId id="285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44A"/>
    <a:srgbClr val="2B8F3A"/>
    <a:srgbClr val="2B8F39"/>
    <a:srgbClr val="203864"/>
    <a:srgbClr val="F5F5F5"/>
    <a:srgbClr val="FFC0D8"/>
    <a:srgbClr val="2A3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45" autoAdjust="0"/>
    <p:restoredTop sz="94660"/>
  </p:normalViewPr>
  <p:slideViewPr>
    <p:cSldViewPr snapToGrid="0">
      <p:cViewPr>
        <p:scale>
          <a:sx n="66" d="100"/>
          <a:sy n="66" d="100"/>
        </p:scale>
        <p:origin x="797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0718668467479173E-2"/>
          <c:w val="1"/>
          <c:h val="0.86365397948837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'Todas as Finalidades'!$C$60</c:f>
              <c:strCache>
                <c:ptCount val="1"/>
                <c:pt idx="0">
                  <c:v>jul a ago/2020</c:v>
                </c:pt>
              </c:strCache>
            </c:strRef>
          </c:tx>
          <c:spPr>
            <a:solidFill>
              <a:srgbClr val="2B8F3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1.25108755957935E-3"/>
                  <c:y val="6.25162439080299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37-4BEF-A5E1-75BABB7F3B27}"/>
                </c:ext>
              </c:extLst>
            </c:dLbl>
            <c:dLbl>
              <c:idx val="3"/>
              <c:layout>
                <c:manualLayout>
                  <c:x val="-1.2461977476398536E-3"/>
                  <c:y val="6.68291138479542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37-4BEF-A5E1-75BABB7F3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1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'Todas as Finalidades'!$B$61:$B$66</c:f>
              <c:strCache>
                <c:ptCount val="5"/>
                <c:pt idx="0">
                  <c:v>Custeio</c:v>
                </c:pt>
                <c:pt idx="1">
                  <c:v>Investimento</c:v>
                </c:pt>
                <c:pt idx="2">
                  <c:v>Comercialização</c:v>
                </c:pt>
                <c:pt idx="3">
                  <c:v>Industrialização</c:v>
                </c:pt>
                <c:pt idx="4">
                  <c:v>Total Geral</c:v>
                </c:pt>
              </c:strCache>
            </c:strRef>
          </c:cat>
          <c:val>
            <c:numRef>
              <c:f>'Todas as Finalidades'!$C$61:$C$66</c:f>
              <c:numCache>
                <c:formatCode>_(* #,##0_);_(* \(#,##0\);_(* "-"??_);_(@_)</c:formatCode>
                <c:ptCount val="5"/>
                <c:pt idx="0">
                  <c:v>28866.125711560016</c:v>
                </c:pt>
                <c:pt idx="1">
                  <c:v>11403.783879909999</c:v>
                </c:pt>
                <c:pt idx="2">
                  <c:v>3271.2532373999993</c:v>
                </c:pt>
                <c:pt idx="3">
                  <c:v>3606.4514308600001</c:v>
                </c:pt>
                <c:pt idx="4">
                  <c:v>47147.614259730013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37-4BEF-A5E1-75BABB7F3B27}"/>
            </c:ext>
          </c:extLst>
        </c:ser>
        <c:ser>
          <c:idx val="1"/>
          <c:order val="1"/>
          <c:tx>
            <c:strRef>
              <c:f>'Todas as Finalidades'!$D$60</c:f>
              <c:strCache>
                <c:ptCount val="1"/>
                <c:pt idx="0">
                  <c:v>jul a ago/2021</c:v>
                </c:pt>
              </c:strCache>
            </c:strRef>
          </c:tx>
          <c:spPr>
            <a:solidFill>
              <a:srgbClr val="20386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/>
          </c:spPr>
          <c:invertIfNegative val="0"/>
          <c:dLbls>
            <c:dLbl>
              <c:idx val="2"/>
              <c:layout>
                <c:manualLayout>
                  <c:x val="-9.1745361185577695E-17"/>
                  <c:y val="6.2306586511220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37-4BEF-A5E1-75BABB7F3B27}"/>
                </c:ext>
              </c:extLst>
            </c:dLbl>
            <c:dLbl>
              <c:idx val="3"/>
              <c:layout>
                <c:manualLayout>
                  <c:x val="0"/>
                  <c:y val="6.706191491662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37-4BEF-A5E1-75BABB7F3B2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b" anchorCtr="1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837-4BEF-A5E1-75BABB7F3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'Todas as Finalidades'!$B$61:$B$66</c:f>
              <c:strCache>
                <c:ptCount val="5"/>
                <c:pt idx="0">
                  <c:v>Custeio</c:v>
                </c:pt>
                <c:pt idx="1">
                  <c:v>Investimento</c:v>
                </c:pt>
                <c:pt idx="2">
                  <c:v>Comercialização</c:v>
                </c:pt>
                <c:pt idx="3">
                  <c:v>Industrialização</c:v>
                </c:pt>
                <c:pt idx="4">
                  <c:v>Total Geral</c:v>
                </c:pt>
              </c:strCache>
            </c:strRef>
          </c:cat>
          <c:val>
            <c:numRef>
              <c:f>'Todas as Finalidades'!$D$61:$D$66</c:f>
              <c:numCache>
                <c:formatCode>_(* #,##0_);_(* \(#,##0\);_(* "-"??_);_(@_)</c:formatCode>
                <c:ptCount val="5"/>
                <c:pt idx="0">
                  <c:v>35993.577880309989</c:v>
                </c:pt>
                <c:pt idx="1">
                  <c:v>18318.97821921001</c:v>
                </c:pt>
                <c:pt idx="2">
                  <c:v>4010.0877474099998</c:v>
                </c:pt>
                <c:pt idx="3">
                  <c:v>5787.1119535599992</c:v>
                </c:pt>
                <c:pt idx="4">
                  <c:v>64109.755800489998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37-4BEF-A5E1-75BABB7F3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689062096"/>
        <c:axId val="688974608"/>
      </c:barChart>
      <c:catAx>
        <c:axId val="68906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600" b="1"/>
            </a:pPr>
            <a:endParaRPr lang="pt-BR"/>
          </a:p>
        </c:txPr>
        <c:crossAx val="688974608"/>
        <c:crosses val="autoZero"/>
        <c:auto val="1"/>
        <c:lblAlgn val="ctr"/>
        <c:lblOffset val="100"/>
        <c:noMultiLvlLbl val="0"/>
      </c:catAx>
      <c:valAx>
        <c:axId val="68897460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689062096"/>
        <c:crosses val="autoZero"/>
        <c:crossBetween val="between"/>
      </c:valAx>
      <c:spPr>
        <a:noFill/>
        <a:ln w="25400">
          <a:noFill/>
        </a:ln>
        <a:effectLst/>
        <a:scene3d>
          <a:camera prst="orthographicFront"/>
          <a:lightRig rig="threePt" dir="t"/>
        </a:scene3d>
        <a:sp3d>
          <a:bevelT w="6350" h="63500"/>
          <a:bevelB w="6350" h="63500"/>
        </a:sp3d>
      </c:spPr>
    </c:plotArea>
    <c:legend>
      <c:legendPos val="b"/>
      <c:layout>
        <c:manualLayout>
          <c:xMode val="edge"/>
          <c:yMode val="edge"/>
          <c:x val="4.0947212339045462E-2"/>
          <c:y val="5.2800009618583103E-2"/>
          <c:w val="0.52650981518102391"/>
          <c:h val="9.50069534340345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 b="1"/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Custeio!$D$51</c:f>
              <c:strCache>
                <c:ptCount val="1"/>
                <c:pt idx="0">
                  <c:v>jul a ago/20</c:v>
                </c:pt>
              </c:strCache>
            </c:strRef>
          </c:tx>
          <c:spPr>
            <a:solidFill>
              <a:srgbClr val="2B8F39"/>
            </a:solidFill>
            <a:ln>
              <a:solidFill>
                <a:srgbClr val="38B4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Custeio!$C$52:$C$55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Custeio!$D$52:$D$55</c:f>
              <c:numCache>
                <c:formatCode>#,##0</c:formatCode>
                <c:ptCount val="4"/>
                <c:pt idx="0">
                  <c:v>6692.4579578100011</c:v>
                </c:pt>
                <c:pt idx="1">
                  <c:v>5430.7760980400008</c:v>
                </c:pt>
                <c:pt idx="2">
                  <c:v>16742.891655710009</c:v>
                </c:pt>
                <c:pt idx="3">
                  <c:v>28866.125711560009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1-4784-AEA2-FCA654C2C5A2}"/>
            </c:ext>
          </c:extLst>
        </c:ser>
        <c:ser>
          <c:idx val="1"/>
          <c:order val="1"/>
          <c:tx>
            <c:strRef>
              <c:f>Custeio!$E$51</c:f>
              <c:strCache>
                <c:ptCount val="1"/>
                <c:pt idx="0">
                  <c:v>jul a ago/21</c:v>
                </c:pt>
              </c:strCache>
            </c:strRef>
          </c:tx>
          <c:spPr>
            <a:solidFill>
              <a:srgbClr val="203864"/>
            </a:solidFill>
            <a:ln>
              <a:solidFill>
                <a:srgbClr val="2038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20386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Custeio!$C$52:$C$55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Custeio!$E$52:$E$55</c:f>
              <c:numCache>
                <c:formatCode>#,##0</c:formatCode>
                <c:ptCount val="4"/>
                <c:pt idx="0">
                  <c:v>7758.57881929</c:v>
                </c:pt>
                <c:pt idx="1">
                  <c:v>7932.1202189800006</c:v>
                </c:pt>
                <c:pt idx="2">
                  <c:v>20302.878842039998</c:v>
                </c:pt>
                <c:pt idx="3">
                  <c:v>35993.577880309997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41-4784-AEA2-FCA654C2C5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62048368"/>
        <c:axId val="643368624"/>
      </c:barChart>
      <c:catAx>
        <c:axId val="66204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43368624"/>
        <c:crosses val="autoZero"/>
        <c:auto val="1"/>
        <c:lblAlgn val="ctr"/>
        <c:lblOffset val="100"/>
        <c:noMultiLvlLbl val="0"/>
      </c:catAx>
      <c:valAx>
        <c:axId val="6433686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6204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699311023622004E-2"/>
          <c:y val="9.8335263204170201E-2"/>
          <c:w val="0.55504593175853001"/>
          <c:h val="7.37612229542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920027420079199E-2"/>
          <c:y val="0.26256418949462101"/>
          <c:w val="0.96415994515984205"/>
          <c:h val="0.55262316811483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Investimento!$D$56</c:f>
              <c:strCache>
                <c:ptCount val="1"/>
                <c:pt idx="0">
                  <c:v>jul a ago/20</c:v>
                </c:pt>
              </c:strCache>
            </c:strRef>
          </c:tx>
          <c:spPr>
            <a:solidFill>
              <a:srgbClr val="2B8F39"/>
            </a:solidFill>
            <a:ln>
              <a:solidFill>
                <a:srgbClr val="38B4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CB-4288-BA5E-FE75D8205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Investimento!$C$57:$C$60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Investimento!$D$57:$D$60</c:f>
              <c:numCache>
                <c:formatCode>#,##0</c:formatCode>
                <c:ptCount val="4"/>
                <c:pt idx="0">
                  <c:v>694.74106988999995</c:v>
                </c:pt>
                <c:pt idx="1">
                  <c:v>2837.2231899200001</c:v>
                </c:pt>
                <c:pt idx="2">
                  <c:v>7871.8196200999964</c:v>
                </c:pt>
                <c:pt idx="3">
                  <c:v>11403.783879909995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CB-4288-BA5E-FE75D8205D8D}"/>
            </c:ext>
          </c:extLst>
        </c:ser>
        <c:ser>
          <c:idx val="1"/>
          <c:order val="1"/>
          <c:tx>
            <c:strRef>
              <c:f>Investimento!$E$56</c:f>
              <c:strCache>
                <c:ptCount val="1"/>
                <c:pt idx="0">
                  <c:v>jul a ago/21</c:v>
                </c:pt>
              </c:strCache>
            </c:strRef>
          </c:tx>
          <c:spPr>
            <a:solidFill>
              <a:srgbClr val="203864"/>
            </a:solidFill>
            <a:ln>
              <a:solidFill>
                <a:srgbClr val="2038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203864"/>
              </a:contourClr>
            </a:sp3d>
          </c:spPr>
          <c:invertIfNegative val="0"/>
          <c:dLbls>
            <c:dLbl>
              <c:idx val="0"/>
              <c:layout>
                <c:manualLayout>
                  <c:x val="2.0837435190654138E-3"/>
                  <c:y val="1.0412562964157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CB-4288-BA5E-FE75D8205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Investimento!$C$57:$C$60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Investimento!$E$57:$E$60</c:f>
              <c:numCache>
                <c:formatCode>#,##0</c:formatCode>
                <c:ptCount val="4"/>
                <c:pt idx="0">
                  <c:v>1008.48980796</c:v>
                </c:pt>
                <c:pt idx="1">
                  <c:v>4487.1158118800013</c:v>
                </c:pt>
                <c:pt idx="2">
                  <c:v>12823.062349369997</c:v>
                </c:pt>
                <c:pt idx="3">
                  <c:v>18318.667969209997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CB-4288-BA5E-FE75D8205D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44770064"/>
        <c:axId val="637058384"/>
      </c:barChart>
      <c:catAx>
        <c:axId val="64477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37058384"/>
        <c:crosses val="autoZero"/>
        <c:auto val="1"/>
        <c:lblAlgn val="ctr"/>
        <c:lblOffset val="100"/>
        <c:noMultiLvlLbl val="0"/>
      </c:catAx>
      <c:valAx>
        <c:axId val="6370583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4477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991665025923703E-2"/>
          <c:y val="0.138121056458508"/>
          <c:w val="0.60099757170046597"/>
          <c:h val="7.2432430992740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146520146520099E-2"/>
          <c:y val="0.40526312741826997"/>
          <c:w val="0.95970695970695896"/>
          <c:h val="0.41898807035260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Comercialização!$D$48</c:f>
              <c:strCache>
                <c:ptCount val="1"/>
                <c:pt idx="0">
                  <c:v>jul a ago/20</c:v>
                </c:pt>
              </c:strCache>
            </c:strRef>
          </c:tx>
          <c:spPr>
            <a:solidFill>
              <a:srgbClr val="2B8F39"/>
            </a:solidFill>
            <a:ln>
              <a:solidFill>
                <a:srgbClr val="38B4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04-4430-884A-BCC402A73D8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04-4430-884A-BCC402A73D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Comercialização!$C$49:$C$52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Comercialização!$D$49:$D$52</c:f>
              <c:numCache>
                <c:formatCode>#,##0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3271.2532374000002</c:v>
                </c:pt>
                <c:pt idx="3">
                  <c:v>3271.2532374000002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04-4430-884A-BCC402A73D89}"/>
            </c:ext>
          </c:extLst>
        </c:ser>
        <c:ser>
          <c:idx val="1"/>
          <c:order val="1"/>
          <c:tx>
            <c:strRef>
              <c:f>Comercialização!$E$48</c:f>
              <c:strCache>
                <c:ptCount val="1"/>
                <c:pt idx="0">
                  <c:v>jul a ago/21</c:v>
                </c:pt>
              </c:strCache>
            </c:strRef>
          </c:tx>
          <c:spPr>
            <a:solidFill>
              <a:srgbClr val="203864"/>
            </a:solidFill>
            <a:ln>
              <a:solidFill>
                <a:srgbClr val="2038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20386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Comercialização!$C$49:$C$52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Comercialização!$E$49:$E$52</c:f>
              <c:numCache>
                <c:formatCode>#,##0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4010.0877474099998</c:v>
                </c:pt>
                <c:pt idx="3">
                  <c:v>4010.0877474099998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04-4430-884A-BCC402A73D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13115104"/>
        <c:axId val="627316368"/>
      </c:barChart>
      <c:catAx>
        <c:axId val="61311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27316368"/>
        <c:crosses val="autoZero"/>
        <c:auto val="1"/>
        <c:lblAlgn val="ctr"/>
        <c:lblOffset val="100"/>
        <c:noMultiLvlLbl val="0"/>
      </c:catAx>
      <c:valAx>
        <c:axId val="6273163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1311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9485001755329E-2"/>
          <c:y val="0.21217701878100101"/>
          <c:w val="0.51574940622093801"/>
          <c:h val="7.5587709718476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37661013807802801"/>
          <c:w val="1"/>
          <c:h val="0.432559308683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Industrialização!$D$37</c:f>
              <c:strCache>
                <c:ptCount val="1"/>
                <c:pt idx="0">
                  <c:v>jul a ago/20</c:v>
                </c:pt>
              </c:strCache>
            </c:strRef>
          </c:tx>
          <c:spPr>
            <a:solidFill>
              <a:srgbClr val="2B8F3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dLbl>
              <c:idx val="1"/>
              <c:layout>
                <c:manualLayout>
                  <c:x val="2.0837435190654298E-3"/>
                  <c:y val="6.60128811046241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59-46F5-8AD2-0EAC41499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Industrialização!$C$38:$C$41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Industrialização!$D$38:$D$41</c:f>
              <c:numCache>
                <c:formatCode>#,##0</c:formatCode>
                <c:ptCount val="4"/>
                <c:pt idx="0">
                  <c:v>0</c:v>
                </c:pt>
                <c:pt idx="1">
                  <c:v>714.81279367000013</c:v>
                </c:pt>
                <c:pt idx="2">
                  <c:v>2891.6386371899998</c:v>
                </c:pt>
                <c:pt idx="3">
                  <c:v>3606.4514308600001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9-46F5-8AD2-0EAC4149970D}"/>
            </c:ext>
          </c:extLst>
        </c:ser>
        <c:ser>
          <c:idx val="1"/>
          <c:order val="1"/>
          <c:tx>
            <c:strRef>
              <c:f>Industrialização!$E$37</c:f>
              <c:strCache>
                <c:ptCount val="1"/>
                <c:pt idx="0">
                  <c:v>jul a ago/21</c:v>
                </c:pt>
              </c:strCache>
            </c:strRef>
          </c:tx>
          <c:spPr>
            <a:solidFill>
              <a:srgbClr val="2038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59-46F5-8AD2-0EAC4149970D}"/>
                </c:ext>
              </c:extLst>
            </c:dLbl>
            <c:dLbl>
              <c:idx val="1"/>
              <c:layout>
                <c:manualLayout>
                  <c:x val="-6.2512305571962986E-3"/>
                  <c:y val="6.50606987304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59-46F5-8AD2-0EAC41499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Industrialização!$C$38:$C$41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Industrialização!$E$38:$E$41</c:f>
              <c:numCache>
                <c:formatCode>#,##0</c:formatCode>
                <c:ptCount val="4"/>
                <c:pt idx="0">
                  <c:v>0</c:v>
                </c:pt>
                <c:pt idx="1">
                  <c:v>814.79015693999997</c:v>
                </c:pt>
                <c:pt idx="2">
                  <c:v>4972.32179662</c:v>
                </c:pt>
                <c:pt idx="3">
                  <c:v>5787.1119535600001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59-46F5-8AD2-0EAC414997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62588800"/>
        <c:axId val="633795312"/>
      </c:barChart>
      <c:catAx>
        <c:axId val="66258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33795312"/>
        <c:crosses val="autoZero"/>
        <c:auto val="1"/>
        <c:lblAlgn val="ctr"/>
        <c:lblOffset val="100"/>
        <c:noMultiLvlLbl val="0"/>
      </c:catAx>
      <c:valAx>
        <c:axId val="6337953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6258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275841701122"/>
          <c:y val="0.18562204614956901"/>
          <c:w val="0.538485266128503"/>
          <c:h val="7.5605133907886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717917602899999E-3"/>
          <c:y val="6.3885903738816294E-2"/>
          <c:w val="0.96181029063681001"/>
          <c:h val="0.80041177772029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'Todas as Finalidades'!$Q$60</c:f>
              <c:strCache>
                <c:ptCount val="1"/>
                <c:pt idx="0">
                  <c:v>jul a ago/2020</c:v>
                </c:pt>
              </c:strCache>
            </c:strRef>
          </c:tx>
          <c:spPr>
            <a:solidFill>
              <a:srgbClr val="2B8F39"/>
            </a:solidFill>
            <a:ln>
              <a:solidFill>
                <a:srgbClr val="38B4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'Todas as Finalidades'!$P$61:$P$64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'Todas as Finalidades'!$Q$61:$Q$64</c:f>
              <c:numCache>
                <c:formatCode>#,##0</c:formatCode>
                <c:ptCount val="4"/>
                <c:pt idx="0">
                  <c:v>7387.1990276999986</c:v>
                </c:pt>
                <c:pt idx="1">
                  <c:v>8982.8120816299997</c:v>
                </c:pt>
                <c:pt idx="2">
                  <c:v>30777.603150400013</c:v>
                </c:pt>
                <c:pt idx="3">
                  <c:v>47147.614259730013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7-415C-90DD-2D7C4B43A477}"/>
            </c:ext>
          </c:extLst>
        </c:ser>
        <c:ser>
          <c:idx val="1"/>
          <c:order val="1"/>
          <c:tx>
            <c:strRef>
              <c:f>'Todas as Finalidades'!$R$60</c:f>
              <c:strCache>
                <c:ptCount val="1"/>
                <c:pt idx="0">
                  <c:v>jul a ago/2021</c:v>
                </c:pt>
              </c:strCache>
            </c:strRef>
          </c:tx>
          <c:spPr>
            <a:solidFill>
              <a:srgbClr val="203864"/>
            </a:solidFill>
            <a:ln>
              <a:solidFill>
                <a:srgbClr val="2038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20386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'Todas as Finalidades'!$P$61:$P$64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'Todas as Finalidades'!$R$61:$R$64</c:f>
              <c:numCache>
                <c:formatCode>#,##0</c:formatCode>
                <c:ptCount val="4"/>
                <c:pt idx="0">
                  <c:v>8767.0686272500006</c:v>
                </c:pt>
                <c:pt idx="1">
                  <c:v>13234.0261878</c:v>
                </c:pt>
                <c:pt idx="2">
                  <c:v>42108.660985440016</c:v>
                </c:pt>
                <c:pt idx="3">
                  <c:v>64109.75580049002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F7-415C-90DD-2D7C4B43A4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38310368"/>
        <c:axId val="638275472"/>
      </c:barChart>
      <c:catAx>
        <c:axId val="6383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38275472"/>
        <c:crosses val="autoZero"/>
        <c:auto val="1"/>
        <c:lblAlgn val="ctr"/>
        <c:lblOffset val="100"/>
        <c:noMultiLvlLbl val="0"/>
      </c:catAx>
      <c:valAx>
        <c:axId val="6382754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3831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4867280649715E-3"/>
          <c:y val="0.25675813705731498"/>
          <c:w val="0.22486983756759762"/>
          <c:h val="0.153645727507198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29913778592393E-3"/>
          <c:y val="0.111682345693684"/>
          <c:w val="0.98046695469479594"/>
          <c:h val="0.72008628659708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'Programas de Investimento'!$K$3</c:f>
              <c:strCache>
                <c:ptCount val="1"/>
                <c:pt idx="0">
                  <c:v>Programação </c:v>
                </c:pt>
              </c:strCache>
            </c:strRef>
          </c:tx>
          <c:spPr>
            <a:pattFill prst="dkHorz">
              <a:fgClr>
                <a:srgbClr val="2B8F39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cat>
            <c:strRef>
              <c:f>'Programas de Investimento'!$J$4:$J$14</c:f>
              <c:strCache>
                <c:ptCount val="11"/>
                <c:pt idx="0">
                  <c:v>Proirriga</c:v>
                </c:pt>
                <c:pt idx="1">
                  <c:v>Procap-Agro</c:v>
                </c:pt>
                <c:pt idx="2">
                  <c:v>Prodecoop</c:v>
                </c:pt>
                <c:pt idx="3">
                  <c:v>Moderagro</c:v>
                </c:pt>
                <c:pt idx="4">
                  <c:v>Inovagro</c:v>
                </c:pt>
                <c:pt idx="5">
                  <c:v>PCA</c:v>
                </c:pt>
                <c:pt idx="6">
                  <c:v>Pronamp</c:v>
                </c:pt>
                <c:pt idx="7">
                  <c:v>Programa ABC</c:v>
                </c:pt>
                <c:pt idx="8">
                  <c:v>Moderfrota</c:v>
                </c:pt>
                <c:pt idx="9">
                  <c:v>Pronaf</c:v>
                </c:pt>
                <c:pt idx="10">
                  <c:v>Outros</c:v>
                </c:pt>
              </c:strCache>
            </c:strRef>
          </c:cat>
          <c:val>
            <c:numRef>
              <c:f>'Programas de Investimento'!$K$4:$K$14</c:f>
              <c:numCache>
                <c:formatCode>#,##0</c:formatCode>
                <c:ptCount val="11"/>
                <c:pt idx="0">
                  <c:v>1350</c:v>
                </c:pt>
                <c:pt idx="1">
                  <c:v>1500</c:v>
                </c:pt>
                <c:pt idx="2">
                  <c:v>1650</c:v>
                </c:pt>
                <c:pt idx="3">
                  <c:v>1890</c:v>
                </c:pt>
                <c:pt idx="4">
                  <c:v>2600</c:v>
                </c:pt>
                <c:pt idx="5">
                  <c:v>4120</c:v>
                </c:pt>
                <c:pt idx="6">
                  <c:v>4880</c:v>
                </c:pt>
                <c:pt idx="7">
                  <c:v>5050</c:v>
                </c:pt>
                <c:pt idx="8">
                  <c:v>7530</c:v>
                </c:pt>
                <c:pt idx="9">
                  <c:v>17600</c:v>
                </c:pt>
                <c:pt idx="10">
                  <c:v>25280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0-4CBA-AFD8-37BC67F71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21"/>
        <c:axId val="654317520"/>
        <c:axId val="645852000"/>
      </c:barChart>
      <c:barChart>
        <c:barDir val="col"/>
        <c:grouping val="stacked"/>
        <c:varyColors val="0"/>
        <c:ser>
          <c:idx val="1"/>
          <c:order val="1"/>
          <c:tx>
            <c:strRef>
              <c:f>'Programas de Investimento'!$L$3</c:f>
              <c:strCache>
                <c:ptCount val="1"/>
                <c:pt idx="0">
                  <c:v>Aplicação </c:v>
                </c:pt>
              </c:strCache>
            </c:strRef>
          </c:tx>
          <c:spPr>
            <a:solidFill>
              <a:srgbClr val="38B44A"/>
            </a:solidFill>
            <a:ln>
              <a:noFill/>
            </a:ln>
            <a:effectLst/>
          </c:spPr>
          <c:invertIfNegative val="0"/>
          <c:cat>
            <c:strRef>
              <c:f>'Programas de Investimento'!$J$4:$J$14</c:f>
              <c:strCache>
                <c:ptCount val="11"/>
                <c:pt idx="0">
                  <c:v>Proirriga</c:v>
                </c:pt>
                <c:pt idx="1">
                  <c:v>Procap-Agro</c:v>
                </c:pt>
                <c:pt idx="2">
                  <c:v>Prodecoop</c:v>
                </c:pt>
                <c:pt idx="3">
                  <c:v>Moderagro</c:v>
                </c:pt>
                <c:pt idx="4">
                  <c:v>Inovagro</c:v>
                </c:pt>
                <c:pt idx="5">
                  <c:v>PCA</c:v>
                </c:pt>
                <c:pt idx="6">
                  <c:v>Pronamp</c:v>
                </c:pt>
                <c:pt idx="7">
                  <c:v>Programa ABC</c:v>
                </c:pt>
                <c:pt idx="8">
                  <c:v>Moderfrota</c:v>
                </c:pt>
                <c:pt idx="9">
                  <c:v>Pronaf</c:v>
                </c:pt>
                <c:pt idx="10">
                  <c:v>Outros</c:v>
                </c:pt>
              </c:strCache>
            </c:strRef>
          </c:cat>
          <c:val>
            <c:numRef>
              <c:f>'Programas de Investimento'!$L$4:$L$14</c:f>
              <c:numCache>
                <c:formatCode>#,##0</c:formatCode>
                <c:ptCount val="11"/>
                <c:pt idx="0">
                  <c:v>290.7931510200001</c:v>
                </c:pt>
                <c:pt idx="1">
                  <c:v>574.5</c:v>
                </c:pt>
                <c:pt idx="2">
                  <c:v>0</c:v>
                </c:pt>
                <c:pt idx="3">
                  <c:v>276.72985262000003</c:v>
                </c:pt>
                <c:pt idx="4">
                  <c:v>705.51731389000031</c:v>
                </c:pt>
                <c:pt idx="5">
                  <c:v>316.61791996999989</c:v>
                </c:pt>
                <c:pt idx="6">
                  <c:v>1008.4898079599998</c:v>
                </c:pt>
                <c:pt idx="7">
                  <c:v>790.32781130000012</c:v>
                </c:pt>
                <c:pt idx="8">
                  <c:v>3051.6448813799993</c:v>
                </c:pt>
                <c:pt idx="9">
                  <c:v>4487.1158118800013</c:v>
                </c:pt>
                <c:pt idx="10">
                  <c:v>6817.2416691899998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E0-4CBA-AFD8-37BC67F71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645491744"/>
        <c:axId val="645849632"/>
      </c:barChart>
      <c:catAx>
        <c:axId val="65431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45852000"/>
        <c:crosses val="autoZero"/>
        <c:auto val="1"/>
        <c:lblAlgn val="ctr"/>
        <c:lblOffset val="100"/>
        <c:noMultiLvlLbl val="0"/>
      </c:catAx>
      <c:valAx>
        <c:axId val="645852000"/>
        <c:scaling>
          <c:orientation val="minMax"/>
          <c:max val="19000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654317520"/>
        <c:crosses val="autoZero"/>
        <c:crossBetween val="between"/>
        <c:majorUnit val="1000"/>
      </c:valAx>
      <c:valAx>
        <c:axId val="645849632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645491744"/>
        <c:crosses val="max"/>
        <c:crossBetween val="between"/>
      </c:valAx>
      <c:catAx>
        <c:axId val="645491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5849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30387801181301"/>
          <c:y val="0.229699268157221"/>
          <c:w val="0.413971877266607"/>
          <c:h val="0.112698456007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952905929871E-2"/>
          <c:y val="9.6271159986434804E-2"/>
          <c:w val="0.97340941881402598"/>
          <c:h val="0.79859841659100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Programação_Aplicação_custeio!$D$3</c:f>
              <c:strCache>
                <c:ptCount val="1"/>
                <c:pt idx="0">
                  <c:v>Programação</c:v>
                </c:pt>
              </c:strCache>
            </c:strRef>
          </c:tx>
          <c:spPr>
            <a:pattFill prst="dkHorz">
              <a:fgClr>
                <a:srgbClr val="2B8F39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cat>
            <c:strRef>
              <c:f>Programação_Aplicação_custeio!$C$4:$C$7</c:f>
              <c:strCache>
                <c:ptCount val="4"/>
                <c:pt idx="0">
                  <c:v>Empresarial</c:v>
                </c:pt>
                <c:pt idx="1">
                  <c:v>Pronaf</c:v>
                </c:pt>
                <c:pt idx="2">
                  <c:v>Pronamp</c:v>
                </c:pt>
                <c:pt idx="3">
                  <c:v>Total</c:v>
                </c:pt>
              </c:strCache>
            </c:strRef>
          </c:cat>
          <c:val>
            <c:numRef>
              <c:f>Programação_Aplicação_custeio!$D$4:$D$7</c:f>
              <c:numCache>
                <c:formatCode>_-* #,##0_-;\-* #,##0_-;_-* "-"??_-;_-@_-</c:formatCode>
                <c:ptCount val="4"/>
                <c:pt idx="0">
                  <c:v>126860</c:v>
                </c:pt>
                <c:pt idx="1">
                  <c:v>21740</c:v>
                </c:pt>
                <c:pt idx="2">
                  <c:v>29180</c:v>
                </c:pt>
                <c:pt idx="3">
                  <c:v>177780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5-4218-A300-58F18087BA94}"/>
            </c:ext>
          </c:extLst>
        </c:ser>
        <c:ser>
          <c:idx val="1"/>
          <c:order val="1"/>
          <c:tx>
            <c:strRef>
              <c:f>Programação_Aplicação_custeio!$E$3</c:f>
              <c:strCache>
                <c:ptCount val="1"/>
                <c:pt idx="0">
                  <c:v>Aplicação</c:v>
                </c:pt>
              </c:strCache>
            </c:strRef>
          </c:tx>
          <c:spPr>
            <a:solidFill>
              <a:srgbClr val="38B44A"/>
            </a:solidFill>
            <a:ln>
              <a:noFill/>
            </a:ln>
            <a:effectLst/>
          </c:spPr>
          <c:invertIfNegative val="0"/>
          <c:cat>
            <c:strRef>
              <c:f>Programação_Aplicação_custeio!$C$4:$C$7</c:f>
              <c:strCache>
                <c:ptCount val="4"/>
                <c:pt idx="0">
                  <c:v>Empresarial</c:v>
                </c:pt>
                <c:pt idx="1">
                  <c:v>Pronaf</c:v>
                </c:pt>
                <c:pt idx="2">
                  <c:v>Pronamp</c:v>
                </c:pt>
                <c:pt idx="3">
                  <c:v>Total</c:v>
                </c:pt>
              </c:strCache>
            </c:strRef>
          </c:cat>
          <c:val>
            <c:numRef>
              <c:f>Programação_Aplicação_custeio!$E$4:$E$7</c:f>
              <c:numCache>
                <c:formatCode>_-* #,##0_-;\-* #,##0_-;_-* "-"??_-;_-@_-</c:formatCode>
                <c:ptCount val="4"/>
                <c:pt idx="0">
                  <c:v>29285.288386069991</c:v>
                </c:pt>
                <c:pt idx="1">
                  <c:v>8746.910375919997</c:v>
                </c:pt>
                <c:pt idx="2">
                  <c:v>7758.5788192900009</c:v>
                </c:pt>
                <c:pt idx="3">
                  <c:v>45790.777581279988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5-4218-A300-58F18087B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1"/>
        <c:overlap val="100"/>
        <c:axId val="690322512"/>
        <c:axId val="690312816"/>
      </c:barChart>
      <c:catAx>
        <c:axId val="69032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90312816"/>
        <c:crosses val="autoZero"/>
        <c:auto val="1"/>
        <c:lblAlgn val="ctr"/>
        <c:lblOffset val="100"/>
        <c:noMultiLvlLbl val="0"/>
      </c:catAx>
      <c:valAx>
        <c:axId val="690312816"/>
        <c:scaling>
          <c:orientation val="minMax"/>
          <c:max val="180000"/>
          <c:min val="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690322512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4877801337714"/>
          <c:y val="0.237027832747402"/>
          <c:w val="0.44540974619985002"/>
          <c:h val="6.3653259390414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0.08451</cdr:x>
      <cdr:y>0.32836</cdr:y>
    </cdr:from>
    <cdr:to>
      <cdr:x>0.18998</cdr:x>
      <cdr:y>0.39993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B0FC6104-EDA5-4616-861C-4F3B47B0FC09}"/>
            </a:ext>
          </a:extLst>
        </cdr:cNvPr>
        <cdr:cNvSpPr txBox="1"/>
      </cdr:nvSpPr>
      <cdr:spPr>
        <a:xfrm xmlns:a="http://schemas.openxmlformats.org/drawingml/2006/main">
          <a:off x="861281" y="1638641"/>
          <a:ext cx="1074845" cy="357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25 %</a:t>
          </a:r>
        </a:p>
      </cdr:txBody>
    </cdr:sp>
  </cdr:relSizeAnchor>
  <cdr:relSizeAnchor xmlns:cdr="http://schemas.openxmlformats.org/drawingml/2006/chartDrawing">
    <cdr:from>
      <cdr:x>0.06489</cdr:x>
      <cdr:y>0.35939</cdr:y>
    </cdr:from>
    <cdr:to>
      <cdr:x>0.08696</cdr:x>
      <cdr:y>0.38981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7FD3CB65-3571-4F7D-A83E-4F6E44C78399}"/>
            </a:ext>
          </a:extLst>
        </cdr:cNvPr>
        <cdr:cNvSpPr/>
      </cdr:nvSpPr>
      <cdr:spPr>
        <a:xfrm xmlns:a="http://schemas.openxmlformats.org/drawingml/2006/main">
          <a:off x="661334" y="1793492"/>
          <a:ext cx="224915" cy="151806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0.28625</cdr:x>
      <cdr:y>0.57185</cdr:y>
    </cdr:from>
    <cdr:to>
      <cdr:x>0.37198</cdr:x>
      <cdr:y>0.64343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BECF704F-6923-402F-B54B-15FD87D2309D}"/>
            </a:ext>
          </a:extLst>
        </cdr:cNvPr>
        <cdr:cNvSpPr txBox="1"/>
      </cdr:nvSpPr>
      <cdr:spPr>
        <a:xfrm xmlns:a="http://schemas.openxmlformats.org/drawingml/2006/main">
          <a:off x="2917160" y="2853737"/>
          <a:ext cx="873675" cy="357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61 %</a:t>
          </a:r>
        </a:p>
      </cdr:txBody>
    </cdr:sp>
  </cdr:relSizeAnchor>
  <cdr:relSizeAnchor xmlns:cdr="http://schemas.openxmlformats.org/drawingml/2006/chartDrawing">
    <cdr:from>
      <cdr:x>0.26403</cdr:x>
      <cdr:y>0.60289</cdr:y>
    </cdr:from>
    <cdr:to>
      <cdr:x>0.28609</cdr:x>
      <cdr:y>0.6333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B98785A5-AC7B-47E4-8824-5B546C793E23}"/>
            </a:ext>
          </a:extLst>
        </cdr:cNvPr>
        <cdr:cNvSpPr/>
      </cdr:nvSpPr>
      <cdr:spPr>
        <a:xfrm xmlns:a="http://schemas.openxmlformats.org/drawingml/2006/main">
          <a:off x="2690716" y="3008637"/>
          <a:ext cx="224814" cy="151756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0.87401</cdr:x>
      <cdr:y>0</cdr:y>
    </cdr:from>
    <cdr:to>
      <cdr:x>0.95205</cdr:x>
      <cdr:y>0.07158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BECF704F-6923-402F-B54B-15FD87D2309D}"/>
            </a:ext>
          </a:extLst>
        </cdr:cNvPr>
        <cdr:cNvSpPr txBox="1"/>
      </cdr:nvSpPr>
      <cdr:spPr>
        <a:xfrm xmlns:a="http://schemas.openxmlformats.org/drawingml/2006/main">
          <a:off x="8872237" y="0"/>
          <a:ext cx="792163" cy="354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36 %</a:t>
          </a:r>
        </a:p>
      </cdr:txBody>
    </cdr:sp>
  </cdr:relSizeAnchor>
  <cdr:relSizeAnchor xmlns:cdr="http://schemas.openxmlformats.org/drawingml/2006/chartDrawing">
    <cdr:from>
      <cdr:x>0.8575</cdr:x>
      <cdr:y>0.03436</cdr:y>
    </cdr:from>
    <cdr:to>
      <cdr:x>0.87956</cdr:x>
      <cdr:y>0.06478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B98785A5-AC7B-47E4-8824-5B546C793E23}"/>
            </a:ext>
          </a:extLst>
        </cdr:cNvPr>
        <cdr:cNvSpPr/>
      </cdr:nvSpPr>
      <cdr:spPr>
        <a:xfrm xmlns:a="http://schemas.openxmlformats.org/drawingml/2006/main">
          <a:off x="8704634" y="170278"/>
          <a:ext cx="223935" cy="150753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0.48263</cdr:x>
      <cdr:y>0.73201</cdr:y>
    </cdr:from>
    <cdr:to>
      <cdr:x>0.56836</cdr:x>
      <cdr:y>0.80359</cdr:y>
    </cdr:to>
    <cdr:sp macro="" textlink="">
      <cdr:nvSpPr>
        <cdr:cNvPr id="11" name="CaixaDeTexto 1">
          <a:extLst xmlns:a="http://schemas.openxmlformats.org/drawingml/2006/main">
            <a:ext uri="{FF2B5EF4-FFF2-40B4-BE49-F238E27FC236}">
              <a16:creationId xmlns:a16="http://schemas.microsoft.com/office/drawing/2014/main" id="{B2E69C52-6F4A-4507-8D45-DB0A8F09D8BF}"/>
            </a:ext>
          </a:extLst>
        </cdr:cNvPr>
        <cdr:cNvSpPr txBox="1"/>
      </cdr:nvSpPr>
      <cdr:spPr>
        <a:xfrm xmlns:a="http://schemas.openxmlformats.org/drawingml/2006/main">
          <a:off x="4918517" y="3652982"/>
          <a:ext cx="873675" cy="357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23 %</a:t>
          </a:r>
        </a:p>
      </cdr:txBody>
    </cdr:sp>
  </cdr:relSizeAnchor>
  <cdr:relSizeAnchor xmlns:cdr="http://schemas.openxmlformats.org/drawingml/2006/chartDrawing">
    <cdr:from>
      <cdr:x>0.46041</cdr:x>
      <cdr:y>0.76305</cdr:y>
    </cdr:from>
    <cdr:to>
      <cdr:x>0.48247</cdr:x>
      <cdr:y>0.79346</cdr:y>
    </cdr:to>
    <cdr:sp macro="" textlink="">
      <cdr:nvSpPr>
        <cdr:cNvPr id="12" name="Triângulo isósceles 11">
          <a:extLst xmlns:a="http://schemas.openxmlformats.org/drawingml/2006/main">
            <a:ext uri="{FF2B5EF4-FFF2-40B4-BE49-F238E27FC236}">
              <a16:creationId xmlns:a16="http://schemas.microsoft.com/office/drawing/2014/main" id="{68B12BCB-2A0A-4D71-AB96-990959DD05C2}"/>
            </a:ext>
          </a:extLst>
        </cdr:cNvPr>
        <cdr:cNvSpPr/>
      </cdr:nvSpPr>
      <cdr:spPr>
        <a:xfrm xmlns:a="http://schemas.openxmlformats.org/drawingml/2006/main">
          <a:off x="4692073" y="3807882"/>
          <a:ext cx="224814" cy="151756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0.69199</cdr:x>
      <cdr:y>0.71813</cdr:y>
    </cdr:from>
    <cdr:to>
      <cdr:x>0.77772</cdr:x>
      <cdr:y>0.78971</cdr:y>
    </cdr:to>
    <cdr:sp macro="" textlink="">
      <cdr:nvSpPr>
        <cdr:cNvPr id="13" name="CaixaDeTexto 1">
          <a:extLst xmlns:a="http://schemas.openxmlformats.org/drawingml/2006/main">
            <a:ext uri="{FF2B5EF4-FFF2-40B4-BE49-F238E27FC236}">
              <a16:creationId xmlns:a16="http://schemas.microsoft.com/office/drawing/2014/main" id="{B2E69C52-6F4A-4507-8D45-DB0A8F09D8BF}"/>
            </a:ext>
          </a:extLst>
        </cdr:cNvPr>
        <cdr:cNvSpPr txBox="1"/>
      </cdr:nvSpPr>
      <cdr:spPr>
        <a:xfrm xmlns:a="http://schemas.openxmlformats.org/drawingml/2006/main">
          <a:off x="7052117" y="3583709"/>
          <a:ext cx="873675" cy="357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60 %</a:t>
          </a:r>
        </a:p>
      </cdr:txBody>
    </cdr:sp>
  </cdr:relSizeAnchor>
  <cdr:relSizeAnchor xmlns:cdr="http://schemas.openxmlformats.org/drawingml/2006/chartDrawing">
    <cdr:from>
      <cdr:x>0.66977</cdr:x>
      <cdr:y>0.74917</cdr:y>
    </cdr:from>
    <cdr:to>
      <cdr:x>0.69183</cdr:x>
      <cdr:y>0.77958</cdr:y>
    </cdr:to>
    <cdr:sp macro="" textlink="">
      <cdr:nvSpPr>
        <cdr:cNvPr id="14" name="Triângulo isósceles 13">
          <a:extLst xmlns:a="http://schemas.openxmlformats.org/drawingml/2006/main">
            <a:ext uri="{FF2B5EF4-FFF2-40B4-BE49-F238E27FC236}">
              <a16:creationId xmlns:a16="http://schemas.microsoft.com/office/drawing/2014/main" id="{68B12BCB-2A0A-4D71-AB96-990959DD05C2}"/>
            </a:ext>
          </a:extLst>
        </cdr:cNvPr>
        <cdr:cNvSpPr/>
      </cdr:nvSpPr>
      <cdr:spPr>
        <a:xfrm xmlns:a="http://schemas.openxmlformats.org/drawingml/2006/main">
          <a:off x="6825673" y="3738609"/>
          <a:ext cx="224814" cy="151756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0.13945</cdr:x>
      <cdr:y>0.53319</cdr:y>
    </cdr:from>
    <cdr:to>
      <cdr:x>0.26068</cdr:x>
      <cdr:y>0.61548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1C0B0328-5306-4037-82FA-CAE6ABD2C376}"/>
            </a:ext>
          </a:extLst>
        </cdr:cNvPr>
        <cdr:cNvSpPr txBox="1"/>
      </cdr:nvSpPr>
      <cdr:spPr>
        <a:xfrm xmlns:a="http://schemas.openxmlformats.org/drawingml/2006/main">
          <a:off x="850108" y="2358993"/>
          <a:ext cx="739007" cy="364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16 %</a:t>
          </a:r>
        </a:p>
      </cdr:txBody>
    </cdr:sp>
  </cdr:relSizeAnchor>
  <cdr:relSizeAnchor xmlns:cdr="http://schemas.openxmlformats.org/drawingml/2006/chartDrawing">
    <cdr:from>
      <cdr:x>0.10492</cdr:x>
      <cdr:y>0.55657</cdr:y>
    </cdr:from>
    <cdr:to>
      <cdr:x>0.13942</cdr:x>
      <cdr:y>0.59154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DFA4DB96-2171-475A-A1CA-BB16C89629B8}"/>
            </a:ext>
          </a:extLst>
        </cdr:cNvPr>
        <cdr:cNvSpPr/>
      </cdr:nvSpPr>
      <cdr:spPr>
        <a:xfrm xmlns:a="http://schemas.openxmlformats.org/drawingml/2006/main">
          <a:off x="639614" y="2462433"/>
          <a:ext cx="210312" cy="15471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0.37595</cdr:x>
      <cdr:y>0.511</cdr:y>
    </cdr:from>
    <cdr:to>
      <cdr:x>0.49718</cdr:x>
      <cdr:y>0.59329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0B194A1E-767E-4327-A8B6-47B419D17EBB}"/>
            </a:ext>
          </a:extLst>
        </cdr:cNvPr>
        <cdr:cNvSpPr txBox="1"/>
      </cdr:nvSpPr>
      <cdr:spPr>
        <a:xfrm xmlns:a="http://schemas.openxmlformats.org/drawingml/2006/main">
          <a:off x="2291790" y="2260819"/>
          <a:ext cx="739007" cy="364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46 %</a:t>
          </a:r>
        </a:p>
      </cdr:txBody>
    </cdr:sp>
  </cdr:relSizeAnchor>
  <cdr:relSizeAnchor xmlns:cdr="http://schemas.openxmlformats.org/drawingml/2006/chartDrawing">
    <cdr:from>
      <cdr:x>0.34141</cdr:x>
      <cdr:y>0.53438</cdr:y>
    </cdr:from>
    <cdr:to>
      <cdr:x>0.37591</cdr:x>
      <cdr:y>0.56935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AB011C20-BF9B-4466-B207-E431CEAC6FCE}"/>
            </a:ext>
          </a:extLst>
        </cdr:cNvPr>
        <cdr:cNvSpPr/>
      </cdr:nvSpPr>
      <cdr:spPr>
        <a:xfrm xmlns:a="http://schemas.openxmlformats.org/drawingml/2006/main">
          <a:off x="2081241" y="2364265"/>
          <a:ext cx="210301" cy="154706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0.60761</cdr:x>
      <cdr:y>0.32796</cdr:y>
    </cdr:from>
    <cdr:to>
      <cdr:x>0.72884</cdr:x>
      <cdr:y>0.41025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3703991" y="1450994"/>
          <a:ext cx="739006" cy="364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21 %</a:t>
          </a:r>
        </a:p>
      </cdr:txBody>
    </cdr:sp>
  </cdr:relSizeAnchor>
  <cdr:relSizeAnchor xmlns:cdr="http://schemas.openxmlformats.org/drawingml/2006/chartDrawing">
    <cdr:from>
      <cdr:x>0.57308</cdr:x>
      <cdr:y>0.35134</cdr:y>
    </cdr:from>
    <cdr:to>
      <cdr:x>0.60758</cdr:x>
      <cdr:y>0.3863</cdr:y>
    </cdr:to>
    <cdr:sp macro="" textlink="">
      <cdr:nvSpPr>
        <cdr:cNvPr id="7" name="Triângulo isósceles 6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3493481" y="1554423"/>
          <a:ext cx="210301" cy="154706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0.81712</cdr:x>
      <cdr:y>0</cdr:y>
    </cdr:from>
    <cdr:to>
      <cdr:x>0.93835</cdr:x>
      <cdr:y>0.08229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4981160" y="0"/>
          <a:ext cx="739007" cy="364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25 %</a:t>
          </a:r>
        </a:p>
      </cdr:txBody>
    </cdr:sp>
  </cdr:relSizeAnchor>
  <cdr:relSizeAnchor xmlns:cdr="http://schemas.openxmlformats.org/drawingml/2006/chartDrawing">
    <cdr:from>
      <cdr:x>0.78258</cdr:x>
      <cdr:y>0.02338</cdr:y>
    </cdr:from>
    <cdr:to>
      <cdr:x>0.81708</cdr:x>
      <cdr:y>0.05835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4770605" y="103440"/>
          <a:ext cx="210312" cy="15471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0.12225</cdr:x>
      <cdr:y>0.64892</cdr:y>
    </cdr:from>
    <cdr:to>
      <cdr:x>0.2371</cdr:x>
      <cdr:y>0.72972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745076" y="2833164"/>
          <a:ext cx="699988" cy="352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45 %</a:t>
          </a:r>
        </a:p>
      </cdr:txBody>
    </cdr:sp>
  </cdr:relSizeAnchor>
  <cdr:relSizeAnchor xmlns:cdr="http://schemas.openxmlformats.org/drawingml/2006/chartDrawing">
    <cdr:from>
      <cdr:x>0.08771</cdr:x>
      <cdr:y>0.67187</cdr:y>
    </cdr:from>
    <cdr:to>
      <cdr:x>0.12221</cdr:x>
      <cdr:y>0.70621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534561" y="2933363"/>
          <a:ext cx="210271" cy="14992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0.3464</cdr:x>
      <cdr:y>0.58737</cdr:y>
    </cdr:from>
    <cdr:to>
      <cdr:x>0.45662</cdr:x>
      <cdr:y>0.66817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2111251" y="2564458"/>
          <a:ext cx="671769" cy="352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58 %</a:t>
          </a:r>
        </a:p>
      </cdr:txBody>
    </cdr:sp>
  </cdr:relSizeAnchor>
  <cdr:relSizeAnchor xmlns:cdr="http://schemas.openxmlformats.org/drawingml/2006/chartDrawing">
    <cdr:from>
      <cdr:x>0.31185</cdr:x>
      <cdr:y>0.61033</cdr:y>
    </cdr:from>
    <cdr:to>
      <cdr:x>0.34636</cdr:x>
      <cdr:y>0.64466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1900676" y="2664701"/>
          <a:ext cx="210331" cy="149884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0.59987</cdr:x>
      <cdr:y>0.37776</cdr:y>
    </cdr:from>
    <cdr:to>
      <cdr:x>0.71008</cdr:x>
      <cdr:y>0.45857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3656073" y="1649307"/>
          <a:ext cx="671708" cy="352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63 %</a:t>
          </a:r>
        </a:p>
      </cdr:txBody>
    </cdr:sp>
  </cdr:relSizeAnchor>
  <cdr:relSizeAnchor xmlns:cdr="http://schemas.openxmlformats.org/drawingml/2006/chartDrawing">
    <cdr:from>
      <cdr:x>0.56533</cdr:x>
      <cdr:y>0.40072</cdr:y>
    </cdr:from>
    <cdr:to>
      <cdr:x>0.59983</cdr:x>
      <cdr:y>0.43505</cdr:y>
    </cdr:to>
    <cdr:sp macro="" textlink="">
      <cdr:nvSpPr>
        <cdr:cNvPr id="7" name="Triângulo isósceles 6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3445558" y="1749550"/>
          <a:ext cx="210271" cy="149884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0.83626</cdr:x>
      <cdr:y>0.20449</cdr:y>
    </cdr:from>
    <cdr:to>
      <cdr:x>0.94648</cdr:x>
      <cdr:y>0.28529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5096850" y="892799"/>
          <a:ext cx="671769" cy="352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61 %</a:t>
          </a:r>
        </a:p>
      </cdr:txBody>
    </cdr:sp>
  </cdr:relSizeAnchor>
  <cdr:relSizeAnchor xmlns:cdr="http://schemas.openxmlformats.org/drawingml/2006/chartDrawing">
    <cdr:from>
      <cdr:x>0.80172</cdr:x>
      <cdr:y>0.22744</cdr:y>
    </cdr:from>
    <cdr:to>
      <cdr:x>0.83622</cdr:x>
      <cdr:y>0.26178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4886336" y="992998"/>
          <a:ext cx="210270" cy="14992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0.59884</cdr:x>
      <cdr:y>0.33953</cdr:y>
    </cdr:from>
    <cdr:to>
      <cdr:x>0.71314</cdr:x>
      <cdr:y>0.42929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BABA978-6C8E-4855-A427-121F37675E27}"/>
            </a:ext>
          </a:extLst>
        </cdr:cNvPr>
        <cdr:cNvSpPr txBox="1"/>
      </cdr:nvSpPr>
      <cdr:spPr>
        <a:xfrm xmlns:a="http://schemas.openxmlformats.org/drawingml/2006/main">
          <a:off x="3810692" y="1465881"/>
          <a:ext cx="727354" cy="387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23 %</a:t>
          </a:r>
        </a:p>
      </cdr:txBody>
    </cdr:sp>
  </cdr:relSizeAnchor>
  <cdr:relSizeAnchor xmlns:cdr="http://schemas.openxmlformats.org/drawingml/2006/chartDrawing">
    <cdr:from>
      <cdr:x>0.56576</cdr:x>
      <cdr:y>0.36661</cdr:y>
    </cdr:from>
    <cdr:to>
      <cdr:x>0.5988</cdr:x>
      <cdr:y>0.40475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72158A52-45D9-48F8-99EE-0D957F3A6F95}"/>
            </a:ext>
          </a:extLst>
        </cdr:cNvPr>
        <cdr:cNvSpPr/>
      </cdr:nvSpPr>
      <cdr:spPr>
        <a:xfrm xmlns:a="http://schemas.openxmlformats.org/drawingml/2006/main">
          <a:off x="3600178" y="1582812"/>
          <a:ext cx="210271" cy="164671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0.85784</cdr:x>
      <cdr:y>0.34121</cdr:y>
    </cdr:from>
    <cdr:to>
      <cdr:x>0.97214</cdr:x>
      <cdr:y>0.43097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D6784979-4BC3-4CA9-9CF0-1332FFC30290}"/>
            </a:ext>
          </a:extLst>
        </cdr:cNvPr>
        <cdr:cNvSpPr txBox="1"/>
      </cdr:nvSpPr>
      <cdr:spPr>
        <a:xfrm xmlns:a="http://schemas.openxmlformats.org/drawingml/2006/main">
          <a:off x="5458843" y="1473138"/>
          <a:ext cx="727354" cy="387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23%</a:t>
          </a:r>
        </a:p>
      </cdr:txBody>
    </cdr:sp>
  </cdr:relSizeAnchor>
  <cdr:relSizeAnchor xmlns:cdr="http://schemas.openxmlformats.org/drawingml/2006/chartDrawing">
    <cdr:from>
      <cdr:x>0.82476</cdr:x>
      <cdr:y>0.36829</cdr:y>
    </cdr:from>
    <cdr:to>
      <cdr:x>0.8578</cdr:x>
      <cdr:y>0.40643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F7F44713-776B-4C77-9B51-9F76E21657FB}"/>
            </a:ext>
          </a:extLst>
        </cdr:cNvPr>
        <cdr:cNvSpPr/>
      </cdr:nvSpPr>
      <cdr:spPr>
        <a:xfrm xmlns:a="http://schemas.openxmlformats.org/drawingml/2006/main">
          <a:off x="5248329" y="1590069"/>
          <a:ext cx="210271" cy="164671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0.36339</cdr:x>
      <cdr:y>0.66535</cdr:y>
    </cdr:from>
    <cdr:to>
      <cdr:x>0.48273</cdr:x>
      <cdr:y>0.75513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90A67F4B-112A-4FF3-A37B-F0D1CBA30B99}"/>
            </a:ext>
          </a:extLst>
        </cdr:cNvPr>
        <cdr:cNvSpPr txBox="1"/>
      </cdr:nvSpPr>
      <cdr:spPr>
        <a:xfrm xmlns:a="http://schemas.openxmlformats.org/drawingml/2006/main">
          <a:off x="2214789" y="2871933"/>
          <a:ext cx="727354" cy="387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14 %</a:t>
          </a:r>
        </a:p>
      </cdr:txBody>
    </cdr:sp>
  </cdr:relSizeAnchor>
  <cdr:relSizeAnchor xmlns:cdr="http://schemas.openxmlformats.org/drawingml/2006/chartDrawing">
    <cdr:from>
      <cdr:x>0.32885</cdr:x>
      <cdr:y>0.69244</cdr:y>
    </cdr:from>
    <cdr:to>
      <cdr:x>0.36335</cdr:x>
      <cdr:y>0.73059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8461507A-D723-4DCB-94D4-DF2FF5DA52A8}"/>
            </a:ext>
          </a:extLst>
        </cdr:cNvPr>
        <cdr:cNvSpPr/>
      </cdr:nvSpPr>
      <cdr:spPr>
        <a:xfrm xmlns:a="http://schemas.openxmlformats.org/drawingml/2006/main">
          <a:off x="2004275" y="2988864"/>
          <a:ext cx="210271" cy="164671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0.62111</cdr:x>
      <cdr:y>0.39573</cdr:y>
    </cdr:from>
    <cdr:to>
      <cdr:x>0.74045</cdr:x>
      <cdr:y>0.48551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5E285177-648E-4FE7-BB4D-7174236B500F}"/>
            </a:ext>
          </a:extLst>
        </cdr:cNvPr>
        <cdr:cNvSpPr txBox="1"/>
      </cdr:nvSpPr>
      <cdr:spPr>
        <a:xfrm xmlns:a="http://schemas.openxmlformats.org/drawingml/2006/main">
          <a:off x="3785564" y="1708150"/>
          <a:ext cx="727354" cy="387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72 %</a:t>
          </a:r>
        </a:p>
      </cdr:txBody>
    </cdr:sp>
  </cdr:relSizeAnchor>
  <cdr:relSizeAnchor xmlns:cdr="http://schemas.openxmlformats.org/drawingml/2006/chartDrawing">
    <cdr:from>
      <cdr:x>0.58657</cdr:x>
      <cdr:y>0.42282</cdr:y>
    </cdr:from>
    <cdr:to>
      <cdr:x>0.62107</cdr:x>
      <cdr:y>0.46097</cdr:y>
    </cdr:to>
    <cdr:sp macro="" textlink="">
      <cdr:nvSpPr>
        <cdr:cNvPr id="7" name="Triângulo isósceles 6">
          <a:extLst xmlns:a="http://schemas.openxmlformats.org/drawingml/2006/main">
            <a:ext uri="{FF2B5EF4-FFF2-40B4-BE49-F238E27FC236}">
              <a16:creationId xmlns:a16="http://schemas.microsoft.com/office/drawing/2014/main" id="{E69B6D64-9D98-4331-BDC6-D3472278FC5B}"/>
            </a:ext>
          </a:extLst>
        </cdr:cNvPr>
        <cdr:cNvSpPr/>
      </cdr:nvSpPr>
      <cdr:spPr>
        <a:xfrm xmlns:a="http://schemas.openxmlformats.org/drawingml/2006/main">
          <a:off x="3575050" y="1825081"/>
          <a:ext cx="210271" cy="164671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0.87116</cdr:x>
      <cdr:y>0.34498</cdr:y>
    </cdr:from>
    <cdr:to>
      <cdr:x>0.9905</cdr:x>
      <cdr:y>0.43476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949FC65B-690A-487B-BAD9-1023DDBA06A0}"/>
            </a:ext>
          </a:extLst>
        </cdr:cNvPr>
        <cdr:cNvSpPr txBox="1"/>
      </cdr:nvSpPr>
      <cdr:spPr>
        <a:xfrm xmlns:a="http://schemas.openxmlformats.org/drawingml/2006/main">
          <a:off x="5309564" y="1489075"/>
          <a:ext cx="727354" cy="387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60 %</a:t>
          </a:r>
        </a:p>
      </cdr:txBody>
    </cdr:sp>
  </cdr:relSizeAnchor>
  <cdr:relSizeAnchor xmlns:cdr="http://schemas.openxmlformats.org/drawingml/2006/chartDrawing">
    <cdr:from>
      <cdr:x>0.83662</cdr:x>
      <cdr:y>0.37207</cdr:y>
    </cdr:from>
    <cdr:to>
      <cdr:x>0.87112</cdr:x>
      <cdr:y>0.41022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5F0C0228-45B3-476C-AAF2-ED748630302B}"/>
            </a:ext>
          </a:extLst>
        </cdr:cNvPr>
        <cdr:cNvSpPr/>
      </cdr:nvSpPr>
      <cdr:spPr>
        <a:xfrm xmlns:a="http://schemas.openxmlformats.org/drawingml/2006/main">
          <a:off x="5099050" y="1606006"/>
          <a:ext cx="210271" cy="164671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0.15813</cdr:x>
      <cdr:y>0.72795</cdr:y>
    </cdr:from>
    <cdr:to>
      <cdr:x>0.19878</cdr:x>
      <cdr:y>0.82065</cdr:y>
    </cdr:to>
    <cdr:sp macro="" textlink="">
      <cdr:nvSpPr>
        <cdr:cNvPr id="10" name="CaixaDeTexto 12">
          <a:extLst xmlns:a="http://schemas.openxmlformats.org/drawingml/2006/main">
            <a:ext uri="{FF2B5EF4-FFF2-40B4-BE49-F238E27FC236}">
              <a16:creationId xmlns:a16="http://schemas.microsoft.com/office/drawing/2014/main" id="{62A0B5B1-2BEA-4014-9165-BE31B1DE9DB5}"/>
            </a:ext>
          </a:extLst>
        </cdr:cNvPr>
        <cdr:cNvSpPr txBox="1"/>
      </cdr:nvSpPr>
      <cdr:spPr>
        <a:xfrm xmlns:a="http://schemas.openxmlformats.org/drawingml/2006/main">
          <a:off x="963774" y="3142139"/>
          <a:ext cx="24772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0.12447</cdr:x>
      <cdr:y>0.67173</cdr:y>
    </cdr:from>
    <cdr:to>
      <cdr:x>0.20662</cdr:x>
      <cdr:y>0.73485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E3E344A2-C127-4F88-8151-602D54B667AD}"/>
            </a:ext>
          </a:extLst>
        </cdr:cNvPr>
        <cdr:cNvSpPr txBox="1"/>
      </cdr:nvSpPr>
      <cdr:spPr>
        <a:xfrm xmlns:a="http://schemas.openxmlformats.org/drawingml/2006/main">
          <a:off x="1105510" y="3669632"/>
          <a:ext cx="729639" cy="344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19 %</a:t>
          </a:r>
        </a:p>
      </cdr:txBody>
    </cdr:sp>
  </cdr:relSizeAnchor>
  <cdr:relSizeAnchor xmlns:cdr="http://schemas.openxmlformats.org/drawingml/2006/chartDrawing">
    <cdr:from>
      <cdr:x>0.10074</cdr:x>
      <cdr:y>0.68967</cdr:y>
    </cdr:from>
    <cdr:to>
      <cdr:x>0.12445</cdr:x>
      <cdr:y>0.71649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D2A5859E-27E2-4DD3-A4A7-D1466377CCB5}"/>
            </a:ext>
          </a:extLst>
        </cdr:cNvPr>
        <cdr:cNvSpPr/>
      </cdr:nvSpPr>
      <cdr:spPr>
        <a:xfrm xmlns:a="http://schemas.openxmlformats.org/drawingml/2006/main">
          <a:off x="894745" y="3767638"/>
          <a:ext cx="210588" cy="146517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0.34359</cdr:x>
      <cdr:y>0.61966</cdr:y>
    </cdr:from>
    <cdr:to>
      <cdr:x>0.42574</cdr:x>
      <cdr:y>0.68278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A979A5F7-93CD-4E6A-A371-658A67B741A1}"/>
            </a:ext>
          </a:extLst>
        </cdr:cNvPr>
        <cdr:cNvSpPr txBox="1"/>
      </cdr:nvSpPr>
      <cdr:spPr>
        <a:xfrm xmlns:a="http://schemas.openxmlformats.org/drawingml/2006/main">
          <a:off x="3051655" y="3385166"/>
          <a:ext cx="729638" cy="344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47 %</a:t>
          </a:r>
        </a:p>
      </cdr:txBody>
    </cdr:sp>
  </cdr:relSizeAnchor>
  <cdr:relSizeAnchor xmlns:cdr="http://schemas.openxmlformats.org/drawingml/2006/chartDrawing">
    <cdr:from>
      <cdr:x>0.31985</cdr:x>
      <cdr:y>0.6376</cdr:y>
    </cdr:from>
    <cdr:to>
      <cdr:x>0.34356</cdr:x>
      <cdr:y>0.66442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941B4D5C-8227-4CAB-B178-A252C6FB89E8}"/>
            </a:ext>
          </a:extLst>
        </cdr:cNvPr>
        <cdr:cNvSpPr/>
      </cdr:nvSpPr>
      <cdr:spPr>
        <a:xfrm xmlns:a="http://schemas.openxmlformats.org/drawingml/2006/main">
          <a:off x="2840801" y="3483172"/>
          <a:ext cx="210587" cy="146517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0.58955</cdr:x>
      <cdr:y>0.28926</cdr:y>
    </cdr:from>
    <cdr:to>
      <cdr:x>0.67169</cdr:x>
      <cdr:y>0.35238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6C9E8F73-0872-4A81-A9EC-AC03E0A68A4E}"/>
            </a:ext>
          </a:extLst>
        </cdr:cNvPr>
        <cdr:cNvSpPr txBox="1"/>
      </cdr:nvSpPr>
      <cdr:spPr>
        <a:xfrm xmlns:a="http://schemas.openxmlformats.org/drawingml/2006/main">
          <a:off x="5236242" y="1580218"/>
          <a:ext cx="729550" cy="344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37 %</a:t>
          </a:r>
        </a:p>
      </cdr:txBody>
    </cdr:sp>
  </cdr:relSizeAnchor>
  <cdr:relSizeAnchor xmlns:cdr="http://schemas.openxmlformats.org/drawingml/2006/chartDrawing">
    <cdr:from>
      <cdr:x>0.56582</cdr:x>
      <cdr:y>0.30719</cdr:y>
    </cdr:from>
    <cdr:to>
      <cdr:x>0.58953</cdr:x>
      <cdr:y>0.33402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86A63E5F-B380-4D92-8FC7-2492C0B0A717}"/>
            </a:ext>
          </a:extLst>
        </cdr:cNvPr>
        <cdr:cNvSpPr/>
      </cdr:nvSpPr>
      <cdr:spPr>
        <a:xfrm xmlns:a="http://schemas.openxmlformats.org/drawingml/2006/main">
          <a:off x="5025477" y="1678169"/>
          <a:ext cx="210587" cy="146571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0.82838</cdr:x>
      <cdr:y>0.04928</cdr:y>
    </cdr:from>
    <cdr:to>
      <cdr:x>0.91053</cdr:x>
      <cdr:y>0.11239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E2B6E73D-E6F6-4F69-9596-0737C887D355}"/>
            </a:ext>
          </a:extLst>
        </cdr:cNvPr>
        <cdr:cNvSpPr txBox="1"/>
      </cdr:nvSpPr>
      <cdr:spPr>
        <a:xfrm xmlns:a="http://schemas.openxmlformats.org/drawingml/2006/main">
          <a:off x="7594789" y="300595"/>
          <a:ext cx="753169" cy="384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36 %</a:t>
          </a:r>
        </a:p>
      </cdr:txBody>
    </cdr:sp>
  </cdr:relSizeAnchor>
  <cdr:relSizeAnchor xmlns:cdr="http://schemas.openxmlformats.org/drawingml/2006/chartDrawing">
    <cdr:from>
      <cdr:x>0.80465</cdr:x>
      <cdr:y>0.06721</cdr:y>
    </cdr:from>
    <cdr:to>
      <cdr:x>0.82836</cdr:x>
      <cdr:y>0.09403</cdr:y>
    </cdr:to>
    <cdr:sp macro="" textlink="">
      <cdr:nvSpPr>
        <cdr:cNvPr id="11" name="Triângulo isósceles 10">
          <a:extLst xmlns:a="http://schemas.openxmlformats.org/drawingml/2006/main">
            <a:ext uri="{FF2B5EF4-FFF2-40B4-BE49-F238E27FC236}">
              <a16:creationId xmlns:a16="http://schemas.microsoft.com/office/drawing/2014/main" id="{FE24F2ED-E4C9-453D-BAD7-3E6A52FE4CF0}"/>
            </a:ext>
          </a:extLst>
        </cdr:cNvPr>
        <cdr:cNvSpPr/>
      </cdr:nvSpPr>
      <cdr:spPr>
        <a:xfrm xmlns:a="http://schemas.openxmlformats.org/drawingml/2006/main">
          <a:off x="7377228" y="409974"/>
          <a:ext cx="217378" cy="163610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0.38324</cdr:x>
      <cdr:y>0.66369</cdr:y>
    </cdr:from>
    <cdr:to>
      <cdr:x>0.44502</cdr:x>
      <cdr:y>0.73273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4511006" y="3524026"/>
          <a:ext cx="727192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73 %</a:t>
          </a:r>
        </a:p>
      </cdr:txBody>
    </cdr:sp>
  </cdr:relSizeAnchor>
  <cdr:relSizeAnchor xmlns:cdr="http://schemas.openxmlformats.org/drawingml/2006/chartDrawing">
    <cdr:from>
      <cdr:x>0.47632</cdr:x>
      <cdr:y>0.60775</cdr:y>
    </cdr:from>
    <cdr:to>
      <cdr:x>0.5381</cdr:x>
      <cdr:y>0.67679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5606563" y="3226997"/>
          <a:ext cx="727192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92 %</a:t>
          </a:r>
        </a:p>
      </cdr:txBody>
    </cdr:sp>
  </cdr:relSizeAnchor>
  <cdr:relSizeAnchor xmlns:cdr="http://schemas.openxmlformats.org/drawingml/2006/chartDrawing">
    <cdr:from>
      <cdr:x>0.55719</cdr:x>
      <cdr:y>0.57899</cdr:y>
    </cdr:from>
    <cdr:to>
      <cdr:x>0.61897</cdr:x>
      <cdr:y>0.64803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6414186" y="3074316"/>
          <a:ext cx="711192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79 %</a:t>
          </a:r>
        </a:p>
      </cdr:txBody>
    </cdr:sp>
  </cdr:relSizeAnchor>
  <cdr:relSizeAnchor xmlns:cdr="http://schemas.openxmlformats.org/drawingml/2006/chartDrawing">
    <cdr:from>
      <cdr:x>0.65119</cdr:x>
      <cdr:y>0.57133</cdr:y>
    </cdr:from>
    <cdr:to>
      <cdr:x>0.71297</cdr:x>
      <cdr:y>0.64037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7664898" y="3033643"/>
          <a:ext cx="727192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baseline="0" dirty="0">
              <a:latin typeface="Arial" panose="020B0604020202020204" pitchFamily="34" charset="0"/>
              <a:cs typeface="Arial" panose="020B0604020202020204" pitchFamily="34" charset="0"/>
            </a:rPr>
            <a:t>84 </a:t>
          </a:r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0.74321</cdr:x>
      <cdr:y>0.4784</cdr:y>
    </cdr:from>
    <cdr:to>
      <cdr:x>0.80498</cdr:x>
      <cdr:y>0.54744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8748109" y="2540160"/>
          <a:ext cx="727074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59 %</a:t>
          </a:r>
        </a:p>
      </cdr:txBody>
    </cdr:sp>
  </cdr:relSizeAnchor>
  <cdr:relSizeAnchor xmlns:cdr="http://schemas.openxmlformats.org/drawingml/2006/chartDrawing">
    <cdr:from>
      <cdr:x>0.82564</cdr:x>
      <cdr:y>0.1003</cdr:y>
    </cdr:from>
    <cdr:to>
      <cdr:x>0.88742</cdr:x>
      <cdr:y>0.16934</cdr:y>
    </cdr:to>
    <cdr:sp macro="" textlink="">
      <cdr:nvSpPr>
        <cdr:cNvPr id="7" name="CaixaDeTexto 1">
          <a:extLst xmlns:a="http://schemas.openxmlformats.org/drawingml/2006/main">
            <a:ext uri="{FF2B5EF4-FFF2-40B4-BE49-F238E27FC236}">
              <a16:creationId xmlns:a16="http://schemas.microsoft.com/office/drawing/2014/main" id="{EA00135C-1E9A-4F29-BA0C-2FCA79AD7194}"/>
            </a:ext>
          </a:extLst>
        </cdr:cNvPr>
        <cdr:cNvSpPr txBox="1"/>
      </cdr:nvSpPr>
      <cdr:spPr>
        <a:xfrm xmlns:a="http://schemas.openxmlformats.org/drawingml/2006/main">
          <a:off x="9504546" y="532579"/>
          <a:ext cx="711191" cy="366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baseline="0" dirty="0">
              <a:latin typeface="Arial" panose="020B0604020202020204" pitchFamily="34" charset="0"/>
              <a:cs typeface="Arial" panose="020B0604020202020204" pitchFamily="34" charset="0"/>
            </a:rPr>
            <a:t>75 </a:t>
          </a:r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 %</a:t>
          </a:r>
        </a:p>
      </cdr:txBody>
    </cdr:sp>
  </cdr:relSizeAnchor>
  <cdr:relSizeAnchor xmlns:cdr="http://schemas.openxmlformats.org/drawingml/2006/chartDrawing">
    <cdr:from>
      <cdr:x>0.91939</cdr:x>
      <cdr:y>0.04131</cdr:y>
    </cdr:from>
    <cdr:to>
      <cdr:x>0.98117</cdr:x>
      <cdr:y>0.11035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EA00135C-1E9A-4F29-BA0C-2FCA79AD7194}"/>
            </a:ext>
          </a:extLst>
        </cdr:cNvPr>
        <cdr:cNvSpPr txBox="1"/>
      </cdr:nvSpPr>
      <cdr:spPr>
        <a:xfrm xmlns:a="http://schemas.openxmlformats.org/drawingml/2006/main">
          <a:off x="10821820" y="219344"/>
          <a:ext cx="727191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baseline="0" dirty="0">
              <a:latin typeface="Arial" panose="020B0604020202020204" pitchFamily="34" charset="0"/>
              <a:cs typeface="Arial" panose="020B0604020202020204" pitchFamily="34" charset="0"/>
            </a:rPr>
            <a:t>73 </a:t>
          </a:r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0.02652</cdr:x>
      <cdr:y>0.71272</cdr:y>
    </cdr:from>
    <cdr:to>
      <cdr:x>0.0883</cdr:x>
      <cdr:y>0.78176</cdr:y>
    </cdr:to>
    <cdr:sp macro="" textlink="">
      <cdr:nvSpPr>
        <cdr:cNvPr id="9" name="CaixaDeTexto 1">
          <a:extLst xmlns:a="http://schemas.openxmlformats.org/drawingml/2006/main">
            <a:ext uri="{FF2B5EF4-FFF2-40B4-BE49-F238E27FC236}">
              <a16:creationId xmlns:a16="http://schemas.microsoft.com/office/drawing/2014/main" id="{5B84A183-19AB-4D6B-BF41-6175A05FE5B0}"/>
            </a:ext>
          </a:extLst>
        </cdr:cNvPr>
        <cdr:cNvSpPr txBox="1"/>
      </cdr:nvSpPr>
      <cdr:spPr>
        <a:xfrm xmlns:a="http://schemas.openxmlformats.org/drawingml/2006/main">
          <a:off x="312115" y="3784367"/>
          <a:ext cx="727191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78 %</a:t>
          </a:r>
        </a:p>
      </cdr:txBody>
    </cdr:sp>
  </cdr:relSizeAnchor>
  <cdr:relSizeAnchor xmlns:cdr="http://schemas.openxmlformats.org/drawingml/2006/chartDrawing">
    <cdr:from>
      <cdr:x>0.12113</cdr:x>
      <cdr:y>0.70841</cdr:y>
    </cdr:from>
    <cdr:to>
      <cdr:x>0.18291</cdr:x>
      <cdr:y>0.77745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37EE632A-BF50-4044-AB44-D3620D239B38}"/>
            </a:ext>
          </a:extLst>
        </cdr:cNvPr>
        <cdr:cNvSpPr txBox="1"/>
      </cdr:nvSpPr>
      <cdr:spPr>
        <a:xfrm xmlns:a="http://schemas.openxmlformats.org/drawingml/2006/main">
          <a:off x="1425793" y="3761454"/>
          <a:ext cx="727191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62 %</a:t>
          </a:r>
        </a:p>
      </cdr:txBody>
    </cdr:sp>
  </cdr:relSizeAnchor>
  <cdr:relSizeAnchor xmlns:cdr="http://schemas.openxmlformats.org/drawingml/2006/chartDrawing">
    <cdr:from>
      <cdr:x>0.20159</cdr:x>
      <cdr:y>0.70527</cdr:y>
    </cdr:from>
    <cdr:to>
      <cdr:x>0.26995</cdr:x>
      <cdr:y>0.77212</cdr:y>
    </cdr:to>
    <cdr:sp macro="" textlink="">
      <cdr:nvSpPr>
        <cdr:cNvPr id="11" name="CaixaDeTexto 1">
          <a:extLst xmlns:a="http://schemas.openxmlformats.org/drawingml/2006/main">
            <a:ext uri="{FF2B5EF4-FFF2-40B4-BE49-F238E27FC236}">
              <a16:creationId xmlns:a16="http://schemas.microsoft.com/office/drawing/2014/main" id="{37EE632A-BF50-4044-AB44-D3620D239B38}"/>
            </a:ext>
          </a:extLst>
        </cdr:cNvPr>
        <cdr:cNvSpPr txBox="1"/>
      </cdr:nvSpPr>
      <cdr:spPr>
        <a:xfrm xmlns:a="http://schemas.openxmlformats.org/drawingml/2006/main">
          <a:off x="2372835" y="3744804"/>
          <a:ext cx="804642" cy="354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100</a:t>
          </a:r>
          <a:r>
            <a:rPr lang="pt-BR" sz="16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0.29477</cdr:x>
      <cdr:y>0.69509</cdr:y>
    </cdr:from>
    <cdr:to>
      <cdr:x>0.35655</cdr:x>
      <cdr:y>0.76413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id="{37EE632A-BF50-4044-AB44-D3620D239B38}"/>
            </a:ext>
          </a:extLst>
        </cdr:cNvPr>
        <cdr:cNvSpPr txBox="1"/>
      </cdr:nvSpPr>
      <cdr:spPr>
        <a:xfrm xmlns:a="http://schemas.openxmlformats.org/drawingml/2006/main">
          <a:off x="3469687" y="3690778"/>
          <a:ext cx="727191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85 %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0.10641</cdr:x>
      <cdr:y>0.26075</cdr:y>
    </cdr:from>
    <cdr:to>
      <cdr:x>0.17714</cdr:x>
      <cdr:y>0.33845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C230730-E42D-461F-AC52-664E7B4AFC54}"/>
            </a:ext>
          </a:extLst>
        </cdr:cNvPr>
        <cdr:cNvSpPr txBox="1"/>
      </cdr:nvSpPr>
      <cdr:spPr>
        <a:xfrm xmlns:a="http://schemas.openxmlformats.org/drawingml/2006/main">
          <a:off x="1111267" y="1363228"/>
          <a:ext cx="738634" cy="406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77 %</a:t>
          </a:r>
        </a:p>
      </cdr:txBody>
    </cdr:sp>
  </cdr:relSizeAnchor>
  <cdr:relSizeAnchor xmlns:cdr="http://schemas.openxmlformats.org/drawingml/2006/chartDrawing">
    <cdr:from>
      <cdr:x>0.34526</cdr:x>
      <cdr:y>0.71857</cdr:y>
    </cdr:from>
    <cdr:to>
      <cdr:x>0.41598</cdr:x>
      <cdr:y>0.79707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03FEDB88-352D-4047-ADA8-BA5E98482BBD}"/>
            </a:ext>
          </a:extLst>
        </cdr:cNvPr>
        <cdr:cNvSpPr txBox="1"/>
      </cdr:nvSpPr>
      <cdr:spPr>
        <a:xfrm xmlns:a="http://schemas.openxmlformats.org/drawingml/2006/main">
          <a:off x="3628498" y="4372940"/>
          <a:ext cx="743224" cy="477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60 %</a:t>
          </a:r>
        </a:p>
      </cdr:txBody>
    </cdr:sp>
  </cdr:relSizeAnchor>
  <cdr:relSizeAnchor xmlns:cdr="http://schemas.openxmlformats.org/drawingml/2006/chartDrawing">
    <cdr:from>
      <cdr:x>0.58767</cdr:x>
      <cdr:y>0.69041</cdr:y>
    </cdr:from>
    <cdr:to>
      <cdr:x>0.65839</cdr:x>
      <cdr:y>0.76891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FABCEF9C-E5AA-4F39-9DE7-6B0A3021DFC6}"/>
            </a:ext>
          </a:extLst>
        </cdr:cNvPr>
        <cdr:cNvSpPr txBox="1"/>
      </cdr:nvSpPr>
      <cdr:spPr>
        <a:xfrm xmlns:a="http://schemas.openxmlformats.org/drawingml/2006/main">
          <a:off x="6176099" y="4201542"/>
          <a:ext cx="743224" cy="477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73 %</a:t>
          </a:r>
        </a:p>
      </cdr:txBody>
    </cdr:sp>
  </cdr:relSizeAnchor>
  <cdr:relSizeAnchor xmlns:cdr="http://schemas.openxmlformats.org/drawingml/2006/chartDrawing">
    <cdr:from>
      <cdr:x>0.83464</cdr:x>
      <cdr:y>0.0247</cdr:y>
    </cdr:from>
    <cdr:to>
      <cdr:x>0.90536</cdr:x>
      <cdr:y>0.1032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8716171" y="129147"/>
          <a:ext cx="738530" cy="410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74 %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5D6C9-0F14-D54D-A0F2-DE00EE77F720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A0828-24F6-0947-8CC0-82B7088AB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01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1125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4130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7918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5005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0629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5691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413687C-6F5C-4B48-8BCF-C1E59DB65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40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D3904C2-75DF-4C4E-840D-1AB151F72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24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2F3E051-68EE-41B3-AA3A-537B0CE05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76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FE6682D-57BB-4F7E-8310-9DBA32C48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71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52FF0CEC-3A7C-451C-82FF-ACD16B4E4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49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B396-9D06-48C2-A681-23BF01663A2B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71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9" r:id="rId3"/>
    <p:sldLayoutId id="2147483680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52939" y="158620"/>
            <a:ext cx="6708710" cy="173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79918" y="277118"/>
            <a:ext cx="8341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pt-BR" sz="4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Desempenho do Crédito Rural</a:t>
            </a: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pt-BR" sz="42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jul</a:t>
            </a:r>
            <a:r>
              <a:rPr lang="pt-BR" altLang="pt-BR" sz="4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pt-BR" altLang="pt-BR" sz="42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ago</a:t>
            </a:r>
            <a:r>
              <a:rPr lang="pt-BR" altLang="pt-BR" sz="4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/2021</a:t>
            </a:r>
            <a:endParaRPr lang="pt-BR" altLang="pt-BR" sz="42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pt-BR" sz="42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99904" y="269464"/>
            <a:ext cx="10158596" cy="6492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4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Financiamento Agropecuário – R$ milhões</a:t>
            </a:r>
          </a:p>
        </p:txBody>
      </p:sp>
      <p:sp>
        <p:nvSpPr>
          <p:cNvPr id="4" name="Retângulo 9">
            <a:extLst>
              <a:ext uri="{FF2B5EF4-FFF2-40B4-BE49-F238E27FC236}">
                <a16:creationId xmlns:a16="http://schemas.microsoft.com/office/drawing/2014/main" id="{37087071-2F49-4A40-AF38-4D0ED6CFB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556" y="6388481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01/09/2021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B61C7F-0BBB-4665-AE50-6837BB276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45282"/>
              </p:ext>
            </p:extLst>
          </p:nvPr>
        </p:nvGraphicFramePr>
        <p:xfrm>
          <a:off x="1395615" y="1217474"/>
          <a:ext cx="8573138" cy="4995280"/>
        </p:xfrm>
        <a:graphic>
          <a:graphicData uri="http://schemas.openxmlformats.org/drawingml/2006/table">
            <a:tbl>
              <a:tblPr/>
              <a:tblGrid>
                <a:gridCol w="2409285">
                  <a:extLst>
                    <a:ext uri="{9D8B030D-6E8A-4147-A177-3AD203B41FA5}">
                      <a16:colId xmlns:a16="http://schemas.microsoft.com/office/drawing/2014/main" val="4136197728"/>
                    </a:ext>
                  </a:extLst>
                </a:gridCol>
                <a:gridCol w="1296366">
                  <a:extLst>
                    <a:ext uri="{9D8B030D-6E8A-4147-A177-3AD203B41FA5}">
                      <a16:colId xmlns:a16="http://schemas.microsoft.com/office/drawing/2014/main" val="463325109"/>
                    </a:ext>
                  </a:extLst>
                </a:gridCol>
                <a:gridCol w="1296366">
                  <a:extLst>
                    <a:ext uri="{9D8B030D-6E8A-4147-A177-3AD203B41FA5}">
                      <a16:colId xmlns:a16="http://schemas.microsoft.com/office/drawing/2014/main" val="1610719098"/>
                    </a:ext>
                  </a:extLst>
                </a:gridCol>
                <a:gridCol w="1296366">
                  <a:extLst>
                    <a:ext uri="{9D8B030D-6E8A-4147-A177-3AD203B41FA5}">
                      <a16:colId xmlns:a16="http://schemas.microsoft.com/office/drawing/2014/main" val="2311927209"/>
                    </a:ext>
                  </a:extLst>
                </a:gridCol>
                <a:gridCol w="1296366">
                  <a:extLst>
                    <a:ext uri="{9D8B030D-6E8A-4147-A177-3AD203B41FA5}">
                      <a16:colId xmlns:a16="http://schemas.microsoft.com/office/drawing/2014/main" val="1176852093"/>
                    </a:ext>
                  </a:extLst>
                </a:gridCol>
                <a:gridCol w="978389">
                  <a:extLst>
                    <a:ext uri="{9D8B030D-6E8A-4147-A177-3AD203B41FA5}">
                      <a16:colId xmlns:a16="http://schemas.microsoft.com/office/drawing/2014/main" val="78148947"/>
                    </a:ext>
                  </a:extLst>
                </a:gridCol>
              </a:tblGrid>
              <a:tr h="2926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Programas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Safra 2020/21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Safra 2021/22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 da Aplicação 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585994"/>
                  </a:ext>
                </a:extLst>
              </a:tr>
              <a:tr h="418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Programação Final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Aplicação </a:t>
                      </a:r>
                      <a:b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ago/20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Programação Final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Aplicação </a:t>
                      </a:r>
                      <a:b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ago/21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498826"/>
                  </a:ext>
                </a:extLst>
              </a:tr>
              <a:tr h="2160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(a)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(b)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(c)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(d)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(d)/(b) 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643152"/>
                  </a:ext>
                </a:extLst>
              </a:tr>
              <a:tr h="2926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Moderfrota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8.700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2.221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7.530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3.052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22718"/>
                  </a:ext>
                </a:extLst>
              </a:tr>
              <a:tr h="2926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Moderagro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-3%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493087"/>
                  </a:ext>
                </a:extLst>
              </a:tr>
              <a:tr h="2926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Proirriga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1.042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252371"/>
                  </a:ext>
                </a:extLst>
              </a:tr>
              <a:tr h="2926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 ABC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2.588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5.050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680813"/>
                  </a:ext>
                </a:extLst>
              </a:tr>
              <a:tr h="2926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PCA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2.447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4.120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500766"/>
                  </a:ext>
                </a:extLst>
              </a:tr>
              <a:tr h="2926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Inovagro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1.981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2.600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706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619905"/>
                  </a:ext>
                </a:extLst>
              </a:tr>
              <a:tr h="2926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4.086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695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4.880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34515"/>
                  </a:ext>
                </a:extLst>
              </a:tr>
              <a:tr h="2926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Prodecoop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1.554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1.650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648124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Procap-Agro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575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14.263%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22875"/>
                  </a:ext>
                </a:extLst>
              </a:tr>
              <a:tr h="2926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13.808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2.837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17.600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4.487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698317"/>
                  </a:ext>
                </a:extLst>
              </a:tr>
              <a:tr h="2926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18.978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3.897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25.280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6.817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013616"/>
                  </a:ext>
                </a:extLst>
              </a:tr>
              <a:tr h="2926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Investimento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57.022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11.404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73.450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18.319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067767"/>
                  </a:ext>
                </a:extLst>
              </a:tr>
              <a:tr h="2926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Custeio + Comerc. + Indust.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173.837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35.744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177.780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45.791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8260"/>
                  </a:ext>
                </a:extLst>
              </a:tr>
              <a:tr h="266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230.859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47.148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251.230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64.110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136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5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85A1707-DE7D-472F-BACA-6F5FE240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04" y="269464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Saldo dos Programas de Investimento</a:t>
            </a:r>
          </a:p>
        </p:txBody>
      </p:sp>
      <p:sp>
        <p:nvSpPr>
          <p:cNvPr id="9" name="Retângulo 9">
            <a:extLst>
              <a:ext uri="{FF2B5EF4-FFF2-40B4-BE49-F238E27FC236}">
                <a16:creationId xmlns:a16="http://schemas.microsoft.com/office/drawing/2014/main" id="{2A68AF01-FDFA-470F-AE7D-D0570D893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283" y="6388481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01/09/2021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72458E2-432C-49C9-A311-E0B2FF006E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818246"/>
              </p:ext>
            </p:extLst>
          </p:nvPr>
        </p:nvGraphicFramePr>
        <p:xfrm>
          <a:off x="210670" y="1278789"/>
          <a:ext cx="11770659" cy="530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14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85A1707-DE7D-472F-BACA-6F5FE240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04" y="269464"/>
            <a:ext cx="9085436" cy="1234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Saldo do Custeio, Comercialização e Industrialização</a:t>
            </a:r>
          </a:p>
        </p:txBody>
      </p:sp>
      <p:sp>
        <p:nvSpPr>
          <p:cNvPr id="9" name="Retângulo 9">
            <a:extLst>
              <a:ext uri="{FF2B5EF4-FFF2-40B4-BE49-F238E27FC236}">
                <a16:creationId xmlns:a16="http://schemas.microsoft.com/office/drawing/2014/main" id="{D5F6F1BA-639C-4923-9E39-30F8C0ECD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405" y="6443069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01/09/2021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F8F5B8B-8DE8-4C1E-978F-61CB14A4A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108805"/>
              </p:ext>
            </p:extLst>
          </p:nvPr>
        </p:nvGraphicFramePr>
        <p:xfrm>
          <a:off x="874496" y="1203463"/>
          <a:ext cx="10443007" cy="522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884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85A1707-DE7D-472F-BACA-6F5FE240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27" y="266632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Saldo dos Recursos Equalizáveis</a:t>
            </a:r>
          </a:p>
        </p:txBody>
      </p:sp>
      <p:sp>
        <p:nvSpPr>
          <p:cNvPr id="12" name="Retângulo 9">
            <a:extLst>
              <a:ext uri="{FF2B5EF4-FFF2-40B4-BE49-F238E27FC236}">
                <a16:creationId xmlns:a16="http://schemas.microsoft.com/office/drawing/2014/main" id="{864A1E05-140F-415C-9671-55CC695B6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27" y="6391313"/>
            <a:ext cx="5860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Portaria de equalização nº 7.867/2021 </a:t>
            </a:r>
            <a:r>
              <a:rPr lang="pt-BR" altLang="pt-B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01/09/2021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8FF8C94-7CF1-496A-AD1E-CB05A81D4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44989"/>
              </p:ext>
            </p:extLst>
          </p:nvPr>
        </p:nvGraphicFramePr>
        <p:xfrm>
          <a:off x="507251" y="1478401"/>
          <a:ext cx="4932849" cy="4622589"/>
        </p:xfrm>
        <a:graphic>
          <a:graphicData uri="http://schemas.openxmlformats.org/drawingml/2006/table">
            <a:tbl>
              <a:tblPr/>
              <a:tblGrid>
                <a:gridCol w="1664746">
                  <a:extLst>
                    <a:ext uri="{9D8B030D-6E8A-4147-A177-3AD203B41FA5}">
                      <a16:colId xmlns:a16="http://schemas.microsoft.com/office/drawing/2014/main" val="3368649017"/>
                    </a:ext>
                  </a:extLst>
                </a:gridCol>
                <a:gridCol w="1257866">
                  <a:extLst>
                    <a:ext uri="{9D8B030D-6E8A-4147-A177-3AD203B41FA5}">
                      <a16:colId xmlns:a16="http://schemas.microsoft.com/office/drawing/2014/main" val="2692548092"/>
                    </a:ext>
                  </a:extLst>
                </a:gridCol>
                <a:gridCol w="1081530">
                  <a:extLst>
                    <a:ext uri="{9D8B030D-6E8A-4147-A177-3AD203B41FA5}">
                      <a16:colId xmlns:a16="http://schemas.microsoft.com/office/drawing/2014/main" val="203619166"/>
                    </a:ext>
                  </a:extLst>
                </a:gridCol>
                <a:gridCol w="928707">
                  <a:extLst>
                    <a:ext uri="{9D8B030D-6E8A-4147-A177-3AD203B41FA5}">
                      <a16:colId xmlns:a16="http://schemas.microsoft.com/office/drawing/2014/main" val="2761038908"/>
                    </a:ext>
                  </a:extLst>
                </a:gridCol>
              </a:tblGrid>
              <a:tr h="5452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Contratação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Saldo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61792"/>
                  </a:ext>
                </a:extLst>
              </a:tr>
              <a:tr h="2925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Custeio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47.712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9.838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239453"/>
                  </a:ext>
                </a:extLst>
              </a:tr>
              <a:tr h="2925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BNDES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1.912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1.190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71223"/>
                  </a:ext>
                </a:extLst>
              </a:tr>
              <a:tr h="2925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BB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27.705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6.035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404583"/>
                  </a:ext>
                </a:extLst>
              </a:tr>
              <a:tr h="2925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Sicredi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11.423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2.506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473615"/>
                  </a:ext>
                </a:extLst>
              </a:tr>
              <a:tr h="2925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Sicoob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2.340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445888"/>
                  </a:ext>
                </a:extLst>
              </a:tr>
              <a:tr h="2925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Cresol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96976"/>
                  </a:ext>
                </a:extLst>
              </a:tr>
              <a:tr h="2925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CEF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54638"/>
                  </a:ext>
                </a:extLst>
              </a:tr>
              <a:tr h="2925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Banrisul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89832"/>
                  </a:ext>
                </a:extLst>
              </a:tr>
              <a:tr h="3141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Credicoamo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22330"/>
                  </a:ext>
                </a:extLst>
              </a:tr>
              <a:tr h="2925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Comercial.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16175"/>
                  </a:ext>
                </a:extLst>
              </a:tr>
              <a:tr h="2925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846868"/>
                  </a:ext>
                </a:extLst>
              </a:tr>
              <a:tr h="2925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CEF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7766"/>
                  </a:ext>
                </a:extLst>
              </a:tr>
              <a:tr h="54520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Custeio + Comerc.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48.412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9.850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24499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BF48871-4C5E-4A06-B929-B6D888B47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88416"/>
              </p:ext>
            </p:extLst>
          </p:nvPr>
        </p:nvGraphicFramePr>
        <p:xfrm>
          <a:off x="6052377" y="1478401"/>
          <a:ext cx="5632371" cy="4622588"/>
        </p:xfrm>
        <a:graphic>
          <a:graphicData uri="http://schemas.openxmlformats.org/drawingml/2006/table">
            <a:tbl>
              <a:tblPr/>
              <a:tblGrid>
                <a:gridCol w="2347089">
                  <a:extLst>
                    <a:ext uri="{9D8B030D-6E8A-4147-A177-3AD203B41FA5}">
                      <a16:colId xmlns:a16="http://schemas.microsoft.com/office/drawing/2014/main" val="675589956"/>
                    </a:ext>
                  </a:extLst>
                </a:gridCol>
                <a:gridCol w="1279531">
                  <a:extLst>
                    <a:ext uri="{9D8B030D-6E8A-4147-A177-3AD203B41FA5}">
                      <a16:colId xmlns:a16="http://schemas.microsoft.com/office/drawing/2014/main" val="2602354062"/>
                    </a:ext>
                  </a:extLst>
                </a:gridCol>
                <a:gridCol w="1164258">
                  <a:extLst>
                    <a:ext uri="{9D8B030D-6E8A-4147-A177-3AD203B41FA5}">
                      <a16:colId xmlns:a16="http://schemas.microsoft.com/office/drawing/2014/main" val="4294628402"/>
                    </a:ext>
                  </a:extLst>
                </a:gridCol>
                <a:gridCol w="841493">
                  <a:extLst>
                    <a:ext uri="{9D8B030D-6E8A-4147-A177-3AD203B41FA5}">
                      <a16:colId xmlns:a16="http://schemas.microsoft.com/office/drawing/2014/main" val="4021550764"/>
                    </a:ext>
                  </a:extLst>
                </a:gridCol>
              </a:tblGrid>
              <a:tr h="4192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Contratação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Saldo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430369"/>
                  </a:ext>
                </a:extLst>
              </a:tr>
              <a:tr h="41929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Investimento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40.099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10.868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221281"/>
                  </a:ext>
                </a:extLst>
              </a:tr>
              <a:tr h="286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396285"/>
                  </a:ext>
                </a:extLst>
              </a:tr>
              <a:tr h="2249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BNDES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6599"/>
                  </a:ext>
                </a:extLst>
              </a:tr>
              <a:tr h="2249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Sicoob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897086"/>
                  </a:ext>
                </a:extLst>
              </a:tr>
              <a:tr h="26765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CEF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104599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Cresol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472237"/>
                  </a:ext>
                </a:extLst>
              </a:tr>
              <a:tr h="289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Sicredi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746499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Banrisul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115324"/>
                  </a:ext>
                </a:extLst>
              </a:tr>
              <a:tr h="3009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BDMG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55077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Bradesco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381600"/>
                  </a:ext>
                </a:extLst>
              </a:tr>
              <a:tr h="295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BRDE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07193"/>
                  </a:ext>
                </a:extLst>
              </a:tr>
              <a:tr h="29443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CNH Indust.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095633"/>
                  </a:ext>
                </a:extLst>
              </a:tr>
              <a:tr h="324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Credicoamo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909319"/>
                  </a:ext>
                </a:extLst>
              </a:tr>
              <a:tr h="48726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Custeio + Comerc. + Invest.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88.511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20.718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29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23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Valor das Contratações – R$ milhões</a:t>
            </a:r>
          </a:p>
        </p:txBody>
      </p:sp>
      <p:sp>
        <p:nvSpPr>
          <p:cNvPr id="18" name="Retângulo 9">
            <a:extLst>
              <a:ext uri="{FF2B5EF4-FFF2-40B4-BE49-F238E27FC236}">
                <a16:creationId xmlns:a16="http://schemas.microsoft.com/office/drawing/2014/main" id="{19675577-A610-4C88-83DF-088B17F5D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984" y="6423540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02/09/2021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297F117-6840-45FA-AE26-518F9BECC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930430"/>
              </p:ext>
            </p:extLst>
          </p:nvPr>
        </p:nvGraphicFramePr>
        <p:xfrm>
          <a:off x="1000500" y="1433200"/>
          <a:ext cx="10190999" cy="499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32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55668" y="1649917"/>
            <a:ext cx="3135085" cy="427002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1891236" y="1665020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Custeio</a:t>
            </a:r>
          </a:p>
        </p:txBody>
      </p:sp>
      <p:sp>
        <p:nvSpPr>
          <p:cNvPr id="18" name="Retângulo 9">
            <a:extLst>
              <a:ext uri="{FF2B5EF4-FFF2-40B4-BE49-F238E27FC236}">
                <a16:creationId xmlns:a16="http://schemas.microsoft.com/office/drawing/2014/main" id="{5F065244-1FA8-4051-A4B7-49CAC104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96" y="6347198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01/09/2021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Valor das Contratações – R$ milhões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432038" y="1665020"/>
            <a:ext cx="3135085" cy="427002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7767606" y="1666340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EF2C578-415F-46A2-AB09-C2745D5F5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829948"/>
              </p:ext>
            </p:extLst>
          </p:nvPr>
        </p:nvGraphicFramePr>
        <p:xfrm>
          <a:off x="28223" y="2183431"/>
          <a:ext cx="6094800" cy="436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2D38F9A-B666-4AF2-B6A8-E8ACBF04B5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779949"/>
              </p:ext>
            </p:extLst>
          </p:nvPr>
        </p:nvGraphicFramePr>
        <p:xfrm>
          <a:off x="6068977" y="2183430"/>
          <a:ext cx="6094800" cy="436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7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8508" y="1591510"/>
            <a:ext cx="3135085" cy="427002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1754076" y="1606613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Custeio</a:t>
            </a:r>
          </a:p>
        </p:txBody>
      </p:sp>
      <p:sp>
        <p:nvSpPr>
          <p:cNvPr id="18" name="Retângulo 9">
            <a:extLst>
              <a:ext uri="{FF2B5EF4-FFF2-40B4-BE49-F238E27FC236}">
                <a16:creationId xmlns:a16="http://schemas.microsoft.com/office/drawing/2014/main" id="{5F065244-1FA8-4051-A4B7-49CAC104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52" y="6121729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01/09/2021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Número de Contratos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638407" y="1591510"/>
            <a:ext cx="3135085" cy="427002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7973975" y="1592830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02E2E3F-0C0A-446B-8211-0CA3BB145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2314"/>
              </p:ext>
            </p:extLst>
          </p:nvPr>
        </p:nvGraphicFramePr>
        <p:xfrm>
          <a:off x="716245" y="2445940"/>
          <a:ext cx="4539608" cy="2820550"/>
        </p:xfrm>
        <a:graphic>
          <a:graphicData uri="http://schemas.openxmlformats.org/drawingml/2006/table">
            <a:tbl>
              <a:tblPr/>
              <a:tblGrid>
                <a:gridCol w="1036355">
                  <a:extLst>
                    <a:ext uri="{9D8B030D-6E8A-4147-A177-3AD203B41FA5}">
                      <a16:colId xmlns:a16="http://schemas.microsoft.com/office/drawing/2014/main" val="2011765993"/>
                    </a:ext>
                  </a:extLst>
                </a:gridCol>
                <a:gridCol w="1233449">
                  <a:extLst>
                    <a:ext uri="{9D8B030D-6E8A-4147-A177-3AD203B41FA5}">
                      <a16:colId xmlns:a16="http://schemas.microsoft.com/office/drawing/2014/main" val="1677287447"/>
                    </a:ext>
                  </a:extLst>
                </a:gridCol>
                <a:gridCol w="1248494">
                  <a:extLst>
                    <a:ext uri="{9D8B030D-6E8A-4147-A177-3AD203B41FA5}">
                      <a16:colId xmlns:a16="http://schemas.microsoft.com/office/drawing/2014/main" val="2830182441"/>
                    </a:ext>
                  </a:extLst>
                </a:gridCol>
                <a:gridCol w="1021310">
                  <a:extLst>
                    <a:ext uri="{9D8B030D-6E8A-4147-A177-3AD203B41FA5}">
                      <a16:colId xmlns:a16="http://schemas.microsoft.com/office/drawing/2014/main" val="2010066446"/>
                    </a:ext>
                  </a:extLst>
                </a:gridCol>
              </a:tblGrid>
              <a:tr h="5357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pt-BR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ago/21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516126"/>
                  </a:ext>
                </a:extLst>
              </a:tr>
              <a:tr h="6054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39.571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527722"/>
                  </a:ext>
                </a:extLst>
              </a:tr>
              <a:tr h="6054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159.599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177.620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872236"/>
                  </a:ext>
                </a:extLst>
              </a:tr>
              <a:tr h="6054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26.723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115809"/>
                  </a:ext>
                </a:extLst>
              </a:tr>
              <a:tr h="4683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226.433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242.836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115350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A3FA228-EB59-4582-8200-C73BD4AD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398405"/>
              </p:ext>
            </p:extLst>
          </p:nvPr>
        </p:nvGraphicFramePr>
        <p:xfrm>
          <a:off x="6936149" y="2446599"/>
          <a:ext cx="4670266" cy="2819231"/>
        </p:xfrm>
        <a:graphic>
          <a:graphicData uri="http://schemas.openxmlformats.org/drawingml/2006/table">
            <a:tbl>
              <a:tblPr/>
              <a:tblGrid>
                <a:gridCol w="1072489">
                  <a:extLst>
                    <a:ext uri="{9D8B030D-6E8A-4147-A177-3AD203B41FA5}">
                      <a16:colId xmlns:a16="http://schemas.microsoft.com/office/drawing/2014/main" val="3583693092"/>
                    </a:ext>
                  </a:extLst>
                </a:gridCol>
                <a:gridCol w="1199259">
                  <a:extLst>
                    <a:ext uri="{9D8B030D-6E8A-4147-A177-3AD203B41FA5}">
                      <a16:colId xmlns:a16="http://schemas.microsoft.com/office/drawing/2014/main" val="1715183846"/>
                    </a:ext>
                  </a:extLst>
                </a:gridCol>
                <a:gridCol w="1199259">
                  <a:extLst>
                    <a:ext uri="{9D8B030D-6E8A-4147-A177-3AD203B41FA5}">
                      <a16:colId xmlns:a16="http://schemas.microsoft.com/office/drawing/2014/main" val="1347592828"/>
                    </a:ext>
                  </a:extLst>
                </a:gridCol>
                <a:gridCol w="1199259">
                  <a:extLst>
                    <a:ext uri="{9D8B030D-6E8A-4147-A177-3AD203B41FA5}">
                      <a16:colId xmlns:a16="http://schemas.microsoft.com/office/drawing/2014/main" val="184707089"/>
                    </a:ext>
                  </a:extLst>
                </a:gridCol>
              </a:tblGrid>
              <a:tr h="5174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ago/20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ago/21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459341"/>
                  </a:ext>
                </a:extLst>
              </a:tr>
              <a:tr h="60898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590424"/>
                  </a:ext>
                </a:extLst>
              </a:tr>
              <a:tr h="60898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181.957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184.628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29462"/>
                  </a:ext>
                </a:extLst>
              </a:tr>
              <a:tr h="60898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703199"/>
                  </a:ext>
                </a:extLst>
              </a:tr>
              <a:tr h="4748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214.117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220.288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6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0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9">
            <a:extLst>
              <a:ext uri="{FF2B5EF4-FFF2-40B4-BE49-F238E27FC236}">
                <a16:creationId xmlns:a16="http://schemas.microsoft.com/office/drawing/2014/main" id="{A8F8F5B8-FC4A-44E0-AB41-2794DF4D4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28" y="6353885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01/09/2021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Valor das Contratações – R$ milhões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828636" y="1629771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2164204" y="1662358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Comercialização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919146" y="1629771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8254714" y="1651619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Industrialização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BF90C0B-470C-44D1-B017-91F01947A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007494"/>
              </p:ext>
            </p:extLst>
          </p:nvPr>
        </p:nvGraphicFramePr>
        <p:xfrm>
          <a:off x="-388570" y="2108098"/>
          <a:ext cx="6273281" cy="428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3361C246-D801-4427-B95F-00F5DEAC3AD9}"/>
              </a:ext>
            </a:extLst>
          </p:cNvPr>
          <p:cNvSpPr txBox="1"/>
          <p:nvPr/>
        </p:nvSpPr>
        <p:spPr>
          <a:xfrm>
            <a:off x="804375" y="5282824"/>
            <a:ext cx="247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A0B5B1-2BEA-4014-9165-BE31B1DE9DB5}"/>
              </a:ext>
            </a:extLst>
          </p:cNvPr>
          <p:cNvSpPr txBox="1"/>
          <p:nvPr/>
        </p:nvSpPr>
        <p:spPr>
          <a:xfrm>
            <a:off x="2169074" y="5282824"/>
            <a:ext cx="247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ABE7C0DD-8E72-4F0E-B0DD-D662DC763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171876"/>
              </p:ext>
            </p:extLst>
          </p:nvPr>
        </p:nvGraphicFramePr>
        <p:xfrm>
          <a:off x="5884711" y="2140685"/>
          <a:ext cx="6094800" cy="43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41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9">
            <a:extLst>
              <a:ext uri="{FF2B5EF4-FFF2-40B4-BE49-F238E27FC236}">
                <a16:creationId xmlns:a16="http://schemas.microsoft.com/office/drawing/2014/main" id="{A8F8F5B8-FC4A-44E0-AB41-2794DF4D4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14" y="5990119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01/09/2021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Número de Contratos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473339" y="1544863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1808907" y="1577450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Comercialização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919146" y="1629771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8254714" y="1651619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Industrialização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C1E2D66-A7F8-4E92-AA66-637982CE1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61335"/>
              </p:ext>
            </p:extLst>
          </p:nvPr>
        </p:nvGraphicFramePr>
        <p:xfrm>
          <a:off x="718457" y="2374739"/>
          <a:ext cx="4680856" cy="2905810"/>
        </p:xfrm>
        <a:graphic>
          <a:graphicData uri="http://schemas.openxmlformats.org/drawingml/2006/table">
            <a:tbl>
              <a:tblPr/>
              <a:tblGrid>
                <a:gridCol w="1029202">
                  <a:extLst>
                    <a:ext uri="{9D8B030D-6E8A-4147-A177-3AD203B41FA5}">
                      <a16:colId xmlns:a16="http://schemas.microsoft.com/office/drawing/2014/main" val="3106976027"/>
                    </a:ext>
                  </a:extLst>
                </a:gridCol>
                <a:gridCol w="1212341">
                  <a:extLst>
                    <a:ext uri="{9D8B030D-6E8A-4147-A177-3AD203B41FA5}">
                      <a16:colId xmlns:a16="http://schemas.microsoft.com/office/drawing/2014/main" val="2479880241"/>
                    </a:ext>
                  </a:extLst>
                </a:gridCol>
                <a:gridCol w="1269099">
                  <a:extLst>
                    <a:ext uri="{9D8B030D-6E8A-4147-A177-3AD203B41FA5}">
                      <a16:colId xmlns:a16="http://schemas.microsoft.com/office/drawing/2014/main" val="615552862"/>
                    </a:ext>
                  </a:extLst>
                </a:gridCol>
                <a:gridCol w="1170214">
                  <a:extLst>
                    <a:ext uri="{9D8B030D-6E8A-4147-A177-3AD203B41FA5}">
                      <a16:colId xmlns:a16="http://schemas.microsoft.com/office/drawing/2014/main" val="4114596685"/>
                    </a:ext>
                  </a:extLst>
                </a:gridCol>
              </a:tblGrid>
              <a:tr h="5954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ago/20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ago/21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655550"/>
                  </a:ext>
                </a:extLst>
              </a:tr>
              <a:tr h="5775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125391"/>
                  </a:ext>
                </a:extLst>
              </a:tr>
              <a:tr h="5775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299827"/>
                  </a:ext>
                </a:extLst>
              </a:tr>
              <a:tr h="5775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734151"/>
                  </a:ext>
                </a:extLst>
              </a:tr>
              <a:tr h="5775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2.182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3.087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98554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A5E9C3C-474D-414E-8DC6-C5B82CD0B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99758"/>
              </p:ext>
            </p:extLst>
          </p:nvPr>
        </p:nvGraphicFramePr>
        <p:xfrm>
          <a:off x="6959460" y="2374739"/>
          <a:ext cx="4870588" cy="2905810"/>
        </p:xfrm>
        <a:graphic>
          <a:graphicData uri="http://schemas.openxmlformats.org/drawingml/2006/table">
            <a:tbl>
              <a:tblPr/>
              <a:tblGrid>
                <a:gridCol w="1217647">
                  <a:extLst>
                    <a:ext uri="{9D8B030D-6E8A-4147-A177-3AD203B41FA5}">
                      <a16:colId xmlns:a16="http://schemas.microsoft.com/office/drawing/2014/main" val="1410186286"/>
                    </a:ext>
                  </a:extLst>
                </a:gridCol>
                <a:gridCol w="1217647">
                  <a:extLst>
                    <a:ext uri="{9D8B030D-6E8A-4147-A177-3AD203B41FA5}">
                      <a16:colId xmlns:a16="http://schemas.microsoft.com/office/drawing/2014/main" val="1854369164"/>
                    </a:ext>
                  </a:extLst>
                </a:gridCol>
                <a:gridCol w="1217647">
                  <a:extLst>
                    <a:ext uri="{9D8B030D-6E8A-4147-A177-3AD203B41FA5}">
                      <a16:colId xmlns:a16="http://schemas.microsoft.com/office/drawing/2014/main" val="1899107026"/>
                    </a:ext>
                  </a:extLst>
                </a:gridCol>
                <a:gridCol w="1217647">
                  <a:extLst>
                    <a:ext uri="{9D8B030D-6E8A-4147-A177-3AD203B41FA5}">
                      <a16:colId xmlns:a16="http://schemas.microsoft.com/office/drawing/2014/main" val="3357417357"/>
                    </a:ext>
                  </a:extLst>
                </a:gridCol>
              </a:tblGrid>
              <a:tr h="581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ago/20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ago/21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655262"/>
                  </a:ext>
                </a:extLst>
              </a:tr>
              <a:tr h="581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870581"/>
                  </a:ext>
                </a:extLst>
              </a:tr>
              <a:tr h="581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37968"/>
                  </a:ext>
                </a:extLst>
              </a:tr>
              <a:tr h="581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361061"/>
                  </a:ext>
                </a:extLst>
              </a:tr>
              <a:tr h="5811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80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6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9">
            <a:extLst>
              <a:ext uri="{FF2B5EF4-FFF2-40B4-BE49-F238E27FC236}">
                <a16:creationId xmlns:a16="http://schemas.microsoft.com/office/drawing/2014/main" id="{768F4135-402B-4075-91C5-590C74BA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469" y="6431908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01/09/2021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Valor das Contratações – R$ milhões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77097" y="1640516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4389416" y="1666522"/>
            <a:ext cx="2910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finalidades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C0CF8A79-54EB-4625-97A6-A5393E59F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31110"/>
              </p:ext>
            </p:extLst>
          </p:nvPr>
        </p:nvGraphicFramePr>
        <p:xfrm>
          <a:off x="1906469" y="1192613"/>
          <a:ext cx="8881787" cy="546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853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9">
            <a:extLst>
              <a:ext uri="{FF2B5EF4-FFF2-40B4-BE49-F238E27FC236}">
                <a16:creationId xmlns:a16="http://schemas.microsoft.com/office/drawing/2014/main" id="{768F4135-402B-4075-91C5-590C74BA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321784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01/09/2021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Número de Contratos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528457" y="1546082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4640776" y="1572088"/>
            <a:ext cx="2910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finalidades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9BBD36B-06FA-4E1A-9FBA-BE238258D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829976"/>
              </p:ext>
            </p:extLst>
          </p:nvPr>
        </p:nvGraphicFramePr>
        <p:xfrm>
          <a:off x="3205842" y="2782125"/>
          <a:ext cx="5780314" cy="2726046"/>
        </p:xfrm>
        <a:graphic>
          <a:graphicData uri="http://schemas.openxmlformats.org/drawingml/2006/table">
            <a:tbl>
              <a:tblPr/>
              <a:tblGrid>
                <a:gridCol w="1547911">
                  <a:extLst>
                    <a:ext uri="{9D8B030D-6E8A-4147-A177-3AD203B41FA5}">
                      <a16:colId xmlns:a16="http://schemas.microsoft.com/office/drawing/2014/main" val="1049969615"/>
                    </a:ext>
                  </a:extLst>
                </a:gridCol>
                <a:gridCol w="1548478">
                  <a:extLst>
                    <a:ext uri="{9D8B030D-6E8A-4147-A177-3AD203B41FA5}">
                      <a16:colId xmlns:a16="http://schemas.microsoft.com/office/drawing/2014/main" val="3043886377"/>
                    </a:ext>
                  </a:extLst>
                </a:gridCol>
                <a:gridCol w="1612293">
                  <a:extLst>
                    <a:ext uri="{9D8B030D-6E8A-4147-A177-3AD203B41FA5}">
                      <a16:colId xmlns:a16="http://schemas.microsoft.com/office/drawing/2014/main" val="3391571462"/>
                    </a:ext>
                  </a:extLst>
                </a:gridCol>
                <a:gridCol w="1071632">
                  <a:extLst>
                    <a:ext uri="{9D8B030D-6E8A-4147-A177-3AD203B41FA5}">
                      <a16:colId xmlns:a16="http://schemas.microsoft.com/office/drawing/2014/main" val="1404036798"/>
                    </a:ext>
                  </a:extLst>
                </a:gridCol>
              </a:tblGrid>
              <a:tr h="6945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ago/2020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pt-BR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586554"/>
                  </a:ext>
                </a:extLst>
              </a:tr>
              <a:tr h="474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45.234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45.819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41272"/>
                  </a:ext>
                </a:extLst>
              </a:tr>
              <a:tr h="474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341.686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362.408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691027"/>
                  </a:ext>
                </a:extLst>
              </a:tr>
              <a:tr h="474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56.092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58.477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115678"/>
                  </a:ext>
                </a:extLst>
              </a:tr>
              <a:tr h="608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443.012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466.704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887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05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BFF0259-F61A-43FF-B540-BBA7EAFC0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04" y="269464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Contratações por Fonte de Recursos</a:t>
            </a:r>
          </a:p>
        </p:txBody>
      </p:sp>
      <p:sp>
        <p:nvSpPr>
          <p:cNvPr id="5" name="Retângulo 9">
            <a:extLst>
              <a:ext uri="{FF2B5EF4-FFF2-40B4-BE49-F238E27FC236}">
                <a16:creationId xmlns:a16="http://schemas.microsoft.com/office/drawing/2014/main" id="{EA7C22D6-0C98-4F99-84AE-419FBFAA2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234" y="6399367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01/09/2021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A0A8E32-334D-4491-B94C-045111747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41473"/>
              </p:ext>
            </p:extLst>
          </p:nvPr>
        </p:nvGraphicFramePr>
        <p:xfrm>
          <a:off x="1845967" y="1244284"/>
          <a:ext cx="8500065" cy="5155083"/>
        </p:xfrm>
        <a:graphic>
          <a:graphicData uri="http://schemas.openxmlformats.org/drawingml/2006/table">
            <a:tbl>
              <a:tblPr/>
              <a:tblGrid>
                <a:gridCol w="2772093">
                  <a:extLst>
                    <a:ext uri="{9D8B030D-6E8A-4147-A177-3AD203B41FA5}">
                      <a16:colId xmlns:a16="http://schemas.microsoft.com/office/drawing/2014/main" val="528675998"/>
                    </a:ext>
                  </a:extLst>
                </a:gridCol>
                <a:gridCol w="1382485">
                  <a:extLst>
                    <a:ext uri="{9D8B030D-6E8A-4147-A177-3AD203B41FA5}">
                      <a16:colId xmlns:a16="http://schemas.microsoft.com/office/drawing/2014/main" val="793857395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754132827"/>
                    </a:ext>
                  </a:extLst>
                </a:gridCol>
                <a:gridCol w="1171720">
                  <a:extLst>
                    <a:ext uri="{9D8B030D-6E8A-4147-A177-3AD203B41FA5}">
                      <a16:colId xmlns:a16="http://schemas.microsoft.com/office/drawing/2014/main" val="4136165259"/>
                    </a:ext>
                  </a:extLst>
                </a:gridCol>
                <a:gridCol w="1037155">
                  <a:extLst>
                    <a:ext uri="{9D8B030D-6E8A-4147-A177-3AD203B41FA5}">
                      <a16:colId xmlns:a16="http://schemas.microsoft.com/office/drawing/2014/main" val="4046023378"/>
                    </a:ext>
                  </a:extLst>
                </a:gridCol>
                <a:gridCol w="1037155">
                  <a:extLst>
                    <a:ext uri="{9D8B030D-6E8A-4147-A177-3AD203B41FA5}">
                      <a16:colId xmlns:a16="http://schemas.microsoft.com/office/drawing/2014/main" val="2384398713"/>
                    </a:ext>
                  </a:extLst>
                </a:gridCol>
              </a:tblGrid>
              <a:tr h="2579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ago/2020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pt-B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/2021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914441"/>
                  </a:ext>
                </a:extLst>
              </a:tr>
              <a:tr h="2579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Partic.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Partic.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31764"/>
                  </a:ext>
                </a:extLst>
              </a:tr>
              <a:tr h="34252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Fontes Controladas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R$ milhões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R$ milhões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77625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Obrigatórios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12.054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21.214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860386"/>
                  </a:ext>
                </a:extLst>
              </a:tr>
              <a:tr h="2579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Poupança Rural Controlada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14.824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13.701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-8%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97223"/>
                  </a:ext>
                </a:extLst>
              </a:tr>
              <a:tr h="2579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BNDES/FINAME Equalizável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4.769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6.685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80972"/>
                  </a:ext>
                </a:extLst>
              </a:tr>
              <a:tr h="2579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Fundos Constitucionais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3.281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4.121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445834"/>
                  </a:ext>
                </a:extLst>
              </a:tr>
              <a:tr h="2579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FCO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1.423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056807"/>
                  </a:ext>
                </a:extLst>
              </a:tr>
              <a:tr h="2579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FNE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1.652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1.491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-10%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13130"/>
                  </a:ext>
                </a:extLst>
              </a:tr>
              <a:tr h="2579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FNO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1.207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236841"/>
                  </a:ext>
                </a:extLst>
              </a:tr>
              <a:tr h="2579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-53%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05590"/>
                  </a:ext>
                </a:extLst>
              </a:tr>
              <a:tr h="257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Controladas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35.673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46.072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88632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Fontes Não Controladas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061970"/>
                  </a:ext>
                </a:extLst>
              </a:tr>
              <a:tr h="2579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LCA Total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4.100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-38%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813653"/>
                  </a:ext>
                </a:extLst>
              </a:tr>
              <a:tr h="2579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Livres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2.354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2.729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54638"/>
                  </a:ext>
                </a:extLst>
              </a:tr>
              <a:tr h="2579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Poupança Rural Livre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4.870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11.713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337151"/>
                  </a:ext>
                </a:extLst>
              </a:tr>
              <a:tr h="2579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613%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09282"/>
                  </a:ext>
                </a:extLst>
              </a:tr>
              <a:tr h="339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Não Controladas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11.474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18.038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729022"/>
                  </a:ext>
                </a:extLst>
              </a:tr>
              <a:tr h="257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47.148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64.110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13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770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2907</TotalTime>
  <Words>1059</Words>
  <Application>Microsoft Office PowerPoint</Application>
  <PresentationFormat>Widescreen</PresentationFormat>
  <Paragraphs>521</Paragraphs>
  <Slides>14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Lenildo Leite</dc:creator>
  <cp:lastModifiedBy>Renata Domingues</cp:lastModifiedBy>
  <cp:revision>45</cp:revision>
  <cp:lastPrinted>2021-06-23T21:13:49Z</cp:lastPrinted>
  <dcterms:created xsi:type="dcterms:W3CDTF">2021-06-18T14:52:53Z</dcterms:created>
  <dcterms:modified xsi:type="dcterms:W3CDTF">2021-09-02T10:10:33Z</dcterms:modified>
</cp:coreProperties>
</file>