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89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96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43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55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87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68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28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8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73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5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96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4357-412B-43E8-940B-D87A902CAE32}" type="datetimeFigureOut">
              <a:rPr lang="pt-BR" smtClean="0"/>
              <a:t>27/05/2019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4BE17-2A09-4152-9157-69D6AA4A7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64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4"/>
          <p:cNvSpPr txBox="1">
            <a:spLocks noChangeArrowheads="1"/>
          </p:cNvSpPr>
          <p:nvPr/>
        </p:nvSpPr>
        <p:spPr bwMode="auto">
          <a:xfrm>
            <a:off x="1941514" y="20638"/>
            <a:ext cx="80978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48E09"/>
              </a:buClr>
              <a:buFont typeface="Arial" panose="020B0604020202020204" pitchFamily="34" charset="0"/>
              <a:buChar char="•"/>
              <a:defRPr sz="3200">
                <a:solidFill>
                  <a:srgbClr val="686868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solidFill>
                  <a:schemeClr val="tx1"/>
                </a:solidFill>
                <a:latin typeface="Berlin Sans FB Demi" panose="020E0802020502020306" pitchFamily="34" charset="0"/>
              </a:rPr>
              <a:t>MARCOS TEMPORAIS DO SELO AGRO+ INTEGRIDADE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solidFill>
                  <a:srgbClr val="C00000"/>
                </a:solidFill>
                <a:latin typeface="Berlin Sans FB Demi" panose="020E0802020502020306" pitchFamily="34" charset="0"/>
              </a:rPr>
              <a:t>Portaria MAPA nº 212, 18/jan/2019 – DOU 22/jan (seção I)</a:t>
            </a:r>
          </a:p>
        </p:txBody>
      </p:sp>
      <p:sp>
        <p:nvSpPr>
          <p:cNvPr id="27651" name="CaixaDeTexto 21"/>
          <p:cNvSpPr txBox="1">
            <a:spLocks noChangeArrowheads="1"/>
          </p:cNvSpPr>
          <p:nvPr/>
        </p:nvSpPr>
        <p:spPr bwMode="auto">
          <a:xfrm>
            <a:off x="4021139" y="5499100"/>
            <a:ext cx="1870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48E09"/>
              </a:buClr>
              <a:buFont typeface="Arial" panose="020B0604020202020204" pitchFamily="34" charset="0"/>
              <a:buChar char="•"/>
              <a:defRPr sz="3200">
                <a:solidFill>
                  <a:srgbClr val="686868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B26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>
                <a:solidFill>
                  <a:schemeClr val="tx1"/>
                </a:solidFill>
              </a:rPr>
              <a:t>Cerimônia de Premiação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>
                <a:solidFill>
                  <a:schemeClr val="tx1"/>
                </a:solidFill>
              </a:rPr>
              <a:t>(novembro)</a:t>
            </a:r>
          </a:p>
        </p:txBody>
      </p:sp>
      <p:sp>
        <p:nvSpPr>
          <p:cNvPr id="15" name="Retângulo de cantos arredondados 8">
            <a:extLst>
              <a:ext uri="{FF2B5EF4-FFF2-40B4-BE49-F238E27FC236}">
                <a16:creationId xmlns:a16="http://schemas.microsoft.com/office/drawing/2014/main" id="{E3C47056-A1D6-49A6-A17D-D4DE9709FA5B}"/>
              </a:ext>
            </a:extLst>
          </p:cNvPr>
          <p:cNvSpPr/>
          <p:nvPr/>
        </p:nvSpPr>
        <p:spPr>
          <a:xfrm>
            <a:off x="2065339" y="1022351"/>
            <a:ext cx="2809875" cy="16224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Período de Inscrição Selo Agro+ Integridade (envio dos documentos)</a:t>
            </a:r>
          </a:p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(até maio)</a:t>
            </a:r>
          </a:p>
        </p:txBody>
      </p:sp>
      <p:sp>
        <p:nvSpPr>
          <p:cNvPr id="21" name="Retângulo de cantos arredondados 11">
            <a:extLst>
              <a:ext uri="{FF2B5EF4-FFF2-40B4-BE49-F238E27FC236}">
                <a16:creationId xmlns:a16="http://schemas.microsoft.com/office/drawing/2014/main" id="{714D8E9D-BB4E-4169-8D1C-2715505EF194}"/>
              </a:ext>
            </a:extLst>
          </p:cNvPr>
          <p:cNvSpPr/>
          <p:nvPr/>
        </p:nvSpPr>
        <p:spPr>
          <a:xfrm>
            <a:off x="5737226" y="1022351"/>
            <a:ext cx="4308475" cy="16224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Avaliação da Documentação apresentada pelas Empresas e Cooperativas por equipe técnica da Secretaria-Executiva do Comitê Gestor (SECG)                                      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(até o 3º trimestre)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Seta para baixo 14">
            <a:extLst>
              <a:ext uri="{FF2B5EF4-FFF2-40B4-BE49-F238E27FC236}">
                <a16:creationId xmlns:a16="http://schemas.microsoft.com/office/drawing/2014/main" id="{B89CC9E1-1939-4C7E-8C96-C140C90E06E2}"/>
              </a:ext>
            </a:extLst>
          </p:cNvPr>
          <p:cNvSpPr/>
          <p:nvPr/>
        </p:nvSpPr>
        <p:spPr>
          <a:xfrm>
            <a:off x="8897939" y="2709863"/>
            <a:ext cx="363537" cy="47625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Seta para baixo 16">
            <a:extLst>
              <a:ext uri="{FF2B5EF4-FFF2-40B4-BE49-F238E27FC236}">
                <a16:creationId xmlns:a16="http://schemas.microsoft.com/office/drawing/2014/main" id="{33B4EA3A-6346-40DA-ADCF-C5D41B852DCA}"/>
              </a:ext>
            </a:extLst>
          </p:cNvPr>
          <p:cNvSpPr/>
          <p:nvPr/>
        </p:nvSpPr>
        <p:spPr>
          <a:xfrm rot="16200000" flipH="1">
            <a:off x="5196682" y="1640682"/>
            <a:ext cx="379413" cy="46990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Retângulo de cantos arredondados 13">
            <a:extLst>
              <a:ext uri="{FF2B5EF4-FFF2-40B4-BE49-F238E27FC236}">
                <a16:creationId xmlns:a16="http://schemas.microsoft.com/office/drawing/2014/main" id="{6AEBD65C-D4DC-434F-9B0B-A83288E4C3C8}"/>
              </a:ext>
            </a:extLst>
          </p:cNvPr>
          <p:cNvSpPr/>
          <p:nvPr/>
        </p:nvSpPr>
        <p:spPr>
          <a:xfrm>
            <a:off x="8064500" y="3278188"/>
            <a:ext cx="2457450" cy="1968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F0"/>
                </a:solidFill>
                <a:cs typeface="Times New Roman" panose="02020603050405020304" pitchFamily="18" charset="0"/>
              </a:rPr>
              <a:t>Encaminhamento dos RELATÓRIOS DE ANÁLISE FINAL (</a:t>
            </a:r>
            <a:r>
              <a:rPr lang="pt-BR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RAF’s</a:t>
            </a:r>
            <a:r>
              <a:rPr lang="pt-BR" b="1" dirty="0">
                <a:solidFill>
                  <a:srgbClr val="00B0F0"/>
                </a:solidFill>
                <a:cs typeface="Times New Roman" panose="02020603050405020304" pitchFamily="18" charset="0"/>
              </a:rPr>
              <a:t>) aos membros do COMITÊ GESTOR  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(4º trimestre)</a:t>
            </a:r>
          </a:p>
        </p:txBody>
      </p:sp>
      <p:sp>
        <p:nvSpPr>
          <p:cNvPr id="28" name="Seta para baixo 15">
            <a:extLst>
              <a:ext uri="{FF2B5EF4-FFF2-40B4-BE49-F238E27FC236}">
                <a16:creationId xmlns:a16="http://schemas.microsoft.com/office/drawing/2014/main" id="{AB5D3528-3D5B-4544-82DF-9DEFEAC2EE14}"/>
              </a:ext>
            </a:extLst>
          </p:cNvPr>
          <p:cNvSpPr/>
          <p:nvPr/>
        </p:nvSpPr>
        <p:spPr>
          <a:xfrm rot="5400000">
            <a:off x="4487863" y="3549651"/>
            <a:ext cx="377825" cy="55880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Retângulo de cantos arredondados 2">
            <a:extLst>
              <a:ext uri="{FF2B5EF4-FFF2-40B4-BE49-F238E27FC236}">
                <a16:creationId xmlns:a16="http://schemas.microsoft.com/office/drawing/2014/main" id="{68F19685-544A-4414-AA4B-1DFCDE970249}"/>
              </a:ext>
            </a:extLst>
          </p:cNvPr>
          <p:cNvSpPr/>
          <p:nvPr/>
        </p:nvSpPr>
        <p:spPr>
          <a:xfrm>
            <a:off x="1682750" y="3336925"/>
            <a:ext cx="2628900" cy="1714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F0"/>
                </a:solidFill>
                <a:cs typeface="Times New Roman" panose="02020603050405020304" pitchFamily="18" charset="0"/>
              </a:rPr>
              <a:t>Confirmação de inidoneidade das empresas indicadas à premiação junto à CGU e TCU</a:t>
            </a:r>
          </a:p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(até dia 31 de outubro)</a:t>
            </a:r>
          </a:p>
        </p:txBody>
      </p:sp>
      <p:sp>
        <p:nvSpPr>
          <p:cNvPr id="30" name="Seta para baixo 15">
            <a:extLst>
              <a:ext uri="{FF2B5EF4-FFF2-40B4-BE49-F238E27FC236}">
                <a16:creationId xmlns:a16="http://schemas.microsoft.com/office/drawing/2014/main" id="{5BA0BC32-D94D-41BE-A0EA-C7B4A564FEF5}"/>
              </a:ext>
            </a:extLst>
          </p:cNvPr>
          <p:cNvSpPr/>
          <p:nvPr/>
        </p:nvSpPr>
        <p:spPr>
          <a:xfrm rot="5400000">
            <a:off x="7423151" y="3752851"/>
            <a:ext cx="377825" cy="55880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Retângulo de cantos arredondados 13">
            <a:extLst>
              <a:ext uri="{FF2B5EF4-FFF2-40B4-BE49-F238E27FC236}">
                <a16:creationId xmlns:a16="http://schemas.microsoft.com/office/drawing/2014/main" id="{1883C198-8CED-4B39-B321-FD717369D970}"/>
              </a:ext>
            </a:extLst>
          </p:cNvPr>
          <p:cNvSpPr/>
          <p:nvPr/>
        </p:nvSpPr>
        <p:spPr>
          <a:xfrm>
            <a:off x="5129214" y="3140076"/>
            <a:ext cx="2117725" cy="177958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F0"/>
                </a:solidFill>
                <a:cs typeface="Times New Roman" panose="02020603050405020304" pitchFamily="18" charset="0"/>
              </a:rPr>
              <a:t>Reunião de Homologação do resultado pelo Comitê Gestor </a:t>
            </a:r>
          </a:p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(17 de outubro)</a:t>
            </a:r>
          </a:p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Dia da Agricultura</a:t>
            </a:r>
          </a:p>
        </p:txBody>
      </p:sp>
      <p:pic>
        <p:nvPicPr>
          <p:cNvPr id="27661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4" y="5091114"/>
            <a:ext cx="1766887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139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Berlin Sans FB Demi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Carolina Mazzer Machado</dc:creator>
  <cp:lastModifiedBy>Ana Carolina Mazzer Machado</cp:lastModifiedBy>
  <cp:revision>1</cp:revision>
  <dcterms:created xsi:type="dcterms:W3CDTF">2019-05-27T20:26:03Z</dcterms:created>
  <dcterms:modified xsi:type="dcterms:W3CDTF">2019-05-27T20:43:37Z</dcterms:modified>
</cp:coreProperties>
</file>