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53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94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02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00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22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2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4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82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4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6E03-E37D-48AC-81BB-14FA1F82A2E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47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5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7210" y="238244"/>
            <a:ext cx="830961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Qualidade de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Respostas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LAI</a:t>
            </a:r>
          </a:p>
          <a:p>
            <a:pPr algn="just"/>
            <a:endParaRPr lang="en-US" sz="2600" b="1" dirty="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en-US" sz="2600" b="1" dirty="0">
              <a:latin typeface="+mj-lt"/>
              <a:cs typeface="Times New Roman" panose="02020603050405020304" pitchFamily="18" charset="0"/>
            </a:endParaRPr>
          </a:p>
          <a:p>
            <a:pPr lvl="0"/>
            <a:r>
              <a:rPr lang="pt-BR" sz="2000" b="1" dirty="0">
                <a:latin typeface="+mj-lt"/>
              </a:rPr>
              <a:t>Objetivos da oficina:</a:t>
            </a:r>
          </a:p>
          <a:p>
            <a:pPr lvl="0"/>
            <a:endParaRPr lang="pt-BR" sz="2000" b="1" dirty="0">
              <a:latin typeface="+mj-lt"/>
            </a:endParaRPr>
          </a:p>
          <a:p>
            <a:pPr lvl="0"/>
            <a:endParaRPr lang="pt-BR" sz="2000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2000" dirty="0">
                <a:latin typeface="+mj-lt"/>
              </a:rPr>
              <a:t>Trabalhar o uso da marcação “Tipo de Resposta” no </a:t>
            </a:r>
            <a:r>
              <a:rPr lang="pt-BR" sz="2000" dirty="0" err="1">
                <a:latin typeface="+mj-lt"/>
              </a:rPr>
              <a:t>e-SIC</a:t>
            </a:r>
            <a:r>
              <a:rPr lang="pt-BR" sz="2000" dirty="0">
                <a:latin typeface="+mj-lt"/>
              </a:rPr>
              <a:t>, nas respostas  e  no julgamento de recursos</a:t>
            </a:r>
          </a:p>
          <a:p>
            <a:pPr lvl="0"/>
            <a:endParaRPr lang="pt-BR" sz="2000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2000" dirty="0">
                <a:latin typeface="+mj-lt"/>
              </a:rPr>
              <a:t>Refletir sobre a marcação da restrição de conteúdo no sistema</a:t>
            </a:r>
          </a:p>
          <a:p>
            <a:pPr lvl="0"/>
            <a:endParaRPr lang="pt-BR" sz="2000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2000" dirty="0">
                <a:latin typeface="+mj-lt"/>
              </a:rPr>
              <a:t>Refletir sobre a motivação das negativas de acesso à informação ou dos casos em que há concessão parcial</a:t>
            </a:r>
          </a:p>
          <a:p>
            <a:pPr lvl="0"/>
            <a:endParaRPr lang="pt-BR" sz="2000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2000" dirty="0">
                <a:latin typeface="+mj-lt"/>
              </a:rPr>
              <a:t>Abordar aspectos formais importantes para a qualidade da resposta, como: linguagem utilizada, informação sobre área técnica responsável pela produção da resposta e apresentação de informação sobre possibilidade de recurso.</a:t>
            </a:r>
          </a:p>
          <a:p>
            <a:pPr algn="ctr"/>
            <a:r>
              <a:rPr lang="en-US" sz="2000" b="1" dirty="0">
                <a:latin typeface="+mj-lt"/>
                <a:cs typeface="Times New Roman" panose="02020603050405020304" pitchFamily="18" charset="0"/>
              </a:rPr>
              <a:t> </a:t>
            </a:r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909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0060" y="238244"/>
            <a:ext cx="866394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Qualidade de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Respostas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LAI</a:t>
            </a:r>
          </a:p>
          <a:p>
            <a:pPr algn="ctr"/>
            <a:r>
              <a:rPr lang="en-US" sz="2600" b="1" dirty="0" err="1">
                <a:latin typeface="+mj-lt"/>
                <a:cs typeface="Times New Roman" panose="02020603050405020304" pitchFamily="18" charset="0"/>
              </a:rPr>
              <a:t>Dinâmica</a:t>
            </a:r>
            <a:r>
              <a:rPr lang="en-US" sz="2600" b="1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600" b="1" dirty="0">
                <a:latin typeface="+mj-lt"/>
                <a:cs typeface="Times New Roman" panose="02020603050405020304" pitchFamily="18" charset="0"/>
              </a:rPr>
              <a:t>“Bosque dos </a:t>
            </a:r>
            <a:r>
              <a:rPr lang="en-US" sz="2600" b="1" dirty="0" err="1">
                <a:latin typeface="+mj-lt"/>
                <a:cs typeface="Times New Roman" panose="02020603050405020304" pitchFamily="18" charset="0"/>
              </a:rPr>
              <a:t>Pedidos</a:t>
            </a:r>
            <a:r>
              <a:rPr lang="en-US" sz="2600" b="1" dirty="0">
                <a:latin typeface="+mj-lt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600" b="1" dirty="0">
              <a:latin typeface="+mj-l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5 grupos de 6 pessoas cada  (fichas numeradas de 1 a 5)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9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5 árvores com 5 temas e tarefas diferentes. Cada árvore contém 5 casos reais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900" dirty="0">
              <a:latin typeface="+mj-lt"/>
            </a:endParaRPr>
          </a:p>
          <a:p>
            <a:pPr algn="just"/>
            <a:r>
              <a:rPr lang="pt-BR" sz="1900" dirty="0">
                <a:latin typeface="+mj-lt"/>
              </a:rPr>
              <a:t>	</a:t>
            </a:r>
            <a:r>
              <a:rPr lang="pt-BR" sz="1900" dirty="0" err="1">
                <a:latin typeface="+mj-lt"/>
              </a:rPr>
              <a:t>Ex</a:t>
            </a:r>
            <a:r>
              <a:rPr lang="pt-BR" sz="1900" dirty="0">
                <a:latin typeface="+mj-lt"/>
              </a:rPr>
              <a:t>: Árvore 1 – Macieira – Tema: Restrição de Conteúdo</a:t>
            </a:r>
          </a:p>
          <a:p>
            <a:pPr algn="just"/>
            <a:r>
              <a:rPr lang="pt-BR" sz="1900" dirty="0">
                <a:latin typeface="+mj-lt"/>
              </a:rPr>
              <a:t>	Tarefa: Avalie, em cada caso, se o órgão deve bloquear ou disponibilizar o pedido na internet</a:t>
            </a:r>
          </a:p>
          <a:p>
            <a:pPr algn="just"/>
            <a:endParaRPr lang="pt-BR" sz="19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Todos os grupos passarão por todas as árvores: 10 minutos em cada uma. Controle do tempo pelas moderadoras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9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Marcar nas fichas as repostas das questões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9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Cada grupo deverá escolher um representante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9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latin typeface="+mj-lt"/>
              </a:rPr>
              <a:t>Pausa para o café às 15h35. Após a pausa, os casos serão discutidos no grande grupo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latin typeface="+mj-lt"/>
            </a:endParaRPr>
          </a:p>
          <a:p>
            <a:pPr algn="just"/>
            <a:endParaRPr lang="pt-BR" sz="2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048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4349" y="158234"/>
            <a:ext cx="862965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Qualidade de </a:t>
            </a:r>
            <a:r>
              <a:rPr lang="en-US" sz="3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Respostas</a:t>
            </a:r>
            <a:r>
              <a:rPr lang="en-US" sz="3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LAI</a:t>
            </a:r>
          </a:p>
          <a:p>
            <a:pPr algn="ctr"/>
            <a:r>
              <a:rPr lang="en-US" sz="2600" b="1" dirty="0" err="1">
                <a:latin typeface="+mj-lt"/>
                <a:cs typeface="Times New Roman" panose="02020603050405020304" pitchFamily="18" charset="0"/>
              </a:rPr>
              <a:t>Dinâmica</a:t>
            </a:r>
            <a:r>
              <a:rPr lang="en-US" sz="2600" b="1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600" b="1" dirty="0">
                <a:latin typeface="+mj-lt"/>
                <a:cs typeface="Times New Roman" panose="02020603050405020304" pitchFamily="18" charset="0"/>
              </a:rPr>
              <a:t>“Bosque dos </a:t>
            </a:r>
            <a:r>
              <a:rPr lang="en-US" sz="2600" b="1" dirty="0" err="1">
                <a:latin typeface="+mj-lt"/>
                <a:cs typeface="Times New Roman" panose="02020603050405020304" pitchFamily="18" charset="0"/>
              </a:rPr>
              <a:t>Pedidos</a:t>
            </a:r>
            <a:r>
              <a:rPr lang="en-US" sz="2600" b="1" dirty="0">
                <a:latin typeface="+mj-lt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en-US" sz="2600" b="1" dirty="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+mj-lt"/>
              <a:cs typeface="Times New Roman" panose="02020603050405020304" pitchFamily="18" charset="0"/>
            </a:endParaRPr>
          </a:p>
          <a:p>
            <a:r>
              <a:rPr lang="pt-BR" dirty="0">
                <a:latin typeface="+mj-lt"/>
              </a:rPr>
              <a:t>	Árvore 1 – Macieira. Tema: Restrição de conteúdo</a:t>
            </a:r>
          </a:p>
          <a:p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 </a:t>
            </a:r>
          </a:p>
          <a:p>
            <a:r>
              <a:rPr lang="pt-BR" dirty="0">
                <a:latin typeface="+mj-lt"/>
              </a:rPr>
              <a:t>	Árvore 2 – Laranjeira. Tema: Marcação do tipo de resposta – Pedido Inicial </a:t>
            </a:r>
          </a:p>
          <a:p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	Árvore 3 – Pereira – Tema: Marcação do tipo de resposta – Recurso</a:t>
            </a:r>
          </a:p>
          <a:p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	Árvore 4 – Mangueira – Tema: Embasamento legal para negativa de acesso </a:t>
            </a:r>
          </a:p>
          <a:p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	Árvore 5 – Cajueiro  – Tema: Questões formais das respostas:</a:t>
            </a:r>
          </a:p>
          <a:p>
            <a:pPr lvl="2"/>
            <a:r>
              <a:rPr lang="pt-BR" dirty="0">
                <a:latin typeface="+mj-lt"/>
              </a:rPr>
              <a:t>-  Linguagem</a:t>
            </a:r>
          </a:p>
          <a:p>
            <a:pPr lvl="2"/>
            <a:r>
              <a:rPr lang="pt-BR" dirty="0">
                <a:latin typeface="+mj-lt"/>
              </a:rPr>
              <a:t>-  Informação sobre a área técnica responsável pela resposta</a:t>
            </a:r>
          </a:p>
          <a:p>
            <a:pPr lvl="2"/>
            <a:r>
              <a:rPr lang="pt-BR" dirty="0">
                <a:latin typeface="+mj-lt"/>
              </a:rPr>
              <a:t> - Informação sobre a possibilidade de recurso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endParaRPr lang="pt-BR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latin typeface="+mj-lt"/>
            </a:endParaRPr>
          </a:p>
          <a:p>
            <a:pPr algn="just"/>
            <a:endParaRPr lang="pt-BR" sz="2600" b="1" dirty="0">
              <a:latin typeface="+mj-lt"/>
            </a:endParaRPr>
          </a:p>
        </p:txBody>
      </p:sp>
      <p:pic>
        <p:nvPicPr>
          <p:cNvPr id="3" name="image03.jpg" descr="Resultado de imagem para maça desenh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369425">
            <a:off x="537258" y="1877481"/>
            <a:ext cx="960023" cy="715815"/>
          </a:xfrm>
          <a:prstGeom prst="rect">
            <a:avLst/>
          </a:prstGeom>
          <a:ln/>
        </p:spPr>
      </p:pic>
      <p:pic>
        <p:nvPicPr>
          <p:cNvPr id="4" name="Imagem 3" descr="Resultado de image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25" y="2691095"/>
            <a:ext cx="566236" cy="623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03" y="3487320"/>
            <a:ext cx="657675" cy="745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Resultado de imagem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235">
            <a:off x="707357" y="4367421"/>
            <a:ext cx="548930" cy="68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Resultado de imagem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4561">
            <a:off x="608233" y="5304178"/>
            <a:ext cx="723304" cy="704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54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638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151</Words>
  <Application>Microsoft Office PowerPoint</Application>
  <PresentationFormat>Apresentação na tela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04096802140</dc:creator>
  <cp:lastModifiedBy>Luciana da Costa Ferraz</cp:lastModifiedBy>
  <cp:revision>23</cp:revision>
  <dcterms:created xsi:type="dcterms:W3CDTF">2015-09-08T16:06:18Z</dcterms:created>
  <dcterms:modified xsi:type="dcterms:W3CDTF">2016-11-08T13:04:05Z</dcterms:modified>
</cp:coreProperties>
</file>