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89" r:id="rId4"/>
    <p:sldId id="290" r:id="rId5"/>
    <p:sldId id="280" r:id="rId6"/>
    <p:sldId id="281" r:id="rId7"/>
    <p:sldId id="282" r:id="rId8"/>
    <p:sldId id="284" r:id="rId9"/>
    <p:sldId id="283" r:id="rId10"/>
  </p:sldIdLst>
  <p:sldSz cx="12192000" cy="6858000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BAE32"/>
    <a:srgbClr val="3D84B5"/>
    <a:srgbClr val="753BBC"/>
    <a:srgbClr val="FF0000"/>
    <a:srgbClr val="00668A"/>
    <a:srgbClr val="00729A"/>
    <a:srgbClr val="2F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27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2E6D-7842-4832-BC0D-561E6C9E8B40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2946-6565-4627-9B46-5D55876A1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7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bcd@abcd.gov.br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app.powerbi.com/view?r=eyJrIjoiNGE4ZGQ5YzQtZjVhYi00OTZmLWE4MjAtNzBlNjBhMDBlNDcwIiwidCI6ImI2N2FmMjNmLWMzZjMtNGQzNS04MGM3LWI3MDg1ZjVlZGQ4MSJ9" TargetMode="External"/><Relationship Id="rId12" Type="http://schemas.openxmlformats.org/officeDocument/2006/relationships/hyperlink" Target="http://www.abcd.gov.b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bcd/pt-br/composicao/atletas/substancias-e-metodos-proibidos" TargetMode="External"/><Relationship Id="rId11" Type="http://schemas.openxmlformats.org/officeDocument/2006/relationships/hyperlink" Target="mailto:ajuda.adams@abcd.gov.br" TargetMode="External"/><Relationship Id="rId5" Type="http://schemas.openxmlformats.org/officeDocument/2006/relationships/hyperlink" Target="mailto:denuncia@abcd.gov.br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mailto:educacao@abcd.gov.br" TargetMode="External"/><Relationship Id="rId4" Type="http://schemas.openxmlformats.org/officeDocument/2006/relationships/image" Target="../media/image14.png"/><Relationship Id="rId9" Type="http://schemas.openxmlformats.org/officeDocument/2006/relationships/hyperlink" Target="mailto:aut@abcd.gov.br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29A61A-B539-54F6-D5EF-601C0F5E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404"/>
            <a:ext cx="5436066" cy="18002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E7E012-1EAC-FD0E-3E68-23672D3B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30932"/>
            <a:ext cx="6228000" cy="494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8E4FEE-5AF5-E1E5-A649-1657CB7CE3C9}"/>
              </a:ext>
            </a:extLst>
          </p:cNvPr>
          <p:cNvSpPr txBox="1"/>
          <p:nvPr/>
        </p:nvSpPr>
        <p:spPr>
          <a:xfrm>
            <a:off x="-18659" y="2707712"/>
            <a:ext cx="63026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dirty="0">
                <a:solidFill>
                  <a:srgbClr val="2F53A1"/>
                </a:solidFill>
              </a:rPr>
              <a:t>Formulário de Controle de Dopagem</a:t>
            </a:r>
          </a:p>
          <a:p>
            <a:r>
              <a:rPr lang="pt-BR" sz="3100" b="1" i="1" dirty="0">
                <a:solidFill>
                  <a:srgbClr val="2F53A1"/>
                </a:solidFill>
              </a:rPr>
              <a:t>Doping Control Form </a:t>
            </a:r>
          </a:p>
        </p:txBody>
      </p:sp>
    </p:spTree>
    <p:extLst>
      <p:ext uri="{BB962C8B-B14F-4D97-AF65-F5344CB8AC3E}">
        <p14:creationId xmlns:p14="http://schemas.microsoft.com/office/powerpoint/2010/main" val="18747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DAEC9DE-08D5-C0D6-7C18-92C2E0F66AD0}"/>
              </a:ext>
            </a:extLst>
          </p:cNvPr>
          <p:cNvSpPr txBox="1"/>
          <p:nvPr/>
        </p:nvSpPr>
        <p:spPr>
          <a:xfrm>
            <a:off x="2760238" y="45944"/>
            <a:ext cx="703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Formulário de Controle de Dopagem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7D52305-3F7A-8C16-50DE-4F3F1C4C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27" y="676663"/>
            <a:ext cx="4567735" cy="60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79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985533E-6BCB-0D90-0C8B-3E5EDE53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384" y="353483"/>
            <a:ext cx="2971693" cy="60807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+mn-lt"/>
              </a:rPr>
              <a:t>Autoridade de Teste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90C25AA-76D4-1DA1-D9CB-5203300334D3}"/>
              </a:ext>
            </a:extLst>
          </p:cNvPr>
          <p:cNvSpPr/>
          <p:nvPr/>
        </p:nvSpPr>
        <p:spPr>
          <a:xfrm>
            <a:off x="809105" y="1154183"/>
            <a:ext cx="105737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cs typeface="Arial" pitchFamily="34" charset="0"/>
            </a:endParaRPr>
          </a:p>
          <a:p>
            <a:pPr algn="just"/>
            <a:r>
              <a:rPr lang="en-US" sz="2000" b="1" dirty="0">
                <a:cs typeface="Arial" pitchFamily="34" charset="0"/>
              </a:rPr>
              <a:t>A Organização que autoriza uma ou mais coletas de amostras de sangue ou urina;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cs typeface="Arial" pitchFamily="34" charset="0"/>
              </a:rPr>
              <a:t> Organização Antidopagem: WADA, NADO, COI, IPC, COB, CPB, IF ou Organizadores de grandes eventos;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cs typeface="Arial" pitchFamily="34" charset="0"/>
              </a:rPr>
              <a:t> Outra Autoridade que esteja atuando sob delegação de alguma das entidades acima.</a:t>
            </a:r>
            <a:endParaRPr lang="pt-BR" sz="2000" b="1" dirty="0">
              <a:cs typeface="Arial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B09737B-6E97-D1F8-2868-84F08CD71539}"/>
              </a:ext>
            </a:extLst>
          </p:cNvPr>
          <p:cNvSpPr/>
          <p:nvPr/>
        </p:nvSpPr>
        <p:spPr>
          <a:xfrm>
            <a:off x="894450" y="4124564"/>
            <a:ext cx="4158028" cy="23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cs typeface="Arial" pitchFamily="34" charset="0"/>
              </a:rPr>
              <a:t>A Organização responsável pela coleta de amostras de acordo com Código Mundial, Padrões Internacionais e Guias/Diretrizes.</a:t>
            </a:r>
          </a:p>
          <a:p>
            <a:pPr algn="ctr">
              <a:lnSpc>
                <a:spcPct val="150000"/>
              </a:lnSpc>
            </a:pPr>
            <a:endParaRPr lang="pt-BR" dirty="0">
              <a:cs typeface="Arial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17A1989-FB10-B6A5-1ACB-D14944F5C55B}"/>
              </a:ext>
            </a:extLst>
          </p:cNvPr>
          <p:cNvSpPr txBox="1">
            <a:spLocks/>
          </p:cNvSpPr>
          <p:nvPr/>
        </p:nvSpPr>
        <p:spPr>
          <a:xfrm>
            <a:off x="1438975" y="3387190"/>
            <a:ext cx="3068977" cy="6309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solidFill>
                  <a:schemeClr val="bg1"/>
                </a:solidFill>
                <a:latin typeface="+mn-lt"/>
              </a:rPr>
              <a:t>Autoridade de Coleta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26B4A73-5B27-616F-A34A-6C74E5AD359F}"/>
              </a:ext>
            </a:extLst>
          </p:cNvPr>
          <p:cNvSpPr txBox="1">
            <a:spLocks/>
          </p:cNvSpPr>
          <p:nvPr/>
        </p:nvSpPr>
        <p:spPr>
          <a:xfrm>
            <a:off x="6786351" y="3546234"/>
            <a:ext cx="3422904" cy="6309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>
                <a:solidFill>
                  <a:schemeClr val="bg1"/>
                </a:solidFill>
                <a:latin typeface="+mn-lt"/>
              </a:rPr>
              <a:t>Gestão de Resultados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AE26EA4-7EAB-2EEC-601B-64B7EAE09D16}"/>
              </a:ext>
            </a:extLst>
          </p:cNvPr>
          <p:cNvSpPr/>
          <p:nvPr/>
        </p:nvSpPr>
        <p:spPr>
          <a:xfrm>
            <a:off x="6087429" y="4212451"/>
            <a:ext cx="48207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cs typeface="Arial" pitchFamily="34" charset="0"/>
              </a:rPr>
              <a:t>A Organização responsável pela gestão dos resultados obtidos pós-coleta e análise </a:t>
            </a:r>
          </a:p>
          <a:p>
            <a:pPr algn="ctr"/>
            <a:endParaRPr lang="en-US" sz="2000" b="1" dirty="0">
              <a:cs typeface="Arial" pitchFamily="34" charset="0"/>
            </a:endParaRPr>
          </a:p>
          <a:p>
            <a:pPr algn="ctr"/>
            <a:r>
              <a:rPr lang="en-US" sz="2000" b="1" dirty="0">
                <a:cs typeface="Arial" pitchFamily="34" charset="0"/>
              </a:rPr>
              <a:t>Exemplo: 2.1 ou 2.10 art. Código Mundial.</a:t>
            </a:r>
          </a:p>
        </p:txBody>
      </p:sp>
    </p:spTree>
    <p:extLst>
      <p:ext uri="{BB962C8B-B14F-4D97-AF65-F5344CB8AC3E}">
        <p14:creationId xmlns:p14="http://schemas.microsoft.com/office/powerpoint/2010/main" val="226890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7CD6433-299E-6919-3F9E-4C1A0E6719AA}"/>
              </a:ext>
            </a:extLst>
          </p:cNvPr>
          <p:cNvSpPr/>
          <p:nvPr/>
        </p:nvSpPr>
        <p:spPr>
          <a:xfrm>
            <a:off x="1648533" y="40851"/>
            <a:ext cx="4011840" cy="194339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45A8A2-0CFF-76B6-2F79-FA5E1CD64ECB}"/>
              </a:ext>
            </a:extLst>
          </p:cNvPr>
          <p:cNvSpPr txBox="1"/>
          <p:nvPr/>
        </p:nvSpPr>
        <p:spPr>
          <a:xfrm>
            <a:off x="1934168" y="504717"/>
            <a:ext cx="344057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NOME LEGÍVEL IGUAL AO DOCUMENTO COM FOTO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5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(não o apelido)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0D5BD6F-8900-87FE-140E-B4864117A75E}"/>
              </a:ext>
            </a:extLst>
          </p:cNvPr>
          <p:cNvSpPr/>
          <p:nvPr/>
        </p:nvSpPr>
        <p:spPr>
          <a:xfrm>
            <a:off x="5986839" y="143779"/>
            <a:ext cx="4594549" cy="16348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03FC55-4CE5-39DC-5194-9EED0355652C}"/>
              </a:ext>
            </a:extLst>
          </p:cNvPr>
          <p:cNvSpPr txBox="1"/>
          <p:nvPr/>
        </p:nvSpPr>
        <p:spPr>
          <a:xfrm>
            <a:off x="5982602" y="642292"/>
            <a:ext cx="46079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AT, AC, AG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</a:rPr>
              <a:t>Coordenador de Controle de Dopagem</a:t>
            </a:r>
            <a:endParaRPr lang="pt-BR" sz="15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7BE58D0-348F-4025-0686-692D8920922A}"/>
              </a:ext>
            </a:extLst>
          </p:cNvPr>
          <p:cNvSpPr/>
          <p:nvPr/>
        </p:nvSpPr>
        <p:spPr>
          <a:xfrm>
            <a:off x="1702987" y="5367520"/>
            <a:ext cx="3683990" cy="13105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500" b="1" dirty="0">
                <a:latin typeface="Georgia" panose="02040502050405020303" pitchFamily="18" charset="0"/>
              </a:rPr>
              <a:t>Tipo de controle </a:t>
            </a:r>
          </a:p>
          <a:p>
            <a:pPr algn="ctr"/>
            <a:r>
              <a:rPr lang="pt-BR" sz="1500" b="1" dirty="0">
                <a:latin typeface="Georgia" panose="02040502050405020303" pitchFamily="18" charset="0"/>
              </a:rPr>
              <a:t>“ Urina, Sangue ou DBS”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5789183-7E5B-6C93-5280-4ED36D589A9C}"/>
              </a:ext>
            </a:extLst>
          </p:cNvPr>
          <p:cNvSpPr/>
          <p:nvPr/>
        </p:nvSpPr>
        <p:spPr>
          <a:xfrm>
            <a:off x="5762851" y="5342588"/>
            <a:ext cx="2406789" cy="13105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B18F144-342C-1863-751A-7E14D8017458}"/>
              </a:ext>
            </a:extLst>
          </p:cNvPr>
          <p:cNvSpPr/>
          <p:nvPr/>
        </p:nvSpPr>
        <p:spPr>
          <a:xfrm>
            <a:off x="6005373" y="5775508"/>
            <a:ext cx="2108440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ata da notificação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BA68BD2-3FFB-11B1-C800-4E8797614AB7}"/>
              </a:ext>
            </a:extLst>
          </p:cNvPr>
          <p:cNvSpPr/>
          <p:nvPr/>
        </p:nvSpPr>
        <p:spPr>
          <a:xfrm>
            <a:off x="8672720" y="5154385"/>
            <a:ext cx="2232117" cy="106132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F912C41-92B8-5780-E047-3191BD43579B}"/>
              </a:ext>
            </a:extLst>
          </p:cNvPr>
          <p:cNvSpPr/>
          <p:nvPr/>
        </p:nvSpPr>
        <p:spPr>
          <a:xfrm>
            <a:off x="8746236" y="5515769"/>
            <a:ext cx="210844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</a:rPr>
              <a:t>F</a:t>
            </a: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ormato de 24hs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F2F8CC-FA76-A51E-172A-D18D9030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26" y="2043332"/>
            <a:ext cx="9487411" cy="304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6082AED-C52A-4151-F8DD-36D6A96B910F}"/>
              </a:ext>
            </a:extLst>
          </p:cNvPr>
          <p:cNvCxnSpPr>
            <a:cxnSpLocks/>
          </p:cNvCxnSpPr>
          <p:nvPr/>
        </p:nvCxnSpPr>
        <p:spPr>
          <a:xfrm>
            <a:off x="2779021" y="4325112"/>
            <a:ext cx="28065" cy="10174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0018A7C-EB1C-C2F9-CB3D-6D69C4B9FCB1}"/>
              </a:ext>
            </a:extLst>
          </p:cNvPr>
          <p:cNvCxnSpPr>
            <a:cxnSpLocks/>
          </p:cNvCxnSpPr>
          <p:nvPr/>
        </p:nvCxnSpPr>
        <p:spPr>
          <a:xfrm>
            <a:off x="2450191" y="4325112"/>
            <a:ext cx="0" cy="1045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0DBC77A9-437D-A5F7-B781-DA2F5DEA9439}"/>
              </a:ext>
            </a:extLst>
          </p:cNvPr>
          <p:cNvCxnSpPr>
            <a:cxnSpLocks/>
          </p:cNvCxnSpPr>
          <p:nvPr/>
        </p:nvCxnSpPr>
        <p:spPr>
          <a:xfrm flipH="1" flipV="1">
            <a:off x="4631923" y="1852697"/>
            <a:ext cx="669939" cy="1576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A460C7E-366B-00EE-62D4-1BCE06977BB8}"/>
              </a:ext>
            </a:extLst>
          </p:cNvPr>
          <p:cNvCxnSpPr>
            <a:cxnSpLocks/>
          </p:cNvCxnSpPr>
          <p:nvPr/>
        </p:nvCxnSpPr>
        <p:spPr>
          <a:xfrm>
            <a:off x="4631923" y="4206279"/>
            <a:ext cx="1649727" cy="11861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F438B8D-C170-A4FA-255C-002E612759DC}"/>
              </a:ext>
            </a:extLst>
          </p:cNvPr>
          <p:cNvCxnSpPr>
            <a:cxnSpLocks/>
          </p:cNvCxnSpPr>
          <p:nvPr/>
        </p:nvCxnSpPr>
        <p:spPr>
          <a:xfrm>
            <a:off x="6675120" y="4206279"/>
            <a:ext cx="2071116" cy="1234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E189098-8078-D9B1-966E-EF3E5288EA6F}"/>
              </a:ext>
            </a:extLst>
          </p:cNvPr>
          <p:cNvCxnSpPr>
            <a:cxnSpLocks/>
          </p:cNvCxnSpPr>
          <p:nvPr/>
        </p:nvCxnSpPr>
        <p:spPr>
          <a:xfrm flipH="1" flipV="1">
            <a:off x="8650224" y="1760381"/>
            <a:ext cx="224646" cy="9507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F0778D1-B224-BED3-0347-4BB10C0628B3}"/>
              </a:ext>
            </a:extLst>
          </p:cNvPr>
          <p:cNvCxnSpPr>
            <a:cxnSpLocks/>
          </p:cNvCxnSpPr>
          <p:nvPr/>
        </p:nvCxnSpPr>
        <p:spPr>
          <a:xfrm flipV="1">
            <a:off x="3102094" y="1984248"/>
            <a:ext cx="0" cy="1417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6831172-53C0-75BD-A033-9CF45EF3C2E7}"/>
              </a:ext>
            </a:extLst>
          </p:cNvPr>
          <p:cNvCxnSpPr>
            <a:cxnSpLocks/>
          </p:cNvCxnSpPr>
          <p:nvPr/>
        </p:nvCxnSpPr>
        <p:spPr>
          <a:xfrm flipH="1">
            <a:off x="3073209" y="4325112"/>
            <a:ext cx="11905" cy="1006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42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E66A210D-567F-566D-CDB4-D7B8F18E7BE2}"/>
              </a:ext>
            </a:extLst>
          </p:cNvPr>
          <p:cNvSpPr/>
          <p:nvPr/>
        </p:nvSpPr>
        <p:spPr>
          <a:xfrm>
            <a:off x="1090974" y="4657926"/>
            <a:ext cx="2374570" cy="129413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A83CDF-16A5-15F2-9764-88AD43A05350}"/>
              </a:ext>
            </a:extLst>
          </p:cNvPr>
          <p:cNvSpPr txBox="1"/>
          <p:nvPr/>
        </p:nvSpPr>
        <p:spPr>
          <a:xfrm>
            <a:off x="1166746" y="5168609"/>
            <a:ext cx="213998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r>
              <a:rPr lang="pt-BR" sz="1600" dirty="0"/>
              <a:t>Nome do Escolta </a:t>
            </a:r>
          </a:p>
          <a:p>
            <a:endParaRPr lang="pt-BR" sz="16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126C238-B875-43A6-4FDC-842E4F9C234D}"/>
              </a:ext>
            </a:extLst>
          </p:cNvPr>
          <p:cNvSpPr/>
          <p:nvPr/>
        </p:nvSpPr>
        <p:spPr>
          <a:xfrm>
            <a:off x="4017875" y="5142588"/>
            <a:ext cx="2374571" cy="12673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CFC8A2-363B-0566-E1B3-1729E4EFA3D2}"/>
              </a:ext>
            </a:extLst>
          </p:cNvPr>
          <p:cNvSpPr txBox="1"/>
          <p:nvPr/>
        </p:nvSpPr>
        <p:spPr>
          <a:xfrm>
            <a:off x="4202045" y="5503282"/>
            <a:ext cx="2019179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r>
              <a:rPr lang="pt-BR" sz="1600" dirty="0"/>
              <a:t>Assinatura do Escolta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0D2A95E-7E5B-AE97-D6B8-0FEB7F549F1D}"/>
              </a:ext>
            </a:extLst>
          </p:cNvPr>
          <p:cNvSpPr/>
          <p:nvPr/>
        </p:nvSpPr>
        <p:spPr>
          <a:xfrm>
            <a:off x="7416773" y="5214687"/>
            <a:ext cx="2374571" cy="11952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F20AC1-478F-D156-8840-D09F8AC2A9EB}"/>
              </a:ext>
            </a:extLst>
          </p:cNvPr>
          <p:cNvSpPr txBox="1"/>
          <p:nvPr/>
        </p:nvSpPr>
        <p:spPr>
          <a:xfrm>
            <a:off x="7423760" y="5652959"/>
            <a:ext cx="237457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r>
              <a:rPr lang="pt-BR" sz="1600" dirty="0"/>
              <a:t>Assinatura do Atleta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E68EDB-3AE2-E8F7-646B-B2EE25682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2" y="946716"/>
            <a:ext cx="10198831" cy="327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3F0C313-6A6E-EE28-BFE1-D70E4F2205FE}"/>
              </a:ext>
            </a:extLst>
          </p:cNvPr>
          <p:cNvCxnSpPr>
            <a:cxnSpLocks/>
          </p:cNvCxnSpPr>
          <p:nvPr/>
        </p:nvCxnSpPr>
        <p:spPr>
          <a:xfrm>
            <a:off x="2105232" y="3657600"/>
            <a:ext cx="0" cy="9988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1186E83-D686-4017-F1DD-B9B04208E014}"/>
              </a:ext>
            </a:extLst>
          </p:cNvPr>
          <p:cNvCxnSpPr>
            <a:cxnSpLocks/>
          </p:cNvCxnSpPr>
          <p:nvPr/>
        </p:nvCxnSpPr>
        <p:spPr>
          <a:xfrm>
            <a:off x="3863037" y="3977640"/>
            <a:ext cx="707042" cy="12191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3D8BB97-5C8A-460F-DFFF-562DDA7A3EFA}"/>
              </a:ext>
            </a:extLst>
          </p:cNvPr>
          <p:cNvCxnSpPr>
            <a:cxnSpLocks/>
          </p:cNvCxnSpPr>
          <p:nvPr/>
        </p:nvCxnSpPr>
        <p:spPr>
          <a:xfrm>
            <a:off x="8275320" y="3977640"/>
            <a:ext cx="130564" cy="12191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3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EF1153A9-63BB-A304-C3C8-D9302CF41A2B}"/>
              </a:ext>
            </a:extLst>
          </p:cNvPr>
          <p:cNvSpPr/>
          <p:nvPr/>
        </p:nvSpPr>
        <p:spPr>
          <a:xfrm>
            <a:off x="5741261" y="4862895"/>
            <a:ext cx="3878227" cy="17207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91AA432-F98A-ADB0-8C67-77D97BE558F0}"/>
              </a:ext>
            </a:extLst>
          </p:cNvPr>
          <p:cNvSpPr/>
          <p:nvPr/>
        </p:nvSpPr>
        <p:spPr>
          <a:xfrm>
            <a:off x="6605557" y="160051"/>
            <a:ext cx="4133088" cy="22354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F0BC422-4495-751B-5A64-526ACAD053B3}"/>
              </a:ext>
            </a:extLst>
          </p:cNvPr>
          <p:cNvSpPr/>
          <p:nvPr/>
        </p:nvSpPr>
        <p:spPr>
          <a:xfrm>
            <a:off x="1876397" y="335961"/>
            <a:ext cx="3061363" cy="153570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9733A84-E8FB-FDED-C8A8-2F7267BF6C4D}"/>
              </a:ext>
            </a:extLst>
          </p:cNvPr>
          <p:cNvSpPr txBox="1"/>
          <p:nvPr/>
        </p:nvSpPr>
        <p:spPr>
          <a:xfrm>
            <a:off x="2263811" y="908433"/>
            <a:ext cx="226234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r>
              <a:rPr lang="pt-BR" sz="1800" dirty="0"/>
              <a:t>Formato de 24hs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16F5221-78F2-8470-4474-17EA33B356B4}"/>
              </a:ext>
            </a:extLst>
          </p:cNvPr>
          <p:cNvSpPr txBox="1"/>
          <p:nvPr/>
        </p:nvSpPr>
        <p:spPr>
          <a:xfrm>
            <a:off x="6822108" y="769279"/>
            <a:ext cx="3707655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r>
              <a:rPr lang="pt-BR" sz="1400" dirty="0"/>
              <a:t>ENDEREÇO COMPLETO </a:t>
            </a:r>
          </a:p>
          <a:p>
            <a:r>
              <a:rPr lang="pt-BR" sz="1600" dirty="0"/>
              <a:t>CEP</a:t>
            </a:r>
            <a:r>
              <a:rPr lang="pt-BR" sz="1400" dirty="0"/>
              <a:t> é muito importante para encontrar a </a:t>
            </a:r>
            <a:r>
              <a:rPr lang="pt-BR" sz="1800" dirty="0"/>
              <a:t>localização</a:t>
            </a:r>
            <a:r>
              <a:rPr lang="pt-BR" sz="1400" dirty="0"/>
              <a:t> do atleta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3AD5433-7D7D-07AA-7E8F-1A5C18B9AE85}"/>
              </a:ext>
            </a:extLst>
          </p:cNvPr>
          <p:cNvSpPr txBox="1"/>
          <p:nvPr/>
        </p:nvSpPr>
        <p:spPr>
          <a:xfrm>
            <a:off x="6151452" y="5402421"/>
            <a:ext cx="293311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r>
              <a:rPr lang="pt-BR" sz="1800" dirty="0"/>
              <a:t>Nome e Sobrenome </a:t>
            </a:r>
          </a:p>
          <a:p>
            <a:r>
              <a:rPr lang="pt-BR" sz="1800" dirty="0"/>
              <a:t> não utilizar apelidos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78FC5B-F6A0-5127-3CBB-D9FC5139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3" y="2899783"/>
            <a:ext cx="10116049" cy="125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4B75209-7D66-E6A6-59BA-8F6C7C22638B}"/>
              </a:ext>
            </a:extLst>
          </p:cNvPr>
          <p:cNvCxnSpPr>
            <a:cxnSpLocks/>
          </p:cNvCxnSpPr>
          <p:nvPr/>
        </p:nvCxnSpPr>
        <p:spPr>
          <a:xfrm flipV="1">
            <a:off x="2080613" y="1863064"/>
            <a:ext cx="618720" cy="14535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B9FC916-6490-9246-231A-A8AF5E26BF34}"/>
              </a:ext>
            </a:extLst>
          </p:cNvPr>
          <p:cNvCxnSpPr>
            <a:cxnSpLocks/>
          </p:cNvCxnSpPr>
          <p:nvPr/>
        </p:nvCxnSpPr>
        <p:spPr>
          <a:xfrm flipV="1">
            <a:off x="6267229" y="2240280"/>
            <a:ext cx="1212563" cy="1128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EC226CE6-1F0C-AC0D-84EB-7A18FB563D5B}"/>
              </a:ext>
            </a:extLst>
          </p:cNvPr>
          <p:cNvCxnSpPr>
            <a:cxnSpLocks/>
          </p:cNvCxnSpPr>
          <p:nvPr/>
        </p:nvCxnSpPr>
        <p:spPr>
          <a:xfrm flipH="1">
            <a:off x="8549640" y="3731697"/>
            <a:ext cx="1069848" cy="1131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9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73DDA5-9308-7420-54F8-3DA143476294}"/>
              </a:ext>
            </a:extLst>
          </p:cNvPr>
          <p:cNvSpPr/>
          <p:nvPr/>
        </p:nvSpPr>
        <p:spPr>
          <a:xfrm>
            <a:off x="1592114" y="56504"/>
            <a:ext cx="2572474" cy="10589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EBD175-FAD3-880A-9309-E120DD3BE6AB}"/>
              </a:ext>
            </a:extLst>
          </p:cNvPr>
          <p:cNvSpPr txBox="1"/>
          <p:nvPr/>
        </p:nvSpPr>
        <p:spPr>
          <a:xfrm>
            <a:off x="1575545" y="234537"/>
            <a:ext cx="25772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Em competição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ou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 Fora de  competição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813BD96-68FB-C759-8CCC-BA67322E4093}"/>
              </a:ext>
            </a:extLst>
          </p:cNvPr>
          <p:cNvSpPr/>
          <p:nvPr/>
        </p:nvSpPr>
        <p:spPr>
          <a:xfrm>
            <a:off x="175421" y="2605227"/>
            <a:ext cx="1416693" cy="13232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9BAAA68-6C79-B796-A38C-4634B7C8CEA5}"/>
              </a:ext>
            </a:extLst>
          </p:cNvPr>
          <p:cNvSpPr txBox="1"/>
          <p:nvPr/>
        </p:nvSpPr>
        <p:spPr>
          <a:xfrm>
            <a:off x="175421" y="3156394"/>
            <a:ext cx="145936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S se for </a:t>
            </a:r>
            <a:r>
              <a:rPr lang="pt-BR" sz="1300" b="1" dirty="0">
                <a:solidFill>
                  <a:schemeClr val="bg1"/>
                </a:solidFill>
                <a:latin typeface="Georgia" pitchFamily="18" charset="0"/>
              </a:rPr>
              <a:t>sangue</a:t>
            </a: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F58F32B-4CBA-304D-7DD7-8B7D36035AB6}"/>
              </a:ext>
            </a:extLst>
          </p:cNvPr>
          <p:cNvSpPr/>
          <p:nvPr/>
        </p:nvSpPr>
        <p:spPr>
          <a:xfrm>
            <a:off x="3228008" y="5752869"/>
            <a:ext cx="1776984" cy="106272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A93E7EB-B593-6A62-4828-3B0D6B43698E}"/>
              </a:ext>
            </a:extLst>
          </p:cNvPr>
          <p:cNvSpPr txBox="1"/>
          <p:nvPr/>
        </p:nvSpPr>
        <p:spPr>
          <a:xfrm>
            <a:off x="3214255" y="6119394"/>
            <a:ext cx="170830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Volume da urina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A5CE7A20-E1D1-8910-CF1C-7BC2A06C4393}"/>
              </a:ext>
            </a:extLst>
          </p:cNvPr>
          <p:cNvSpPr/>
          <p:nvPr/>
        </p:nvSpPr>
        <p:spPr>
          <a:xfrm>
            <a:off x="5011845" y="5683533"/>
            <a:ext cx="1776984" cy="106272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1C2D62B-DC2B-05E2-D785-1AAFE9882CA2}"/>
              </a:ext>
            </a:extLst>
          </p:cNvPr>
          <p:cNvSpPr txBox="1"/>
          <p:nvPr/>
        </p:nvSpPr>
        <p:spPr>
          <a:xfrm>
            <a:off x="5000523" y="6022663"/>
            <a:ext cx="21230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  Hora da coleta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5591EA4A-8B40-4D7A-46D8-B853F17B550B}"/>
              </a:ext>
            </a:extLst>
          </p:cNvPr>
          <p:cNvSpPr/>
          <p:nvPr/>
        </p:nvSpPr>
        <p:spPr>
          <a:xfrm>
            <a:off x="7246739" y="5708474"/>
            <a:ext cx="2628780" cy="10976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3AC3E46-B21B-576C-992E-6037CD58B280}"/>
              </a:ext>
            </a:extLst>
          </p:cNvPr>
          <p:cNvSpPr txBox="1"/>
          <p:nvPr/>
        </p:nvSpPr>
        <p:spPr>
          <a:xfrm>
            <a:off x="7264000" y="5911120"/>
            <a:ext cx="25922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cs typeface="+mn-cs"/>
              </a:rPr>
              <a:t>Densidade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</a:rPr>
              <a:t>REFRATÔMETRO</a:t>
            </a:r>
            <a:endParaRPr lang="pt-BR" sz="1400" b="1" dirty="0">
              <a:solidFill>
                <a:schemeClr val="bg1"/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F4D97750-A047-D8F8-A7BD-3755A1AB8CFA}"/>
              </a:ext>
            </a:extLst>
          </p:cNvPr>
          <p:cNvSpPr/>
          <p:nvPr/>
        </p:nvSpPr>
        <p:spPr>
          <a:xfrm>
            <a:off x="4290654" y="100496"/>
            <a:ext cx="1776984" cy="106272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817C73C0-B8C6-2B31-B0AC-B043D3CB573B}"/>
              </a:ext>
            </a:extLst>
          </p:cNvPr>
          <p:cNvSpPr txBox="1"/>
          <p:nvPr/>
        </p:nvSpPr>
        <p:spPr>
          <a:xfrm>
            <a:off x="4276158" y="318515"/>
            <a:ext cx="1758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  Colocar a data da Coleta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D21A7F37-198D-FB19-3701-70B1F2914984}"/>
              </a:ext>
            </a:extLst>
          </p:cNvPr>
          <p:cNvSpPr/>
          <p:nvPr/>
        </p:nvSpPr>
        <p:spPr>
          <a:xfrm>
            <a:off x="7408506" y="66118"/>
            <a:ext cx="3343205" cy="10422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A4906AE-E603-0F1D-7EDF-2BD3CD8C0447}"/>
              </a:ext>
            </a:extLst>
          </p:cNvPr>
          <p:cNvSpPr txBox="1"/>
          <p:nvPr/>
        </p:nvSpPr>
        <p:spPr>
          <a:xfrm>
            <a:off x="7858142" y="426237"/>
            <a:ext cx="2443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Código da OM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4A8AF7-57A2-BA92-DB01-2E8B2DBC8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60" y="1182285"/>
            <a:ext cx="9020175" cy="446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E74DC51-5E11-6A45-B9EA-D6E363B72908}"/>
              </a:ext>
            </a:extLst>
          </p:cNvPr>
          <p:cNvCxnSpPr>
            <a:cxnSpLocks/>
            <a:endCxn id="12" idx="4"/>
          </p:cNvCxnSpPr>
          <p:nvPr/>
        </p:nvCxnSpPr>
        <p:spPr>
          <a:xfrm flipH="1" flipV="1">
            <a:off x="2878351" y="1115450"/>
            <a:ext cx="62293" cy="4427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etângulo 47">
            <a:extLst>
              <a:ext uri="{FF2B5EF4-FFF2-40B4-BE49-F238E27FC236}">
                <a16:creationId xmlns:a16="http://schemas.microsoft.com/office/drawing/2014/main" id="{A67025EA-EC3A-A4EA-47AB-D14EB244C29B}"/>
              </a:ext>
            </a:extLst>
          </p:cNvPr>
          <p:cNvSpPr/>
          <p:nvPr/>
        </p:nvSpPr>
        <p:spPr>
          <a:xfrm>
            <a:off x="2739464" y="1828856"/>
            <a:ext cx="923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effraregular"/>
              </a:rPr>
              <a:t>Athletics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89CA8A6C-0A62-5A0D-2FAF-0FB0F394E668}"/>
              </a:ext>
            </a:extLst>
          </p:cNvPr>
          <p:cNvCxnSpPr>
            <a:cxnSpLocks/>
          </p:cNvCxnSpPr>
          <p:nvPr/>
        </p:nvCxnSpPr>
        <p:spPr>
          <a:xfrm flipH="1" flipV="1">
            <a:off x="3633992" y="1035717"/>
            <a:ext cx="455884" cy="487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D5850BFB-A0CE-549C-57E0-1DFCD04E236E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1545744" y="2175830"/>
            <a:ext cx="695807" cy="8134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D1D0C21-8414-0E7E-2231-3D282FC01B8B}"/>
              </a:ext>
            </a:extLst>
          </p:cNvPr>
          <p:cNvSpPr txBox="1"/>
          <p:nvPr/>
        </p:nvSpPr>
        <p:spPr>
          <a:xfrm>
            <a:off x="2241551" y="2866165"/>
            <a:ext cx="328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D921AFE8-CA45-9F7C-4E24-33FEE50D69CB}"/>
              </a:ext>
            </a:extLst>
          </p:cNvPr>
          <p:cNvCxnSpPr>
            <a:cxnSpLocks/>
          </p:cNvCxnSpPr>
          <p:nvPr/>
        </p:nvCxnSpPr>
        <p:spPr>
          <a:xfrm flipH="1" flipV="1">
            <a:off x="1623548" y="3354120"/>
            <a:ext cx="618003" cy="478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C90672C-BE66-1268-D34B-8D180747624C}"/>
              </a:ext>
            </a:extLst>
          </p:cNvPr>
          <p:cNvSpPr txBox="1"/>
          <p:nvPr/>
        </p:nvSpPr>
        <p:spPr>
          <a:xfrm>
            <a:off x="2190743" y="3735024"/>
            <a:ext cx="4305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67F1366-4926-DC44-95C4-60A82A4206AC}"/>
              </a:ext>
            </a:extLst>
          </p:cNvPr>
          <p:cNvCxnSpPr>
            <a:cxnSpLocks/>
          </p:cNvCxnSpPr>
          <p:nvPr/>
        </p:nvCxnSpPr>
        <p:spPr>
          <a:xfrm>
            <a:off x="3049523" y="4115197"/>
            <a:ext cx="584832" cy="1623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9660D9B9-BF5D-9993-222A-0D9DB801705A}"/>
              </a:ext>
            </a:extLst>
          </p:cNvPr>
          <p:cNvCxnSpPr>
            <a:cxnSpLocks/>
          </p:cNvCxnSpPr>
          <p:nvPr/>
        </p:nvCxnSpPr>
        <p:spPr>
          <a:xfrm>
            <a:off x="3896757" y="4150570"/>
            <a:ext cx="1388475" cy="16397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A57B40F-06CA-891F-E879-3465F7B1C555}"/>
              </a:ext>
            </a:extLst>
          </p:cNvPr>
          <p:cNvSpPr txBox="1"/>
          <p:nvPr/>
        </p:nvSpPr>
        <p:spPr>
          <a:xfrm>
            <a:off x="4907069" y="4767494"/>
            <a:ext cx="2377860" cy="446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50" b="1" dirty="0">
                <a:solidFill>
                  <a:srgbClr val="FF0000"/>
                </a:solidFill>
              </a:rPr>
              <a:t>U</a:t>
            </a:r>
            <a:r>
              <a:rPr lang="pt-BR" sz="1150" b="1" dirty="0">
                <a:solidFill>
                  <a:srgbClr val="FF0000"/>
                </a:solidFill>
                <a:latin typeface="+mn-lt"/>
                <a:cs typeface="+mn-cs"/>
              </a:rPr>
              <a:t>so de medicamentos – 7 dias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50" b="1" dirty="0">
                <a:solidFill>
                  <a:srgbClr val="FF0000"/>
                </a:solidFill>
                <a:latin typeface="+mn-lt"/>
                <a:cs typeface="+mn-cs"/>
              </a:rPr>
              <a:t>Transfusão – últimos 3 meses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9C1D9F0-394F-19BB-6FCC-AD7217A7DBF0}"/>
              </a:ext>
            </a:extLst>
          </p:cNvPr>
          <p:cNvCxnSpPr>
            <a:cxnSpLocks/>
          </p:cNvCxnSpPr>
          <p:nvPr/>
        </p:nvCxnSpPr>
        <p:spPr>
          <a:xfrm>
            <a:off x="6958968" y="4138597"/>
            <a:ext cx="1014599" cy="1614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1B57BDD1-8B6A-5251-F4D2-29596AFAB0E4}"/>
              </a:ext>
            </a:extLst>
          </p:cNvPr>
          <p:cNvCxnSpPr>
            <a:cxnSpLocks/>
          </p:cNvCxnSpPr>
          <p:nvPr/>
        </p:nvCxnSpPr>
        <p:spPr>
          <a:xfrm>
            <a:off x="9511625" y="3738780"/>
            <a:ext cx="0" cy="1304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5B3BAF1-C5E2-C046-B6CA-23F0BDDD8138}"/>
              </a:ext>
            </a:extLst>
          </p:cNvPr>
          <p:cNvSpPr txBox="1"/>
          <p:nvPr/>
        </p:nvSpPr>
        <p:spPr>
          <a:xfrm>
            <a:off x="8616139" y="3215560"/>
            <a:ext cx="201186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0000"/>
                </a:solidFill>
                <a:latin typeface="+mn-lt"/>
                <a:cs typeface="+mn-cs"/>
              </a:rPr>
              <a:t>Nº Relatório </a:t>
            </a:r>
            <a:r>
              <a:rPr lang="pt-BR" sz="1400" b="1" dirty="0">
                <a:solidFill>
                  <a:srgbClr val="FF0000"/>
                </a:solidFill>
              </a:rPr>
              <a:t>S</a:t>
            </a:r>
            <a:r>
              <a:rPr lang="pt-BR" sz="1400" b="1" dirty="0">
                <a:solidFill>
                  <a:srgbClr val="FF0000"/>
                </a:solidFill>
                <a:latin typeface="+mn-lt"/>
                <a:cs typeface="+mn-cs"/>
              </a:rPr>
              <a:t>uplementar, se tiver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339762D-624A-0F30-1B4D-611F07B1378D}"/>
              </a:ext>
            </a:extLst>
          </p:cNvPr>
          <p:cNvSpPr/>
          <p:nvPr/>
        </p:nvSpPr>
        <p:spPr>
          <a:xfrm>
            <a:off x="4404048" y="1834198"/>
            <a:ext cx="15029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FF0000"/>
                </a:solidFill>
                <a:latin typeface="effraregular"/>
              </a:rPr>
              <a:t>Sprint 400m or less</a:t>
            </a:r>
            <a:endParaRPr lang="pt-BR" sz="1300" b="1" dirty="0">
              <a:solidFill>
                <a:srgbClr val="FF0000"/>
              </a:solidFill>
            </a:endParaRP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75038698-D1A6-D0F9-3E3D-FB5E2E88E269}"/>
              </a:ext>
            </a:extLst>
          </p:cNvPr>
          <p:cNvCxnSpPr>
            <a:cxnSpLocks/>
          </p:cNvCxnSpPr>
          <p:nvPr/>
        </p:nvCxnSpPr>
        <p:spPr>
          <a:xfrm flipV="1">
            <a:off x="9243681" y="1101230"/>
            <a:ext cx="0" cy="4033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2C50E6A0-5E0B-DADC-CB1C-F12659D9FBB6}"/>
              </a:ext>
            </a:extLst>
          </p:cNvPr>
          <p:cNvCxnSpPr>
            <a:cxnSpLocks/>
          </p:cNvCxnSpPr>
          <p:nvPr/>
        </p:nvCxnSpPr>
        <p:spPr>
          <a:xfrm flipV="1">
            <a:off x="5831979" y="1088663"/>
            <a:ext cx="0" cy="3816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B05DC86-9C35-2845-01B9-79F054AD3FF9}"/>
              </a:ext>
            </a:extLst>
          </p:cNvPr>
          <p:cNvSpPr txBox="1"/>
          <p:nvPr/>
        </p:nvSpPr>
        <p:spPr>
          <a:xfrm>
            <a:off x="2186031" y="3292786"/>
            <a:ext cx="4305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67BF2FD4-7CBD-EFE3-3AD0-8A66777D33C9}"/>
              </a:ext>
            </a:extLst>
          </p:cNvPr>
          <p:cNvCxnSpPr>
            <a:cxnSpLocks/>
          </p:cNvCxnSpPr>
          <p:nvPr/>
        </p:nvCxnSpPr>
        <p:spPr>
          <a:xfrm flipH="1">
            <a:off x="1838973" y="3868005"/>
            <a:ext cx="425046" cy="441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Elipse 46">
            <a:extLst>
              <a:ext uri="{FF2B5EF4-FFF2-40B4-BE49-F238E27FC236}">
                <a16:creationId xmlns:a16="http://schemas.microsoft.com/office/drawing/2014/main" id="{56ECD7C7-8C29-F2C3-9B10-85B9A9E7CCDF}"/>
              </a:ext>
            </a:extLst>
          </p:cNvPr>
          <p:cNvSpPr/>
          <p:nvPr/>
        </p:nvSpPr>
        <p:spPr>
          <a:xfrm>
            <a:off x="238835" y="1155273"/>
            <a:ext cx="1368996" cy="132684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F2227DB3-6CEE-B5AB-AF4C-2857D9B8E937}"/>
              </a:ext>
            </a:extLst>
          </p:cNvPr>
          <p:cNvSpPr/>
          <p:nvPr/>
        </p:nvSpPr>
        <p:spPr>
          <a:xfrm>
            <a:off x="500088" y="3933276"/>
            <a:ext cx="1390713" cy="123142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194B2B60-6992-52B0-E5EF-969F25CC56BD}"/>
              </a:ext>
            </a:extLst>
          </p:cNvPr>
          <p:cNvSpPr txBox="1"/>
          <p:nvPr/>
        </p:nvSpPr>
        <p:spPr>
          <a:xfrm>
            <a:off x="244118" y="1644853"/>
            <a:ext cx="14166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U se for urina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45E0285-4542-9180-2D78-A1EE78A650D0}"/>
              </a:ext>
            </a:extLst>
          </p:cNvPr>
          <p:cNvSpPr txBox="1"/>
          <p:nvPr/>
        </p:nvSpPr>
        <p:spPr>
          <a:xfrm>
            <a:off x="487085" y="4383858"/>
            <a:ext cx="14166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 se for </a:t>
            </a:r>
            <a:r>
              <a:rPr lang="pt-BR" sz="1300" b="1" dirty="0">
                <a:solidFill>
                  <a:schemeClr val="bg1"/>
                </a:solidFill>
                <a:latin typeface="Georgia" pitchFamily="18" charset="0"/>
              </a:rPr>
              <a:t>DBS</a:t>
            </a:r>
            <a:endParaRPr lang="pt-BR" sz="13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94E7AE4-6D26-ADB4-F70B-0A2E5E447B34}"/>
              </a:ext>
            </a:extLst>
          </p:cNvPr>
          <p:cNvSpPr/>
          <p:nvPr/>
        </p:nvSpPr>
        <p:spPr>
          <a:xfrm>
            <a:off x="6258552" y="298230"/>
            <a:ext cx="925136" cy="71001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ECA0E10-A139-AF5F-804C-9BB0C8FC0876}"/>
              </a:ext>
            </a:extLst>
          </p:cNvPr>
          <p:cNvCxnSpPr>
            <a:cxnSpLocks/>
          </p:cNvCxnSpPr>
          <p:nvPr/>
        </p:nvCxnSpPr>
        <p:spPr>
          <a:xfrm flipH="1" flipV="1">
            <a:off x="7172848" y="890223"/>
            <a:ext cx="603755" cy="482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0FF331-05DE-AF37-15AA-56F204536A75}"/>
              </a:ext>
            </a:extLst>
          </p:cNvPr>
          <p:cNvSpPr txBox="1"/>
          <p:nvPr/>
        </p:nvSpPr>
        <p:spPr>
          <a:xfrm>
            <a:off x="5817076" y="490443"/>
            <a:ext cx="1758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  </a:t>
            </a:r>
            <a:r>
              <a:rPr lang="pt-BR" sz="1400" b="1" dirty="0">
                <a:solidFill>
                  <a:schemeClr val="bg1"/>
                </a:solidFill>
                <a:latin typeface="Georgia" pitchFamily="18" charset="0"/>
              </a:rPr>
              <a:t>M ou F</a:t>
            </a:r>
            <a:endParaRPr lang="pt-BR" sz="14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58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A4585293-FD4D-EE18-A125-A9AA5CFF9F47}"/>
              </a:ext>
            </a:extLst>
          </p:cNvPr>
          <p:cNvSpPr/>
          <p:nvPr/>
        </p:nvSpPr>
        <p:spPr>
          <a:xfrm>
            <a:off x="1371600" y="484409"/>
            <a:ext cx="2842435" cy="13621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E182D57-ADCA-8613-4C6B-55FFD9FA6A5D}"/>
              </a:ext>
            </a:extLst>
          </p:cNvPr>
          <p:cNvSpPr/>
          <p:nvPr/>
        </p:nvSpPr>
        <p:spPr>
          <a:xfrm>
            <a:off x="9385067" y="838938"/>
            <a:ext cx="2680373" cy="144503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A9DBF7E-BCCF-0B96-E6D8-AB5E8CCCA94E}"/>
              </a:ext>
            </a:extLst>
          </p:cNvPr>
          <p:cNvSpPr txBox="1"/>
          <p:nvPr/>
        </p:nvSpPr>
        <p:spPr>
          <a:xfrm>
            <a:off x="1259250" y="957663"/>
            <a:ext cx="2954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Comentários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B6D27A-ACFF-AD25-76CB-AB9E007B24B4}"/>
              </a:ext>
            </a:extLst>
          </p:cNvPr>
          <p:cNvSpPr txBox="1"/>
          <p:nvPr/>
        </p:nvSpPr>
        <p:spPr>
          <a:xfrm>
            <a:off x="4466972" y="749129"/>
            <a:ext cx="39485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Testemunhas da coleta de urina,  responsável pela coleta de sangue, pelo atleta e DCO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B328A52-2409-F568-6021-9CE4F1E4448B}"/>
              </a:ext>
            </a:extLst>
          </p:cNvPr>
          <p:cNvSpPr txBox="1"/>
          <p:nvPr/>
        </p:nvSpPr>
        <p:spPr>
          <a:xfrm>
            <a:off x="9341842" y="1341158"/>
            <a:ext cx="2766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Horário de Final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</a:rPr>
              <a:t>Do Controle</a:t>
            </a:r>
            <a:endParaRPr lang="pt-BR" sz="16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A5CDD4-E9FA-1F5D-BC7B-58D21434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5065"/>
            <a:ext cx="888682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40766E8-1778-C386-DE04-36DAFCE04ABA}"/>
              </a:ext>
            </a:extLst>
          </p:cNvPr>
          <p:cNvCxnSpPr>
            <a:cxnSpLocks/>
          </p:cNvCxnSpPr>
          <p:nvPr/>
        </p:nvCxnSpPr>
        <p:spPr>
          <a:xfrm flipV="1">
            <a:off x="1888248" y="1925933"/>
            <a:ext cx="489585" cy="12181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2034F004-05AA-00FB-DD78-C7497794B728}"/>
              </a:ext>
            </a:extLst>
          </p:cNvPr>
          <p:cNvCxnSpPr>
            <a:cxnSpLocks/>
          </p:cNvCxnSpPr>
          <p:nvPr/>
        </p:nvCxnSpPr>
        <p:spPr>
          <a:xfrm flipV="1">
            <a:off x="9673569" y="2283976"/>
            <a:ext cx="723159" cy="1720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E8BB3542-3D97-615A-15C5-7B06D6ACF22F}"/>
              </a:ext>
            </a:extLst>
          </p:cNvPr>
          <p:cNvSpPr/>
          <p:nvPr/>
        </p:nvSpPr>
        <p:spPr>
          <a:xfrm>
            <a:off x="6219903" y="619891"/>
            <a:ext cx="2680373" cy="144503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20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578A76-6250-F28B-E9CB-DBF3135FAAF8}"/>
              </a:ext>
            </a:extLst>
          </p:cNvPr>
          <p:cNvSpPr txBox="1"/>
          <p:nvPr/>
        </p:nvSpPr>
        <p:spPr>
          <a:xfrm>
            <a:off x="6219903" y="957663"/>
            <a:ext cx="2766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Georgia" pitchFamily="18" charset="0"/>
              </a:rPr>
              <a:t>ASSINATURA DO ATLETA</a:t>
            </a:r>
            <a:endParaRPr lang="pt-BR" sz="14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6769E7D-F537-6B4E-27A0-2354CE9FAD2B}"/>
              </a:ext>
            </a:extLst>
          </p:cNvPr>
          <p:cNvCxnSpPr>
            <a:cxnSpLocks/>
          </p:cNvCxnSpPr>
          <p:nvPr/>
        </p:nvCxnSpPr>
        <p:spPr>
          <a:xfrm>
            <a:off x="7269480" y="1571428"/>
            <a:ext cx="0" cy="3366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5574F97-FEC1-4061-8E65-58E8C61CC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5" y="2541008"/>
            <a:ext cx="3063829" cy="13290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F46652-F6F8-4758-8CDF-1837C9F7659E}"/>
              </a:ext>
            </a:extLst>
          </p:cNvPr>
          <p:cNvSpPr txBox="1"/>
          <p:nvPr/>
        </p:nvSpPr>
        <p:spPr>
          <a:xfrm>
            <a:off x="3049029" y="192324"/>
            <a:ext cx="310672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753BBC"/>
                </a:solidFill>
                <a:effectLst/>
                <a:uLnTx/>
                <a:uFillTx/>
                <a:latin typeface="Lato" panose="020F0502020204030203" pitchFamily="34" charset="0"/>
              </a:rPr>
              <a:t>Fale Conosco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301">
            <a:off x="2156120" y="228716"/>
            <a:ext cx="595654" cy="4904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087FF2-9FBA-A386-535E-B4DBB3050441}"/>
              </a:ext>
            </a:extLst>
          </p:cNvPr>
          <p:cNvSpPr/>
          <p:nvPr/>
        </p:nvSpPr>
        <p:spPr>
          <a:xfrm>
            <a:off x="5169" y="1090492"/>
            <a:ext cx="80598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Denuncie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Compartilhe informações ou qualquer outra suspeita relacionada a dopagem pelo canal: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denuncia@abcd.gov.br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Entre em contato conosco. Garantimos o sigilo do denunciante.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Consulte a Lista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Acesse a versão atualizada e veja quais substancias e métodos que o atleta não pode utilizar: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https://www.gov.br/abcd/pt-br/composicao/atletas/substancias-e-metodos-proibidos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Clique aqui para 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Checkjogolimpo   </a:t>
            </a: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Envie suas sugestões, dúvidas. Entre em contato com a nossa equipe.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Assuntos institucionais: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abcd@abcd.gov.br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Autorização de Uso Terapêutico: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Educação: </a:t>
            </a: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educacao@abcd.gov.br</a:t>
            </a:r>
            <a:endParaRPr kumimoji="0" lang="en-US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Dúvidas e questionamentos do Sistema ADAMS: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ajuda.adams@abcd.gov.br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Telefone Geral: (61) 2026-1478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543D3E-C99C-E095-8523-65251A1061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3225" y="55501"/>
            <a:ext cx="1628775" cy="12096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F07F39-2D66-3210-D9B8-89207DC9A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5501"/>
            <a:ext cx="1681860" cy="10349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B27BA4-221D-928B-AC1F-0758BB84D9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1139" y="55501"/>
            <a:ext cx="19569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426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Lato</vt:lpstr>
      <vt:lpstr>Arial</vt:lpstr>
      <vt:lpstr>Calibri Light</vt:lpstr>
      <vt:lpstr>effraregular</vt:lpstr>
      <vt:lpstr>Georgia</vt:lpstr>
      <vt:lpstr>Calibri</vt:lpstr>
      <vt:lpstr>Tema do Office</vt:lpstr>
      <vt:lpstr>Apresentação do PowerPoint</vt:lpstr>
      <vt:lpstr>Apresentação do PowerPoint</vt:lpstr>
      <vt:lpstr>Autoridade de Teste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Cintia Csucsuly</cp:lastModifiedBy>
  <cp:revision>65</cp:revision>
  <dcterms:created xsi:type="dcterms:W3CDTF">2023-01-25T17:53:38Z</dcterms:created>
  <dcterms:modified xsi:type="dcterms:W3CDTF">2024-08-09T21:17:58Z</dcterms:modified>
</cp:coreProperties>
</file>